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331" r:id="rId3"/>
    <p:sldId id="294" r:id="rId4"/>
    <p:sldId id="290" r:id="rId5"/>
    <p:sldId id="291" r:id="rId6"/>
    <p:sldId id="292" r:id="rId7"/>
    <p:sldId id="295" r:id="rId8"/>
    <p:sldId id="296" r:id="rId9"/>
    <p:sldId id="313" r:id="rId10"/>
    <p:sldId id="287" r:id="rId11"/>
    <p:sldId id="288" r:id="rId12"/>
    <p:sldId id="289" r:id="rId13"/>
    <p:sldId id="256" r:id="rId14"/>
    <p:sldId id="314" r:id="rId15"/>
    <p:sldId id="315" r:id="rId16"/>
    <p:sldId id="316" r:id="rId17"/>
    <p:sldId id="329" r:id="rId18"/>
    <p:sldId id="266" r:id="rId19"/>
    <p:sldId id="257" r:id="rId20"/>
    <p:sldId id="258" r:id="rId21"/>
    <p:sldId id="299" r:id="rId22"/>
    <p:sldId id="281" r:id="rId23"/>
    <p:sldId id="283" r:id="rId24"/>
    <p:sldId id="319" r:id="rId25"/>
    <p:sldId id="320" r:id="rId26"/>
    <p:sldId id="285" r:id="rId27"/>
    <p:sldId id="259" r:id="rId28"/>
    <p:sldId id="297" r:id="rId29"/>
    <p:sldId id="268" r:id="rId30"/>
    <p:sldId id="269" r:id="rId31"/>
    <p:sldId id="270" r:id="rId32"/>
    <p:sldId id="271" r:id="rId33"/>
    <p:sldId id="272" r:id="rId34"/>
    <p:sldId id="273" r:id="rId35"/>
    <p:sldId id="317" r:id="rId36"/>
    <p:sldId id="318" r:id="rId37"/>
    <p:sldId id="321" r:id="rId38"/>
    <p:sldId id="322" r:id="rId39"/>
    <p:sldId id="323" r:id="rId40"/>
    <p:sldId id="324" r:id="rId41"/>
    <p:sldId id="326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30" r:id="rId50"/>
    <p:sldId id="308" r:id="rId51"/>
    <p:sldId id="309" r:id="rId52"/>
    <p:sldId id="310" r:id="rId53"/>
    <p:sldId id="311" r:id="rId54"/>
    <p:sldId id="312" r:id="rId55"/>
    <p:sldId id="327" r:id="rId56"/>
    <p:sldId id="328" r:id="rId57"/>
    <p:sldId id="277" r:id="rId58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0500-4A4B-4CEF-B8BA-575B63B59DC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4F88E-54D6-4FF3-8398-635622609F3F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DA8B6-96D1-46B9-971E-5C498B7FCAA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75CD6-5963-4784-9B29-C97888B2EC9C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9CD8C-6948-42ED-B806-734AFA870D9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0C1A5-A603-4BAA-A01C-DA5191D780C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70B95-CCC3-428B-A9F8-40CA01DD9FC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1F9E1-B36D-4FA4-B84F-A7E1E9B9C532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6026F-7498-496C-84DD-F95B74F3B39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64573-73F0-4D7E-91DD-1B1855541B33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EA254-C630-42C6-9E70-A7225CAE3938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72694B46-689B-4CCF-8503-BE6882337ED7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"/>
          <p:cNvSpPr txBox="1">
            <a:spLocks noChangeArrowheads="1"/>
          </p:cNvSpPr>
          <p:nvPr/>
        </p:nvSpPr>
        <p:spPr bwMode="auto">
          <a:xfrm>
            <a:off x="1219200" y="2362200"/>
            <a:ext cx="78980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Name of the Course- Object Oriented Programming </a:t>
            </a:r>
          </a:p>
          <a:p>
            <a:r>
              <a:rPr lang="en-US" sz="2800" dirty="0" smtClean="0">
                <a:solidFill>
                  <a:srgbClr val="0000CC"/>
                </a:solidFill>
              </a:rPr>
              <a:t>Course Code- BCS01T1006</a:t>
            </a:r>
            <a:endParaRPr lang="en-US" sz="28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defRPr/>
            </a:pPr>
            <a:r>
              <a:rPr lang="en-US" sz="2200" u="sng" kern="0" dirty="0" smtClean="0">
                <a:solidFill>
                  <a:srgbClr val="221304"/>
                </a:solidFill>
                <a:latin typeface="Calibri" pitchFamily="34" charset="0"/>
              </a:rPr>
              <a:t>The </a:t>
            </a:r>
            <a:r>
              <a:rPr lang="bg-BG" sz="2200" u="sng" kern="0" dirty="0" smtClean="0">
                <a:solidFill>
                  <a:srgbClr val="221304"/>
                </a:solidFill>
                <a:latin typeface="Calibri" pitchFamily="34" charset="0"/>
              </a:rPr>
              <a:t>3 </a:t>
            </a:r>
            <a:r>
              <a:rPr lang="en-US" sz="2200" u="sng" kern="0" dirty="0">
                <a:solidFill>
                  <a:srgbClr val="221304"/>
                </a:solidFill>
                <a:latin typeface="Calibri" pitchFamily="34" charset="0"/>
              </a:rPr>
              <a:t>M</a:t>
            </a:r>
            <a:r>
              <a:rPr lang="en-US" sz="2200" u="sng" kern="0" dirty="0" err="1" smtClean="0">
                <a:solidFill>
                  <a:srgbClr val="221304"/>
                </a:solidFill>
                <a:latin typeface="Calibri" pitchFamily="34" charset="0"/>
              </a:rPr>
              <a:t>ain</a:t>
            </a:r>
            <a:r>
              <a:rPr lang="en-US" sz="2200" u="sng" kern="0" dirty="0" smtClean="0">
                <a:solidFill>
                  <a:srgbClr val="221304"/>
                </a:solidFill>
                <a:latin typeface="Calibri" pitchFamily="34" charset="0"/>
              </a:rPr>
              <a:t> OOP Characteristics</a:t>
            </a: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Data Encapsulation and Information Hiding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000000"/>
                </a:solidFill>
              </a:rPr>
              <a:t>Data and functions are said to be </a:t>
            </a:r>
            <a:r>
              <a:rPr lang="en-US">
                <a:solidFill>
                  <a:srgbClr val="0000FF"/>
                </a:solidFill>
              </a:rPr>
              <a:t>encapsulated</a:t>
            </a:r>
            <a:r>
              <a:rPr lang="en-US">
                <a:solidFill>
                  <a:srgbClr val="000000"/>
                </a:solidFill>
              </a:rPr>
              <a:t> into a single entity – the </a:t>
            </a:r>
            <a:r>
              <a:rPr lang="en-US">
                <a:solidFill>
                  <a:srgbClr val="00B050"/>
                </a:solidFill>
              </a:rPr>
              <a:t>class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000000"/>
                </a:solidFill>
              </a:rPr>
              <a:t>Data is </a:t>
            </a:r>
            <a:r>
              <a:rPr lang="en-US">
                <a:solidFill>
                  <a:srgbClr val="0000FF"/>
                </a:solidFill>
              </a:rPr>
              <a:t>concealed</a:t>
            </a:r>
            <a:r>
              <a:rPr lang="en-US">
                <a:solidFill>
                  <a:srgbClr val="000000"/>
                </a:solidFill>
              </a:rPr>
              <a:t> within a class, so that it cannot be accessed mistakenly by functions outside the class.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Inheritance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</a:rPr>
              <a:t>Polymorphism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 txBox="1">
            <a:spLocks noChangeArrowheads="1"/>
          </p:cNvSpPr>
          <p:nvPr/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u="sng">
                <a:solidFill>
                  <a:srgbClr val="221304"/>
                </a:solidFill>
                <a:cs typeface="Times New Roman" pitchFamily="18" charset="0"/>
              </a:rPr>
              <a:t>The 3 Main OOP Characteristics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Data Encapsulation and Information Hiding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Inheritance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The process of creating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new classes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called </a:t>
            </a:r>
            <a:r>
              <a:rPr lang="en-US">
                <a:solidFill>
                  <a:srgbClr val="0000CC"/>
                </a:solidFill>
                <a:cs typeface="Times New Roman" pitchFamily="18" charset="0"/>
              </a:rPr>
              <a:t>derived classes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>
                <a:solidFill>
                  <a:srgbClr val="FF0000"/>
                </a:solidFill>
                <a:cs typeface="Times New Roman" pitchFamily="18" charset="0"/>
              </a:rPr>
              <a:t>from existing classes or base classes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creating a </a:t>
            </a:r>
            <a:r>
              <a:rPr lang="en-US">
                <a:solidFill>
                  <a:srgbClr val="00B050"/>
                </a:solidFill>
                <a:cs typeface="Times New Roman" pitchFamily="18" charset="0"/>
              </a:rPr>
              <a:t>hierarchy of parent classes and child classes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7030A0"/>
                </a:solidFill>
                <a:cs typeface="Times New Roman" pitchFamily="18" charset="0"/>
              </a:rPr>
              <a:t>The child classes inherit the attributes and behaviour of the parent classes.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Polymorphism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 txBox="1">
            <a:spLocks noChangeArrowheads="1"/>
          </p:cNvSpPr>
          <p:nvPr/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u="sng">
                <a:solidFill>
                  <a:schemeClr val="tx2"/>
                </a:solidFill>
              </a:rPr>
              <a:t>The 3 Main OOP Characteristics</a:t>
            </a: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066800" y="1524000"/>
            <a:ext cx="7620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Data Encapsulation and Data Hiding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Inheritance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Polymorphism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Generally, the ability to appear in many forms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rgbClr val="00B050"/>
                </a:solidFill>
              </a:rPr>
              <a:t>More specifically, in OOP, it is the ability to redefine methods for derived classes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Ability to process objects differently depending on their </a:t>
            </a:r>
            <a:r>
              <a:rPr lang="en-US">
                <a:solidFill>
                  <a:srgbClr val="0000CC"/>
                </a:solidFill>
              </a:rPr>
              <a:t>data type or class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Giving different meanings to the same thing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457200" y="53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r>
              <a:rPr lang="en-US" u="sng">
                <a:latin typeface="Arial" charset="0"/>
              </a:rPr>
              <a:t>Class Construct</a:t>
            </a:r>
          </a:p>
        </p:txBody>
      </p:sp>
      <p:sp>
        <p:nvSpPr>
          <p:cNvPr id="1331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905000"/>
            <a:ext cx="7467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Arial" charset="0"/>
              </a:rPr>
              <a:t>Allows the definition of specific objects with defined attributes (data) and behaviour (functions)</a:t>
            </a:r>
          </a:p>
          <a:p>
            <a:pPr marL="342900" indent="-342900">
              <a:spcBef>
                <a:spcPct val="20000"/>
              </a:spcBef>
            </a:pPr>
            <a:endParaRPr lang="en-US" sz="800">
              <a:latin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>
                <a:latin typeface="Arial" charset="0"/>
              </a:rPr>
              <a:t>	→ Essence of object-oriented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3048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u="sng">
                <a:solidFill>
                  <a:schemeClr val="tx2"/>
                </a:solidFill>
              </a:rPr>
              <a:t>Classes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8610600" cy="3816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Classes are language constructs that allow the definition and creation of objects of the same type. </a:t>
            </a:r>
          </a:p>
          <a:p>
            <a:pPr eaLnBrk="0" hangingPunct="0">
              <a:spcBef>
                <a:spcPct val="50000"/>
              </a:spcBef>
            </a:pPr>
            <a:endParaRPr lang="en-US"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A class uses variables to define data fields and functions to define behaviours. </a:t>
            </a:r>
          </a:p>
          <a:p>
            <a:pPr eaLnBrk="0" hangingPunct="0">
              <a:spcBef>
                <a:spcPct val="50000"/>
              </a:spcBef>
            </a:pPr>
            <a:endParaRPr lang="en-US"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Additionally, a class provides a special type of function, known as a </a:t>
            </a:r>
            <a:r>
              <a:rPr lang="en-US">
                <a:solidFill>
                  <a:srgbClr val="0000CC"/>
                </a:solidFill>
                <a:cs typeface="Times New Roman" pitchFamily="18" charset="0"/>
              </a:rPr>
              <a:t>constructor</a:t>
            </a:r>
            <a:r>
              <a:rPr lang="en-US">
                <a:cs typeface="Times New Roman" pitchFamily="18" charset="0"/>
              </a:rPr>
              <a:t>, which is invoked to create new objects from the class definition.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04800"/>
            <a:ext cx="8153400" cy="5908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00CC"/>
                </a:solidFill>
                <a:cs typeface="Arial" pitchFamily="34" charset="0"/>
              </a:rPr>
              <a:t>A class describes a set of objects with the same behavior.</a:t>
            </a:r>
          </a:p>
          <a:p>
            <a:pPr algn="ctr">
              <a:defRPr/>
            </a:pPr>
            <a:endParaRPr lang="en-US" sz="2000" dirty="0">
              <a:cs typeface="Arial" pitchFamily="34" charset="0"/>
            </a:endParaRPr>
          </a:p>
          <a:p>
            <a:pPr algn="ctr">
              <a:defRPr/>
            </a:pPr>
            <a:endParaRPr lang="en-US" sz="2000" dirty="0">
              <a:cs typeface="Arial" pitchFamily="34" charset="0"/>
            </a:endParaRPr>
          </a:p>
          <a:p>
            <a:pPr algn="ctr">
              <a:defRPr/>
            </a:pPr>
            <a:endParaRPr lang="en-US" sz="2000" dirty="0">
              <a:cs typeface="Arial" pitchFamily="34" charset="0"/>
            </a:endParaRPr>
          </a:p>
          <a:p>
            <a:pPr algn="ctr">
              <a:defRPr/>
            </a:pPr>
            <a:endParaRPr lang="en-US" sz="2000" dirty="0">
              <a:cs typeface="Arial" pitchFamily="34" charset="0"/>
            </a:endParaRPr>
          </a:p>
          <a:p>
            <a:pPr algn="ctr">
              <a:defRPr/>
            </a:pPr>
            <a:endParaRPr lang="en-US" sz="2000" dirty="0">
              <a:cs typeface="Arial" pitchFamily="34" charset="0"/>
            </a:endParaRPr>
          </a:p>
          <a:p>
            <a:pPr algn="ctr">
              <a:defRPr/>
            </a:pPr>
            <a:endParaRPr lang="en-US" sz="2000" dirty="0">
              <a:cs typeface="Arial" pitchFamily="34" charset="0"/>
            </a:endParaRPr>
          </a:p>
          <a:p>
            <a:pPr algn="ctr">
              <a:defRPr/>
            </a:pPr>
            <a:endParaRPr lang="en-US" sz="2000" dirty="0">
              <a:cs typeface="Arial" pitchFamily="34" charset="0"/>
            </a:endParaRPr>
          </a:p>
          <a:p>
            <a:pPr algn="ctr">
              <a:defRPr/>
            </a:pPr>
            <a:endParaRPr lang="en-US" sz="2000" dirty="0">
              <a:cs typeface="Arial" pitchFamily="34" charset="0"/>
            </a:endParaRPr>
          </a:p>
          <a:p>
            <a:pPr algn="ctr">
              <a:defRPr/>
            </a:pPr>
            <a:endParaRPr lang="en-US" sz="2000" dirty="0">
              <a:cs typeface="Arial" pitchFamily="34" charset="0"/>
            </a:endParaRPr>
          </a:p>
          <a:p>
            <a:pPr algn="ctr">
              <a:defRPr/>
            </a:pPr>
            <a:endParaRPr lang="en-US" sz="2000" dirty="0">
              <a:cs typeface="Arial" pitchFamily="34" charset="0"/>
            </a:endParaRPr>
          </a:p>
          <a:p>
            <a:pPr algn="ctr">
              <a:defRPr/>
            </a:pPr>
            <a:endParaRPr lang="en-US" sz="2000" dirty="0">
              <a:cs typeface="Arial" pitchFamily="34" charset="0"/>
            </a:endParaRPr>
          </a:p>
          <a:p>
            <a:pPr algn="ctr">
              <a:defRPr/>
            </a:pPr>
            <a:r>
              <a:rPr lang="en-US" sz="2000" dirty="0">
                <a:cs typeface="Arial" pitchFamily="34" charset="0"/>
              </a:rPr>
              <a:t>You may create the </a:t>
            </a:r>
            <a:r>
              <a:rPr lang="en-US" sz="2400" dirty="0">
                <a:latin typeface="Courier New" pitchFamily="49" charset="0"/>
                <a:cs typeface="Arial" pitchFamily="34" charset="0"/>
              </a:rPr>
              <a:t>Car</a:t>
            </a:r>
            <a:r>
              <a:rPr lang="en-US" sz="2000" dirty="0">
                <a:cs typeface="Arial" pitchFamily="34" charset="0"/>
              </a:rPr>
              <a:t> class to represent cars as objects</a:t>
            </a:r>
          </a:p>
          <a:p>
            <a:pPr algn="ctr">
              <a:defRPr/>
            </a:pPr>
            <a:endParaRPr lang="en-US" sz="2000" dirty="0"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To define a class, you must specify the </a:t>
            </a:r>
            <a:r>
              <a:rPr lang="en-US" sz="20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behaviour</a:t>
            </a:r>
            <a:r>
              <a:rPr lang="en-US" sz="2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by providing implementations for the member functions, and by defining the data members for the objects …</a:t>
            </a:r>
          </a:p>
          <a:p>
            <a:pPr>
              <a:defRPr/>
            </a:pPr>
            <a:endParaRPr lang="en-US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857250"/>
            <a:ext cx="49942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762000" y="152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u="sng">
                <a:solidFill>
                  <a:schemeClr val="tx2"/>
                </a:solidFill>
                <a:latin typeface="Arial" charset="0"/>
              </a:rPr>
              <a:t>Classes</a:t>
            </a:r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1268413" y="817563"/>
          <a:ext cx="6683375" cy="5575300"/>
        </p:xfrm>
        <a:graphic>
          <a:graphicData uri="http://schemas.openxmlformats.org/presentationml/2006/ole">
            <p:oleObj spid="_x0000_s16387" name="Picture" r:id="rId3" imgW="3546348" imgH="295656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193675" y="228600"/>
            <a:ext cx="3692525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>
                <a:solidFill>
                  <a:srgbClr val="0000CC"/>
                </a:solidFill>
              </a:rPr>
              <a:t>#include &lt;iostream&gt;</a:t>
            </a:r>
          </a:p>
          <a:p>
            <a:r>
              <a:rPr lang="en-US" sz="1500">
                <a:solidFill>
                  <a:srgbClr val="0000CC"/>
                </a:solidFill>
              </a:rPr>
              <a:t>using namespace std;</a:t>
            </a:r>
          </a:p>
          <a:p>
            <a:endParaRPr lang="en-US" sz="1500">
              <a:solidFill>
                <a:srgbClr val="0000CC"/>
              </a:solidFill>
            </a:endParaRPr>
          </a:p>
          <a:p>
            <a:r>
              <a:rPr lang="en-US" sz="1500">
                <a:solidFill>
                  <a:srgbClr val="0000CC"/>
                </a:solidFill>
              </a:rPr>
              <a:t>class Circle</a:t>
            </a:r>
          </a:p>
          <a:p>
            <a:r>
              <a:rPr lang="en-US" sz="1500">
                <a:solidFill>
                  <a:srgbClr val="0000CC"/>
                </a:solidFill>
              </a:rPr>
              <a:t>{</a:t>
            </a:r>
          </a:p>
          <a:p>
            <a:r>
              <a:rPr lang="en-US" sz="1500">
                <a:solidFill>
                  <a:srgbClr val="0000CC"/>
                </a:solidFill>
              </a:rPr>
              <a:t>private:</a:t>
            </a:r>
          </a:p>
          <a:p>
            <a:r>
              <a:rPr lang="en-US" sz="1500">
                <a:solidFill>
                  <a:srgbClr val="0000CC"/>
                </a:solidFill>
              </a:rPr>
              <a:t>  // The radius of this circle</a:t>
            </a:r>
          </a:p>
          <a:p>
            <a:r>
              <a:rPr lang="en-US" sz="1500">
                <a:solidFill>
                  <a:srgbClr val="0000CC"/>
                </a:solidFill>
              </a:rPr>
              <a:t>  double radius;</a:t>
            </a:r>
          </a:p>
          <a:p>
            <a:endParaRPr lang="en-US" sz="1500">
              <a:solidFill>
                <a:srgbClr val="0000CC"/>
              </a:solidFill>
            </a:endParaRPr>
          </a:p>
          <a:p>
            <a:r>
              <a:rPr lang="en-US" sz="1500">
                <a:solidFill>
                  <a:srgbClr val="0000CC"/>
                </a:solidFill>
              </a:rPr>
              <a:t>public:</a:t>
            </a:r>
          </a:p>
          <a:p>
            <a:r>
              <a:rPr lang="en-US" sz="1500">
                <a:solidFill>
                  <a:srgbClr val="0000CC"/>
                </a:solidFill>
              </a:rPr>
              <a:t>  // Construct a default circle object</a:t>
            </a:r>
          </a:p>
          <a:p>
            <a:r>
              <a:rPr lang="en-US" sz="1500">
                <a:solidFill>
                  <a:srgbClr val="0000CC"/>
                </a:solidFill>
              </a:rPr>
              <a:t>  Circle()</a:t>
            </a:r>
          </a:p>
          <a:p>
            <a:r>
              <a:rPr lang="en-US" sz="1500">
                <a:solidFill>
                  <a:srgbClr val="0000CC"/>
                </a:solidFill>
              </a:rPr>
              <a:t>  {</a:t>
            </a:r>
          </a:p>
          <a:p>
            <a:r>
              <a:rPr lang="en-US" sz="1500">
                <a:solidFill>
                  <a:srgbClr val="0000CC"/>
                </a:solidFill>
              </a:rPr>
              <a:t>    radius = 1;</a:t>
            </a:r>
          </a:p>
          <a:p>
            <a:r>
              <a:rPr lang="en-US" sz="1500">
                <a:solidFill>
                  <a:srgbClr val="0000CC"/>
                </a:solidFill>
              </a:rPr>
              <a:t>  }</a:t>
            </a:r>
          </a:p>
          <a:p>
            <a:endParaRPr lang="en-US" sz="1500">
              <a:solidFill>
                <a:srgbClr val="0000CC"/>
              </a:solidFill>
            </a:endParaRPr>
          </a:p>
          <a:p>
            <a:r>
              <a:rPr lang="en-US" sz="1500">
                <a:solidFill>
                  <a:srgbClr val="0000CC"/>
                </a:solidFill>
              </a:rPr>
              <a:t>  // Construct a circle object</a:t>
            </a:r>
          </a:p>
          <a:p>
            <a:r>
              <a:rPr lang="en-US" sz="1500">
                <a:solidFill>
                  <a:srgbClr val="0000CC"/>
                </a:solidFill>
              </a:rPr>
              <a:t>  Circle(double newRadius)</a:t>
            </a:r>
          </a:p>
          <a:p>
            <a:r>
              <a:rPr lang="en-US" sz="1500">
                <a:solidFill>
                  <a:srgbClr val="0000CC"/>
                </a:solidFill>
              </a:rPr>
              <a:t>  {</a:t>
            </a:r>
          </a:p>
          <a:p>
            <a:r>
              <a:rPr lang="en-US" sz="1500">
                <a:solidFill>
                  <a:srgbClr val="0000CC"/>
                </a:solidFill>
              </a:rPr>
              <a:t>    radius = newRadius;</a:t>
            </a:r>
          </a:p>
          <a:p>
            <a:r>
              <a:rPr lang="en-US" sz="1500">
                <a:solidFill>
                  <a:srgbClr val="0000CC"/>
                </a:solidFill>
              </a:rPr>
              <a:t>  }</a:t>
            </a:r>
          </a:p>
          <a:p>
            <a:endParaRPr lang="en-US" sz="1500">
              <a:solidFill>
                <a:srgbClr val="0000CC"/>
              </a:solidFill>
            </a:endParaRPr>
          </a:p>
          <a:p>
            <a:r>
              <a:rPr lang="en-US" sz="1500">
                <a:solidFill>
                  <a:srgbClr val="0000CC"/>
                </a:solidFill>
              </a:rPr>
              <a:t>  // Return the area of this circle</a:t>
            </a:r>
          </a:p>
          <a:p>
            <a:r>
              <a:rPr lang="en-US" sz="1500">
                <a:solidFill>
                  <a:srgbClr val="0000CC"/>
                </a:solidFill>
              </a:rPr>
              <a:t>  double getArea()</a:t>
            </a:r>
          </a:p>
          <a:p>
            <a:r>
              <a:rPr lang="en-US" sz="1500">
                <a:solidFill>
                  <a:srgbClr val="0000CC"/>
                </a:solidFill>
              </a:rPr>
              <a:t>  {</a:t>
            </a:r>
          </a:p>
          <a:p>
            <a:r>
              <a:rPr lang="en-US" sz="1500">
                <a:solidFill>
                  <a:srgbClr val="0000CC"/>
                </a:solidFill>
              </a:rPr>
              <a:t>    return radius * radius * 3.14159;</a:t>
            </a:r>
          </a:p>
          <a:p>
            <a:r>
              <a:rPr lang="en-US" sz="1500">
                <a:solidFill>
                  <a:srgbClr val="0000CC"/>
                </a:solidFill>
              </a:rPr>
              <a:t>  }</a:t>
            </a:r>
          </a:p>
          <a:p>
            <a:r>
              <a:rPr lang="en-US" sz="1500">
                <a:solidFill>
                  <a:srgbClr val="0000CC"/>
                </a:solidFill>
              </a:rPr>
              <a:t>};  // Must place a semicolon here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4267200" y="228600"/>
            <a:ext cx="3521075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>
                <a:solidFill>
                  <a:srgbClr val="0000CC"/>
                </a:solidFill>
              </a:rPr>
              <a:t>int main()</a:t>
            </a:r>
          </a:p>
          <a:p>
            <a:r>
              <a:rPr lang="en-US" sz="1500">
                <a:solidFill>
                  <a:srgbClr val="0000CC"/>
                </a:solidFill>
              </a:rPr>
              <a:t>{</a:t>
            </a:r>
          </a:p>
          <a:p>
            <a:r>
              <a:rPr lang="en-US" sz="1500">
                <a:solidFill>
                  <a:srgbClr val="0000CC"/>
                </a:solidFill>
              </a:rPr>
              <a:t>  Circle circle1(1.0);</a:t>
            </a:r>
          </a:p>
          <a:p>
            <a:r>
              <a:rPr lang="en-US" sz="1500">
                <a:solidFill>
                  <a:srgbClr val="0000CC"/>
                </a:solidFill>
              </a:rPr>
              <a:t>  Circle circle2(25);</a:t>
            </a:r>
          </a:p>
          <a:p>
            <a:r>
              <a:rPr lang="en-US" sz="1500">
                <a:solidFill>
                  <a:srgbClr val="0000CC"/>
                </a:solidFill>
              </a:rPr>
              <a:t>  Circle circle3(125);</a:t>
            </a:r>
          </a:p>
          <a:p>
            <a:endParaRPr lang="en-US" sz="1500">
              <a:solidFill>
                <a:srgbClr val="0000CC"/>
              </a:solidFill>
            </a:endParaRPr>
          </a:p>
          <a:p>
            <a:r>
              <a:rPr lang="en-US" sz="1500">
                <a:solidFill>
                  <a:srgbClr val="0000CC"/>
                </a:solidFill>
              </a:rPr>
              <a:t>  cout &lt;&lt; "The area of the circle of radius "</a:t>
            </a:r>
          </a:p>
          <a:p>
            <a:r>
              <a:rPr lang="en-US" sz="1500">
                <a:solidFill>
                  <a:srgbClr val="0000CC"/>
                </a:solidFill>
              </a:rPr>
              <a:t>    " 1.0 is " &lt;&lt; circle1.getArea() &lt;&lt; endl;</a:t>
            </a:r>
          </a:p>
          <a:p>
            <a:r>
              <a:rPr lang="en-US" sz="1500">
                <a:solidFill>
                  <a:srgbClr val="0000CC"/>
                </a:solidFill>
              </a:rPr>
              <a:t>  cout &lt;&lt; "The area of the circle of radius "</a:t>
            </a:r>
          </a:p>
          <a:p>
            <a:r>
              <a:rPr lang="en-US" sz="1500">
                <a:solidFill>
                  <a:srgbClr val="0000CC"/>
                </a:solidFill>
              </a:rPr>
              <a:t>    “25  is " &lt;&lt; circle2.getArea() &lt;&lt; endl;</a:t>
            </a:r>
          </a:p>
          <a:p>
            <a:r>
              <a:rPr lang="en-US" sz="1500">
                <a:solidFill>
                  <a:srgbClr val="0000CC"/>
                </a:solidFill>
              </a:rPr>
              <a:t>  cout &lt;&lt; "The area of the circle of radius "</a:t>
            </a:r>
          </a:p>
          <a:p>
            <a:r>
              <a:rPr lang="en-US" sz="1500">
                <a:solidFill>
                  <a:srgbClr val="0000CC"/>
                </a:solidFill>
              </a:rPr>
              <a:t>    “125 is " &lt;&lt; circle3.getArea() &lt;&lt; endl;</a:t>
            </a:r>
          </a:p>
          <a:p>
            <a:endParaRPr lang="en-US" sz="1500">
              <a:solidFill>
                <a:srgbClr val="0000CC"/>
              </a:solidFill>
            </a:endParaRPr>
          </a:p>
          <a:p>
            <a:r>
              <a:rPr lang="en-US" sz="1500">
                <a:solidFill>
                  <a:srgbClr val="0000CC"/>
                </a:solidFill>
              </a:rPr>
              <a:t>  return 0;</a:t>
            </a:r>
          </a:p>
          <a:p>
            <a:r>
              <a:rPr lang="en-US" sz="1500">
                <a:solidFill>
                  <a:srgbClr val="0000CC"/>
                </a:solidFill>
              </a:rPr>
              <a:t>}</a:t>
            </a:r>
          </a:p>
          <a:p>
            <a:endParaRPr lang="en-US" sz="1500"/>
          </a:p>
          <a:p>
            <a:endParaRPr lang="en-US"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 txBox="1">
            <a:spLocks noChangeArrowheads="1"/>
          </p:cNvSpPr>
          <p:nvPr/>
        </p:nvSpPr>
        <p:spPr bwMode="auto">
          <a:xfrm>
            <a:off x="304800" y="3048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1800" u="sng">
                <a:latin typeface="Arial" charset="0"/>
              </a:rPr>
              <a:t>OO Feature -</a:t>
            </a:r>
            <a:r>
              <a:rPr lang="en-US" sz="1800" b="0" u="sng">
                <a:latin typeface="Arial" charset="0"/>
              </a:rPr>
              <a:t> </a:t>
            </a:r>
            <a:r>
              <a:rPr lang="en-US" u="sng"/>
              <a:t>Objects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28600" y="1066800"/>
            <a:ext cx="8610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200" b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An object is almost anything with the following characteristics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800" dirty="0" smtClean="0"/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dirty="0" smtClean="0"/>
              <a:t>Name</a:t>
            </a:r>
          </a:p>
          <a:p>
            <a:pPr marL="457200" lvl="1" indent="0" eaLnBrk="1" hangingPunct="1">
              <a:spcBef>
                <a:spcPct val="20000"/>
              </a:spcBef>
              <a:defRPr/>
            </a:pPr>
            <a:endParaRPr lang="en-US" sz="800" dirty="0" smtClean="0"/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dirty="0" smtClean="0"/>
              <a:t>Properties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800" dirty="0" smtClean="0"/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dirty="0" smtClean="0"/>
              <a:t>Operations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800" dirty="0" smtClean="0"/>
          </a:p>
          <a:p>
            <a:pPr lvl="1" eaLnBrk="1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dirty="0" smtClean="0"/>
              <a:t>The ability to act upon receiving a “message” – being called by a function or another object.</a:t>
            </a:r>
          </a:p>
          <a:p>
            <a:pPr lvl="2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/>
              <a:t>Basic message types</a:t>
            </a:r>
          </a:p>
          <a:p>
            <a:pPr lvl="3" eaLnBrk="1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dirty="0" smtClean="0"/>
              <a:t>Directive to object to perform an action</a:t>
            </a:r>
          </a:p>
          <a:p>
            <a:pPr lvl="3" eaLnBrk="1" hangingPunct="1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dirty="0" smtClean="0"/>
              <a:t>Request to object to change one of its properties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ChangeArrowheads="1"/>
          </p:cNvSpPr>
          <p:nvPr/>
        </p:nvSpPr>
        <p:spPr bwMode="auto">
          <a:xfrm>
            <a:off x="6096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r>
              <a:rPr lang="en-US" u="sng">
                <a:solidFill>
                  <a:schemeClr val="tx2"/>
                </a:solidFill>
              </a:rPr>
              <a:t>Class Data Types</a:t>
            </a:r>
          </a:p>
        </p:txBody>
      </p:sp>
      <p:sp>
        <p:nvSpPr>
          <p:cNvPr id="3080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cs typeface="Arial" pitchFamily="34" charset="0"/>
              </a:rPr>
              <a:t>The Class construct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800" dirty="0"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cs typeface="Arial" pitchFamily="34" charset="0"/>
              </a:rPr>
              <a:t>	- Actually allows programmers to define </a:t>
            </a:r>
            <a:r>
              <a:rPr lang="en-US" dirty="0">
                <a:solidFill>
                  <a:srgbClr val="7030A0"/>
                </a:solidFill>
                <a:cs typeface="Arial" pitchFamily="34" charset="0"/>
              </a:rPr>
              <a:t>new data types </a:t>
            </a:r>
            <a:r>
              <a:rPr lang="en-US" dirty="0">
                <a:cs typeface="Arial" pitchFamily="34" charset="0"/>
              </a:rPr>
              <a:t>for representing information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dirty="0"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cs typeface="Arial" pitchFamily="34" charset="0"/>
              </a:rPr>
              <a:t>	- Class type objects can have both attribute and </a:t>
            </a:r>
            <a:r>
              <a:rPr lang="en-US" dirty="0" err="1">
                <a:cs typeface="Arial" pitchFamily="34" charset="0"/>
              </a:rPr>
              <a:t>behaviour</a:t>
            </a:r>
            <a:r>
              <a:rPr lang="en-US" dirty="0">
                <a:cs typeface="Arial" pitchFamily="34" charset="0"/>
              </a:rPr>
              <a:t> components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dirty="0"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dirty="0">
                <a:cs typeface="Arial" pitchFamily="34" charset="0"/>
              </a:rPr>
              <a:t>	- Provides the object-oriented programming in C++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dirty="0"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dirty="0"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90600"/>
            <a:ext cx="647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Unit-1 Introduction Basic Terminology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3048000"/>
            <a:ext cx="647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L1- OOP Concepts, Object, Classes, Methods and Messages, Abstraction, Encapsulation, Inheritance, Polymorphism.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85763" y="309563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r>
              <a:rPr lang="en-US" u="sng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41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US"/>
          </a:p>
        </p:txBody>
      </p:sp>
      <p:sp>
        <p:nvSpPr>
          <p:cNvPr id="4103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905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endParaRPr lang="en-US">
              <a:solidFill>
                <a:srgbClr val="CC0066"/>
              </a:solidFill>
            </a:endParaRPr>
          </a:p>
        </p:txBody>
      </p:sp>
      <p:sp>
        <p:nvSpPr>
          <p:cNvPr id="20485" name="TextBox 1"/>
          <p:cNvSpPr txBox="1">
            <a:spLocks noChangeArrowheads="1"/>
          </p:cNvSpPr>
          <p:nvPr/>
        </p:nvSpPr>
        <p:spPr bwMode="auto">
          <a:xfrm>
            <a:off x="385763" y="1524000"/>
            <a:ext cx="78740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Object behaviours</a:t>
            </a:r>
          </a:p>
          <a:p>
            <a:endParaRPr lang="en-US" sz="800"/>
          </a:p>
          <a:p>
            <a:r>
              <a:rPr lang="en-US"/>
              <a:t>	- Realized in C++ via </a:t>
            </a:r>
            <a:r>
              <a:rPr lang="en-US">
                <a:solidFill>
                  <a:srgbClr val="FF0000"/>
                </a:solidFill>
              </a:rPr>
              <a:t>member functions </a:t>
            </a:r>
            <a:r>
              <a:rPr lang="en-US"/>
              <a:t>(aka </a:t>
            </a:r>
            <a:r>
              <a:rPr lang="en-US">
                <a:solidFill>
                  <a:srgbClr val="FF0000"/>
                </a:solidFill>
              </a:rPr>
              <a:t>methods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	- Methods are </a:t>
            </a:r>
            <a:r>
              <a:rPr lang="en-US">
                <a:solidFill>
                  <a:srgbClr val="FF0000"/>
                </a:solidFill>
              </a:rPr>
              <a:t>public</a:t>
            </a:r>
            <a:r>
              <a:rPr lang="en-US"/>
              <a:t> – accessible from outside the class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en-US"/>
              <a:t>Object attributes</a:t>
            </a:r>
          </a:p>
          <a:p>
            <a:endParaRPr lang="en-US" sz="900"/>
          </a:p>
          <a:p>
            <a:r>
              <a:rPr lang="en-US"/>
              <a:t>	- Are known as </a:t>
            </a:r>
            <a:r>
              <a:rPr lang="en-US">
                <a:solidFill>
                  <a:srgbClr val="FF0000"/>
                </a:solidFill>
              </a:rPr>
              <a:t>data members </a:t>
            </a:r>
            <a:r>
              <a:rPr lang="en-US"/>
              <a:t>in C++</a:t>
            </a:r>
          </a:p>
          <a:p>
            <a:endParaRPr lang="en-US"/>
          </a:p>
          <a:p>
            <a:r>
              <a:rPr lang="en-US"/>
              <a:t>	- Attributes are </a:t>
            </a:r>
            <a:r>
              <a:rPr lang="en-US">
                <a:solidFill>
                  <a:srgbClr val="FF0000"/>
                </a:solidFill>
              </a:rPr>
              <a:t>private</a:t>
            </a:r>
            <a:r>
              <a:rPr lang="en-US"/>
              <a:t> – only accessible to class members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304800" y="609600"/>
            <a:ext cx="8305800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Any part of the program should be able to call the member functions – so they are in the </a:t>
            </a:r>
            <a:r>
              <a:rPr lang="en-US" sz="2000">
                <a:solidFill>
                  <a:srgbClr val="0000CC"/>
                </a:solidFill>
              </a:rPr>
              <a:t>public section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/>
              <a:t>Data members are defined in the </a:t>
            </a:r>
            <a:r>
              <a:rPr lang="en-US" sz="2000">
                <a:solidFill>
                  <a:srgbClr val="0000CC"/>
                </a:solidFill>
              </a:rPr>
              <a:t>private section </a:t>
            </a:r>
            <a:r>
              <a:rPr lang="en-US" sz="2000"/>
              <a:t>of the class. </a:t>
            </a:r>
          </a:p>
          <a:p>
            <a:endParaRPr lang="en-US" sz="800"/>
          </a:p>
          <a:p>
            <a:r>
              <a:rPr lang="en-US" sz="2000"/>
              <a:t>	- Only member functions of the class can access them.</a:t>
            </a:r>
            <a:br>
              <a:rPr lang="en-US" sz="2000"/>
            </a:br>
            <a:endParaRPr lang="en-US" sz="2000"/>
          </a:p>
          <a:p>
            <a:r>
              <a:rPr lang="en-US" sz="2000"/>
              <a:t>	- They are </a:t>
            </a:r>
            <a:r>
              <a:rPr lang="en-US" sz="2000">
                <a:solidFill>
                  <a:srgbClr val="00B050"/>
                </a:solidFill>
              </a:rPr>
              <a:t>hidden</a:t>
            </a:r>
            <a:r>
              <a:rPr lang="en-US" sz="2000"/>
              <a:t> from the rest of the program.</a:t>
            </a:r>
          </a:p>
          <a:p>
            <a:endParaRPr lang="en-US" sz="2000"/>
          </a:p>
          <a:p>
            <a:r>
              <a:rPr lang="en-US" sz="2000"/>
              <a:t>So that outside functions may access the data members, we provide special functions in the class to form an interface – </a:t>
            </a:r>
            <a:r>
              <a:rPr lang="en-US" sz="2000">
                <a:solidFill>
                  <a:srgbClr val="0000CC"/>
                </a:solidFill>
              </a:rPr>
              <a:t>accessors</a:t>
            </a:r>
            <a:r>
              <a:rPr lang="en-US" sz="2000"/>
              <a:t> and </a:t>
            </a:r>
            <a:r>
              <a:rPr lang="en-US" sz="2000">
                <a:solidFill>
                  <a:srgbClr val="0000CC"/>
                </a:solidFill>
              </a:rPr>
              <a:t>mutators</a:t>
            </a:r>
            <a:r>
              <a:rPr lang="en-US" sz="2000"/>
              <a:t>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152400" y="293688"/>
            <a:ext cx="7772400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u="sng">
                <a:solidFill>
                  <a:schemeClr val="tx2"/>
                </a:solidFill>
              </a:rPr>
              <a:t>Object Names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309563" y="1277938"/>
            <a:ext cx="8486775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r>
              <a:rPr lang="en-US"/>
              <a:t>You assign an object a name when creating the object. </a:t>
            </a:r>
          </a:p>
          <a:p>
            <a:pPr>
              <a:spcBef>
                <a:spcPct val="20000"/>
              </a:spcBef>
            </a:pPr>
            <a:endParaRPr lang="en-US"/>
          </a:p>
          <a:p>
            <a:pPr>
              <a:spcBef>
                <a:spcPct val="20000"/>
              </a:spcBef>
            </a:pPr>
            <a:r>
              <a:rPr lang="en-US"/>
              <a:t>A </a:t>
            </a:r>
            <a:r>
              <a:rPr lang="en-US">
                <a:solidFill>
                  <a:srgbClr val="00B050"/>
                </a:solidFill>
              </a:rPr>
              <a:t>special class function </a:t>
            </a:r>
            <a:r>
              <a:rPr lang="en-US"/>
              <a:t>called the </a:t>
            </a:r>
            <a:r>
              <a:rPr lang="en-US">
                <a:solidFill>
                  <a:srgbClr val="FF0000"/>
                </a:solidFill>
              </a:rPr>
              <a:t>class constructor </a:t>
            </a:r>
            <a:r>
              <a:rPr lang="en-US"/>
              <a:t>is invoked when an object is created. </a:t>
            </a:r>
          </a:p>
          <a:p>
            <a:pPr>
              <a:spcBef>
                <a:spcPct val="20000"/>
              </a:spcBef>
            </a:pPr>
            <a:endParaRPr lang="en-US"/>
          </a:p>
          <a:p>
            <a:pPr>
              <a:spcBef>
                <a:spcPct val="20000"/>
              </a:spcBef>
            </a:pPr>
            <a:r>
              <a:rPr lang="en-US"/>
              <a:t>The syntax to create an object using the constructor is</a:t>
            </a:r>
            <a:endParaRPr lang="en-US" i="1"/>
          </a:p>
          <a:p>
            <a:pPr>
              <a:spcBef>
                <a:spcPct val="20000"/>
              </a:spcBef>
            </a:pPr>
            <a:endParaRPr lang="en-US"/>
          </a:p>
          <a:p>
            <a:pPr>
              <a:spcBef>
                <a:spcPct val="20000"/>
              </a:spcBef>
            </a:pPr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ClassName   objectName;</a:t>
            </a:r>
          </a:p>
          <a:p>
            <a:pPr>
              <a:spcBef>
                <a:spcPct val="20000"/>
              </a:spcBef>
            </a:pPr>
            <a:endParaRPr lang="en-US">
              <a:solidFill>
                <a:srgbClr val="0000CC"/>
              </a:solidFill>
            </a:endParaRPr>
          </a:p>
          <a:p>
            <a:pPr>
              <a:spcBef>
                <a:spcPct val="20000"/>
              </a:spcBef>
            </a:pPr>
            <a:r>
              <a:rPr lang="en-US"/>
              <a:t>For example,</a:t>
            </a:r>
          </a:p>
          <a:p>
            <a:pPr>
              <a:spcBef>
                <a:spcPct val="20000"/>
              </a:spcBef>
            </a:pPr>
            <a:endParaRPr lang="en-US" u="sng"/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0000CC"/>
                </a:solidFill>
              </a:rPr>
              <a:t>	Circle   circle1;</a:t>
            </a:r>
            <a:endParaRPr lang="en-US"/>
          </a:p>
          <a:p>
            <a:pPr>
              <a:spcBef>
                <a:spcPct val="20000"/>
              </a:spcBef>
            </a:pPr>
            <a:r>
              <a:rPr lang="en-US"/>
              <a:t>for some class </a:t>
            </a:r>
            <a:r>
              <a:rPr lang="en-US">
                <a:solidFill>
                  <a:srgbClr val="0000CC"/>
                </a:solidFill>
              </a:rPr>
              <a:t>Circle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17963" y="5410200"/>
            <a:ext cx="45005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Note that a constructor has the same</a:t>
            </a:r>
          </a:p>
          <a:p>
            <a:r>
              <a:rPr lang="en-US">
                <a:solidFill>
                  <a:srgbClr val="7030A0"/>
                </a:solidFill>
              </a:rPr>
              <a:t>name as the class.</a:t>
            </a:r>
            <a:endParaRPr lang="bg-BG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457200" y="228600"/>
            <a:ext cx="815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u="sng">
                <a:solidFill>
                  <a:schemeClr val="tx2"/>
                </a:solidFill>
              </a:rPr>
              <a:t>Access Operator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304800" y="13716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After an object is created, its data can be accessed and its functions invoked using the dot operator 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u="sng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0000CC"/>
                </a:solidFill>
              </a:rPr>
              <a:t>objectName.dataField </a:t>
            </a:r>
            <a:r>
              <a:rPr lang="en-US"/>
              <a:t>references a data field of the object.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u="sng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0000CC"/>
                </a:solidFill>
              </a:rPr>
              <a:t>objectName.function(arguments)</a:t>
            </a:r>
            <a:r>
              <a:rPr lang="en-US"/>
              <a:t> invokes a function of the object.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304800" y="381000"/>
            <a:ext cx="7086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u="sng">
                <a:solidFill>
                  <a:schemeClr val="tx2"/>
                </a:solidFill>
              </a:rPr>
              <a:t>Private versus Public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30238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Public member functions </a:t>
            </a:r>
            <a:r>
              <a:rPr lang="en-US" dirty="0">
                <a:cs typeface="Arial" pitchFamily="34" charset="0"/>
              </a:rPr>
              <a:t>allow “clients” to operate on the objects of a class.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dirty="0"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cs typeface="Arial" pitchFamily="34" charset="0"/>
              </a:rPr>
              <a:t>May have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private member functions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cs typeface="Arial" pitchFamily="34" charset="0"/>
              </a:rPr>
              <a:t>If member functions need to call another function that is part or not part of the class then it should be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private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dirty="0"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cs typeface="Arial" pitchFamily="34" charset="0"/>
              </a:rPr>
              <a:t>Use care when defining public access</a:t>
            </a:r>
          </a:p>
          <a:p>
            <a:pPr>
              <a:spcBef>
                <a:spcPct val="20000"/>
              </a:spcBef>
              <a:defRPr/>
            </a:pPr>
            <a:endParaRPr lang="en-US" i="1" dirty="0"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457200" y="990600"/>
            <a:ext cx="83566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Information hiding recommends that data members should be private</a:t>
            </a:r>
          </a:p>
          <a:p>
            <a:endParaRPr lang="en-US"/>
          </a:p>
          <a:p>
            <a:r>
              <a:rPr lang="en-US"/>
              <a:t>	- not freely accessible by clients</a:t>
            </a:r>
          </a:p>
          <a:p>
            <a:endParaRPr lang="en-US"/>
          </a:p>
          <a:p>
            <a:r>
              <a:rPr lang="en-US"/>
              <a:t>So, in order for clients to read/write the values of the data members</a:t>
            </a:r>
          </a:p>
          <a:p>
            <a:r>
              <a:rPr lang="en-US"/>
              <a:t>of an object, must provide so-called get and set functions</a:t>
            </a:r>
          </a:p>
          <a:p>
            <a:endParaRPr lang="en-US"/>
          </a:p>
          <a:p>
            <a:r>
              <a:rPr lang="en-US"/>
              <a:t>	- get – read value</a:t>
            </a:r>
          </a:p>
          <a:p>
            <a:endParaRPr lang="en-US"/>
          </a:p>
          <a:p>
            <a:r>
              <a:rPr lang="en-US"/>
              <a:t>	- set – write value</a:t>
            </a:r>
          </a:p>
          <a:p>
            <a:endParaRPr lang="en-US"/>
          </a:p>
          <a:p>
            <a:r>
              <a:rPr lang="en-US"/>
              <a:t>The only way clients may access the data members.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u="sng">
                <a:solidFill>
                  <a:schemeClr val="tx2"/>
                </a:solidFill>
              </a:rPr>
              <a:t>Accessor and Mutator 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304800" y="1066800"/>
            <a:ext cx="8610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Colloquially, a </a:t>
            </a:r>
            <a:r>
              <a:rPr lang="en-US">
                <a:solidFill>
                  <a:srgbClr val="0000CC"/>
                </a:solidFill>
              </a:rPr>
              <a:t>get</a:t>
            </a:r>
            <a:r>
              <a:rPr lang="en-US"/>
              <a:t> function is referred to as a </a:t>
            </a:r>
            <a:r>
              <a:rPr lang="en-US" i="1">
                <a:solidFill>
                  <a:srgbClr val="FF0000"/>
                </a:solidFill>
              </a:rPr>
              <a:t>getter</a:t>
            </a:r>
            <a:r>
              <a:rPr lang="en-US" i="1"/>
              <a:t> </a:t>
            </a:r>
            <a:r>
              <a:rPr lang="en-US"/>
              <a:t>(or </a:t>
            </a:r>
            <a:r>
              <a:rPr lang="en-US" i="1">
                <a:solidFill>
                  <a:srgbClr val="FF0000"/>
                </a:solidFill>
              </a:rPr>
              <a:t>accessor</a:t>
            </a:r>
            <a:r>
              <a:rPr lang="en-US"/>
              <a:t>), and a set function is referred to as a </a:t>
            </a:r>
            <a:r>
              <a:rPr lang="en-US" i="1">
                <a:solidFill>
                  <a:srgbClr val="FF0000"/>
                </a:solidFill>
              </a:rPr>
              <a:t>setter</a:t>
            </a:r>
            <a:r>
              <a:rPr lang="en-US" i="1"/>
              <a:t> </a:t>
            </a:r>
            <a:r>
              <a:rPr lang="en-US"/>
              <a:t>(or </a:t>
            </a:r>
            <a:r>
              <a:rPr lang="en-US" i="1"/>
              <a:t>mutator</a:t>
            </a:r>
            <a:r>
              <a:rPr lang="en-US"/>
              <a:t>).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A </a:t>
            </a:r>
            <a:r>
              <a:rPr lang="en-US">
                <a:solidFill>
                  <a:srgbClr val="0000CC"/>
                </a:solidFill>
              </a:rPr>
              <a:t>get function </a:t>
            </a:r>
            <a:r>
              <a:rPr lang="en-US"/>
              <a:t>has the following signature (Only a convention!):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800" u="sng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	</a:t>
            </a:r>
            <a:r>
              <a:rPr lang="en-US">
                <a:solidFill>
                  <a:srgbClr val="0000CC"/>
                </a:solidFill>
              </a:rPr>
              <a:t>returnType  get</a:t>
            </a:r>
            <a:r>
              <a:rPr lang="en-US" i="1">
                <a:solidFill>
                  <a:srgbClr val="0000CC"/>
                </a:solidFill>
              </a:rPr>
              <a:t>PropertyName</a:t>
            </a:r>
            <a:r>
              <a:rPr lang="en-US">
                <a:solidFill>
                  <a:srgbClr val="0000CC"/>
                </a:solidFill>
              </a:rPr>
              <a:t>()</a:t>
            </a:r>
            <a:endParaRPr lang="en-US" i="1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A </a:t>
            </a:r>
            <a:r>
              <a:rPr lang="en-US">
                <a:solidFill>
                  <a:srgbClr val="0000CC"/>
                </a:solidFill>
              </a:rPr>
              <a:t>set function</a:t>
            </a:r>
            <a:r>
              <a:rPr lang="en-US"/>
              <a:t> has the following signature (only a convention!):</a:t>
            </a:r>
            <a:endParaRPr lang="en-US" u="sng"/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800"/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0000CC"/>
                </a:solidFill>
              </a:rPr>
              <a:t>	public void  set</a:t>
            </a:r>
            <a:r>
              <a:rPr lang="en-US" i="1">
                <a:solidFill>
                  <a:srgbClr val="0000CC"/>
                </a:solidFill>
              </a:rPr>
              <a:t>PropertyName</a:t>
            </a:r>
            <a:r>
              <a:rPr lang="en-US">
                <a:solidFill>
                  <a:srgbClr val="0000CC"/>
                </a:solidFill>
              </a:rPr>
              <a:t>(</a:t>
            </a:r>
            <a:r>
              <a:rPr lang="en-US" i="1">
                <a:solidFill>
                  <a:srgbClr val="0000CC"/>
                </a:solidFill>
              </a:rPr>
              <a:t>dataType propertyValue</a:t>
            </a:r>
            <a:r>
              <a:rPr lang="en-US">
                <a:solidFill>
                  <a:srgbClr val="0000CC"/>
                </a:solidFill>
              </a:rPr>
              <a:t>)</a:t>
            </a:r>
            <a:endParaRPr lang="en-US">
              <a:solidFill>
                <a:srgbClr val="0000CC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304800" y="452438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/>
              <a:t>Classes</a:t>
            </a:r>
            <a:r>
              <a:rPr lang="en-US"/>
              <a:t> </a:t>
            </a: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381000" y="1143000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class NameOfClass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{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public: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// The “public” interface – available to clients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// Here we define the public methods of the class</a:t>
            </a:r>
          </a:p>
          <a:p>
            <a:endParaRPr lang="en-US">
              <a:solidFill>
                <a:srgbClr val="0000CC"/>
              </a:solidFill>
              <a:ea typeface="MS PGothic" pitchFamily="34" charset="-128"/>
            </a:endParaRP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private: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// the data members – only accessible by functions of the class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};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220663" y="304800"/>
            <a:ext cx="86106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/>
              <a:t>Remember</a:t>
            </a:r>
          </a:p>
          <a:p>
            <a:endParaRPr lang="en-US"/>
          </a:p>
          <a:p>
            <a:r>
              <a:rPr lang="en-US"/>
              <a:t>Every class object</a:t>
            </a:r>
          </a:p>
          <a:p>
            <a:endParaRPr lang="en-US" sz="800"/>
          </a:p>
          <a:p>
            <a:r>
              <a:rPr lang="en-US"/>
              <a:t>	- Has its own data members</a:t>
            </a:r>
          </a:p>
          <a:p>
            <a:endParaRPr lang="en-US"/>
          </a:p>
          <a:p>
            <a:r>
              <a:rPr lang="en-US"/>
              <a:t>	- Has its own member functions (which are the same as other objects of the same class have)</a:t>
            </a:r>
          </a:p>
          <a:p>
            <a:endParaRPr lang="en-US"/>
          </a:p>
          <a:p>
            <a:r>
              <a:rPr lang="en-US"/>
              <a:t>	- When a member function accesses a data member</a:t>
            </a:r>
          </a:p>
          <a:p>
            <a:r>
              <a:rPr lang="en-US"/>
              <a:t>		By default the function accesses the data member of</a:t>
            </a:r>
          </a:p>
          <a:p>
            <a:r>
              <a:rPr lang="en-US"/>
              <a:t>the object to which it belongs!</a:t>
            </a:r>
          </a:p>
          <a:p>
            <a:endParaRPr lang="en-US"/>
          </a:p>
          <a:p>
            <a:r>
              <a:rPr lang="en-US"/>
              <a:t>	- No special notation needed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914400" y="1143000"/>
            <a:ext cx="7086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Next three slides illustrate the conventional concept of classes including general methods like getData() and showData(). </a:t>
            </a:r>
            <a:endParaRPr lang="bg-B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609600" y="990600"/>
            <a:ext cx="8077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The idea of OO programming is to model the features (aka properties or attributes) and behaviour of real-world objects in the problem domain by software objects (aka instances).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>
                <a:solidFill>
                  <a:srgbClr val="0000CC"/>
                </a:solidFill>
              </a:rPr>
              <a:t>class </a:t>
            </a:r>
            <a:r>
              <a:rPr lang="en-US"/>
              <a:t>construct provides a </a:t>
            </a:r>
            <a:r>
              <a:rPr lang="en-US">
                <a:solidFill>
                  <a:srgbClr val="00B050"/>
                </a:solidFill>
              </a:rPr>
              <a:t>template (or blueprint) </a:t>
            </a:r>
            <a:r>
              <a:rPr lang="en-US"/>
              <a:t>for the creation of objects.</a:t>
            </a:r>
          </a:p>
          <a:p>
            <a:endParaRPr lang="en-US"/>
          </a:p>
          <a:p>
            <a:r>
              <a:rPr lang="en-US">
                <a:solidFill>
                  <a:srgbClr val="00B050"/>
                </a:solidFill>
              </a:rPr>
              <a:t>Classes specify what attributes and behaviour an object may have.</a:t>
            </a:r>
          </a:p>
          <a:p>
            <a:endParaRPr lang="en-US"/>
          </a:p>
          <a:p>
            <a:r>
              <a:rPr lang="en-US"/>
              <a:t>May create many objects from a given class</a:t>
            </a:r>
          </a:p>
          <a:p>
            <a:r>
              <a:rPr lang="en-US"/>
              <a:t>	- Each object will have its own attribute, but will have identical behaviour.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457200" y="403225"/>
            <a:ext cx="83058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>
                <a:solidFill>
                  <a:srgbClr val="0000CC"/>
                </a:solidFill>
              </a:rPr>
              <a:t>class Person </a:t>
            </a:r>
          </a:p>
          <a:p>
            <a:r>
              <a:rPr kumimoji="1" lang="en-US">
                <a:solidFill>
                  <a:srgbClr val="0000CC"/>
                </a:solidFill>
              </a:rPr>
              <a:t> {</a:t>
            </a:r>
          </a:p>
          <a:p>
            <a:r>
              <a:rPr kumimoji="1" lang="en-US">
                <a:solidFill>
                  <a:srgbClr val="0000CC"/>
                </a:solidFill>
              </a:rPr>
              <a:t>   </a:t>
            </a:r>
            <a:r>
              <a:rPr kumimoji="1" lang="en-US">
                <a:solidFill>
                  <a:srgbClr val="FF0000"/>
                </a:solidFill>
              </a:rPr>
              <a:t>private</a:t>
            </a:r>
            <a:r>
              <a:rPr kumimoji="1" lang="en-US">
                <a:solidFill>
                  <a:srgbClr val="0000CC"/>
                </a:solidFill>
              </a:rPr>
              <a:t>:    string name;</a:t>
            </a:r>
          </a:p>
          <a:p>
            <a:r>
              <a:rPr kumimoji="1" lang="en-US">
                <a:solidFill>
                  <a:srgbClr val="0000CC"/>
                </a:solidFill>
              </a:rPr>
              <a:t>                     int age;</a:t>
            </a:r>
          </a:p>
          <a:p>
            <a:r>
              <a:rPr kumimoji="1" lang="en-US">
                <a:solidFill>
                  <a:srgbClr val="0000CC"/>
                </a:solidFill>
              </a:rPr>
              <a:t>  </a:t>
            </a:r>
          </a:p>
          <a:p>
            <a:r>
              <a:rPr kumimoji="1" lang="en-US">
                <a:solidFill>
                  <a:srgbClr val="0000CC"/>
                </a:solidFill>
              </a:rPr>
              <a:t>   </a:t>
            </a:r>
            <a:r>
              <a:rPr kumimoji="1" lang="en-US">
                <a:solidFill>
                  <a:srgbClr val="FF0000"/>
                </a:solidFill>
              </a:rPr>
              <a:t>public</a:t>
            </a:r>
            <a:r>
              <a:rPr kumimoji="1" lang="en-US">
                <a:solidFill>
                  <a:srgbClr val="0000CC"/>
                </a:solidFill>
              </a:rPr>
              <a:t>: void setData() </a:t>
            </a:r>
          </a:p>
          <a:p>
            <a:r>
              <a:rPr kumimoji="1" lang="en-US">
                <a:solidFill>
                  <a:srgbClr val="0000CC"/>
                </a:solidFill>
              </a:rPr>
              <a:t>		     { </a:t>
            </a:r>
          </a:p>
          <a:p>
            <a:r>
              <a:rPr kumimoji="1" lang="en-US">
                <a:solidFill>
                  <a:srgbClr val="0000CC"/>
                </a:solidFill>
              </a:rPr>
              <a:t>			 cout &lt;&lt; “\nEnter name:”; cin  &gt;&gt;  name; </a:t>
            </a:r>
          </a:p>
          <a:p>
            <a:r>
              <a:rPr kumimoji="1" lang="en-US">
                <a:solidFill>
                  <a:srgbClr val="0000CC"/>
                </a:solidFill>
              </a:rPr>
              <a:t>			 cout &lt;&lt; “\nEnter age:”;  cin  &gt;&gt;  age;</a:t>
            </a:r>
          </a:p>
          <a:p>
            <a:r>
              <a:rPr kumimoji="1" lang="en-US">
                <a:solidFill>
                  <a:srgbClr val="0000CC"/>
                </a:solidFill>
              </a:rPr>
              <a:t>		     }</a:t>
            </a:r>
          </a:p>
          <a:p>
            <a:r>
              <a:rPr kumimoji="1" lang="en-US">
                <a:solidFill>
                  <a:srgbClr val="0000CC"/>
                </a:solidFill>
              </a:rPr>
              <a:t>                void getData()</a:t>
            </a:r>
          </a:p>
          <a:p>
            <a:r>
              <a:rPr kumimoji="1" lang="en-US">
                <a:solidFill>
                  <a:srgbClr val="0000CC"/>
                </a:solidFill>
              </a:rPr>
              <a:t>		     {</a:t>
            </a:r>
          </a:p>
          <a:p>
            <a:r>
              <a:rPr kumimoji="1" lang="en-US">
                <a:solidFill>
                  <a:srgbClr val="0000CC"/>
                </a:solidFill>
              </a:rPr>
              <a:t>		    cout &lt;&lt; “\nName:” &lt;&lt; name &lt;&lt; ”\t\tAge:” &lt;&lt; age; </a:t>
            </a:r>
          </a:p>
          <a:p>
            <a:r>
              <a:rPr kumimoji="1" lang="en-US">
                <a:solidFill>
                  <a:srgbClr val="0000CC"/>
                </a:solidFill>
              </a:rPr>
              <a:t>		     }</a:t>
            </a:r>
          </a:p>
          <a:p>
            <a:r>
              <a:rPr kumimoji="1" lang="en-US">
                <a:solidFill>
                  <a:srgbClr val="0000CC"/>
                </a:solidFill>
              </a:rPr>
              <a:t> };</a:t>
            </a:r>
          </a:p>
        </p:txBody>
      </p:sp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685800" y="6019800"/>
            <a:ext cx="26225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 constructor here!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381000" y="1620838"/>
            <a:ext cx="8458200" cy="32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/>
              <a:t>// Statements to define instances of the Person class:</a:t>
            </a:r>
          </a:p>
          <a:p>
            <a:r>
              <a:rPr kumimoji="1" lang="en-US"/>
              <a:t>// Objects named Ivan and Elena</a:t>
            </a:r>
          </a:p>
          <a:p>
            <a:endParaRPr kumimoji="1" lang="en-US"/>
          </a:p>
          <a:p>
            <a:r>
              <a:rPr kumimoji="1" lang="en-US"/>
              <a:t>	</a:t>
            </a:r>
            <a:r>
              <a:rPr kumimoji="1" lang="en-US">
                <a:solidFill>
                  <a:srgbClr val="0000CC"/>
                </a:solidFill>
              </a:rPr>
              <a:t>Person Ivan, Elena;</a:t>
            </a:r>
          </a:p>
          <a:p>
            <a:endParaRPr kumimoji="1" lang="en-US"/>
          </a:p>
          <a:p>
            <a:r>
              <a:rPr kumimoji="1" lang="en-US"/>
              <a:t>// Array of Person objects named family with size of 5</a:t>
            </a:r>
          </a:p>
          <a:p>
            <a:endParaRPr kumimoji="1" lang="en-US"/>
          </a:p>
          <a:p>
            <a:r>
              <a:rPr kumimoji="1" lang="en-US"/>
              <a:t>	</a:t>
            </a:r>
            <a:r>
              <a:rPr kumimoji="1" lang="en-US">
                <a:solidFill>
                  <a:srgbClr val="0000CC"/>
                </a:solidFill>
              </a:rPr>
              <a:t>Person family[5];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Monotype Sorts" pitchFamily="2" charset="2"/>
              <a:buNone/>
            </a:pPr>
            <a:endParaRPr kumimoji="1" lang="en-US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381000" y="1206500"/>
            <a:ext cx="82296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/>
              <a:t>// Statements to call members (data and methods) of the Person class:</a:t>
            </a:r>
          </a:p>
          <a:p>
            <a:endParaRPr kumimoji="1" lang="en-US"/>
          </a:p>
          <a:p>
            <a:r>
              <a:rPr kumimoji="1" lang="en-US"/>
              <a:t>// Private members cannot be called from outside the class</a:t>
            </a:r>
          </a:p>
          <a:p>
            <a:r>
              <a:rPr kumimoji="1" lang="en-US"/>
              <a:t> </a:t>
            </a:r>
          </a:p>
          <a:p>
            <a:r>
              <a:rPr kumimoji="1" lang="en-US"/>
              <a:t>// Public members can be called from inside and outside the class</a:t>
            </a:r>
          </a:p>
          <a:p>
            <a:endParaRPr kumimoji="1" lang="en-US"/>
          </a:p>
          <a:p>
            <a:r>
              <a:rPr kumimoji="1" lang="en-US">
                <a:solidFill>
                  <a:srgbClr val="0000CC"/>
                </a:solidFill>
              </a:rPr>
              <a:t>	Ivan.setData();	</a:t>
            </a:r>
          </a:p>
          <a:p>
            <a:r>
              <a:rPr kumimoji="1" lang="en-US">
                <a:solidFill>
                  <a:srgbClr val="0000CC"/>
                </a:solidFill>
              </a:rPr>
              <a:t>	Ivan.getData();  // OK</a:t>
            </a:r>
          </a:p>
          <a:p>
            <a:endParaRPr kumimoji="1" lang="en-US">
              <a:solidFill>
                <a:srgbClr val="0000CC"/>
              </a:solidFill>
            </a:endParaRPr>
          </a:p>
          <a:p>
            <a:r>
              <a:rPr kumimoji="1" lang="en-US">
                <a:solidFill>
                  <a:srgbClr val="0000CC"/>
                </a:solidFill>
              </a:rPr>
              <a:t>	Ivan.age = 19;	 // Error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457200" y="1038225"/>
            <a:ext cx="82296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/>
              <a:t>Example – better!</a:t>
            </a:r>
          </a:p>
          <a:p>
            <a:endParaRPr kumimoji="1" lang="en-US"/>
          </a:p>
          <a:p>
            <a:r>
              <a:rPr kumimoji="1" lang="en-US">
                <a:solidFill>
                  <a:srgbClr val="0000CC"/>
                </a:solidFill>
              </a:rPr>
              <a:t>class Person </a:t>
            </a:r>
          </a:p>
          <a:p>
            <a:r>
              <a:rPr kumimoji="1" lang="en-US">
                <a:solidFill>
                  <a:srgbClr val="0000CC"/>
                </a:solidFill>
              </a:rPr>
              <a:t> {</a:t>
            </a:r>
          </a:p>
          <a:p>
            <a:r>
              <a:rPr kumimoji="1" lang="en-US">
                <a:solidFill>
                  <a:srgbClr val="0000CC"/>
                </a:solidFill>
              </a:rPr>
              <a:t>   private:    string name;</a:t>
            </a:r>
          </a:p>
          <a:p>
            <a:r>
              <a:rPr kumimoji="1" lang="en-US">
                <a:solidFill>
                  <a:srgbClr val="0000CC"/>
                </a:solidFill>
              </a:rPr>
              <a:t>                     unsigned age;</a:t>
            </a:r>
          </a:p>
          <a:p>
            <a:r>
              <a:rPr kumimoji="1" lang="en-US">
                <a:solidFill>
                  <a:srgbClr val="0000CC"/>
                </a:solidFill>
              </a:rPr>
              <a:t>   public:</a:t>
            </a:r>
          </a:p>
          <a:p>
            <a:r>
              <a:rPr kumimoji="1" lang="en-US">
                <a:solidFill>
                  <a:srgbClr val="0000CC"/>
                </a:solidFill>
              </a:rPr>
              <a:t>		string getName() { return name; }</a:t>
            </a:r>
          </a:p>
          <a:p>
            <a:r>
              <a:rPr kumimoji="1" lang="en-US">
                <a:solidFill>
                  <a:srgbClr val="0000CC"/>
                </a:solidFill>
              </a:rPr>
              <a:t>		unsigned getAge() { return age; }</a:t>
            </a:r>
          </a:p>
          <a:p>
            <a:r>
              <a:rPr kumimoji="1" lang="en-US">
                <a:solidFill>
                  <a:srgbClr val="0000CC"/>
                </a:solidFill>
              </a:rPr>
              <a:t>		void setName(string par){name = par;}</a:t>
            </a:r>
          </a:p>
          <a:p>
            <a:r>
              <a:rPr kumimoji="1" lang="en-US">
                <a:solidFill>
                  <a:srgbClr val="0000CC"/>
                </a:solidFill>
              </a:rPr>
              <a:t>		void setAge(unsigned par){age = par;}</a:t>
            </a:r>
          </a:p>
          <a:p>
            <a:r>
              <a:rPr kumimoji="1" lang="en-US">
                <a:solidFill>
                  <a:srgbClr val="0000CC"/>
                </a:solidFill>
              </a:rPr>
              <a:t> };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3810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u="sng">
                <a:solidFill>
                  <a:schemeClr val="tx2"/>
                </a:solidFill>
              </a:rPr>
              <a:t>Constructors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661988" y="1371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Special member function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Same name as class name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cs typeface="Arial" pitchFamily="34" charset="0"/>
              </a:rPr>
              <a:t>Constructor is invoked each time an object is declared for a given class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endParaRPr lang="en-US" dirty="0"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cs typeface="Arial" pitchFamily="34" charset="0"/>
              </a:rPr>
              <a:t>Initializes object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>
              <a:cs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228600" y="227013"/>
            <a:ext cx="8756650" cy="5062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u="sng"/>
              <a:t>Constructor</a:t>
            </a:r>
            <a:endParaRPr lang="en-US"/>
          </a:p>
          <a:p>
            <a:pPr eaLnBrk="0" hangingPunct="0">
              <a:spcBef>
                <a:spcPct val="50000"/>
              </a:spcBef>
            </a:pPr>
            <a:endParaRPr lang="en-US" sz="800">
              <a:solidFill>
                <a:srgbClr val="C00000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C00000"/>
                </a:solidFill>
              </a:rPr>
              <a:t>The constructor has exactly the same name as the defining class. </a:t>
            </a:r>
          </a:p>
          <a:p>
            <a:pPr eaLnBrk="0" hangingPunct="0">
              <a:spcBef>
                <a:spcPct val="50000"/>
              </a:spcBef>
            </a:pPr>
            <a:endParaRPr lang="en-US" sz="800">
              <a:solidFill>
                <a:srgbClr val="C00000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/>
              <a:t>A class normally provides a constructor without arguments  - </a:t>
            </a:r>
            <a:r>
              <a:rPr lang="en-US">
                <a:solidFill>
                  <a:srgbClr val="0000CC"/>
                </a:solidFill>
              </a:rPr>
              <a:t>default constructor.</a:t>
            </a:r>
          </a:p>
          <a:p>
            <a:pPr eaLnBrk="0" hangingPunct="0">
              <a:spcBef>
                <a:spcPct val="50000"/>
              </a:spcBef>
            </a:pPr>
            <a:endParaRPr lang="en-US" sz="800"/>
          </a:p>
          <a:p>
            <a:pPr eaLnBrk="0" hangingPunct="0">
              <a:spcBef>
                <a:spcPct val="50000"/>
              </a:spcBef>
            </a:pPr>
            <a:r>
              <a:rPr lang="en-US"/>
              <a:t>Like regular functions, </a:t>
            </a:r>
            <a:r>
              <a:rPr lang="en-US">
                <a:solidFill>
                  <a:srgbClr val="00B050"/>
                </a:solidFill>
              </a:rPr>
              <a:t>constructors can be overloaded (i.e. multiple constructors with the same name but different signatures),</a:t>
            </a:r>
            <a:r>
              <a:rPr lang="en-US"/>
              <a:t> making it easy to construct objects with different initial data values. </a:t>
            </a:r>
          </a:p>
          <a:p>
            <a:pPr eaLnBrk="0" hangingPunct="0">
              <a:spcBef>
                <a:spcPct val="50000"/>
              </a:spcBef>
            </a:pPr>
            <a:endParaRPr lang="en-US" sz="800"/>
          </a:p>
          <a:p>
            <a:pPr eaLnBrk="0" hangingPunct="0">
              <a:spcBef>
                <a:spcPct val="50000"/>
              </a:spcBef>
            </a:pPr>
            <a:r>
              <a:rPr lang="en-US"/>
              <a:t>A class may be declared without constructors. </a:t>
            </a:r>
            <a:endParaRPr lang="en-US" sz="800"/>
          </a:p>
          <a:p>
            <a:pPr eaLnBrk="0" hangingPunct="0">
              <a:spcBef>
                <a:spcPct val="50000"/>
              </a:spcBef>
            </a:pPr>
            <a:r>
              <a:rPr lang="en-US"/>
              <a:t>	- </a:t>
            </a:r>
            <a:r>
              <a:rPr lang="en-US">
                <a:solidFill>
                  <a:srgbClr val="7030A0"/>
                </a:solidFill>
              </a:rPr>
              <a:t>In this case, </a:t>
            </a:r>
            <a:r>
              <a:rPr lang="en-US" i="1">
                <a:solidFill>
                  <a:srgbClr val="7030A0"/>
                </a:solidFill>
              </a:rPr>
              <a:t>a default constructor</a:t>
            </a:r>
            <a:r>
              <a:rPr lang="en-US">
                <a:solidFill>
                  <a:srgbClr val="7030A0"/>
                </a:solidFill>
              </a:rPr>
              <a:t>, is provided automatically but </a:t>
            </a:r>
            <a:r>
              <a:rPr lang="en-US" i="1">
                <a:solidFill>
                  <a:srgbClr val="7030A0"/>
                </a:solidFill>
              </a:rPr>
              <a:t>only if no constructors are explicitly declared in the class</a:t>
            </a:r>
            <a:r>
              <a:rPr lang="en-US">
                <a:solidFill>
                  <a:srgbClr val="7030A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u="sng">
                <a:solidFill>
                  <a:schemeClr val="tx2"/>
                </a:solidFill>
              </a:rPr>
              <a:t>Constructing with Arguments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381000" y="1295400"/>
            <a:ext cx="8534400" cy="3441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/>
              <a:t>Constructors may be overloaded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The syntax to declare an object using a constructor with parameters is</a:t>
            </a:r>
            <a:endParaRPr lang="en-US" i="1"/>
          </a:p>
          <a:p>
            <a:pPr eaLnBrk="0" hangingPunct="0"/>
            <a:endParaRPr lang="en-US" i="1"/>
          </a:p>
          <a:p>
            <a:pPr eaLnBrk="0" hangingPunct="0"/>
            <a:r>
              <a:rPr lang="en-US">
                <a:solidFill>
                  <a:srgbClr val="0000CC"/>
                </a:solidFill>
              </a:rPr>
              <a:t>	ClassName  objectName(parameters);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For example, the following declaration creates an object named </a:t>
            </a:r>
            <a:r>
              <a:rPr lang="en-US">
                <a:solidFill>
                  <a:srgbClr val="0000CC"/>
                </a:solidFill>
              </a:rPr>
              <a:t>circle2 </a:t>
            </a:r>
            <a:r>
              <a:rPr lang="en-US"/>
              <a:t>by invoking the Circle class’s constructor with a specified radius </a:t>
            </a:r>
            <a:r>
              <a:rPr lang="en-US">
                <a:solidFill>
                  <a:srgbClr val="0000CC"/>
                </a:solidFill>
              </a:rPr>
              <a:t>5.5</a:t>
            </a:r>
            <a:r>
              <a:rPr lang="en-US"/>
              <a:t>.</a:t>
            </a:r>
          </a:p>
          <a:p>
            <a:pPr eaLnBrk="0" hangingPunct="0"/>
            <a:endParaRPr lang="en-US" u="sng"/>
          </a:p>
          <a:p>
            <a:pPr eaLnBrk="0" hangingPunct="0"/>
            <a:r>
              <a:rPr lang="en-US">
                <a:solidFill>
                  <a:srgbClr val="0000CC"/>
                </a:solidFill>
              </a:rPr>
              <a:t>	Circle circle2(5.5);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 txBox="1">
            <a:spLocks noChangeArrowheads="1"/>
          </p:cNvSpPr>
          <p:nvPr/>
        </p:nvSpPr>
        <p:spPr bwMode="auto">
          <a:xfrm>
            <a:off x="158750" y="96043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To define a class you write:</a:t>
            </a:r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</p:txBody>
      </p:sp>
      <p:sp>
        <p:nvSpPr>
          <p:cNvPr id="37891" name="Rectangle 3"/>
          <p:cNvSpPr txBox="1">
            <a:spLocks noChangeArrowheads="1"/>
          </p:cNvSpPr>
          <p:nvPr/>
        </p:nvSpPr>
        <p:spPr bwMode="auto">
          <a:xfrm>
            <a:off x="0" y="1524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u="sng">
                <a:solidFill>
                  <a:schemeClr val="tx2"/>
                </a:solidFill>
              </a:rPr>
              <a:t>Classes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371600" y="1973263"/>
            <a:ext cx="6608763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class NameOfClass</a:t>
            </a:r>
          </a:p>
          <a:p>
            <a:r>
              <a:rPr lang="en-US">
                <a:solidFill>
                  <a:srgbClr val="0000CC"/>
                </a:solidFill>
              </a:rPr>
              <a:t>{</a:t>
            </a:r>
          </a:p>
          <a:p>
            <a:r>
              <a:rPr lang="en-US">
                <a:solidFill>
                  <a:srgbClr val="0000CC"/>
                </a:solidFill>
              </a:rPr>
              <a:t>public:</a:t>
            </a:r>
          </a:p>
          <a:p>
            <a:r>
              <a:rPr lang="en-US">
                <a:solidFill>
                  <a:srgbClr val="0000CC"/>
                </a:solidFill>
              </a:rPr>
              <a:t>   // the public interface</a:t>
            </a:r>
          </a:p>
          <a:p>
            <a:r>
              <a:rPr lang="en-US">
                <a:solidFill>
                  <a:srgbClr val="0000CC"/>
                </a:solidFill>
              </a:rPr>
              <a:t>private:</a:t>
            </a:r>
          </a:p>
          <a:p>
            <a:r>
              <a:rPr lang="en-US">
                <a:solidFill>
                  <a:srgbClr val="0000CC"/>
                </a:solidFill>
              </a:rPr>
              <a:t>   // the data members</a:t>
            </a:r>
          </a:p>
          <a:p>
            <a:r>
              <a:rPr lang="en-US">
                <a:solidFill>
                  <a:srgbClr val="0000CC"/>
                </a:solidFill>
              </a:rPr>
              <a:t>};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58750" y="96043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/>
              <a:t>   Any part of the program should be able to call the</a:t>
            </a:r>
            <a:br>
              <a:rPr lang="en-US" sz="2400"/>
            </a:br>
            <a:r>
              <a:rPr lang="en-US" sz="2400"/>
              <a:t> member functions – so they are in the </a:t>
            </a:r>
            <a:r>
              <a:rPr lang="en-US" sz="2400" i="1">
                <a:solidFill>
                  <a:srgbClr val="00B050"/>
                </a:solidFill>
              </a:rPr>
              <a:t>public section</a:t>
            </a:r>
            <a:r>
              <a:rPr lang="en-US" sz="2400"/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endParaRPr lang="en-US" sz="2400"/>
          </a:p>
          <a:p>
            <a:pPr marL="342900" indent="-342900">
              <a:spcBef>
                <a:spcPct val="20000"/>
              </a:spcBef>
            </a:pPr>
            <a:endParaRPr lang="en-US" sz="2000"/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> Data members are defined in the </a:t>
            </a:r>
            <a:r>
              <a:rPr lang="en-US" sz="2400" i="1">
                <a:solidFill>
                  <a:srgbClr val="00B050"/>
                </a:solidFill>
              </a:rPr>
              <a:t>private section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/>
              <a:t>of the class.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>Only member functions of the class can access them.</a:t>
            </a:r>
            <a:br>
              <a:rPr lang="en-US" sz="2400"/>
            </a:br>
            <a:r>
              <a:rPr lang="en-US" sz="2400"/>
              <a:t>- They are hidden from the rest of the program.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371600" y="1973263"/>
            <a:ext cx="660876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class NameOfClass</a:t>
            </a:r>
          </a:p>
          <a:p>
            <a:r>
              <a:rPr lang="en-US" sz="2400">
                <a:solidFill>
                  <a:srgbClr val="0000CC"/>
                </a:solidFill>
              </a:rPr>
              <a:t>{</a:t>
            </a:r>
          </a:p>
          <a:p>
            <a:r>
              <a:rPr lang="en-US" sz="2400">
                <a:solidFill>
                  <a:srgbClr val="0000CC"/>
                </a:solidFill>
              </a:rPr>
              <a:t>public:</a:t>
            </a:r>
          </a:p>
          <a:p>
            <a:r>
              <a:rPr lang="en-US" sz="2400">
                <a:solidFill>
                  <a:srgbClr val="0000CC"/>
                </a:solidFill>
              </a:rPr>
              <a:t>   // the public interface</a:t>
            </a:r>
          </a:p>
          <a:p>
            <a:r>
              <a:rPr lang="en-US" sz="2400">
                <a:solidFill>
                  <a:srgbClr val="0000CC"/>
                </a:solidFill>
              </a:rPr>
              <a:t>private:</a:t>
            </a:r>
          </a:p>
          <a:p>
            <a:r>
              <a:rPr lang="en-US" sz="2400">
                <a:solidFill>
                  <a:srgbClr val="0000CC"/>
                </a:solidFill>
              </a:rPr>
              <a:t>   // the data members</a:t>
            </a:r>
          </a:p>
          <a:p>
            <a:r>
              <a:rPr lang="en-US" sz="2400">
                <a:solidFill>
                  <a:srgbClr val="0000CC"/>
                </a:solidFill>
              </a:rPr>
              <a:t>};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 flipV="1">
            <a:off x="5002213" y="4344988"/>
            <a:ext cx="569912" cy="547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4957763" y="1758950"/>
            <a:ext cx="1303337" cy="950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11275" y="2744788"/>
            <a:ext cx="5260975" cy="72866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 i="1">
              <a:ea typeface="MS PGothic" pitchFamily="34" charset="-128"/>
            </a:endParaRPr>
          </a:p>
          <a:p>
            <a:pPr>
              <a:spcBef>
                <a:spcPct val="50000"/>
              </a:spcBef>
            </a:pPr>
            <a:endParaRPr lang="en-US" sz="1600" i="1">
              <a:ea typeface="MS PGothic" pitchFamily="34" charset="-128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12863" y="3524250"/>
            <a:ext cx="5260975" cy="72866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 i="1">
              <a:ea typeface="MS PGothic" pitchFamily="34" charset="-128"/>
            </a:endParaRPr>
          </a:p>
          <a:p>
            <a:pPr>
              <a:spcBef>
                <a:spcPct val="50000"/>
              </a:spcBef>
            </a:pPr>
            <a:endParaRPr lang="en-US" sz="1600" i="1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158750" y="96043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Here is the C++ syntax for a </a:t>
            </a:r>
            <a:r>
              <a:rPr lang="en-US">
                <a:solidFill>
                  <a:srgbClr val="0000CC"/>
                </a:solidFill>
              </a:rPr>
              <a:t>CashRegister</a:t>
            </a:r>
            <a:r>
              <a:rPr lang="en-US"/>
              <a:t> class definition: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371600" y="1973263"/>
            <a:ext cx="6608763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class CashRegister</a:t>
            </a:r>
          </a:p>
          <a:p>
            <a:r>
              <a:rPr lang="en-US">
                <a:solidFill>
                  <a:srgbClr val="0000CC"/>
                </a:solidFill>
              </a:rPr>
              <a:t>{</a:t>
            </a:r>
          </a:p>
          <a:p>
            <a:r>
              <a:rPr lang="en-US">
                <a:solidFill>
                  <a:srgbClr val="0000CC"/>
                </a:solidFill>
              </a:rPr>
              <a:t>public:</a:t>
            </a:r>
          </a:p>
          <a:p>
            <a:r>
              <a:rPr lang="en-US">
                <a:solidFill>
                  <a:srgbClr val="0000CC"/>
                </a:solidFill>
              </a:rPr>
              <a:t>   void clear();</a:t>
            </a:r>
          </a:p>
          <a:p>
            <a:r>
              <a:rPr lang="en-US">
                <a:solidFill>
                  <a:srgbClr val="0000CC"/>
                </a:solidFill>
              </a:rPr>
              <a:t>   void add_item(double price);</a:t>
            </a:r>
          </a:p>
          <a:p>
            <a:r>
              <a:rPr lang="en-US">
                <a:solidFill>
                  <a:srgbClr val="0000CC"/>
                </a:solidFill>
              </a:rPr>
              <a:t>   double get_total() const;</a:t>
            </a:r>
          </a:p>
          <a:p>
            <a:r>
              <a:rPr lang="en-US">
                <a:solidFill>
                  <a:srgbClr val="0000CC"/>
                </a:solidFill>
              </a:rPr>
              <a:t>   int get_count() const;</a:t>
            </a:r>
          </a:p>
          <a:p>
            <a:r>
              <a:rPr lang="en-US">
                <a:solidFill>
                  <a:srgbClr val="0000CC"/>
                </a:solidFill>
              </a:rPr>
              <a:t>private:</a:t>
            </a:r>
          </a:p>
          <a:p>
            <a:r>
              <a:rPr lang="en-US">
                <a:solidFill>
                  <a:srgbClr val="0000CC"/>
                </a:solidFill>
              </a:rPr>
              <a:t>   // data members will go here</a:t>
            </a:r>
          </a:p>
          <a:p>
            <a:r>
              <a:rPr lang="en-US">
                <a:solidFill>
                  <a:srgbClr val="0000CC"/>
                </a:solidFill>
              </a:rPr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381000" y="282575"/>
            <a:ext cx="838200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/>
              <a:t>Important Concepts for OO Programming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</a:rPr>
              <a:t>Abstraction</a:t>
            </a:r>
          </a:p>
          <a:p>
            <a:pPr>
              <a:spcBef>
                <a:spcPct val="50000"/>
              </a:spcBef>
            </a:pPr>
            <a:r>
              <a:rPr lang="en-US"/>
              <a:t>Extract only the relevant properties of a real-world ofor developing a class while ignoring the inessentials</a:t>
            </a:r>
            <a:br>
              <a:rPr lang="en-US"/>
            </a:br>
            <a:endParaRPr lang="en-US"/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</a:rPr>
              <a:t>Encapsulation</a:t>
            </a:r>
          </a:p>
          <a:p>
            <a:pPr>
              <a:spcBef>
                <a:spcPct val="50000"/>
              </a:spcBef>
            </a:pPr>
            <a:r>
              <a:rPr lang="en-US"/>
              <a:t>Group the attributes and behaviour of an object together in a </a:t>
            </a:r>
            <a:r>
              <a:rPr lang="en-US">
                <a:solidFill>
                  <a:srgbClr val="00B050"/>
                </a:solidFill>
              </a:rPr>
              <a:t>single data structure</a:t>
            </a:r>
            <a:r>
              <a:rPr lang="en-US"/>
              <a:t> known as a class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CC"/>
                </a:solidFill>
              </a:rPr>
              <a:t>Information Hiding</a:t>
            </a:r>
          </a:p>
          <a:p>
            <a:pPr>
              <a:spcBef>
                <a:spcPct val="50000"/>
              </a:spcBef>
            </a:pPr>
            <a:r>
              <a:rPr lang="en-US"/>
              <a:t>Hide and protect essential information of the class from outside functions through a controlled interface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 txBox="1">
            <a:spLocks noChangeArrowheads="1"/>
          </p:cNvSpPr>
          <p:nvPr/>
        </p:nvSpPr>
        <p:spPr bwMode="auto">
          <a:xfrm>
            <a:off x="158750" y="258763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/>
              <a:t>   The public interface has the four activities that we decided this object should support.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143000" y="1309688"/>
            <a:ext cx="6608763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class CashRegister</a:t>
            </a:r>
          </a:p>
          <a:p>
            <a:r>
              <a:rPr lang="en-US" sz="2400">
                <a:solidFill>
                  <a:srgbClr val="0000CC"/>
                </a:solidFill>
              </a:rPr>
              <a:t>{</a:t>
            </a:r>
          </a:p>
          <a:p>
            <a:r>
              <a:rPr lang="en-US" sz="2400">
                <a:solidFill>
                  <a:srgbClr val="0000CC"/>
                </a:solidFill>
              </a:rPr>
              <a:t>public:</a:t>
            </a:r>
          </a:p>
          <a:p>
            <a:r>
              <a:rPr lang="en-US" sz="2400">
                <a:solidFill>
                  <a:srgbClr val="0000CC"/>
                </a:solidFill>
              </a:rPr>
              <a:t>   void clear();</a:t>
            </a:r>
          </a:p>
          <a:p>
            <a:r>
              <a:rPr lang="en-US" sz="2400">
                <a:solidFill>
                  <a:srgbClr val="0000CC"/>
                </a:solidFill>
              </a:rPr>
              <a:t>   void add_item(double price);</a:t>
            </a:r>
          </a:p>
          <a:p>
            <a:r>
              <a:rPr lang="en-US" sz="2400">
                <a:solidFill>
                  <a:srgbClr val="0000CC"/>
                </a:solidFill>
              </a:rPr>
              <a:t>   double get_total() const;</a:t>
            </a:r>
          </a:p>
          <a:p>
            <a:r>
              <a:rPr lang="en-US" sz="2400">
                <a:solidFill>
                  <a:srgbClr val="0000CC"/>
                </a:solidFill>
              </a:rPr>
              <a:t>   int get_count() const;</a:t>
            </a:r>
          </a:p>
          <a:p>
            <a:r>
              <a:rPr lang="en-US" sz="2400">
                <a:solidFill>
                  <a:srgbClr val="0000CC"/>
                </a:solidFill>
              </a:rPr>
              <a:t>private:</a:t>
            </a:r>
          </a:p>
          <a:p>
            <a:r>
              <a:rPr lang="en-US" sz="2400">
                <a:solidFill>
                  <a:srgbClr val="0000CC"/>
                </a:solidFill>
              </a:rPr>
              <a:t>   // data members will go here</a:t>
            </a:r>
          </a:p>
          <a:p>
            <a:r>
              <a:rPr lang="en-US" sz="2400">
                <a:solidFill>
                  <a:srgbClr val="0000CC"/>
                </a:solidFill>
              </a:rPr>
              <a:t>};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311275" y="2760663"/>
            <a:ext cx="6078538" cy="18288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600" i="1">
              <a:ea typeface="MS PGothic" pitchFamily="34" charset="-128"/>
            </a:endParaRPr>
          </a:p>
          <a:p>
            <a:pPr>
              <a:spcBef>
                <a:spcPct val="50000"/>
              </a:spcBef>
            </a:pPr>
            <a:endParaRPr lang="en-US" sz="1600" i="1">
              <a:ea typeface="MS PGothic" pitchFamily="34" charset="-128"/>
            </a:endParaRPr>
          </a:p>
          <a:p>
            <a:pPr>
              <a:spcBef>
                <a:spcPct val="50000"/>
              </a:spcBef>
            </a:pPr>
            <a:endParaRPr lang="en-US" sz="1600" i="1">
              <a:ea typeface="MS PGothic" pitchFamily="34" charset="-128"/>
            </a:endParaRPr>
          </a:p>
          <a:p>
            <a:pPr>
              <a:spcBef>
                <a:spcPct val="50000"/>
              </a:spcBef>
            </a:pPr>
            <a:endParaRPr lang="en-US" sz="1600" i="1">
              <a:ea typeface="MS PGothic" pitchFamily="34" charset="-128"/>
            </a:endParaRPr>
          </a:p>
          <a:p>
            <a:pPr>
              <a:spcBef>
                <a:spcPct val="50000"/>
              </a:spcBef>
            </a:pPr>
            <a:endParaRPr lang="en-US" sz="1600" i="1">
              <a:ea typeface="MS PGothic" pitchFamily="34" charset="-128"/>
            </a:endParaRP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 flipH="1">
            <a:off x="4349750" y="838200"/>
            <a:ext cx="722313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2133600" y="5257800"/>
            <a:ext cx="60134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Notice that these are just declarations. They will be defined later.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58750" y="96043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   You call the member functions by first creating a variable of type </a:t>
            </a:r>
            <a:r>
              <a:rPr lang="en-US">
                <a:solidFill>
                  <a:srgbClr val="0000CC"/>
                </a:solidFill>
              </a:rPr>
              <a:t>CashRegister</a:t>
            </a:r>
            <a:r>
              <a:rPr lang="en-US"/>
              <a:t> and then using the dot notation:</a:t>
            </a:r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r>
              <a:rPr lang="en-US"/>
              <a:t>   Because these are mutators, the data members in the object will be changed.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335088" y="2132013"/>
            <a:ext cx="6608762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CashRegister register1;</a:t>
            </a:r>
          </a:p>
          <a:p>
            <a:r>
              <a:rPr lang="en-US">
                <a:solidFill>
                  <a:srgbClr val="0000CC"/>
                </a:solidFill>
              </a:rPr>
              <a:t>...</a:t>
            </a:r>
          </a:p>
          <a:p>
            <a:r>
              <a:rPr lang="en-US">
                <a:solidFill>
                  <a:srgbClr val="0000CC"/>
                </a:solidFill>
              </a:rPr>
              <a:t>register1.clear();</a:t>
            </a:r>
          </a:p>
          <a:p>
            <a:r>
              <a:rPr lang="en-US">
                <a:solidFill>
                  <a:srgbClr val="0000CC"/>
                </a:solidFill>
              </a:rPr>
              <a:t>...</a:t>
            </a:r>
          </a:p>
          <a:p>
            <a:r>
              <a:rPr lang="en-US">
                <a:solidFill>
                  <a:srgbClr val="0000CC"/>
                </a:solidFill>
              </a:rPr>
              <a:t>register1.add_item(1.95);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362200" y="2809875"/>
            <a:ext cx="306388" cy="430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i="1">
              <a:ea typeface="MS PGothic" pitchFamily="34" charset="-128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401888" y="3451225"/>
            <a:ext cx="209550" cy="4302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i="1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1"/>
          <p:cNvGrpSpPr>
            <a:grpSpLocks/>
          </p:cNvGrpSpPr>
          <p:nvPr/>
        </p:nvGrpSpPr>
        <p:grpSpPr bwMode="auto">
          <a:xfrm>
            <a:off x="838200" y="762000"/>
            <a:ext cx="6762750" cy="5324475"/>
            <a:chOff x="838200" y="762000"/>
            <a:chExt cx="6762750" cy="5324475"/>
          </a:xfrm>
        </p:grpSpPr>
        <p:pic>
          <p:nvPicPr>
            <p:cNvPr id="4301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8200" y="762000"/>
              <a:ext cx="6762750" cy="532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3012" name="Straight Connector 2"/>
            <p:cNvCxnSpPr>
              <a:cxnSpLocks noChangeShapeType="1"/>
            </p:cNvCxnSpPr>
            <p:nvPr/>
          </p:nvCxnSpPr>
          <p:spPr bwMode="auto">
            <a:xfrm>
              <a:off x="4639743" y="3048000"/>
              <a:ext cx="1219200" cy="1524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013" name="Straight Connector 4"/>
            <p:cNvCxnSpPr>
              <a:cxnSpLocks noChangeShapeType="1"/>
            </p:cNvCxnSpPr>
            <p:nvPr/>
          </p:nvCxnSpPr>
          <p:spPr bwMode="auto">
            <a:xfrm flipV="1">
              <a:off x="4258743" y="3200400"/>
              <a:ext cx="1600200" cy="1524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6" descr="ch09-2-cash-regs"/>
          <p:cNvPicPr>
            <a:picLocks noChangeAspect="1" noChangeArrowheads="1"/>
          </p:cNvPicPr>
          <p:nvPr/>
        </p:nvPicPr>
        <p:blipFill>
          <a:blip r:embed="rId2">
            <a:lum bright="-18000" contrast="30000"/>
          </a:blip>
          <a:srcRect/>
          <a:stretch>
            <a:fillRect/>
          </a:stretch>
        </p:blipFill>
        <p:spPr bwMode="auto">
          <a:xfrm>
            <a:off x="914400" y="609600"/>
            <a:ext cx="7713663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381000" y="5943600"/>
            <a:ext cx="77009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Every </a:t>
            </a:r>
            <a:r>
              <a:rPr lang="en-US">
                <a:solidFill>
                  <a:srgbClr val="0000CC"/>
                </a:solidFill>
              </a:rPr>
              <a:t>CashRegister</a:t>
            </a:r>
            <a:r>
              <a:rPr lang="en-US"/>
              <a:t> object has its own copy of the data members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31825" y="971550"/>
            <a:ext cx="8126413" cy="364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solidFill>
                  <a:srgbClr val="0000CC"/>
                </a:solidFill>
                <a:ea typeface="MS PGothic" pitchFamily="34" charset="-128"/>
              </a:rPr>
              <a:t>The Philosophy of Private Data Members</a:t>
            </a:r>
          </a:p>
          <a:p>
            <a:pPr>
              <a:spcBef>
                <a:spcPct val="50000"/>
              </a:spcBef>
            </a:pPr>
            <a:r>
              <a:rPr lang="en-US">
                <a:ea typeface="MS PGothic" pitchFamily="34" charset="-128"/>
              </a:rPr>
              <a:t>More “secure” programs – not “abused” by clients.</a:t>
            </a:r>
          </a:p>
          <a:p>
            <a:pPr>
              <a:spcBef>
                <a:spcPct val="50000"/>
              </a:spcBef>
            </a:pPr>
            <a:r>
              <a:rPr lang="en-US">
                <a:ea typeface="MS PGothic" pitchFamily="34" charset="-128"/>
              </a:rPr>
              <a:t>Example: if we use </a:t>
            </a:r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private</a:t>
            </a:r>
            <a:r>
              <a:rPr lang="en-US">
                <a:ea typeface="MS PGothic" pitchFamily="34" charset="-128"/>
              </a:rPr>
              <a:t>, we can write a mutator for </a:t>
            </a:r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item_count</a:t>
            </a:r>
            <a:r>
              <a:rPr lang="en-US" i="1">
                <a:ea typeface="MS PGothic" pitchFamily="34" charset="-128"/>
              </a:rPr>
              <a:t> </a:t>
            </a:r>
            <a:r>
              <a:rPr lang="en-US">
                <a:ea typeface="MS PGothic" pitchFamily="34" charset="-128"/>
              </a:rPr>
              <a:t>so that </a:t>
            </a:r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item_count</a:t>
            </a:r>
            <a:r>
              <a:rPr lang="en-US">
                <a:ea typeface="MS PGothic" pitchFamily="34" charset="-128"/>
              </a:rPr>
              <a:t> cannot be set to a negative value.</a:t>
            </a:r>
          </a:p>
          <a:p>
            <a:pPr>
              <a:spcBef>
                <a:spcPct val="50000"/>
              </a:spcBef>
            </a:pPr>
            <a:endParaRPr lang="en-US">
              <a:ea typeface="MS PGothic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>
                <a:ea typeface="MS PGothic" pitchFamily="34" charset="-128"/>
              </a:rPr>
              <a:t>If </a:t>
            </a:r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item_count</a:t>
            </a:r>
            <a:r>
              <a:rPr lang="en-US" i="1">
                <a:ea typeface="MS PGothic" pitchFamily="34" charset="-128"/>
              </a:rPr>
              <a:t> </a:t>
            </a:r>
            <a:r>
              <a:rPr lang="en-US">
                <a:ea typeface="MS PGothic" pitchFamily="34" charset="-128"/>
              </a:rPr>
              <a:t>were </a:t>
            </a:r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public</a:t>
            </a:r>
            <a:r>
              <a:rPr lang="en-US">
                <a:ea typeface="MS PGothic" pitchFamily="34" charset="-128"/>
              </a:rPr>
              <a:t>, it could be </a:t>
            </a: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directly</a:t>
            </a:r>
            <a:r>
              <a:rPr lang="en-US">
                <a:ea typeface="MS PGothic" pitchFamily="34" charset="-128"/>
              </a:rPr>
              <a:t> set to a negative value by some misguided (or worse, devious) programmer.</a:t>
            </a:r>
          </a:p>
          <a:p>
            <a:pPr>
              <a:spcBef>
                <a:spcPct val="50000"/>
              </a:spcBef>
            </a:pPr>
            <a:endParaRPr lang="en-US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09600" y="533400"/>
            <a:ext cx="8253413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0">
                <a:latin typeface="Arial" charset="0"/>
              </a:rPr>
              <a:t>       </a:t>
            </a:r>
          </a:p>
          <a:p>
            <a:pPr marL="342900" indent="-342900" algn="ctr">
              <a:spcBef>
                <a:spcPct val="20000"/>
              </a:spcBef>
            </a:pPr>
            <a:endParaRPr lang="en-US" sz="2400" b="0">
              <a:latin typeface="Arial" charset="0"/>
            </a:endParaRPr>
          </a:p>
        </p:txBody>
      </p:sp>
      <p:pic>
        <p:nvPicPr>
          <p:cNvPr id="46083" name="Picture 5" descr="ch09_accss-mutr"/>
          <p:cNvPicPr>
            <a:picLocks noChangeAspect="1" noChangeArrowheads="1"/>
          </p:cNvPicPr>
          <p:nvPr/>
        </p:nvPicPr>
        <p:blipFill>
          <a:blip r:embed="rId2">
            <a:lum bright="-10000" contrast="28000"/>
          </a:blip>
          <a:srcRect/>
          <a:stretch>
            <a:fillRect/>
          </a:stretch>
        </p:blipFill>
        <p:spPr bwMode="auto">
          <a:xfrm>
            <a:off x="292100" y="2060575"/>
            <a:ext cx="87122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228600" y="685800"/>
            <a:ext cx="8755063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ea typeface="MS PGothic" pitchFamily="34" charset="-128"/>
              </a:rPr>
              <a:t>The interface for our class: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457200" y="4191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Implementing the Member Functions </a:t>
            </a:r>
          </a:p>
        </p:txBody>
      </p:sp>
      <p:sp>
        <p:nvSpPr>
          <p:cNvPr id="47107" name="Rectangle 6"/>
          <p:cNvSpPr>
            <a:spLocks noChangeArrowheads="1"/>
          </p:cNvSpPr>
          <p:nvPr/>
        </p:nvSpPr>
        <p:spPr bwMode="auto">
          <a:xfrm>
            <a:off x="508000" y="2044700"/>
            <a:ext cx="82550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void add_item(double price)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{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item_count++;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total_price = total_price + price;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304800" y="1371600"/>
            <a:ext cx="8458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The details of the add_item member as a </a:t>
            </a:r>
            <a:r>
              <a:rPr lang="en-US">
                <a:solidFill>
                  <a:srgbClr val="FF0000"/>
                </a:solidFill>
              </a:rPr>
              <a:t>regular</a:t>
            </a:r>
            <a:r>
              <a:rPr lang="en-US"/>
              <a:t> function:</a:t>
            </a:r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381000" y="4191000"/>
            <a:ext cx="8382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However, to specify that a function is a </a:t>
            </a:r>
            <a:r>
              <a:rPr lang="en-US" i="1">
                <a:solidFill>
                  <a:srgbClr val="FF0000"/>
                </a:solidFill>
              </a:rPr>
              <a:t>member</a:t>
            </a:r>
            <a:r>
              <a:rPr lang="en-US">
                <a:solidFill>
                  <a:srgbClr val="FF0000"/>
                </a:solidFill>
              </a:rPr>
              <a:t> function </a:t>
            </a:r>
            <a:r>
              <a:rPr lang="en-US"/>
              <a:t>of your class you must write</a:t>
            </a:r>
          </a:p>
          <a:p>
            <a:endParaRPr lang="en-US"/>
          </a:p>
          <a:p>
            <a:r>
              <a:rPr lang="en-US"/>
              <a:t> </a:t>
            </a:r>
            <a:r>
              <a:rPr lang="en-US">
                <a:solidFill>
                  <a:srgbClr val="0000CC"/>
                </a:solidFill>
              </a:rPr>
              <a:t>CashRegister::</a:t>
            </a:r>
          </a:p>
          <a:p>
            <a:r>
              <a:rPr lang="en-US"/>
              <a:t/>
            </a:r>
            <a:br>
              <a:rPr lang="en-US"/>
            </a:br>
            <a:r>
              <a:rPr lang="en-US"/>
              <a:t>in front of the member function’s name: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457200" y="1143000"/>
            <a:ext cx="83058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void CashRegister::add_item(double price)</a:t>
            </a:r>
          </a:p>
          <a:p>
            <a:r>
              <a:rPr lang="en-US">
                <a:solidFill>
                  <a:srgbClr val="0000CC"/>
                </a:solidFill>
              </a:rPr>
              <a:t>{</a:t>
            </a:r>
          </a:p>
          <a:p>
            <a:r>
              <a:rPr lang="en-US">
                <a:solidFill>
                  <a:srgbClr val="0000CC"/>
                </a:solidFill>
              </a:rPr>
              <a:t>   item_count++;</a:t>
            </a:r>
          </a:p>
          <a:p>
            <a:r>
              <a:rPr lang="en-US">
                <a:solidFill>
                  <a:srgbClr val="0000CC"/>
                </a:solidFill>
              </a:rPr>
              <a:t>   total_price = total_price + price;</a:t>
            </a:r>
          </a:p>
          <a:p>
            <a:r>
              <a:rPr lang="en-US">
                <a:solidFill>
                  <a:srgbClr val="0000CC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8750" y="96043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       </a:t>
            </a:r>
          </a:p>
          <a:p>
            <a:pPr marL="342900" indent="-342900">
              <a:spcBef>
                <a:spcPct val="20000"/>
              </a:spcBef>
            </a:pPr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1000" y="152400"/>
            <a:ext cx="457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Implementing the Member Functions 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68275" y="82708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ea typeface="MS PGothic" pitchFamily="34" charset="-128"/>
              </a:rPr>
              <a:t>    Use </a:t>
            </a:r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CashRegister::  </a:t>
            </a:r>
            <a:r>
              <a:rPr lang="en-US" i="1">
                <a:solidFill>
                  <a:srgbClr val="FF0000"/>
                </a:solidFill>
                <a:ea typeface="MS PGothic" pitchFamily="34" charset="-128"/>
              </a:rPr>
              <a:t>only</a:t>
            </a:r>
            <a:r>
              <a:rPr lang="en-US">
                <a:ea typeface="MS PGothic" pitchFamily="34" charset="-128"/>
              </a:rPr>
              <a:t> when defining the function – </a:t>
            </a:r>
            <a:r>
              <a:rPr lang="en-US" u="sng">
                <a:solidFill>
                  <a:srgbClr val="FF0000"/>
                </a:solidFill>
                <a:ea typeface="MS PGothic" pitchFamily="34" charset="-128"/>
              </a:rPr>
              <a:t>not</a:t>
            </a:r>
            <a:r>
              <a:rPr lang="en-US">
                <a:ea typeface="MS PGothic" pitchFamily="34" charset="-128"/>
              </a:rPr>
              <a:t> in the class definition.</a:t>
            </a:r>
          </a:p>
        </p:txBody>
      </p:sp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528638" y="1763713"/>
            <a:ext cx="6608762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class CashRegister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{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public: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...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private: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... 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};</a:t>
            </a:r>
          </a:p>
        </p:txBody>
      </p:sp>
      <p:sp>
        <p:nvSpPr>
          <p:cNvPr id="49158" name="Rectangle 8"/>
          <p:cNvSpPr>
            <a:spLocks noChangeArrowheads="1"/>
          </p:cNvSpPr>
          <p:nvPr/>
        </p:nvSpPr>
        <p:spPr bwMode="auto">
          <a:xfrm>
            <a:off x="523875" y="4454525"/>
            <a:ext cx="83947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void </a:t>
            </a: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CashRegister::</a:t>
            </a:r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add_item(double price)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{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item_count++;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total_price = total_price + price;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114121" name="Text Box 9"/>
          <p:cNvSpPr txBox="1">
            <a:spLocks noChangeArrowheads="1"/>
          </p:cNvSpPr>
          <p:nvPr/>
        </p:nvSpPr>
        <p:spPr bwMode="auto">
          <a:xfrm>
            <a:off x="2527300" y="2795588"/>
            <a:ext cx="1243013" cy="430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a typeface="MS PGothic" pitchFamily="34" charset="-128"/>
              </a:rPr>
              <a:t>Not here</a:t>
            </a:r>
          </a:p>
        </p:txBody>
      </p:sp>
      <p:sp>
        <p:nvSpPr>
          <p:cNvPr id="1114122" name="Text Box 10"/>
          <p:cNvSpPr txBox="1">
            <a:spLocks noChangeArrowheads="1"/>
          </p:cNvSpPr>
          <p:nvPr/>
        </p:nvSpPr>
        <p:spPr bwMode="auto">
          <a:xfrm>
            <a:off x="4508500" y="3370263"/>
            <a:ext cx="1358900" cy="430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a typeface="MS PGothic" pitchFamily="34" charset="-128"/>
              </a:rPr>
              <a:t>Only here</a:t>
            </a:r>
          </a:p>
        </p:txBody>
      </p:sp>
      <p:sp>
        <p:nvSpPr>
          <p:cNvPr id="1114123" name="Line 11"/>
          <p:cNvSpPr>
            <a:spLocks noChangeShapeType="1"/>
          </p:cNvSpPr>
          <p:nvPr/>
        </p:nvSpPr>
        <p:spPr bwMode="auto">
          <a:xfrm flipH="1" flipV="1">
            <a:off x="1614488" y="29987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4124" name="Line 12"/>
          <p:cNvSpPr>
            <a:spLocks noChangeShapeType="1"/>
          </p:cNvSpPr>
          <p:nvPr/>
        </p:nvSpPr>
        <p:spPr bwMode="auto">
          <a:xfrm flipH="1">
            <a:off x="3770313" y="3668713"/>
            <a:ext cx="750887" cy="841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3" name="Right Brace 1"/>
          <p:cNvSpPr>
            <a:spLocks/>
          </p:cNvSpPr>
          <p:nvPr/>
        </p:nvSpPr>
        <p:spPr bwMode="auto">
          <a:xfrm>
            <a:off x="5867400" y="4454525"/>
            <a:ext cx="228600" cy="1565275"/>
          </a:xfrm>
          <a:prstGeom prst="rightBrace">
            <a:avLst>
              <a:gd name="adj1" fmla="val 8337"/>
              <a:gd name="adj2" fmla="val 510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4" name="TextBox 2"/>
          <p:cNvSpPr txBox="1">
            <a:spLocks noChangeArrowheads="1"/>
          </p:cNvSpPr>
          <p:nvPr/>
        </p:nvSpPr>
        <p:spPr bwMode="auto">
          <a:xfrm>
            <a:off x="6248400" y="5021263"/>
            <a:ext cx="24082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Function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21" grpId="0" animBg="1"/>
      <p:bldP spid="1114122" grpId="0" animBg="1"/>
      <p:bldP spid="1114123" grpId="0" animBg="1"/>
      <p:bldP spid="11141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762000" y="1295400"/>
            <a:ext cx="7462838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Often, separate the class definition from the implementation</a:t>
            </a:r>
          </a:p>
          <a:p>
            <a:endParaRPr lang="en-US"/>
          </a:p>
          <a:p>
            <a:r>
              <a:rPr lang="en-US"/>
              <a:t>	- Put in separate files</a:t>
            </a:r>
          </a:p>
          <a:p>
            <a:endParaRPr lang="en-US"/>
          </a:p>
          <a:p>
            <a:r>
              <a:rPr lang="en-US"/>
              <a:t>	- Class definition in a header file with  .h extension</a:t>
            </a:r>
          </a:p>
          <a:p>
            <a:endParaRPr lang="en-US"/>
          </a:p>
          <a:p>
            <a:r>
              <a:rPr lang="en-US"/>
              <a:t>	- Implementation in a source file with a  .cpp extension</a:t>
            </a:r>
          </a:p>
          <a:p>
            <a:endParaRPr lang="en-US"/>
          </a:p>
          <a:p>
            <a:r>
              <a:rPr lang="en-US"/>
              <a:t>		- In main(), have</a:t>
            </a:r>
          </a:p>
          <a:p>
            <a:r>
              <a:rPr lang="en-US"/>
              <a:t>			</a:t>
            </a:r>
            <a:r>
              <a:rPr lang="en-US">
                <a:solidFill>
                  <a:srgbClr val="0000CC"/>
                </a:solidFill>
              </a:rPr>
              <a:t>#include “ClassName.h”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28600" y="914400"/>
            <a:ext cx="8686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/>
              <a:t>For any problem, extract the relevant real-world object properties for software objects, while ignoring inessentials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/>
              <a:t>Defines a view of the software object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800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/>
              <a:t>Example - car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/>
              <a:t>Car dealer views a car from selling features standpoint 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/>
              <a:t>Price, length of warranty, color, …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800"/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/>
              <a:t>Mechanic views a car from systems maintenance standpoint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/>
              <a:t>Size of the oil filter, type of spark plugs, …</a:t>
            </a: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304800" y="3048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u="sng"/>
              <a:t>OO Feature - Abstraction</a:t>
            </a:r>
          </a:p>
        </p:txBody>
      </p:sp>
      <p:graphicFrame>
        <p:nvGraphicFramePr>
          <p:cNvPr id="5124" name="Object 4"/>
          <p:cNvGraphicFramePr>
            <a:graphicFrameLocks/>
          </p:cNvGraphicFramePr>
          <p:nvPr/>
        </p:nvGraphicFramePr>
        <p:xfrm>
          <a:off x="1217613" y="4679950"/>
          <a:ext cx="6829425" cy="1731963"/>
        </p:xfrm>
        <a:graphic>
          <a:graphicData uri="http://schemas.openxmlformats.org/presentationml/2006/ole">
            <p:oleObj spid="_x0000_s5124" name="VISIO" r:id="rId3" imgW="6845808" imgH="1749552" progId="">
              <p:embed/>
            </p:oleObj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58750" y="96043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       </a:t>
            </a:r>
          </a:p>
          <a:p>
            <a:pPr marL="342900" indent="-342900">
              <a:spcBef>
                <a:spcPct val="20000"/>
              </a:spcBef>
            </a:pPr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04800" y="152400"/>
            <a:ext cx="251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Constructors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838200" y="1981200"/>
            <a:ext cx="660876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class CashRegister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{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public: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CashRegister(); // A constructor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	...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};</a:t>
            </a:r>
          </a:p>
        </p:txBody>
      </p:sp>
      <p:sp>
        <p:nvSpPr>
          <p:cNvPr id="1153031" name="Line 7"/>
          <p:cNvSpPr>
            <a:spLocks noChangeShapeType="1"/>
          </p:cNvSpPr>
          <p:nvPr/>
        </p:nvSpPr>
        <p:spPr bwMode="auto">
          <a:xfrm flipH="1">
            <a:off x="2001838" y="2408238"/>
            <a:ext cx="304800" cy="6318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36563" y="1295400"/>
            <a:ext cx="74120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The name of a constructor is identical to the name of its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8750" y="96043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       </a:t>
            </a:r>
          </a:p>
          <a:p>
            <a:pPr marL="342900" indent="-342900">
              <a:spcBef>
                <a:spcPct val="20000"/>
              </a:spcBef>
            </a:pPr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04800" y="198438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Constructors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8275" y="111283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</a:pPr>
            <a:r>
              <a:rPr lang="en-US">
                <a:ea typeface="MS PGothic" pitchFamily="34" charset="-128"/>
              </a:rPr>
              <a:t>There must be </a:t>
            </a:r>
            <a:r>
              <a:rPr lang="en-US" i="1">
                <a:solidFill>
                  <a:srgbClr val="FF0000"/>
                </a:solidFill>
                <a:ea typeface="MS PGothic" pitchFamily="34" charset="-128"/>
              </a:rPr>
              <a:t>no return type</a:t>
            </a:r>
            <a:r>
              <a:rPr lang="en-US">
                <a:ea typeface="MS PGothic" pitchFamily="34" charset="-128"/>
              </a:rPr>
              <a:t>, </a:t>
            </a:r>
            <a:r>
              <a:rPr lang="en-US" u="sng">
                <a:solidFill>
                  <a:srgbClr val="FF0000"/>
                </a:solidFill>
                <a:ea typeface="MS PGothic" pitchFamily="34" charset="-128"/>
              </a:rPr>
              <a:t>not</a:t>
            </a:r>
            <a:r>
              <a:rPr lang="en-US">
                <a:ea typeface="MS PGothic" pitchFamily="34" charset="-128"/>
              </a:rPr>
              <a:t> even void.</a:t>
            </a:r>
          </a:p>
          <a:p>
            <a:pPr marL="342900" indent="-342900">
              <a:spcBef>
                <a:spcPct val="20000"/>
              </a:spcBef>
            </a:pPr>
            <a:endParaRPr lang="en-US">
              <a:ea typeface="MS PGothic" pitchFamily="34" charset="-128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371600" y="2449513"/>
            <a:ext cx="660876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class CashRegister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{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public: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CashRegister(); // A constructor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	...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};</a:t>
            </a:r>
          </a:p>
        </p:txBody>
      </p:sp>
      <p:sp>
        <p:nvSpPr>
          <p:cNvPr id="1154054" name="Line 6"/>
          <p:cNvSpPr>
            <a:spLocks noChangeShapeType="1"/>
          </p:cNvSpPr>
          <p:nvPr/>
        </p:nvSpPr>
        <p:spPr bwMode="auto">
          <a:xfrm flipV="1">
            <a:off x="381000" y="3709988"/>
            <a:ext cx="1122363" cy="596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05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8750" y="111918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       </a:t>
            </a:r>
          </a:p>
          <a:p>
            <a:pPr marL="342900" indent="-342900">
              <a:spcBef>
                <a:spcPct val="20000"/>
              </a:spcBef>
            </a:pPr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04800" y="1524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Constructors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68275" y="127158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</a:pPr>
            <a:r>
              <a:rPr lang="en-US">
                <a:ea typeface="MS PGothic" pitchFamily="34" charset="-128"/>
              </a:rPr>
              <a:t>And, of course, you must define the constructor.</a:t>
            </a:r>
            <a:br>
              <a:rPr lang="en-US">
                <a:ea typeface="MS PGothic" pitchFamily="34" charset="-128"/>
              </a:rPr>
            </a:br>
            <a:endParaRPr lang="en-US">
              <a:ea typeface="MS PGothic" pitchFamily="34" charset="-128"/>
            </a:endParaRPr>
          </a:p>
        </p:txBody>
      </p:sp>
      <p:sp>
        <p:nvSpPr>
          <p:cNvPr id="1155077" name="Rectangle 5"/>
          <p:cNvSpPr>
            <a:spLocks noChangeArrowheads="1"/>
          </p:cNvSpPr>
          <p:nvPr/>
        </p:nvSpPr>
        <p:spPr bwMode="auto">
          <a:xfrm>
            <a:off x="685800" y="2514600"/>
            <a:ext cx="6608763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CashRegister::CashRegister()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{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item_count = 0;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total_price = 0;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58750" y="96043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       </a:t>
            </a:r>
          </a:p>
          <a:p>
            <a:pPr marL="342900" indent="-342900">
              <a:spcBef>
                <a:spcPct val="20000"/>
              </a:spcBef>
            </a:pPr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04800" y="1524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Constructors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68275" y="111283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ea typeface="MS PGothic" pitchFamily="34" charset="-128"/>
              </a:rPr>
              <a:t>    Constructors can have parameters, and constructors can be overloaded:</a:t>
            </a:r>
          </a:p>
          <a:p>
            <a:pPr marL="342900" indent="-342900">
              <a:spcBef>
                <a:spcPct val="20000"/>
              </a:spcBef>
            </a:pPr>
            <a:endParaRPr lang="en-US"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</a:pPr>
            <a:endParaRPr lang="en-US"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</a:pPr>
            <a:endParaRPr lang="en-US"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</a:pPr>
            <a:endParaRPr lang="en-US"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</a:pPr>
            <a:endParaRPr lang="en-US"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</a:pPr>
            <a:endParaRPr lang="en-US"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</a:pPr>
            <a:endParaRPr lang="en-US">
              <a:ea typeface="MS PGothic" pitchFamily="34" charset="-128"/>
            </a:endParaRPr>
          </a:p>
        </p:txBody>
      </p:sp>
      <p:sp>
        <p:nvSpPr>
          <p:cNvPr id="1163269" name="Rectangle 5"/>
          <p:cNvSpPr>
            <a:spLocks noChangeArrowheads="1"/>
          </p:cNvSpPr>
          <p:nvPr/>
        </p:nvSpPr>
        <p:spPr bwMode="auto">
          <a:xfrm>
            <a:off x="517525" y="2168525"/>
            <a:ext cx="828198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class BankAccount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{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public:</a:t>
            </a:r>
          </a:p>
          <a:p>
            <a:r>
              <a:rPr lang="en-US" i="1">
                <a:solidFill>
                  <a:srgbClr val="0000CC"/>
                </a:solidFill>
                <a:ea typeface="MS PGothic" pitchFamily="34" charset="-128"/>
              </a:rPr>
              <a:t>   </a:t>
            </a:r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// Sets balance to 0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</a:t>
            </a:r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BankAccount();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// Sets balance to initial_balance</a:t>
            </a:r>
          </a:p>
          <a:p>
            <a:r>
              <a:rPr lang="en-US">
                <a:solidFill>
                  <a:srgbClr val="FF0000"/>
                </a:solidFill>
                <a:ea typeface="MS PGothic" pitchFamily="34" charset="-128"/>
              </a:rPr>
              <a:t>   BankAccount(double initial_balance);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// Member functions omitted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private: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   double balance;</a:t>
            </a: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};</a:t>
            </a:r>
          </a:p>
        </p:txBody>
      </p:sp>
      <p:sp>
        <p:nvSpPr>
          <p:cNvPr id="1163270" name="Rectangle 6"/>
          <p:cNvSpPr>
            <a:spLocks noChangeArrowheads="1"/>
          </p:cNvSpPr>
          <p:nvPr/>
        </p:nvSpPr>
        <p:spPr bwMode="auto">
          <a:xfrm>
            <a:off x="304800" y="3200400"/>
            <a:ext cx="6865938" cy="14795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i="1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269" grpId="0"/>
      <p:bldP spid="116327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58750" y="960438"/>
            <a:ext cx="8755063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/>
              <a:t>       </a:t>
            </a:r>
          </a:p>
          <a:p>
            <a:pPr marL="342900" indent="-342900">
              <a:spcBef>
                <a:spcPct val="20000"/>
              </a:spcBef>
            </a:pPr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57200" y="1524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u="sng">
                <a:solidFill>
                  <a:schemeClr val="tx2"/>
                </a:solidFill>
              </a:rPr>
              <a:t>Constructors</a:t>
            </a:r>
          </a:p>
        </p:txBody>
      </p:sp>
      <p:sp>
        <p:nvSpPr>
          <p:cNvPr id="1164293" name="Rectangle 5"/>
          <p:cNvSpPr>
            <a:spLocks noChangeArrowheads="1"/>
          </p:cNvSpPr>
          <p:nvPr/>
        </p:nvSpPr>
        <p:spPr bwMode="auto">
          <a:xfrm>
            <a:off x="228600" y="1295400"/>
            <a:ext cx="828198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ea typeface="MS PGothic" pitchFamily="34" charset="-128"/>
            </a:endParaRP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BankAccount   Ivans_account;</a:t>
            </a:r>
          </a:p>
          <a:p>
            <a:r>
              <a:rPr lang="en-US">
                <a:ea typeface="MS PGothic" pitchFamily="34" charset="-128"/>
              </a:rPr>
              <a:t>   // Uses default BankAccount constructor</a:t>
            </a:r>
          </a:p>
          <a:p>
            <a:endParaRPr lang="en-US">
              <a:ea typeface="MS PGothic" pitchFamily="34" charset="-128"/>
            </a:endParaRPr>
          </a:p>
          <a:p>
            <a:endParaRPr lang="en-US">
              <a:ea typeface="MS PGothic" pitchFamily="34" charset="-128"/>
            </a:endParaRPr>
          </a:p>
          <a:p>
            <a:r>
              <a:rPr lang="en-US">
                <a:solidFill>
                  <a:srgbClr val="0000CC"/>
                </a:solidFill>
                <a:ea typeface="MS PGothic" pitchFamily="34" charset="-128"/>
              </a:rPr>
              <a:t>BankAccount  Elenas_account(499.95);</a:t>
            </a:r>
          </a:p>
          <a:p>
            <a:r>
              <a:rPr lang="en-US">
                <a:ea typeface="MS PGothic" pitchFamily="34" charset="-128"/>
              </a:rPr>
              <a:t>   // Uses BankAccount(double)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58750" y="960438"/>
            <a:ext cx="8755063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2200" kern="0" smtClean="0">
                <a:latin typeface="Calibri" pitchFamily="34" charset="0"/>
              </a:rPr>
              <a:t>       </a:t>
            </a:r>
          </a:p>
          <a:p>
            <a:pPr eaLnBrk="1" hangingPunct="1">
              <a:buFontTx/>
              <a:buNone/>
              <a:defRPr/>
            </a:pPr>
            <a:endParaRPr lang="en-US" sz="2200" kern="0" smtClean="0">
              <a:latin typeface="Calibri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82563" y="152400"/>
            <a:ext cx="83518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200" u="sng" kern="0" dirty="0" smtClean="0">
                <a:solidFill>
                  <a:schemeClr val="tx1"/>
                </a:solidFill>
                <a:latin typeface="Calibri" pitchFamily="34" charset="0"/>
              </a:rPr>
              <a:t>Inheritance</a:t>
            </a:r>
            <a:r>
              <a:rPr lang="en-US" sz="2200" kern="0" dirty="0" smtClean="0">
                <a:solidFill>
                  <a:schemeClr val="tx1"/>
                </a:solidFill>
                <a:latin typeface="Calibri" pitchFamily="34" charset="0"/>
              </a:rPr>
              <a:t> - Implementing Derived Classes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82563" y="747713"/>
            <a:ext cx="8683625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/>
          </a:p>
          <a:p>
            <a:pPr marL="342900" indent="-342900">
              <a:spcBef>
                <a:spcPct val="20000"/>
              </a:spcBef>
            </a:pPr>
            <a:r>
              <a:rPr lang="en-US"/>
              <a:t>                             The : symbol denotes inheritance.</a:t>
            </a: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6791325" y="4414838"/>
            <a:ext cx="1841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ea typeface="MS PGothic" pitchFamily="34" charset="-128"/>
            </a:endParaRPr>
          </a:p>
        </p:txBody>
      </p:sp>
      <p:sp>
        <p:nvSpPr>
          <p:cNvPr id="56326" name="Rectangle 8"/>
          <p:cNvSpPr>
            <a:spLocks noChangeArrowheads="1"/>
          </p:cNvSpPr>
          <p:nvPr/>
        </p:nvSpPr>
        <p:spPr bwMode="auto">
          <a:xfrm>
            <a:off x="468313" y="3429000"/>
            <a:ext cx="81692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class ChildClass : public ParentClass</a:t>
            </a:r>
          </a:p>
          <a:p>
            <a:r>
              <a:rPr lang="en-US">
                <a:solidFill>
                  <a:srgbClr val="0000CC"/>
                </a:solidFill>
              </a:rPr>
              <a:t>{</a:t>
            </a:r>
          </a:p>
          <a:p>
            <a:r>
              <a:rPr lang="en-US">
                <a:solidFill>
                  <a:srgbClr val="0000CC"/>
                </a:solidFill>
              </a:rPr>
              <a:t>public:</a:t>
            </a:r>
          </a:p>
          <a:p>
            <a:r>
              <a:rPr lang="en-US">
                <a:solidFill>
                  <a:srgbClr val="0000CC"/>
                </a:solidFill>
              </a:rPr>
              <a:t>   // New and changed member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   // functions will go here</a:t>
            </a:r>
          </a:p>
          <a:p>
            <a:r>
              <a:rPr lang="en-US">
                <a:solidFill>
                  <a:srgbClr val="0000CC"/>
                </a:solidFill>
              </a:rPr>
              <a:t>private:</a:t>
            </a:r>
          </a:p>
          <a:p>
            <a:r>
              <a:rPr lang="en-US">
                <a:solidFill>
                  <a:srgbClr val="0000CC"/>
                </a:solidFill>
              </a:rPr>
              <a:t>   // Additional data members</a:t>
            </a:r>
          </a:p>
          <a:p>
            <a:r>
              <a:rPr lang="en-US">
                <a:solidFill>
                  <a:srgbClr val="0000CC"/>
                </a:solidFill>
              </a:rPr>
              <a:t>   // will go here</a:t>
            </a:r>
          </a:p>
          <a:p>
            <a:r>
              <a:rPr lang="en-US">
                <a:solidFill>
                  <a:srgbClr val="0000CC"/>
                </a:solidFill>
              </a:rPr>
              <a:t>};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606675" y="1814513"/>
            <a:ext cx="1279525" cy="13858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cs typeface="Arial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209800" y="3429000"/>
            <a:ext cx="396875" cy="430213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Informal Roman" pitchFamily="66" charset="0"/>
                <a:ea typeface="MS PGothic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Informal Roman" pitchFamily="66" charset="0"/>
                <a:ea typeface="MS PGothic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Informal Roman" pitchFamily="66" charset="0"/>
                <a:ea typeface="MS PGothic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Informal Roman" pitchFamily="66" charset="0"/>
                <a:ea typeface="MS PGothic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Informal Roman" pitchFamily="66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itchFamily="66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itchFamily="66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itchFamily="66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nformal Roman" pitchFamily="66" charset="0"/>
                <a:ea typeface="MS PGothic" pitchFamily="34" charset="-128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200" kern="0" smtClean="0">
                <a:latin typeface="Calibri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55575" y="1566863"/>
            <a:ext cx="1749425" cy="1117600"/>
          </a:xfrm>
          <a:prstGeom prst="wedgeEllipseCallout">
            <a:avLst>
              <a:gd name="adj1" fmla="val 29660"/>
              <a:gd name="adj2" fmla="val 119935"/>
            </a:avLst>
          </a:prstGeom>
          <a:solidFill>
            <a:srgbClr val="BBE0E3">
              <a:alpha val="50195"/>
            </a:srgb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cs typeface="Arial" pitchFamily="34" charset="0"/>
              </a:rPr>
              <a:t>D</a:t>
            </a:r>
            <a:r>
              <a:rPr lang="en-US" kern="0" dirty="0" err="1">
                <a:cs typeface="Arial" pitchFamily="34" charset="0"/>
              </a:rPr>
              <a:t>erived</a:t>
            </a:r>
            <a:r>
              <a:rPr lang="en-US" kern="0" dirty="0">
                <a:cs typeface="Arial" pitchFamily="34" charset="0"/>
              </a:rPr>
              <a:t> class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635625" y="2957513"/>
            <a:ext cx="2679700" cy="941387"/>
          </a:xfrm>
          <a:prstGeom prst="wedgeEllipseCallout">
            <a:avLst>
              <a:gd name="adj1" fmla="val -79170"/>
              <a:gd name="adj2" fmla="val 22947"/>
            </a:avLst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cs typeface="Arial" pitchFamily="34" charset="0"/>
              </a:rPr>
              <a:t>P</a:t>
            </a:r>
            <a:r>
              <a:rPr lang="en-US" kern="0" dirty="0" err="1">
                <a:cs typeface="Arial" pitchFamily="34" charset="0"/>
              </a:rPr>
              <a:t>arent</a:t>
            </a:r>
            <a:r>
              <a:rPr lang="en-US" kern="0" dirty="0">
                <a:cs typeface="Arial" pitchFamily="34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cs typeface="Arial" pitchFamily="34" charset="0"/>
              </a:rPr>
              <a:t>the base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762000" y="1143000"/>
            <a:ext cx="78486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spcBef>
                <a:spcPct val="20000"/>
              </a:spcBef>
            </a:pPr>
            <a:r>
              <a:rPr lang="en-US" sz="2000">
                <a:latin typeface="Arial" charset="0"/>
              </a:rPr>
              <a:t>The derived class inherits all data members and all functions of the base class that it does </a:t>
            </a:r>
            <a:r>
              <a:rPr lang="en-US" sz="2000" u="sng">
                <a:latin typeface="Arial" charset="0"/>
              </a:rPr>
              <a:t>not</a:t>
            </a:r>
            <a:r>
              <a:rPr lang="en-US" sz="2000">
                <a:latin typeface="Arial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override</a:t>
            </a:r>
            <a:r>
              <a:rPr lang="en-US" sz="2000">
                <a:latin typeface="Arial" charset="0"/>
              </a:rPr>
              <a:t>.</a:t>
            </a:r>
          </a:p>
          <a:p>
            <a:pPr marL="609600" indent="-609600">
              <a:spcBef>
                <a:spcPct val="20000"/>
              </a:spcBef>
            </a:pPr>
            <a:endParaRPr lang="en-US" sz="2000">
              <a:latin typeface="Arial" charset="0"/>
            </a:endParaRPr>
          </a:p>
          <a:p>
            <a:pPr marL="609600" indent="-609600">
              <a:spcBef>
                <a:spcPct val="20000"/>
              </a:spcBef>
            </a:pPr>
            <a:r>
              <a:rPr lang="en-US" sz="2000">
                <a:latin typeface="Arial" charset="0"/>
              </a:rPr>
              <a:t>Override by re-defining data members and member functions in derived class.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04800" y="304800"/>
            <a:ext cx="70866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u="sng">
                <a:solidFill>
                  <a:schemeClr val="tx2"/>
                </a:solidFill>
              </a:rPr>
              <a:t>Function Overloading and Polymorphism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09600" y="1371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/>
              <a:t>Having functions with the same name is called </a:t>
            </a:r>
            <a:r>
              <a:rPr lang="en-US" i="1">
                <a:solidFill>
                  <a:srgbClr val="0000CC"/>
                </a:solidFill>
              </a:rPr>
              <a:t>function overloading</a:t>
            </a:r>
          </a:p>
          <a:p>
            <a:pPr marL="342900" indent="-342900">
              <a:spcBef>
                <a:spcPct val="20000"/>
              </a:spcBef>
            </a:pPr>
            <a:endParaRPr lang="en-US" i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1">
                <a:solidFill>
                  <a:srgbClr val="0000CC"/>
                </a:solidFill>
              </a:rPr>
              <a:t>Polymorphism</a:t>
            </a:r>
            <a:r>
              <a:rPr lang="en-US" i="1"/>
              <a:t> </a:t>
            </a:r>
            <a:r>
              <a:rPr lang="en-US"/>
              <a:t>is what allows </a:t>
            </a:r>
            <a:r>
              <a:rPr lang="en-US">
                <a:solidFill>
                  <a:srgbClr val="7030A0"/>
                </a:solidFill>
              </a:rPr>
              <a:t>functions with the same name to do different things based on its arguments.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7030A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Polymorphism is available for objects.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304800" y="3048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eaLnBrk="0" hangingPunct="0"/>
            <a:r>
              <a:rPr lang="en-US" u="sng">
                <a:solidFill>
                  <a:schemeClr val="tx2"/>
                </a:solidFill>
              </a:rPr>
              <a:t>Encapsulation and Information Hiding</a:t>
            </a:r>
          </a:p>
        </p:txBody>
      </p:sp>
      <p:sp>
        <p:nvSpPr>
          <p:cNvPr id="614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81000" y="11430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Steps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/>
              <a:t>Decompose an object into parts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/>
              <a:t>Hide and protect essential information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/>
              <a:t>Supply an interface that allows an object to be accessed in a controlled and useful manner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Interface means that the internal representation of a class can be changed without affecting other system parts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Example - Radio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/>
              <a:t>Interface consists of controls and power and antenna connectors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The details of how it works is hidden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/>
              <a:t>To install and use a radio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/>
              <a:t>Do not need to know anything about the radio’s electronics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 txBox="1">
            <a:spLocks noChangeArrowheads="1"/>
          </p:cNvSpPr>
          <p:nvPr/>
        </p:nvSpPr>
        <p:spPr bwMode="auto">
          <a:xfrm>
            <a:off x="304800" y="3048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u="sng"/>
              <a:t>OO Feature - Modularity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1066800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/>
              <a:t>Dividing an object into smaller pieces or “modules” so that the object is easier to understand and manipulate.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/>
              <a:t>Most complex systems are modular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/>
              <a:t>Example - Car can be decomposed into subsystems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800"/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/>
              <a:t>Cooling system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/>
              <a:t>Radiator	    Thermostat		Water pump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/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/>
              <a:t>Ignition system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•"/>
            </a:pPr>
            <a:r>
              <a:rPr lang="en-US"/>
              <a:t>Battery	    Starter motor		Spark plugs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86200" y="3733800"/>
            <a:ext cx="50196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ChangeArrowheads="1"/>
          </p:cNvSpPr>
          <p:nvPr/>
        </p:nvSpPr>
        <p:spPr bwMode="auto">
          <a:xfrm>
            <a:off x="304800" y="3048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1800" u="sng">
                <a:latin typeface="Arial" charset="0"/>
              </a:rPr>
              <a:t>OO Feature -</a:t>
            </a:r>
            <a:r>
              <a:rPr lang="en-US" sz="1800" b="0" u="sng">
                <a:latin typeface="Arial" charset="0"/>
              </a:rPr>
              <a:t> </a:t>
            </a:r>
            <a:r>
              <a:rPr lang="en-US" u="sng"/>
              <a:t>Hierarchy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52400" y="11430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/>
              <a:t>Hierarchy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/>
              <a:t>Ranking or ordering of objects based on some relationship between them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/>
              <a:t>Helps us understand complex systems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/>
              <a:t>Example - a company hierarchy helps employees understand the company and their positions within it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/>
              <a:t>For complex systems, a useful way of ordering similar abstractions is a taxonomy from least general to most general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>
                <a:solidFill>
                  <a:schemeClr val="tx2"/>
                </a:solidFill>
              </a:rPr>
              <a:t>Inheritance Hierarchies</a:t>
            </a:r>
          </a:p>
        </p:txBody>
      </p:sp>
      <p:pic>
        <p:nvPicPr>
          <p:cNvPr id="9219" name="Picture 7" descr="ch10_vehicle-hi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475" y="882650"/>
            <a:ext cx="764222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bg-BG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bg-BG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2094</Words>
  <Application>Microsoft Office PowerPoint</Application>
  <PresentationFormat>On-screen Show (4:3)</PresentationFormat>
  <Paragraphs>551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Calibri</vt:lpstr>
      <vt:lpstr>Arial</vt:lpstr>
      <vt:lpstr>Times New Roman</vt:lpstr>
      <vt:lpstr>Courier New</vt:lpstr>
      <vt:lpstr>Wingdings</vt:lpstr>
      <vt:lpstr>MS PGothic</vt:lpstr>
      <vt:lpstr>Monotype Sorts</vt:lpstr>
      <vt:lpstr>Default Design</vt:lpstr>
      <vt:lpstr>VISIO</vt:lpstr>
      <vt:lpstr>Microsoft Word Picture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Таня</dc:creator>
  <cp:lastModifiedBy>abc</cp:lastModifiedBy>
  <cp:revision>36</cp:revision>
  <dcterms:created xsi:type="dcterms:W3CDTF">2013-01-28T18:24:48Z</dcterms:created>
  <dcterms:modified xsi:type="dcterms:W3CDTF">2022-03-12T06:24:53Z</dcterms:modified>
</cp:coreProperties>
</file>