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83" r:id="rId5"/>
    <p:sldId id="277" r:id="rId6"/>
    <p:sldId id="284" r:id="rId7"/>
    <p:sldId id="285" r:id="rId8"/>
    <p:sldId id="278" r:id="rId9"/>
    <p:sldId id="286" r:id="rId10"/>
    <p:sldId id="287" r:id="rId11"/>
    <p:sldId id="267" r:id="rId12"/>
    <p:sldId id="269" r:id="rId13"/>
  </p:sldIdLst>
  <p:sldSz cx="12192000" cy="6858000"/>
  <p:notesSz cx="7010400" cy="92964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Tinos" charset="0"/>
      <p:regular r:id="rId19"/>
      <p:bold r:id="rId20"/>
      <p:italic r:id="rId21"/>
      <p:boldItalic r:id="rId22"/>
    </p:embeddedFont>
    <p:embeddedFont>
      <p:font typeface="Verdana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63" autoAdjust="0"/>
  </p:normalViewPr>
  <p:slideViewPr>
    <p:cSldViewPr snapToGrid="0">
      <p:cViewPr varScale="1">
        <p:scale>
          <a:sx n="69" d="100"/>
          <a:sy n="69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729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0141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emplates-c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BSCS1240</a:t>
            </a:r>
            <a:r>
              <a:rPr lang="en-US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Name: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Object Oriented Programming with C++</a:t>
            </a:r>
            <a:endParaRPr sz="23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323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405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  <a:p>
            <a:pPr lvl="0" algn="ctr"/>
            <a:r>
              <a:rPr lang="en-US" sz="32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concepts 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67150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Class Templates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21616" t="23106" r="28977" b="6250"/>
          <a:stretch>
            <a:fillRect/>
          </a:stretch>
        </p:blipFill>
        <p:spPr bwMode="auto">
          <a:xfrm>
            <a:off x="2812473" y="748115"/>
            <a:ext cx="7148945" cy="574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Object Oriented Programming with C++ - Rajiv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Sahay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Oxford  Mastering C++ -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Venugopal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McGraw-Hill Education (India)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Herbert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Schildt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C++ - The Complete Reference, Third Edition -Tata McGraw Hill - 1999.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Bruce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Eckel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Thinking in C++, Second Edition, Volume One, Pearson Education Asia, 2000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  <a:hlinkClick r:id="rId3"/>
              </a:rPr>
              <a:t>https://www.geeksforgeeks.org/templates-cpp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  <a:hlinkClick r:id="rId3"/>
              </a:rPr>
              <a:t>/</a:t>
            </a:r>
            <a:endParaRPr lang="en-US" sz="2000" dirty="0" smtClean="0">
              <a:latin typeface="Verdana"/>
              <a:ea typeface="Verdana"/>
              <a:cs typeface="Verdana"/>
              <a:sym typeface="Verdana"/>
            </a:endParaRP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023516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BSC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96418" y="1402261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Objective of this lecture - </a:t>
            </a:r>
            <a:endParaRPr sz="2400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 smtClean="0"/>
              <a:t>Function and class templates –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 smtClean="0"/>
              <a:t> Exception handling – try-catch-throw paradigm  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 smtClean="0"/>
              <a:t>exception specification – terminate and 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 smtClean="0"/>
              <a:t>unexpected functions – Uncaught exception.</a:t>
            </a:r>
            <a:endParaRPr sz="2400" i="0" u="none" strike="noStrike" cap="none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 and class templates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pPr fontAlgn="base"/>
            <a:r>
              <a:rPr lang="en-IN" sz="3200" b="1" dirty="0" smtClean="0"/>
              <a:t>Templates in C++ </a:t>
            </a:r>
            <a:endParaRPr lang="en-IN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 algn="just"/>
            <a:r>
              <a:rPr lang="en-IN" sz="3200" dirty="0" smtClean="0"/>
              <a:t>A </a:t>
            </a:r>
            <a:r>
              <a:rPr lang="en-IN" sz="3200" b="1" dirty="0" smtClean="0"/>
              <a:t>template</a:t>
            </a:r>
            <a:r>
              <a:rPr lang="en-IN" sz="3200" dirty="0" smtClean="0"/>
              <a:t> is a simple and yet very powerful tool in C++. The simple idea is to pass data type as a parameter so that we don’t need to write the same code for different data types</a:t>
            </a:r>
          </a:p>
          <a:p>
            <a:pPr algn="just"/>
            <a:r>
              <a:rPr lang="en-IN" sz="3200" dirty="0" smtClean="0"/>
              <a:t>Templates are expanded at compiler time.</a:t>
            </a:r>
          </a:p>
          <a:p>
            <a:pPr fontAlgn="base"/>
            <a:r>
              <a:rPr lang="en-IN" sz="3200" dirty="0" smtClean="0"/>
              <a:t>C++ adds two new keywords to support templates: </a:t>
            </a:r>
            <a:r>
              <a:rPr lang="en-IN" sz="3200" i="1" dirty="0" smtClean="0"/>
              <a:t>‘template’ </a:t>
            </a:r>
            <a:r>
              <a:rPr lang="en-IN" sz="3200" dirty="0" smtClean="0"/>
              <a:t>and </a:t>
            </a:r>
            <a:r>
              <a:rPr lang="en-IN" sz="3200" i="1" dirty="0" smtClean="0"/>
              <a:t>‘</a:t>
            </a:r>
            <a:r>
              <a:rPr lang="en-IN" sz="3200" i="1" dirty="0" err="1" smtClean="0"/>
              <a:t>typename</a:t>
            </a:r>
            <a:r>
              <a:rPr lang="en-IN" sz="3200" i="1" dirty="0" smtClean="0"/>
              <a:t>’</a:t>
            </a:r>
            <a:r>
              <a:rPr lang="en-IN" sz="3200" dirty="0" smtClean="0"/>
              <a:t>. The second keyword can always be replaced by keyword ‘class’.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 and class templates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pPr fontAlgn="base"/>
            <a:r>
              <a:rPr lang="en-IN" sz="3200" b="1" dirty="0" smtClean="0"/>
              <a:t>Templates in C++ </a:t>
            </a:r>
            <a:endParaRPr lang="en-IN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Example: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7898" t="25947" r="28444" b="22917"/>
          <a:stretch>
            <a:fillRect/>
          </a:stretch>
        </p:blipFill>
        <p:spPr bwMode="auto">
          <a:xfrm>
            <a:off x="2646218" y="1731491"/>
            <a:ext cx="6816951" cy="448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 Template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919717"/>
            <a:ext cx="10515600" cy="4910871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IN" sz="2400" b="1" dirty="0" smtClean="0"/>
              <a:t>Function </a:t>
            </a:r>
            <a:r>
              <a:rPr lang="en-IN" sz="2400" b="1" dirty="0" smtClean="0"/>
              <a:t>Templates</a:t>
            </a:r>
            <a:r>
              <a:rPr lang="en-IN" sz="2400" dirty="0" smtClean="0"/>
              <a:t> We write a generic function that can be used for different data types. Examples of function templates are sort(), max(), min(), </a:t>
            </a:r>
            <a:r>
              <a:rPr lang="en-IN" sz="2400" dirty="0" err="1" smtClean="0"/>
              <a:t>printArray</a:t>
            </a:r>
            <a:r>
              <a:rPr lang="en-IN" sz="2400" dirty="0" smtClean="0"/>
              <a:t>(). 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</a:t>
            </a:r>
            <a:br>
              <a:rPr lang="en-IN" sz="2400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6694" t="25379" r="35898" b="20833"/>
          <a:stretch>
            <a:fillRect/>
          </a:stretch>
        </p:blipFill>
        <p:spPr bwMode="auto">
          <a:xfrm>
            <a:off x="3629891" y="1828799"/>
            <a:ext cx="6137564" cy="505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 Template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919717"/>
            <a:ext cx="10515600" cy="4910871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Question: </a:t>
            </a:r>
            <a:r>
              <a:rPr lang="en-IN" sz="2400" dirty="0" smtClean="0"/>
              <a:t> </a:t>
            </a:r>
            <a:r>
              <a:rPr lang="en-IN" sz="2400" dirty="0" smtClean="0"/>
              <a:t>A template function to implement bubble sort.</a:t>
            </a:r>
            <a:br>
              <a:rPr lang="en-IN" sz="2400" dirty="0" smtClean="0"/>
            </a:br>
            <a:r>
              <a:rPr lang="en-IN" sz="2400" dirty="0" smtClean="0"/>
              <a:t>#</a:t>
            </a:r>
            <a:r>
              <a:rPr lang="en-IN" sz="2400" dirty="0" smtClean="0"/>
              <a:t>include &lt;</a:t>
            </a:r>
            <a:r>
              <a:rPr lang="en-IN" sz="2400" dirty="0" err="1" smtClean="0"/>
              <a:t>iostream</a:t>
            </a:r>
            <a:r>
              <a:rPr lang="en-IN" sz="2400" dirty="0" smtClean="0"/>
              <a:t>&gt;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using </a:t>
            </a:r>
            <a:r>
              <a:rPr lang="en-IN" sz="2400" dirty="0" smtClean="0"/>
              <a:t>namespace std;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template </a:t>
            </a:r>
            <a:r>
              <a:rPr lang="en-IN" sz="2400" dirty="0" smtClean="0"/>
              <a:t>&lt;class T&gt; void </a:t>
            </a:r>
            <a:r>
              <a:rPr lang="en-IN" sz="2400" dirty="0" err="1" smtClean="0"/>
              <a:t>bubbleSort</a:t>
            </a:r>
            <a:r>
              <a:rPr lang="en-IN" sz="2400" dirty="0" smtClean="0"/>
              <a:t>(T a[], </a:t>
            </a:r>
            <a:r>
              <a:rPr lang="en-IN" sz="2400" dirty="0" err="1" smtClean="0"/>
              <a:t>int</a:t>
            </a:r>
            <a:r>
              <a:rPr lang="en-IN" sz="2400" dirty="0" smtClean="0"/>
              <a:t> n)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for 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 = 0; </a:t>
            </a:r>
            <a:r>
              <a:rPr lang="en-IN" sz="2400" dirty="0" err="1" smtClean="0"/>
              <a:t>i</a:t>
            </a:r>
            <a:r>
              <a:rPr lang="en-IN" sz="2400" dirty="0" smtClean="0"/>
              <a:t> &lt; n - 1; </a:t>
            </a:r>
            <a:r>
              <a:rPr lang="en-IN" sz="2400" dirty="0" err="1" smtClean="0"/>
              <a:t>i</a:t>
            </a:r>
            <a:r>
              <a:rPr lang="en-IN" sz="2400" dirty="0" smtClean="0"/>
              <a:t>++)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	for (</a:t>
            </a:r>
            <a:r>
              <a:rPr lang="en-IN" sz="2400" dirty="0" err="1" smtClean="0"/>
              <a:t>int</a:t>
            </a:r>
            <a:r>
              <a:rPr lang="en-IN" sz="2400" dirty="0" smtClean="0"/>
              <a:t> j = n - 1; </a:t>
            </a:r>
            <a:r>
              <a:rPr lang="en-IN" sz="2400" dirty="0" err="1" smtClean="0"/>
              <a:t>i</a:t>
            </a:r>
            <a:r>
              <a:rPr lang="en-IN" sz="2400" dirty="0" smtClean="0"/>
              <a:t> &lt; j; j--)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		if (a[j] &lt; a[j - 1])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			swap(a[j], a[j - 1]);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Function Template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919717"/>
            <a:ext cx="10515600" cy="4910871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a[5] = { 10, 50, 30, 40, 20 };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n = </a:t>
            </a:r>
            <a:r>
              <a:rPr lang="en-IN" sz="2400" dirty="0" err="1" smtClean="0"/>
              <a:t>sizeof</a:t>
            </a:r>
            <a:r>
              <a:rPr lang="en-IN" sz="2400" dirty="0" smtClean="0"/>
              <a:t>(a) / </a:t>
            </a:r>
            <a:r>
              <a:rPr lang="en-IN" sz="2400" dirty="0" err="1" smtClean="0"/>
              <a:t>sizeof</a:t>
            </a:r>
            <a:r>
              <a:rPr lang="en-IN" sz="2400" dirty="0" smtClean="0"/>
              <a:t>(a[0]);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bubbleSort</a:t>
            </a:r>
            <a:r>
              <a:rPr lang="en-IN" sz="2400" dirty="0" smtClean="0"/>
              <a:t>&lt;</a:t>
            </a:r>
            <a:r>
              <a:rPr lang="en-IN" sz="2400" dirty="0" err="1" smtClean="0"/>
              <a:t>int</a:t>
            </a:r>
            <a:r>
              <a:rPr lang="en-IN" sz="2400" dirty="0" smtClean="0"/>
              <a:t>&gt;(a, n);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cout</a:t>
            </a:r>
            <a:r>
              <a:rPr lang="en-IN" sz="2400" dirty="0" smtClean="0"/>
              <a:t> &lt;&lt; " Sorted array : ";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for 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 = 0; </a:t>
            </a:r>
            <a:r>
              <a:rPr lang="en-IN" sz="2400" dirty="0" err="1" smtClean="0"/>
              <a:t>i</a:t>
            </a:r>
            <a:r>
              <a:rPr lang="en-IN" sz="2400" dirty="0" smtClean="0"/>
              <a:t> &lt; n; </a:t>
            </a:r>
            <a:r>
              <a:rPr lang="en-IN" sz="2400" dirty="0" err="1" smtClean="0"/>
              <a:t>i</a:t>
            </a:r>
            <a:r>
              <a:rPr lang="en-IN" sz="2400" dirty="0" smtClean="0"/>
              <a:t>++)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cout</a:t>
            </a:r>
            <a:r>
              <a:rPr lang="en-IN" sz="2400" dirty="0" smtClean="0"/>
              <a:t> &lt;&lt; a[</a:t>
            </a:r>
            <a:r>
              <a:rPr lang="en-IN" sz="2400" dirty="0" err="1" smtClean="0"/>
              <a:t>i</a:t>
            </a:r>
            <a:r>
              <a:rPr lang="en-IN" sz="2400" dirty="0" smtClean="0"/>
              <a:t>] &lt;&lt; " ";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cout</a:t>
            </a:r>
            <a:r>
              <a:rPr lang="en-IN" sz="2400" dirty="0" smtClean="0"/>
              <a:t> &lt;&lt; </a:t>
            </a:r>
            <a:r>
              <a:rPr lang="en-IN" sz="2400" dirty="0" err="1" smtClean="0"/>
              <a:t>endl</a:t>
            </a:r>
            <a:r>
              <a:rPr lang="en-IN" sz="2400" dirty="0" smtClean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	return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Class Templates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0184" y="800100"/>
            <a:ext cx="10515600" cy="5052061"/>
          </a:xfrm>
        </p:spPr>
        <p:txBody>
          <a:bodyPr/>
          <a:lstStyle/>
          <a:p>
            <a:pPr fontAlgn="base"/>
            <a:r>
              <a:rPr lang="en-IN" sz="2400" b="1" dirty="0" smtClean="0"/>
              <a:t>Class Templates</a:t>
            </a:r>
            <a:r>
              <a:rPr lang="en-IN" sz="2400" dirty="0" smtClean="0"/>
              <a:t> Like function templates, class templates are useful when a class defines something that is independent of the data type. Can be useful for classes like </a:t>
            </a:r>
            <a:r>
              <a:rPr lang="en-IN" sz="2400" dirty="0" err="1" smtClean="0"/>
              <a:t>LinkedList</a:t>
            </a:r>
            <a:r>
              <a:rPr lang="en-IN" sz="2400" dirty="0" smtClean="0"/>
              <a:t>, </a:t>
            </a:r>
            <a:r>
              <a:rPr lang="en-IN" sz="2400" dirty="0" err="1" smtClean="0"/>
              <a:t>BinaryTree</a:t>
            </a:r>
            <a:r>
              <a:rPr lang="en-IN" sz="2400" dirty="0" smtClean="0"/>
              <a:t>, Stack, Queue, Array, etc. </a:t>
            </a:r>
          </a:p>
          <a:p>
            <a:pPr fontAlgn="base"/>
            <a:r>
              <a:rPr lang="en-IN" sz="2400" dirty="0" smtClean="0"/>
              <a:t>Following is a simple example of template Array class.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#include &lt;</a:t>
            </a:r>
            <a:r>
              <a:rPr lang="en-IN" sz="1800" dirty="0" err="1" smtClean="0"/>
              <a:t>iostream</a:t>
            </a:r>
            <a:r>
              <a:rPr lang="en-IN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template </a:t>
            </a:r>
            <a:r>
              <a:rPr lang="en-IN" sz="1800" dirty="0" smtClean="0"/>
              <a:t>&lt;</a:t>
            </a:r>
            <a:r>
              <a:rPr lang="en-IN" sz="1800" dirty="0" err="1" smtClean="0"/>
              <a:t>typename</a:t>
            </a:r>
            <a:r>
              <a:rPr lang="en-IN" sz="1800" dirty="0" smtClean="0"/>
              <a:t> T&gt; class Array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	T* </a:t>
            </a:r>
            <a:r>
              <a:rPr lang="en-IN" sz="1800" dirty="0" err="1" smtClean="0"/>
              <a:t>ptr</a:t>
            </a:r>
            <a:r>
              <a:rPr lang="en-IN" sz="18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int</a:t>
            </a:r>
            <a:r>
              <a:rPr lang="en-IN" sz="1800" dirty="0" smtClean="0"/>
              <a:t>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public</a:t>
            </a:r>
            <a:r>
              <a:rPr lang="en-IN" sz="18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	Array(T </a:t>
            </a:r>
            <a:r>
              <a:rPr lang="en-IN" sz="1800" dirty="0" err="1" smtClean="0"/>
              <a:t>arr</a:t>
            </a:r>
            <a:r>
              <a:rPr lang="en-IN" sz="1800" dirty="0" smtClean="0"/>
              <a:t>[], </a:t>
            </a:r>
            <a:r>
              <a:rPr lang="en-IN" sz="1800" dirty="0" err="1" smtClean="0"/>
              <a:t>int</a:t>
            </a:r>
            <a:r>
              <a:rPr lang="en-IN" sz="1800" dirty="0" smtClean="0"/>
              <a:t> 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	void print();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Class Templates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9839" y="1091055"/>
            <a:ext cx="5870725" cy="50520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template &lt;</a:t>
            </a:r>
            <a:r>
              <a:rPr lang="en-IN" sz="2000" dirty="0" err="1" smtClean="0"/>
              <a:t>typename</a:t>
            </a:r>
            <a:r>
              <a:rPr lang="en-IN" sz="2000" dirty="0" smtClean="0"/>
              <a:t> T&gt; Array&lt;T&gt;::Array(T </a:t>
            </a:r>
            <a:r>
              <a:rPr lang="en-IN" sz="2000" dirty="0" err="1" smtClean="0"/>
              <a:t>arr</a:t>
            </a:r>
            <a:r>
              <a:rPr lang="en-IN" sz="2000" dirty="0" smtClean="0"/>
              <a:t>[], </a:t>
            </a:r>
            <a:r>
              <a:rPr lang="en-IN" sz="2000" dirty="0" err="1" smtClean="0"/>
              <a:t>int</a:t>
            </a:r>
            <a:r>
              <a:rPr lang="en-IN" sz="2000" dirty="0" smtClean="0"/>
              <a:t> 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ptr</a:t>
            </a:r>
            <a:r>
              <a:rPr lang="en-IN" sz="2000" dirty="0" smtClean="0"/>
              <a:t> = new T[s];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size =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 = 0; </a:t>
            </a:r>
            <a:r>
              <a:rPr lang="en-IN" sz="2000" dirty="0" err="1" smtClean="0"/>
              <a:t>i</a:t>
            </a:r>
            <a:r>
              <a:rPr lang="en-IN" sz="2000" dirty="0" smtClean="0"/>
              <a:t> &lt; size; </a:t>
            </a:r>
            <a:r>
              <a:rPr lang="en-IN" sz="2000" dirty="0" err="1" smtClean="0"/>
              <a:t>i</a:t>
            </a:r>
            <a:r>
              <a:rPr lang="en-IN" sz="2000" dirty="0" smtClean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ptr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 = </a:t>
            </a:r>
            <a:r>
              <a:rPr lang="en-IN" sz="2000" dirty="0" err="1" smtClean="0"/>
              <a:t>arr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template </a:t>
            </a:r>
            <a:r>
              <a:rPr lang="en-IN" sz="2000" dirty="0" smtClean="0"/>
              <a:t>&lt;</a:t>
            </a:r>
            <a:r>
              <a:rPr lang="en-IN" sz="2000" dirty="0" err="1" smtClean="0"/>
              <a:t>typename</a:t>
            </a:r>
            <a:r>
              <a:rPr lang="en-IN" sz="2000" dirty="0" smtClean="0"/>
              <a:t> T&gt; void Array&lt;T&gt;::print()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 = 0; </a:t>
            </a:r>
            <a:r>
              <a:rPr lang="en-IN" sz="2000" dirty="0" err="1" smtClean="0"/>
              <a:t>i</a:t>
            </a:r>
            <a:r>
              <a:rPr lang="en-IN" sz="2000" dirty="0" smtClean="0"/>
              <a:t> &lt; size; </a:t>
            </a:r>
            <a:r>
              <a:rPr lang="en-IN" sz="2000" dirty="0" err="1" smtClean="0"/>
              <a:t>i</a:t>
            </a:r>
            <a:r>
              <a:rPr lang="en-IN" sz="2000" dirty="0" smtClean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cout</a:t>
            </a:r>
            <a:r>
              <a:rPr lang="en-IN" sz="2000" dirty="0" smtClean="0"/>
              <a:t> &lt;&lt; " " &lt;&lt; *(</a:t>
            </a:r>
            <a:r>
              <a:rPr lang="en-IN" sz="2000" dirty="0" err="1" smtClean="0"/>
              <a:t>ptr</a:t>
            </a:r>
            <a:r>
              <a:rPr lang="en-IN" sz="2000" dirty="0" smtClean="0"/>
              <a:t> + </a:t>
            </a:r>
            <a:r>
              <a:rPr lang="en-IN" sz="2000" dirty="0" err="1" smtClean="0"/>
              <a:t>i</a:t>
            </a:r>
            <a:r>
              <a:rPr lang="en-IN" sz="20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 &lt;&lt; </a:t>
            </a:r>
            <a:r>
              <a:rPr lang="en-IN" sz="2000" dirty="0" err="1" smtClean="0"/>
              <a:t>endl</a:t>
            </a:r>
            <a:r>
              <a:rPr lang="en-IN" sz="20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US" sz="20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069445" y="1091052"/>
            <a:ext cx="5870725" cy="505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kumimoji="0" lang="en-I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I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[5] = { 1, 2, 3, 4, 5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Array&lt;</a:t>
            </a:r>
            <a:r>
              <a:rPr kumimoji="0" lang="en-I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a(</a:t>
            </a:r>
            <a:r>
              <a:rPr kumimoji="0" lang="en-I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kumimoji="0" lang="en-I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a.print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196</Words>
  <Application>Microsoft Office PowerPoint</Application>
  <PresentationFormat>Custom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Calibri</vt:lpstr>
      <vt:lpstr>Tinos</vt:lpstr>
      <vt:lpstr>Verdana</vt:lpstr>
      <vt:lpstr>Noto Sans Symbols</vt:lpstr>
      <vt:lpstr>Office Theme</vt:lpstr>
      <vt:lpstr>Slide 1</vt:lpstr>
      <vt:lpstr>Slide 2</vt:lpstr>
      <vt:lpstr>Templates in C++ </vt:lpstr>
      <vt:lpstr>Templates in C++ 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Gyanedra</cp:lastModifiedBy>
  <cp:revision>98</cp:revision>
  <dcterms:modified xsi:type="dcterms:W3CDTF">2022-05-07T06:04:37Z</dcterms:modified>
</cp:coreProperties>
</file>