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Tahom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M4UmCCXRqDwjSYt2YbUVTjCr7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748871-7A3C-4589-9FE2-4E0D5093290D}">
  <a:tblStyle styleId="{E3748871-7A3C-4589-9FE2-4E0D5093290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13C8278-6D69-4460-8AF5-353868695E5E}"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bold.fntdata"/><Relationship Id="rId21" Type="http://schemas.openxmlformats.org/officeDocument/2006/relationships/slide" Target="slides/slide16.xml"/><Relationship Id="rId43" Type="http://schemas.openxmlformats.org/officeDocument/2006/relationships/font" Target="fonts/Tahoma-regular.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7"/>
          <p:cNvSpPr/>
          <p:nvPr>
            <p:ph idx="2" type="pic"/>
          </p:nvPr>
        </p:nvSpPr>
        <p:spPr>
          <a:xfrm>
            <a:off x="5183188" y="987425"/>
            <a:ext cx="6172200" cy="4873625"/>
          </a:xfrm>
          <a:prstGeom prst="rect">
            <a:avLst/>
          </a:prstGeom>
          <a:noFill/>
          <a:ln>
            <a:noFill/>
          </a:ln>
        </p:spPr>
      </p:sp>
      <p:sp>
        <p:nvSpPr>
          <p:cNvPr id="68" name="Google Shape;68;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1504950" y="1782395"/>
            <a:ext cx="7079758"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chemeClr val="dk1"/>
                </a:solidFill>
                <a:latin typeface="Times New Roman"/>
                <a:ea typeface="Times New Roman"/>
                <a:cs typeface="Times New Roman"/>
                <a:sym typeface="Times New Roman"/>
              </a:rPr>
              <a:t>Decimal binary octal hexadecimal number system and conversion</a:t>
            </a:r>
            <a:endParaRPr sz="4000">
              <a:solidFill>
                <a:schemeClr val="dk1"/>
              </a:solidFill>
              <a:latin typeface="Times New Roman"/>
              <a:ea typeface="Times New Roman"/>
              <a:cs typeface="Times New Roman"/>
              <a:sym typeface="Times New Roman"/>
            </a:endParaRPr>
          </a:p>
        </p:txBody>
      </p:sp>
      <p:sp>
        <p:nvSpPr>
          <p:cNvPr id="89" name="Google Shape;89;p1"/>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School of Computing Science and Engineering</a:t>
            </a:r>
            <a:endParaRPr/>
          </a:p>
          <a:p>
            <a:pPr indent="0" lvl="0" marL="0" marR="0" rtl="0" algn="l">
              <a:spcBef>
                <a:spcPts val="0"/>
              </a:spcBef>
              <a:spcAft>
                <a:spcPts val="0"/>
              </a:spcAft>
              <a:buNone/>
            </a:pPr>
            <a:r>
              <a:rPr b="1" lang="en-US" sz="4000">
                <a:solidFill>
                  <a:schemeClr val="lt1"/>
                </a:solidFill>
                <a:latin typeface="Times New Roman"/>
                <a:ea typeface="Times New Roman"/>
                <a:cs typeface="Times New Roman"/>
                <a:sym typeface="Times New Roman"/>
              </a:rPr>
              <a:t> </a:t>
            </a:r>
            <a:r>
              <a:rPr b="1" lang="en-US" sz="2200">
                <a:solidFill>
                  <a:schemeClr val="lt1"/>
                </a:solidFill>
                <a:latin typeface="Times New Roman"/>
                <a:ea typeface="Times New Roman"/>
                <a:cs typeface="Times New Roman"/>
                <a:sym typeface="Times New Roman"/>
              </a:rPr>
              <a:t>Course Code: BEE01T1005		     Course Name: Introduction to Digital Systems</a:t>
            </a:r>
            <a:endParaRPr/>
          </a:p>
          <a:p>
            <a:pPr indent="0" lvl="0" marL="0" marR="0" rtl="0" algn="ctr">
              <a:spcBef>
                <a:spcPts val="0"/>
              </a:spcBef>
              <a:spcAft>
                <a:spcPts val="0"/>
              </a:spcAft>
              <a:buNone/>
            </a:pPr>
            <a:r>
              <a:rPr b="1" lang="en-US" sz="3200">
                <a:solidFill>
                  <a:schemeClr val="lt1"/>
                </a:solidFill>
                <a:latin typeface="Times New Roman"/>
                <a:ea typeface="Times New Roman"/>
                <a:cs typeface="Times New Roman"/>
                <a:sym typeface="Times New Roman"/>
              </a:rPr>
              <a:t>                                   </a:t>
            </a:r>
            <a:endParaRPr sz="3200">
              <a:solidFill>
                <a:schemeClr val="lt1"/>
              </a:solidFill>
              <a:latin typeface="Times New Roman"/>
              <a:ea typeface="Times New Roman"/>
              <a:cs typeface="Times New Roman"/>
              <a:sym typeface="Times New Roman"/>
            </a:endParaRPr>
          </a:p>
        </p:txBody>
      </p:sp>
      <p:sp>
        <p:nvSpPr>
          <p:cNvPr id="90" name="Google Shape;90;p1"/>
          <p:cNvSpPr txBox="1"/>
          <p:nvPr>
            <p:ph idx="11" type="ftr"/>
          </p:nvPr>
        </p:nvSpPr>
        <p:spPr>
          <a:xfrm>
            <a:off x="0" y="6400740"/>
            <a:ext cx="12021671"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400">
                <a:solidFill>
                  <a:schemeClr val="lt1"/>
                </a:solidFill>
                <a:latin typeface="Times New Roman"/>
                <a:ea typeface="Times New Roman"/>
                <a:cs typeface="Times New Roman"/>
                <a:sym typeface="Times New Roman"/>
              </a:rPr>
              <a:t>Faculty Name: Rashmi Rathi Upadhyay                            Program Name: B.Tech  2</a:t>
            </a:r>
            <a:r>
              <a:rPr baseline="30000" lang="en-US" sz="2400">
                <a:solidFill>
                  <a:schemeClr val="lt1"/>
                </a:solidFill>
                <a:latin typeface="Times New Roman"/>
                <a:ea typeface="Times New Roman"/>
                <a:cs typeface="Times New Roman"/>
                <a:sym typeface="Times New Roman"/>
              </a:rPr>
              <a:t>nd</a:t>
            </a:r>
            <a:r>
              <a:rPr lang="en-US" sz="2400">
                <a:solidFill>
                  <a:schemeClr val="lt1"/>
                </a:solidFill>
                <a:latin typeface="Times New Roman"/>
                <a:ea typeface="Times New Roman"/>
                <a:cs typeface="Times New Roman"/>
                <a:sym typeface="Times New Roman"/>
              </a:rPr>
              <a:t> Sem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10"/>
          <p:cNvGraphicFramePr/>
          <p:nvPr/>
        </p:nvGraphicFramePr>
        <p:xfrm>
          <a:off x="2686050" y="2461101"/>
          <a:ext cx="3000000" cy="3000000"/>
        </p:xfrm>
        <a:graphic>
          <a:graphicData uri="http://schemas.openxmlformats.org/drawingml/2006/table">
            <a:tbl>
              <a:tblPr>
                <a:noFill/>
                <a:tableStyleId>{E3748871-7A3C-4589-9FE2-4E0D5093290D}</a:tableStyleId>
              </a:tblPr>
              <a:tblGrid>
                <a:gridCol w="895350"/>
                <a:gridCol w="2771775"/>
                <a:gridCol w="3152775"/>
              </a:tblGrid>
              <a:tr h="228600">
                <a:tc>
                  <a:txBody>
                    <a:bodyPr/>
                    <a:lstStyle/>
                    <a:p>
                      <a:pPr indent="0" lvl="0" marL="0" marR="0" rtl="0" algn="l">
                        <a:spcBef>
                          <a:spcPts val="0"/>
                        </a:spcBef>
                        <a:spcAft>
                          <a:spcPts val="0"/>
                        </a:spcAft>
                        <a:buNone/>
                      </a:pPr>
                      <a:r>
                        <a:rPr lang="en-US" sz="1800" u="none" cap="none" strike="noStrike"/>
                        <a:t>Step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800" u="none" cap="none" strike="noStrike"/>
                        <a:t>Binary Number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800" u="none" cap="none" strike="noStrike"/>
                        <a:t>Decimal Number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228600">
                <a:tc>
                  <a:txBody>
                    <a:bodyPr/>
                    <a:lstStyle/>
                    <a:p>
                      <a:pPr indent="0" lvl="0" marL="0" marR="0" rtl="0" algn="l">
                        <a:spcBef>
                          <a:spcPts val="0"/>
                        </a:spcBef>
                        <a:spcAft>
                          <a:spcPts val="0"/>
                        </a:spcAft>
                        <a:buNone/>
                      </a:pPr>
                      <a:r>
                        <a:rPr lang="en-US" sz="1800" u="none" cap="none" strike="noStrike"/>
                        <a:t>Step 1</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10101</a:t>
                      </a:r>
                      <a:r>
                        <a:rPr baseline="-25000" lang="en-US" sz="1800" u="none" cap="none" strike="noStrike"/>
                        <a:t>2</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 × 2</a:t>
                      </a:r>
                      <a:r>
                        <a:rPr baseline="30000" lang="en-US" sz="1800" u="none" cap="none" strike="noStrike"/>
                        <a:t>4</a:t>
                      </a:r>
                      <a:r>
                        <a:rPr lang="en-US" sz="1800" u="none" cap="none" strike="noStrike"/>
                        <a:t>) + (0 × 2</a:t>
                      </a:r>
                      <a:r>
                        <a:rPr baseline="30000" lang="en-US" sz="1800" u="none" cap="none" strike="noStrike"/>
                        <a:t>3</a:t>
                      </a:r>
                      <a:r>
                        <a:rPr lang="en-US" sz="1800" u="none" cap="none" strike="noStrike"/>
                        <a:t>) + (1 × 2</a:t>
                      </a:r>
                      <a:r>
                        <a:rPr baseline="30000" lang="en-US" sz="1800" u="none" cap="none" strike="noStrike"/>
                        <a:t>2</a:t>
                      </a:r>
                      <a:r>
                        <a:rPr lang="en-US" sz="1800" u="none" cap="none" strike="noStrike"/>
                        <a:t>) + (0 × 2</a:t>
                      </a:r>
                      <a:r>
                        <a:rPr baseline="30000" lang="en-US" sz="1800" u="none" cap="none" strike="noStrike"/>
                        <a:t>1</a:t>
                      </a:r>
                      <a:r>
                        <a:rPr lang="en-US" sz="1800" u="none" cap="none" strike="noStrike"/>
                        <a:t>) + (1 × 2</a:t>
                      </a:r>
                      <a:r>
                        <a:rPr baseline="30000" lang="en-US" sz="1800" u="none" cap="none" strike="noStrike"/>
                        <a:t>0</a:t>
                      </a:r>
                      <a:r>
                        <a:rPr lang="en-US" sz="1800" u="none" cap="none" strike="noStrike"/>
                        <a:t>))</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Step 2</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10101</a:t>
                      </a:r>
                      <a:r>
                        <a:rPr baseline="-25000" lang="en-US" sz="1800" u="none" cap="none" strike="noStrike"/>
                        <a:t>2</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(16 + 0 + 4 + 0 + 1)</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Step 3</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10101</a:t>
                      </a:r>
                      <a:r>
                        <a:rPr baseline="-25000" lang="en-US" sz="1800" u="none" cap="none" strike="noStrike"/>
                        <a:t>2</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21</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42" name="Google Shape;142;p10"/>
          <p:cNvSpPr/>
          <p:nvPr/>
        </p:nvSpPr>
        <p:spPr>
          <a:xfrm>
            <a:off x="2133600" y="1481807"/>
            <a:ext cx="7620000" cy="846386"/>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1300">
                <a:solidFill>
                  <a:schemeClr val="dk1"/>
                </a:solidFill>
                <a:latin typeface="Arial"/>
                <a:ea typeface="Arial"/>
                <a:cs typeface="Arial"/>
                <a:sym typeface="Arial"/>
              </a:rPr>
              <a:t>Example</a:t>
            </a:r>
            <a:endParaRPr/>
          </a:p>
          <a:p>
            <a:pPr indent="0" lvl="0" marL="0" marR="0" rtl="0" algn="just">
              <a:spcBef>
                <a:spcPts val="0"/>
              </a:spcBef>
              <a:spcAft>
                <a:spcPts val="0"/>
              </a:spcAft>
              <a:buNone/>
            </a:pPr>
            <a:r>
              <a:rPr lang="en-US" sz="1200">
                <a:solidFill>
                  <a:srgbClr val="000000"/>
                </a:solidFill>
                <a:latin typeface="Arial"/>
                <a:ea typeface="Arial"/>
                <a:cs typeface="Arial"/>
                <a:sym typeface="Arial"/>
              </a:rPr>
              <a:t>Binary Number: 10101</a:t>
            </a:r>
            <a:r>
              <a:rPr baseline="-25000" lang="en-US" sz="900">
                <a:solidFill>
                  <a:srgbClr val="000000"/>
                </a:solidFill>
                <a:latin typeface="Arial"/>
                <a:ea typeface="Arial"/>
                <a:cs typeface="Arial"/>
                <a:sym typeface="Arial"/>
              </a:rPr>
              <a:t>2</a:t>
            </a:r>
            <a:endParaRPr sz="600">
              <a:solidFill>
                <a:schemeClr val="dk1"/>
              </a:solidFill>
              <a:latin typeface="Arial"/>
              <a:ea typeface="Arial"/>
              <a:cs typeface="Arial"/>
              <a:sym typeface="Arial"/>
            </a:endParaRPr>
          </a:p>
          <a:p>
            <a:pPr indent="0" lvl="0" marL="0" marR="0" rtl="0" algn="just">
              <a:spcBef>
                <a:spcPts val="0"/>
              </a:spcBef>
              <a:spcAft>
                <a:spcPts val="0"/>
              </a:spcAft>
              <a:buNone/>
            </a:pPr>
            <a:r>
              <a:rPr lang="en-US" sz="1200">
                <a:solidFill>
                  <a:srgbClr val="000000"/>
                </a:solidFill>
                <a:latin typeface="Arial"/>
                <a:ea typeface="Arial"/>
                <a:cs typeface="Arial"/>
                <a:sym typeface="Arial"/>
              </a:rPr>
              <a:t>Calculating Decimal Equivalent −</a:t>
            </a:r>
            <a:endParaRPr sz="600">
              <a:solidFill>
                <a:schemeClr val="dk1"/>
              </a:solidFill>
              <a:latin typeface="Arial"/>
              <a:ea typeface="Arial"/>
              <a:cs typeface="Arial"/>
              <a:sym typeface="Arial"/>
            </a:endParaRPr>
          </a:p>
          <a:p>
            <a:pPr indent="0" lvl="0" marL="0" marR="0" rtl="0" algn="just">
              <a:spcBef>
                <a:spcPts val="0"/>
              </a:spcBef>
              <a:spcAft>
                <a:spcPts val="0"/>
              </a:spcAft>
              <a:buNone/>
            </a:pPr>
            <a:r>
              <a:rPr lang="en-US" sz="1200">
                <a:solidFill>
                  <a:srgbClr val="00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43" name="Google Shape;143;p10"/>
          <p:cNvSpPr/>
          <p:nvPr/>
        </p:nvSpPr>
        <p:spPr>
          <a:xfrm>
            <a:off x="2895601" y="5638800"/>
            <a:ext cx="44566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Arial"/>
                <a:ea typeface="Arial"/>
                <a:cs typeface="Arial"/>
                <a:sym typeface="Arial"/>
              </a:rPr>
              <a:t>Note:</a:t>
            </a:r>
            <a:r>
              <a:rPr lang="en-US" sz="1800">
                <a:solidFill>
                  <a:srgbClr val="000000"/>
                </a:solidFill>
                <a:latin typeface="Arial"/>
                <a:ea typeface="Arial"/>
                <a:cs typeface="Arial"/>
                <a:sym typeface="Arial"/>
              </a:rPr>
              <a:t> 10101</a:t>
            </a:r>
            <a:r>
              <a:rPr baseline="-25000" lang="en-US" sz="1100">
                <a:solidFill>
                  <a:srgbClr val="000000"/>
                </a:solidFill>
                <a:latin typeface="Arial"/>
                <a:ea typeface="Arial"/>
                <a:cs typeface="Arial"/>
                <a:sym typeface="Arial"/>
              </a:rPr>
              <a:t>2</a:t>
            </a:r>
            <a:r>
              <a:rPr lang="en-US" sz="1800">
                <a:solidFill>
                  <a:srgbClr val="000000"/>
                </a:solidFill>
                <a:latin typeface="Arial"/>
                <a:ea typeface="Arial"/>
                <a:cs typeface="Arial"/>
                <a:sym typeface="Arial"/>
              </a:rPr>
              <a:t> is normally written as 10101</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1649506" y="365126"/>
            <a:ext cx="9704294" cy="710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Octal Number System</a:t>
            </a:r>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Characteristics</a:t>
            </a:r>
            <a:endParaRPr/>
          </a:p>
          <a:p>
            <a:pPr indent="-228600" lvl="0" marL="228600" rtl="0" algn="l">
              <a:lnSpc>
                <a:spcPct val="90000"/>
              </a:lnSpc>
              <a:spcBef>
                <a:spcPts val="1000"/>
              </a:spcBef>
              <a:spcAft>
                <a:spcPts val="0"/>
              </a:spcAft>
              <a:buClr>
                <a:schemeClr val="dk1"/>
              </a:buClr>
              <a:buSzPts val="2800"/>
              <a:buChar char="•"/>
            </a:pPr>
            <a:r>
              <a:rPr lang="en-US"/>
              <a:t>Uses eight digits, 0,1,2,3,4,5,6,7.</a:t>
            </a:r>
            <a:endParaRPr/>
          </a:p>
          <a:p>
            <a:pPr indent="-228600" lvl="0" marL="228600" rtl="0" algn="l">
              <a:lnSpc>
                <a:spcPct val="90000"/>
              </a:lnSpc>
              <a:spcBef>
                <a:spcPts val="1000"/>
              </a:spcBef>
              <a:spcAft>
                <a:spcPts val="0"/>
              </a:spcAft>
              <a:buClr>
                <a:schemeClr val="dk1"/>
              </a:buClr>
              <a:buSzPts val="2800"/>
              <a:buChar char="•"/>
            </a:pPr>
            <a:r>
              <a:rPr lang="en-US"/>
              <a:t>Also called base 8 number system</a:t>
            </a:r>
            <a:endParaRPr/>
          </a:p>
          <a:p>
            <a:pPr indent="-228600" lvl="0" marL="228600" rtl="0" algn="l">
              <a:lnSpc>
                <a:spcPct val="90000"/>
              </a:lnSpc>
              <a:spcBef>
                <a:spcPts val="1000"/>
              </a:spcBef>
              <a:spcAft>
                <a:spcPts val="0"/>
              </a:spcAft>
              <a:buClr>
                <a:schemeClr val="dk1"/>
              </a:buClr>
              <a:buSzPts val="2800"/>
              <a:buChar char="•"/>
            </a:pPr>
            <a:r>
              <a:rPr lang="en-US"/>
              <a:t>Each position in an octal number represents a 0 power of the base (8). Example: 8</a:t>
            </a:r>
            <a:r>
              <a:rPr baseline="30000" lang="en-US"/>
              <a:t>0</a:t>
            </a:r>
            <a:endParaRPr/>
          </a:p>
          <a:p>
            <a:pPr indent="-228600" lvl="0" marL="228600" rtl="0" algn="l">
              <a:lnSpc>
                <a:spcPct val="90000"/>
              </a:lnSpc>
              <a:spcBef>
                <a:spcPts val="1000"/>
              </a:spcBef>
              <a:spcAft>
                <a:spcPts val="0"/>
              </a:spcAft>
              <a:buClr>
                <a:schemeClr val="dk1"/>
              </a:buClr>
              <a:buSzPts val="2800"/>
              <a:buChar char="•"/>
            </a:pPr>
            <a:r>
              <a:rPr lang="en-US"/>
              <a:t>Last position in an octal number represents an x power of the base (8). Example: 8</a:t>
            </a:r>
            <a:r>
              <a:rPr baseline="30000" lang="en-US"/>
              <a:t>x</a:t>
            </a:r>
            <a:r>
              <a:rPr lang="en-US"/>
              <a:t> where x represents the last position - 1.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12"/>
          <p:cNvGraphicFramePr/>
          <p:nvPr/>
        </p:nvGraphicFramePr>
        <p:xfrm>
          <a:off x="2343150" y="2514600"/>
          <a:ext cx="3000000" cy="3000000"/>
        </p:xfrm>
        <a:graphic>
          <a:graphicData uri="http://schemas.openxmlformats.org/drawingml/2006/table">
            <a:tbl>
              <a:tblPr>
                <a:noFill/>
                <a:tableStyleId>{E3748871-7A3C-4589-9FE2-4E0D5093290D}</a:tableStyleId>
              </a:tblPr>
              <a:tblGrid>
                <a:gridCol w="819150"/>
                <a:gridCol w="2847975"/>
                <a:gridCol w="3152775"/>
              </a:tblGrid>
              <a:tr h="228600">
                <a:tc>
                  <a:txBody>
                    <a:bodyPr/>
                    <a:lstStyle/>
                    <a:p>
                      <a:pPr indent="0" lvl="0" marL="0" marR="0" rtl="0" algn="l">
                        <a:spcBef>
                          <a:spcPts val="0"/>
                        </a:spcBef>
                        <a:spcAft>
                          <a:spcPts val="0"/>
                        </a:spcAft>
                        <a:buNone/>
                      </a:pPr>
                      <a:r>
                        <a:rPr lang="en-US" sz="1800" u="none" cap="none" strike="noStrike"/>
                        <a:t>Step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800" u="none" cap="none" strike="noStrike"/>
                        <a:t>Octal Number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800" u="none" cap="none" strike="noStrike"/>
                        <a:t>Decimal Number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228600">
                <a:tc>
                  <a:txBody>
                    <a:bodyPr/>
                    <a:lstStyle/>
                    <a:p>
                      <a:pPr indent="0" lvl="0" marL="0" marR="0" rtl="0" algn="l">
                        <a:spcBef>
                          <a:spcPts val="0"/>
                        </a:spcBef>
                        <a:spcAft>
                          <a:spcPts val="0"/>
                        </a:spcAft>
                        <a:buNone/>
                      </a:pPr>
                      <a:r>
                        <a:rPr lang="en-US" sz="1800" u="none" cap="none" strike="noStrike"/>
                        <a:t>Step 1</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12570</a:t>
                      </a:r>
                      <a:r>
                        <a:rPr baseline="-25000" lang="en-US" sz="1800" u="none" cap="none" strike="noStrike"/>
                        <a:t>8</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 × 8</a:t>
                      </a:r>
                      <a:r>
                        <a:rPr baseline="30000" lang="en-US" sz="1800" u="none" cap="none" strike="noStrike"/>
                        <a:t>4</a:t>
                      </a:r>
                      <a:r>
                        <a:rPr lang="en-US" sz="1800" u="none" cap="none" strike="noStrike"/>
                        <a:t>) + (2 × 8</a:t>
                      </a:r>
                      <a:r>
                        <a:rPr baseline="30000" lang="en-US" sz="1800" u="none" cap="none" strike="noStrike"/>
                        <a:t>3</a:t>
                      </a:r>
                      <a:r>
                        <a:rPr lang="en-US" sz="1800" u="none" cap="none" strike="noStrike"/>
                        <a:t>) + (5 × 8</a:t>
                      </a:r>
                      <a:r>
                        <a:rPr baseline="30000" lang="en-US" sz="1800" u="none" cap="none" strike="noStrike"/>
                        <a:t>2</a:t>
                      </a:r>
                      <a:r>
                        <a:rPr lang="en-US" sz="1800" u="none" cap="none" strike="noStrike"/>
                        <a:t>) + (7 × 8</a:t>
                      </a:r>
                      <a:r>
                        <a:rPr baseline="30000" lang="en-US" sz="1800" u="none" cap="none" strike="noStrike"/>
                        <a:t>1</a:t>
                      </a:r>
                      <a:r>
                        <a:rPr lang="en-US" sz="1800" u="none" cap="none" strike="noStrike"/>
                        <a:t>) + (0 × 8</a:t>
                      </a:r>
                      <a:r>
                        <a:rPr baseline="30000" lang="en-US" sz="1800" u="none" cap="none" strike="noStrike"/>
                        <a:t>0</a:t>
                      </a:r>
                      <a:r>
                        <a:rPr lang="en-US" sz="1800" u="none" cap="none" strike="noStrike"/>
                        <a:t>))</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Step 2</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12570</a:t>
                      </a:r>
                      <a:r>
                        <a:rPr baseline="-25000" lang="en-US" sz="1800" u="none" cap="none" strike="noStrike"/>
                        <a:t>8</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(4096 + 1024 + 320 + 56 + 0)</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Step 3</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12570</a:t>
                      </a:r>
                      <a:r>
                        <a:rPr baseline="-25000" lang="en-US" sz="1800" u="none" cap="none" strike="noStrike"/>
                        <a:t>8</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5496</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55" name="Google Shape;155;p12"/>
          <p:cNvSpPr/>
          <p:nvPr/>
        </p:nvSpPr>
        <p:spPr>
          <a:xfrm>
            <a:off x="1828800" y="1497940"/>
            <a:ext cx="7848600" cy="66172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1300">
                <a:solidFill>
                  <a:schemeClr val="dk1"/>
                </a:solidFill>
                <a:latin typeface="Arial"/>
                <a:ea typeface="Arial"/>
                <a:cs typeface="Arial"/>
                <a:sym typeface="Arial"/>
              </a:rPr>
              <a:t>Example</a:t>
            </a:r>
            <a:endParaRPr/>
          </a:p>
          <a:p>
            <a:pPr indent="0" lvl="0" marL="0" marR="0" rtl="0" algn="just">
              <a:spcBef>
                <a:spcPts val="0"/>
              </a:spcBef>
              <a:spcAft>
                <a:spcPts val="0"/>
              </a:spcAft>
              <a:buNone/>
            </a:pPr>
            <a:r>
              <a:rPr lang="en-US" sz="1200">
                <a:solidFill>
                  <a:srgbClr val="000000"/>
                </a:solidFill>
                <a:latin typeface="Arial"/>
                <a:ea typeface="Arial"/>
                <a:cs typeface="Arial"/>
                <a:sym typeface="Arial"/>
              </a:rPr>
              <a:t>Octal Number − 12570</a:t>
            </a:r>
            <a:r>
              <a:rPr baseline="-25000" lang="en-US" sz="900">
                <a:solidFill>
                  <a:srgbClr val="000000"/>
                </a:solidFill>
                <a:latin typeface="Arial"/>
                <a:ea typeface="Arial"/>
                <a:cs typeface="Arial"/>
                <a:sym typeface="Arial"/>
              </a:rPr>
              <a:t>8</a:t>
            </a:r>
            <a:endParaRPr sz="600">
              <a:solidFill>
                <a:schemeClr val="dk1"/>
              </a:solidFill>
              <a:latin typeface="Arial"/>
              <a:ea typeface="Arial"/>
              <a:cs typeface="Arial"/>
              <a:sym typeface="Arial"/>
            </a:endParaRPr>
          </a:p>
          <a:p>
            <a:pPr indent="0" lvl="0" marL="0" marR="0" rtl="0" algn="just">
              <a:spcBef>
                <a:spcPts val="0"/>
              </a:spcBef>
              <a:spcAft>
                <a:spcPts val="0"/>
              </a:spcAft>
              <a:buNone/>
            </a:pPr>
            <a:r>
              <a:rPr lang="en-US" sz="1200">
                <a:solidFill>
                  <a:srgbClr val="000000"/>
                </a:solidFill>
                <a:latin typeface="Arial"/>
                <a:ea typeface="Arial"/>
                <a:cs typeface="Arial"/>
                <a:sym typeface="Arial"/>
              </a:rPr>
              <a:t>Calculating Decimal Equivalent −</a:t>
            </a:r>
            <a:endParaRPr sz="600">
              <a:solidFill>
                <a:schemeClr val="dk1"/>
              </a:solidFill>
              <a:latin typeface="Arial"/>
              <a:ea typeface="Arial"/>
              <a:cs typeface="Arial"/>
              <a:sym typeface="Arial"/>
            </a:endParaRPr>
          </a:p>
        </p:txBody>
      </p:sp>
      <p:sp>
        <p:nvSpPr>
          <p:cNvPr id="156" name="Google Shape;156;p12"/>
          <p:cNvSpPr/>
          <p:nvPr/>
        </p:nvSpPr>
        <p:spPr>
          <a:xfrm>
            <a:off x="3657601" y="5638800"/>
            <a:ext cx="452078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000000"/>
                </a:solidFill>
                <a:latin typeface="Arial"/>
                <a:ea typeface="Arial"/>
                <a:cs typeface="Arial"/>
                <a:sym typeface="Arial"/>
              </a:rPr>
              <a:t>Note:</a:t>
            </a:r>
            <a:r>
              <a:rPr lang="en-US" sz="1800">
                <a:solidFill>
                  <a:srgbClr val="000000"/>
                </a:solidFill>
                <a:latin typeface="Arial"/>
                <a:ea typeface="Arial"/>
                <a:cs typeface="Arial"/>
                <a:sym typeface="Arial"/>
              </a:rPr>
              <a:t> 12570</a:t>
            </a:r>
            <a:r>
              <a:rPr baseline="-25000" lang="en-US" sz="1100">
                <a:solidFill>
                  <a:srgbClr val="000000"/>
                </a:solidFill>
                <a:latin typeface="Arial"/>
                <a:ea typeface="Arial"/>
                <a:cs typeface="Arial"/>
                <a:sym typeface="Arial"/>
              </a:rPr>
              <a:t>8</a:t>
            </a:r>
            <a:r>
              <a:rPr lang="en-US" sz="1800">
                <a:solidFill>
                  <a:srgbClr val="000000"/>
                </a:solidFill>
                <a:latin typeface="Arial"/>
                <a:ea typeface="Arial"/>
                <a:cs typeface="Arial"/>
                <a:sym typeface="Arial"/>
              </a:rPr>
              <a:t> is normally written as 12570.</a:t>
            </a:r>
            <a:endParaRPr sz="2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1694328" y="365126"/>
            <a:ext cx="9659471" cy="5672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Hexadecimal Number System</a:t>
            </a:r>
            <a:endParaRPr/>
          </a:p>
        </p:txBody>
      </p:sp>
      <p:sp>
        <p:nvSpPr>
          <p:cNvPr id="162" name="Google Shape;16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Characteristics</a:t>
            </a:r>
            <a:endParaRPr/>
          </a:p>
          <a:p>
            <a:pPr indent="-228600" lvl="0" marL="228600" rtl="0" algn="l">
              <a:lnSpc>
                <a:spcPct val="90000"/>
              </a:lnSpc>
              <a:spcBef>
                <a:spcPts val="1000"/>
              </a:spcBef>
              <a:spcAft>
                <a:spcPts val="0"/>
              </a:spcAft>
              <a:buClr>
                <a:schemeClr val="dk1"/>
              </a:buClr>
              <a:buSzPts val="2800"/>
              <a:buChar char="•"/>
            </a:pPr>
            <a:r>
              <a:rPr lang="en-US"/>
              <a:t>Uses 10 digits and 6 letters, 0,1,2,3,4,5,6,7,8,9,A,B,C,D,E,F.</a:t>
            </a:r>
            <a:endParaRPr/>
          </a:p>
          <a:p>
            <a:pPr indent="-228600" lvl="0" marL="228600" rtl="0" algn="l">
              <a:lnSpc>
                <a:spcPct val="90000"/>
              </a:lnSpc>
              <a:spcBef>
                <a:spcPts val="1000"/>
              </a:spcBef>
              <a:spcAft>
                <a:spcPts val="0"/>
              </a:spcAft>
              <a:buClr>
                <a:schemeClr val="dk1"/>
              </a:buClr>
              <a:buSzPts val="2800"/>
              <a:buChar char="•"/>
            </a:pPr>
            <a:r>
              <a:rPr lang="en-US"/>
              <a:t>Letters represents numbers starting from 10. A = 10, B = 11, C = 12, D = 13, E = 14, F = 15.</a:t>
            </a:r>
            <a:endParaRPr/>
          </a:p>
          <a:p>
            <a:pPr indent="-228600" lvl="0" marL="228600" rtl="0" algn="l">
              <a:lnSpc>
                <a:spcPct val="90000"/>
              </a:lnSpc>
              <a:spcBef>
                <a:spcPts val="1000"/>
              </a:spcBef>
              <a:spcAft>
                <a:spcPts val="0"/>
              </a:spcAft>
              <a:buClr>
                <a:schemeClr val="dk1"/>
              </a:buClr>
              <a:buSzPts val="2800"/>
              <a:buChar char="•"/>
            </a:pPr>
            <a:r>
              <a:rPr lang="en-US"/>
              <a:t>Also called base 16 number system.</a:t>
            </a:r>
            <a:endParaRPr/>
          </a:p>
          <a:p>
            <a:pPr indent="-228600" lvl="0" marL="228600" rtl="0" algn="l">
              <a:lnSpc>
                <a:spcPct val="90000"/>
              </a:lnSpc>
              <a:spcBef>
                <a:spcPts val="1000"/>
              </a:spcBef>
              <a:spcAft>
                <a:spcPts val="0"/>
              </a:spcAft>
              <a:buClr>
                <a:schemeClr val="dk1"/>
              </a:buClr>
              <a:buSzPts val="2800"/>
              <a:buChar char="•"/>
            </a:pPr>
            <a:r>
              <a:rPr lang="en-US"/>
              <a:t>Each position in a hexadecimal number represents a 0 power of the base (16). Example 16</a:t>
            </a:r>
            <a:r>
              <a:rPr baseline="30000" lang="en-US"/>
              <a:t>0</a:t>
            </a:r>
            <a:r>
              <a:rPr lang="en-US"/>
              <a:t>.</a:t>
            </a:r>
            <a:endParaRPr/>
          </a:p>
          <a:p>
            <a:pPr indent="-228600" lvl="0" marL="228600" rtl="0" algn="l">
              <a:lnSpc>
                <a:spcPct val="90000"/>
              </a:lnSpc>
              <a:spcBef>
                <a:spcPts val="1000"/>
              </a:spcBef>
              <a:spcAft>
                <a:spcPts val="0"/>
              </a:spcAft>
              <a:buClr>
                <a:schemeClr val="dk1"/>
              </a:buClr>
              <a:buSzPts val="2800"/>
              <a:buChar char="•"/>
            </a:pPr>
            <a:r>
              <a:rPr lang="en-US"/>
              <a:t>Last position in a hexadecimal number represents an x power of the base (16). Example 16</a:t>
            </a:r>
            <a:r>
              <a:rPr baseline="30000" lang="en-US"/>
              <a:t>x</a:t>
            </a:r>
            <a:r>
              <a:rPr lang="en-US"/>
              <a:t> where x represents the last position - 1.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Hexadecimal ends at F. We're in the endgame. : MrRobot" id="167" name="Google Shape;167;p14"/>
          <p:cNvPicPr preferRelativeResize="0"/>
          <p:nvPr/>
        </p:nvPicPr>
        <p:blipFill rotWithShape="1">
          <a:blip r:embed="rId3">
            <a:alphaModFix/>
          </a:blip>
          <a:srcRect b="0" l="0" r="0" t="0"/>
          <a:stretch/>
        </p:blipFill>
        <p:spPr>
          <a:xfrm>
            <a:off x="2667000" y="990601"/>
            <a:ext cx="5753100"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15"/>
          <p:cNvGraphicFramePr/>
          <p:nvPr/>
        </p:nvGraphicFramePr>
        <p:xfrm>
          <a:off x="2686050" y="2110581"/>
          <a:ext cx="3000000" cy="3000000"/>
        </p:xfrm>
        <a:graphic>
          <a:graphicData uri="http://schemas.openxmlformats.org/drawingml/2006/table">
            <a:tbl>
              <a:tblPr>
                <a:noFill/>
                <a:tableStyleId>{E3748871-7A3C-4589-9FE2-4E0D5093290D}</a:tableStyleId>
              </a:tblPr>
              <a:tblGrid>
                <a:gridCol w="971550"/>
                <a:gridCol w="2695575"/>
                <a:gridCol w="3152775"/>
              </a:tblGrid>
              <a:tr h="228600">
                <a:tc>
                  <a:txBody>
                    <a:bodyPr/>
                    <a:lstStyle/>
                    <a:p>
                      <a:pPr indent="0" lvl="0" marL="0" marR="0" rtl="0" algn="l">
                        <a:spcBef>
                          <a:spcPts val="0"/>
                        </a:spcBef>
                        <a:spcAft>
                          <a:spcPts val="0"/>
                        </a:spcAft>
                        <a:buNone/>
                      </a:pPr>
                      <a:r>
                        <a:rPr lang="en-US" sz="1800" u="none" cap="none" strike="noStrike"/>
                        <a:t>Step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800" u="none" cap="none" strike="noStrike"/>
                        <a:t>Hexadecimal Number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800" u="none" cap="none" strike="noStrike"/>
                        <a:t>Decimal Number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228600">
                <a:tc>
                  <a:txBody>
                    <a:bodyPr/>
                    <a:lstStyle/>
                    <a:p>
                      <a:pPr indent="0" lvl="0" marL="0" marR="0" rtl="0" algn="l">
                        <a:spcBef>
                          <a:spcPts val="0"/>
                        </a:spcBef>
                        <a:spcAft>
                          <a:spcPts val="0"/>
                        </a:spcAft>
                        <a:buNone/>
                      </a:pPr>
                      <a:r>
                        <a:rPr lang="en-US" sz="1800" u="none" cap="none" strike="noStrike"/>
                        <a:t>Step 1</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19FDE</a:t>
                      </a:r>
                      <a:r>
                        <a:rPr baseline="-25000" lang="en-US" sz="1800" u="none" cap="none" strike="noStrike"/>
                        <a:t>16</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 × 16</a:t>
                      </a:r>
                      <a:r>
                        <a:rPr baseline="30000" lang="en-US" sz="1800" u="none" cap="none" strike="noStrike"/>
                        <a:t>4</a:t>
                      </a:r>
                      <a:r>
                        <a:rPr lang="en-US" sz="1800" u="none" cap="none" strike="noStrike"/>
                        <a:t>) + (9 × 16</a:t>
                      </a:r>
                      <a:r>
                        <a:rPr baseline="30000" lang="en-US" sz="1800" u="none" cap="none" strike="noStrike"/>
                        <a:t>3</a:t>
                      </a:r>
                      <a:r>
                        <a:rPr lang="en-US" sz="1800" u="none" cap="none" strike="noStrike"/>
                        <a:t>) + (F × 16</a:t>
                      </a:r>
                      <a:r>
                        <a:rPr baseline="30000" lang="en-US" sz="1800" u="none" cap="none" strike="noStrike"/>
                        <a:t>2</a:t>
                      </a:r>
                      <a:r>
                        <a:rPr lang="en-US" sz="1800" u="none" cap="none" strike="noStrike"/>
                        <a:t>) + (D × 16</a:t>
                      </a:r>
                      <a:r>
                        <a:rPr baseline="30000" lang="en-US" sz="1800" u="none" cap="none" strike="noStrike"/>
                        <a:t>1</a:t>
                      </a:r>
                      <a:r>
                        <a:rPr lang="en-US" sz="1800" u="none" cap="none" strike="noStrike"/>
                        <a:t>) + (E × 16</a:t>
                      </a:r>
                      <a:r>
                        <a:rPr baseline="30000" lang="en-US" sz="1800" u="none" cap="none" strike="noStrike"/>
                        <a:t>0</a:t>
                      </a:r>
                      <a:r>
                        <a:rPr lang="en-US" sz="1800" u="none" cap="none" strike="noStrike"/>
                        <a:t>))</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Step 2</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19FDE</a:t>
                      </a:r>
                      <a:r>
                        <a:rPr baseline="-25000" lang="en-US" sz="1800" u="none" cap="none" strike="noStrike"/>
                        <a:t>16</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 × 16</a:t>
                      </a:r>
                      <a:r>
                        <a:rPr baseline="30000" lang="en-US" sz="1800" u="none" cap="none" strike="noStrike"/>
                        <a:t>4</a:t>
                      </a:r>
                      <a:r>
                        <a:rPr lang="en-US" sz="1800" u="none" cap="none" strike="noStrike"/>
                        <a:t>) + (9 × 16</a:t>
                      </a:r>
                      <a:r>
                        <a:rPr baseline="30000" lang="en-US" sz="1800" u="none" cap="none" strike="noStrike"/>
                        <a:t>3</a:t>
                      </a:r>
                      <a:r>
                        <a:rPr lang="en-US" sz="1800" u="none" cap="none" strike="noStrike"/>
                        <a:t>) + (15 × 16</a:t>
                      </a:r>
                      <a:r>
                        <a:rPr baseline="30000" lang="en-US" sz="1800" u="none" cap="none" strike="noStrike"/>
                        <a:t>2</a:t>
                      </a:r>
                      <a:r>
                        <a:rPr lang="en-US" sz="1800" u="none" cap="none" strike="noStrike"/>
                        <a:t>) + (13 × 16</a:t>
                      </a:r>
                      <a:r>
                        <a:rPr baseline="30000" lang="en-US" sz="1800" u="none" cap="none" strike="noStrike"/>
                        <a:t>1</a:t>
                      </a:r>
                      <a:r>
                        <a:rPr lang="en-US" sz="1800" u="none" cap="none" strike="noStrike"/>
                        <a:t>) + (14 × 16</a:t>
                      </a:r>
                      <a:r>
                        <a:rPr baseline="30000" lang="en-US" sz="1800" u="none" cap="none" strike="noStrike"/>
                        <a:t>0</a:t>
                      </a:r>
                      <a:r>
                        <a:rPr lang="en-US" sz="1800" u="none" cap="none" strike="noStrike"/>
                        <a:t>))</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Step 3</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19FDE</a:t>
                      </a:r>
                      <a:r>
                        <a:rPr baseline="-25000" lang="en-US" sz="1800" u="none" cap="none" strike="noStrike"/>
                        <a:t>16</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(65536 + 36864 + 3840 + 208 + 14)</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Step 4</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19FDE</a:t>
                      </a:r>
                      <a:r>
                        <a:rPr baseline="-25000" lang="en-US" sz="1800" u="none" cap="none" strike="noStrike"/>
                        <a:t>16</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106462</a:t>
                      </a:r>
                      <a:r>
                        <a:rPr baseline="-25000" lang="en-US" sz="1800" u="none" cap="none" strike="noStrike"/>
                        <a:t>10</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73" name="Google Shape;173;p15"/>
          <p:cNvSpPr/>
          <p:nvPr/>
        </p:nvSpPr>
        <p:spPr>
          <a:xfrm>
            <a:off x="1676400" y="1351660"/>
            <a:ext cx="7772400" cy="846386"/>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1300">
                <a:solidFill>
                  <a:schemeClr val="dk1"/>
                </a:solidFill>
                <a:latin typeface="Arial"/>
                <a:ea typeface="Arial"/>
                <a:cs typeface="Arial"/>
                <a:sym typeface="Arial"/>
              </a:rPr>
              <a:t>Example −</a:t>
            </a:r>
            <a:endParaRPr/>
          </a:p>
          <a:p>
            <a:pPr indent="0" lvl="0" marL="0" marR="0" rtl="0" algn="just">
              <a:spcBef>
                <a:spcPts val="0"/>
              </a:spcBef>
              <a:spcAft>
                <a:spcPts val="0"/>
              </a:spcAft>
              <a:buNone/>
            </a:pPr>
            <a:r>
              <a:rPr lang="en-US" sz="1200">
                <a:solidFill>
                  <a:srgbClr val="000000"/>
                </a:solidFill>
                <a:latin typeface="Arial"/>
                <a:ea typeface="Arial"/>
                <a:cs typeface="Arial"/>
                <a:sym typeface="Arial"/>
              </a:rPr>
              <a:t>Hexadecimal Number: 19FDE</a:t>
            </a:r>
            <a:r>
              <a:rPr baseline="-25000" lang="en-US" sz="900">
                <a:solidFill>
                  <a:srgbClr val="000000"/>
                </a:solidFill>
                <a:latin typeface="Arial"/>
                <a:ea typeface="Arial"/>
                <a:cs typeface="Arial"/>
                <a:sym typeface="Arial"/>
              </a:rPr>
              <a:t>16</a:t>
            </a:r>
            <a:endParaRPr sz="600">
              <a:solidFill>
                <a:schemeClr val="dk1"/>
              </a:solidFill>
              <a:latin typeface="Arial"/>
              <a:ea typeface="Arial"/>
              <a:cs typeface="Arial"/>
              <a:sym typeface="Arial"/>
            </a:endParaRPr>
          </a:p>
          <a:p>
            <a:pPr indent="0" lvl="0" marL="0" marR="0" rtl="0" algn="just">
              <a:spcBef>
                <a:spcPts val="0"/>
              </a:spcBef>
              <a:spcAft>
                <a:spcPts val="0"/>
              </a:spcAft>
              <a:buNone/>
            </a:pPr>
            <a:r>
              <a:rPr lang="en-US" sz="1200">
                <a:solidFill>
                  <a:srgbClr val="000000"/>
                </a:solidFill>
                <a:latin typeface="Arial"/>
                <a:ea typeface="Arial"/>
                <a:cs typeface="Arial"/>
                <a:sym typeface="Arial"/>
              </a:rPr>
              <a:t>Calculating Decimal Equivalent −</a:t>
            </a:r>
            <a:endParaRPr sz="600">
              <a:solidFill>
                <a:schemeClr val="dk1"/>
              </a:solidFill>
              <a:latin typeface="Arial"/>
              <a:ea typeface="Arial"/>
              <a:cs typeface="Arial"/>
              <a:sym typeface="Arial"/>
            </a:endParaRPr>
          </a:p>
          <a:p>
            <a:pPr indent="0" lvl="0" marL="0" marR="0" rtl="0" algn="just">
              <a:spcBef>
                <a:spcPts val="0"/>
              </a:spcBef>
              <a:spcAft>
                <a:spcPts val="0"/>
              </a:spcAft>
              <a:buNone/>
            </a:pPr>
            <a:r>
              <a:rPr lang="en-US" sz="1200">
                <a:solidFill>
                  <a:srgbClr val="000000"/>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74" name="Google Shape;174;p15"/>
          <p:cNvSpPr/>
          <p:nvPr/>
        </p:nvSpPr>
        <p:spPr>
          <a:xfrm>
            <a:off x="3657600" y="5791200"/>
            <a:ext cx="5486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Arial"/>
                <a:ea typeface="Arial"/>
                <a:cs typeface="Arial"/>
                <a:sym typeface="Arial"/>
              </a:rPr>
              <a:t>Note −</a:t>
            </a:r>
            <a:r>
              <a:rPr lang="en-US" sz="1800">
                <a:solidFill>
                  <a:srgbClr val="000000"/>
                </a:solidFill>
                <a:latin typeface="Arial"/>
                <a:ea typeface="Arial"/>
                <a:cs typeface="Arial"/>
                <a:sym typeface="Arial"/>
              </a:rPr>
              <a:t> 19FDE</a:t>
            </a:r>
            <a:r>
              <a:rPr baseline="-25000" lang="en-US" sz="1100">
                <a:solidFill>
                  <a:srgbClr val="000000"/>
                </a:solidFill>
                <a:latin typeface="Arial"/>
                <a:ea typeface="Arial"/>
                <a:cs typeface="Arial"/>
                <a:sym typeface="Arial"/>
              </a:rPr>
              <a:t>16</a:t>
            </a:r>
            <a:r>
              <a:rPr lang="en-US" sz="1800">
                <a:solidFill>
                  <a:srgbClr val="000000"/>
                </a:solidFill>
                <a:latin typeface="Arial"/>
                <a:ea typeface="Arial"/>
                <a:cs typeface="Arial"/>
                <a:sym typeface="Arial"/>
              </a:rPr>
              <a:t> is normally written as 19FDE</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1679574" y="365126"/>
            <a:ext cx="9674225" cy="66581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Decimal fraction</a:t>
            </a:r>
            <a:endParaRPr/>
          </a:p>
        </p:txBody>
      </p:sp>
      <p:sp>
        <p:nvSpPr>
          <p:cNvPr id="180" name="Google Shape;180;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To the right of the decimal point, the digit 1 has a weight 0.1 (1/10), the digit 2 has a weight of 0.01 (1/100) and the digit 5 has a weight of 0.001(1/1000)</a:t>
            </a:r>
            <a:endParaRPr/>
          </a:p>
        </p:txBody>
      </p:sp>
      <p:sp>
        <p:nvSpPr>
          <p:cNvPr descr="How to Convert a Number from Decimal to IEEE 754 Floating Point ..." id="181" name="Google Shape;181;p16"/>
          <p:cNvSpPr/>
          <p:nvPr/>
        </p:nvSpPr>
        <p:spPr>
          <a:xfrm>
            <a:off x="1679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16"/>
          <p:cNvPicPr preferRelativeResize="0"/>
          <p:nvPr/>
        </p:nvPicPr>
        <p:blipFill rotWithShape="1">
          <a:blip r:embed="rId3">
            <a:alphaModFix/>
          </a:blip>
          <a:srcRect b="0" l="0" r="0" t="0"/>
          <a:stretch/>
        </p:blipFill>
        <p:spPr>
          <a:xfrm>
            <a:off x="5562601" y="2286001"/>
            <a:ext cx="3686943" cy="2219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7"/>
          <p:cNvPicPr preferRelativeResize="0"/>
          <p:nvPr/>
        </p:nvPicPr>
        <p:blipFill rotWithShape="1">
          <a:blip r:embed="rId3">
            <a:alphaModFix/>
          </a:blip>
          <a:srcRect b="0" l="0" r="0" t="0"/>
          <a:stretch/>
        </p:blipFill>
        <p:spPr>
          <a:xfrm>
            <a:off x="4416425" y="2592388"/>
            <a:ext cx="3359150" cy="167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1658470" y="365125"/>
            <a:ext cx="9695329" cy="62099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Binary fraction</a:t>
            </a:r>
            <a:endParaRPr/>
          </a:p>
        </p:txBody>
      </p:sp>
      <p:sp>
        <p:nvSpPr>
          <p:cNvPr id="193" name="Google Shape;19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binary numbering system is a base-2 numbering system which contains only two digits, a “0” or a “1”. Thus each digit of a binary number can take the “0” or the “1” value with the position of the 0 or 1 indicating its value or weighting.</a:t>
            </a:r>
            <a:endParaRPr/>
          </a:p>
          <a:p>
            <a:pPr indent="-228600" lvl="0" marL="228600" rtl="0" algn="just">
              <a:lnSpc>
                <a:spcPct val="90000"/>
              </a:lnSpc>
              <a:spcBef>
                <a:spcPts val="1000"/>
              </a:spcBef>
              <a:spcAft>
                <a:spcPts val="0"/>
              </a:spcAft>
              <a:buClr>
                <a:schemeClr val="dk1"/>
              </a:buClr>
              <a:buSzPts val="2400"/>
              <a:buChar char="•"/>
            </a:pPr>
            <a:r>
              <a:rPr lang="en-US" sz="2400"/>
              <a:t>Similar to decimal fractions, binary numbers can also be represented as unsigned fractional numbers by placing the binary digits to the right of the decimal point or in this case, binary point. Thus all the fractional digits to the right of the binary point have respective weightings which are negative powers of two, creating a binary fraction. In other words, the powers of 2 are negative.</a:t>
            </a:r>
            <a:endParaRPr/>
          </a:p>
          <a:p>
            <a:pPr indent="-228600" lvl="0" marL="228600" rtl="0" algn="just">
              <a:lnSpc>
                <a:spcPct val="90000"/>
              </a:lnSpc>
              <a:spcBef>
                <a:spcPts val="1000"/>
              </a:spcBef>
              <a:spcAft>
                <a:spcPts val="0"/>
              </a:spcAft>
              <a:buClr>
                <a:schemeClr val="dk1"/>
              </a:buClr>
              <a:buSzPts val="2400"/>
              <a:buChar char="•"/>
            </a:pPr>
            <a:r>
              <a:rPr lang="en-US" sz="2400"/>
              <a:t>So for the fractional binary numbers to the right of the binary point, the weight of each digit becomes more negative giving: 2</a:t>
            </a:r>
            <a:r>
              <a:rPr baseline="30000" lang="en-US" sz="2400"/>
              <a:t>-1</a:t>
            </a:r>
            <a:r>
              <a:rPr lang="en-US" sz="2400"/>
              <a:t>, 2</a:t>
            </a:r>
            <a:r>
              <a:rPr baseline="30000" lang="en-US" sz="2400"/>
              <a:t>-2</a:t>
            </a:r>
            <a:r>
              <a:rPr lang="en-US" sz="2400"/>
              <a:t>, 2</a:t>
            </a:r>
            <a:r>
              <a:rPr baseline="30000" lang="en-US" sz="2400"/>
              <a:t>-3</a:t>
            </a:r>
            <a:r>
              <a:rPr lang="en-US" sz="2400"/>
              <a:t>, 2</a:t>
            </a:r>
            <a:r>
              <a:rPr baseline="30000" lang="en-US" sz="2400"/>
              <a:t>-4</a:t>
            </a:r>
            <a:r>
              <a:rPr lang="en-US" sz="2400"/>
              <a:t>, and so on as shown.</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binary fraction" id="198" name="Google Shape;198;p19"/>
          <p:cNvPicPr preferRelativeResize="0"/>
          <p:nvPr/>
        </p:nvPicPr>
        <p:blipFill rotWithShape="1">
          <a:blip r:embed="rId3">
            <a:alphaModFix/>
          </a:blip>
          <a:srcRect b="0" l="0" r="0" t="0"/>
          <a:stretch/>
        </p:blipFill>
        <p:spPr>
          <a:xfrm>
            <a:off x="4347674" y="1905000"/>
            <a:ext cx="2819400" cy="4251336"/>
          </a:xfrm>
          <a:prstGeom prst="rect">
            <a:avLst/>
          </a:prstGeom>
          <a:noFill/>
          <a:ln>
            <a:noFill/>
          </a:ln>
        </p:spPr>
      </p:pic>
      <p:sp>
        <p:nvSpPr>
          <p:cNvPr id="199" name="Google Shape;199;p19"/>
          <p:cNvSpPr txBox="1"/>
          <p:nvPr>
            <p:ph type="title"/>
          </p:nvPr>
        </p:nvSpPr>
        <p:spPr>
          <a:xfrm>
            <a:off x="1604682" y="365125"/>
            <a:ext cx="9749118" cy="6478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Binary fractions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1566171" y="294103"/>
            <a:ext cx="5669132" cy="65580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Contents</a:t>
            </a:r>
            <a:endParaRPr>
              <a:solidFill>
                <a:schemeClr val="lt1"/>
              </a:solidFill>
            </a:endParaRPr>
          </a:p>
        </p:txBody>
      </p:sp>
      <p:sp>
        <p:nvSpPr>
          <p:cNvPr id="96" name="Google Shape;96;p2"/>
          <p:cNvSpPr txBox="1"/>
          <p:nvPr>
            <p:ph idx="1" type="body"/>
          </p:nvPr>
        </p:nvSpPr>
        <p:spPr>
          <a:xfrm>
            <a:off x="838200" y="1825625"/>
            <a:ext cx="10515600" cy="27019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ahoma"/>
                <a:ea typeface="Tahoma"/>
                <a:cs typeface="Tahoma"/>
                <a:sym typeface="Tahoma"/>
              </a:rPr>
              <a:t>Decimal</a:t>
            </a:r>
            <a:endParaRPr/>
          </a:p>
          <a:p>
            <a:pPr indent="-228600" lvl="0" marL="228600" rtl="0" algn="l">
              <a:lnSpc>
                <a:spcPct val="90000"/>
              </a:lnSpc>
              <a:spcBef>
                <a:spcPts val="1000"/>
              </a:spcBef>
              <a:spcAft>
                <a:spcPts val="0"/>
              </a:spcAft>
              <a:buClr>
                <a:schemeClr val="dk1"/>
              </a:buClr>
              <a:buSzPts val="2000"/>
              <a:buChar char="•"/>
            </a:pPr>
            <a:r>
              <a:rPr lang="en-US" sz="2000">
                <a:latin typeface="Tahoma"/>
                <a:ea typeface="Tahoma"/>
                <a:cs typeface="Tahoma"/>
                <a:sym typeface="Tahoma"/>
              </a:rPr>
              <a:t>Binary</a:t>
            </a:r>
            <a:endParaRPr/>
          </a:p>
          <a:p>
            <a:pPr indent="-228600" lvl="0" marL="228600" rtl="0" algn="l">
              <a:lnSpc>
                <a:spcPct val="90000"/>
              </a:lnSpc>
              <a:spcBef>
                <a:spcPts val="1000"/>
              </a:spcBef>
              <a:spcAft>
                <a:spcPts val="0"/>
              </a:spcAft>
              <a:buClr>
                <a:schemeClr val="dk1"/>
              </a:buClr>
              <a:buSzPts val="2000"/>
              <a:buChar char="•"/>
            </a:pPr>
            <a:r>
              <a:rPr lang="en-US" sz="2000">
                <a:latin typeface="Tahoma"/>
                <a:ea typeface="Tahoma"/>
                <a:cs typeface="Tahoma"/>
                <a:sym typeface="Tahoma"/>
              </a:rPr>
              <a:t>Octal</a:t>
            </a:r>
            <a:endParaRPr/>
          </a:p>
          <a:p>
            <a:pPr indent="-228600" lvl="0" marL="228600" rtl="0" algn="l">
              <a:lnSpc>
                <a:spcPct val="90000"/>
              </a:lnSpc>
              <a:spcBef>
                <a:spcPts val="1000"/>
              </a:spcBef>
              <a:spcAft>
                <a:spcPts val="0"/>
              </a:spcAft>
              <a:buClr>
                <a:schemeClr val="dk1"/>
              </a:buClr>
              <a:buSzPts val="2000"/>
              <a:buChar char="•"/>
            </a:pPr>
            <a:r>
              <a:rPr lang="en-US" sz="2000">
                <a:latin typeface="Tahoma"/>
                <a:ea typeface="Tahoma"/>
                <a:cs typeface="Tahoma"/>
                <a:sym typeface="Tahoma"/>
              </a:rPr>
              <a:t>Hexadecimal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http://www.virtualmv.com/virtualMe/vMe_mv/v2/v2com/v2gr/v2gr_da/nsbinfra.gif" id="204" name="Google Shape;204;p20"/>
          <p:cNvPicPr preferRelativeResize="0"/>
          <p:nvPr/>
        </p:nvPicPr>
        <p:blipFill rotWithShape="1">
          <a:blip r:embed="rId3">
            <a:alphaModFix/>
          </a:blip>
          <a:srcRect b="0" l="0" r="0" t="0"/>
          <a:stretch/>
        </p:blipFill>
        <p:spPr>
          <a:xfrm>
            <a:off x="3810000" y="2514600"/>
            <a:ext cx="3600450" cy="1857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p:nvPr/>
        </p:nvSpPr>
        <p:spPr>
          <a:xfrm>
            <a:off x="2438400" y="2133601"/>
            <a:ext cx="6477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lets suppose we have the following binary number of: 1101.01112, what will be its decimal number equivalent.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1101.0111 = (1×2</a:t>
            </a:r>
            <a:r>
              <a:rPr baseline="30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(1×2</a:t>
            </a:r>
            <a:r>
              <a:rPr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(0×2</a:t>
            </a:r>
            <a:r>
              <a:rPr baseline="30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(1×2</a:t>
            </a:r>
            <a:r>
              <a:rPr baseline="30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 (0×2</a:t>
            </a:r>
            <a:r>
              <a:rPr baseline="30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(1×2</a:t>
            </a:r>
            <a:r>
              <a:rPr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(1×2</a:t>
            </a:r>
            <a:r>
              <a:rPr baseline="30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(1×2</a:t>
            </a:r>
            <a:r>
              <a:rPr baseline="30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8 + 4 + 0  + 1 + 0 + 1/4 + 1/8  + 1/16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8 + 4 + 0  + 1 + 0 + 0.25 + 0.125  + 0.0625 = 13.437510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658470" y="365125"/>
            <a:ext cx="9695329" cy="6747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Decimal to binary conversion</a:t>
            </a:r>
            <a:endParaRPr/>
          </a:p>
        </p:txBody>
      </p:sp>
      <p:sp>
        <p:nvSpPr>
          <p:cNvPr id="215" name="Google Shape;21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decimal like 19 can be converted into binary by repeatedly dividing the number by 2 and collecting the remainders (double dabble method)</a:t>
            </a:r>
            <a:endParaRPr/>
          </a:p>
          <a:p>
            <a:pPr indent="-228600" lvl="0" marL="228600" rtl="0" algn="l">
              <a:lnSpc>
                <a:spcPct val="90000"/>
              </a:lnSpc>
              <a:spcBef>
                <a:spcPts val="1000"/>
              </a:spcBef>
              <a:spcAft>
                <a:spcPts val="0"/>
              </a:spcAft>
              <a:buClr>
                <a:schemeClr val="dk1"/>
              </a:buClr>
              <a:buSzPts val="2800"/>
              <a:buChar char="•"/>
            </a:pPr>
            <a:r>
              <a:rPr lang="en-US"/>
              <a:t>2 19</a:t>
            </a:r>
            <a:endParaRPr/>
          </a:p>
          <a:p>
            <a:pPr indent="0" lvl="0" marL="0" rtl="0" algn="l">
              <a:lnSpc>
                <a:spcPct val="90000"/>
              </a:lnSpc>
              <a:spcBef>
                <a:spcPts val="1000"/>
              </a:spcBef>
              <a:spcAft>
                <a:spcPts val="0"/>
              </a:spcAft>
              <a:buClr>
                <a:schemeClr val="dk1"/>
              </a:buClr>
              <a:buSzPts val="2800"/>
              <a:buNone/>
            </a:pPr>
            <a:r>
              <a:rPr lang="en-US"/>
              <a:t>    2  9 –      1	LSB</a:t>
            </a:r>
            <a:endParaRPr/>
          </a:p>
          <a:p>
            <a:pPr indent="0" lvl="0" marL="0" rtl="0" algn="l">
              <a:lnSpc>
                <a:spcPct val="90000"/>
              </a:lnSpc>
              <a:spcBef>
                <a:spcPts val="1000"/>
              </a:spcBef>
              <a:spcAft>
                <a:spcPts val="0"/>
              </a:spcAft>
              <a:buClr>
                <a:schemeClr val="dk1"/>
              </a:buClr>
              <a:buSzPts val="2800"/>
              <a:buNone/>
            </a:pPr>
            <a:r>
              <a:rPr lang="en-US"/>
              <a:t>       2  4 –   1</a:t>
            </a:r>
            <a:endParaRPr/>
          </a:p>
          <a:p>
            <a:pPr indent="0" lvl="0" marL="0" rtl="0" algn="l">
              <a:lnSpc>
                <a:spcPct val="90000"/>
              </a:lnSpc>
              <a:spcBef>
                <a:spcPts val="1000"/>
              </a:spcBef>
              <a:spcAft>
                <a:spcPts val="0"/>
              </a:spcAft>
              <a:buClr>
                <a:schemeClr val="dk1"/>
              </a:buClr>
              <a:buSzPts val="2800"/>
              <a:buNone/>
            </a:pPr>
            <a:r>
              <a:rPr lang="en-US"/>
              <a:t>        2   2 – 0</a:t>
            </a:r>
            <a:endParaRPr/>
          </a:p>
          <a:p>
            <a:pPr indent="0" lvl="0" marL="0" rtl="0" algn="l">
              <a:lnSpc>
                <a:spcPct val="90000"/>
              </a:lnSpc>
              <a:spcBef>
                <a:spcPts val="1000"/>
              </a:spcBef>
              <a:spcAft>
                <a:spcPts val="0"/>
              </a:spcAft>
              <a:buClr>
                <a:schemeClr val="dk1"/>
              </a:buClr>
              <a:buSzPts val="2800"/>
              <a:buNone/>
            </a:pPr>
            <a:r>
              <a:rPr lang="en-US"/>
              <a:t>          2  1 -0</a:t>
            </a:r>
            <a:endParaRPr/>
          </a:p>
          <a:p>
            <a:pPr indent="0" lvl="0" marL="0" rtl="0" algn="l">
              <a:lnSpc>
                <a:spcPct val="90000"/>
              </a:lnSpc>
              <a:spcBef>
                <a:spcPts val="1000"/>
              </a:spcBef>
              <a:spcAft>
                <a:spcPts val="0"/>
              </a:spcAft>
              <a:buClr>
                <a:schemeClr val="dk1"/>
              </a:buClr>
              <a:buSzPts val="2800"/>
              <a:buNone/>
            </a:pPr>
            <a:r>
              <a:rPr lang="en-US"/>
              <a:t>              0 -1	MSB</a:t>
            </a:r>
            <a:endParaRPr/>
          </a:p>
        </p:txBody>
      </p:sp>
      <p:grpSp>
        <p:nvGrpSpPr>
          <p:cNvPr id="216" name="Google Shape;216;p22"/>
          <p:cNvGrpSpPr/>
          <p:nvPr/>
        </p:nvGrpSpPr>
        <p:grpSpPr>
          <a:xfrm>
            <a:off x="1375099" y="3200400"/>
            <a:ext cx="1054337" cy="2286000"/>
            <a:chOff x="1079263" y="3352800"/>
            <a:chExt cx="1054337" cy="2286000"/>
          </a:xfrm>
        </p:grpSpPr>
        <p:cxnSp>
          <p:nvCxnSpPr>
            <p:cNvPr id="217" name="Google Shape;217;p22"/>
            <p:cNvCxnSpPr/>
            <p:nvPr/>
          </p:nvCxnSpPr>
          <p:spPr>
            <a:xfrm>
              <a:off x="1079263" y="3352800"/>
              <a:ext cx="0" cy="381000"/>
            </a:xfrm>
            <a:prstGeom prst="straightConnector1">
              <a:avLst/>
            </a:prstGeom>
            <a:noFill/>
            <a:ln cap="flat" cmpd="sng" w="9525">
              <a:solidFill>
                <a:schemeClr val="accent1"/>
              </a:solidFill>
              <a:prstDash val="solid"/>
              <a:miter lim="800000"/>
              <a:headEnd len="sm" w="sm" type="none"/>
              <a:tailEnd len="sm" w="sm" type="none"/>
            </a:ln>
          </p:spPr>
        </p:cxnSp>
        <p:cxnSp>
          <p:nvCxnSpPr>
            <p:cNvPr id="218" name="Google Shape;218;p22"/>
            <p:cNvCxnSpPr/>
            <p:nvPr/>
          </p:nvCxnSpPr>
          <p:spPr>
            <a:xfrm>
              <a:off x="1104900" y="37338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19" name="Google Shape;219;p22"/>
            <p:cNvCxnSpPr/>
            <p:nvPr/>
          </p:nvCxnSpPr>
          <p:spPr>
            <a:xfrm>
              <a:off x="1272255" y="3733800"/>
              <a:ext cx="0" cy="457200"/>
            </a:xfrm>
            <a:prstGeom prst="straightConnector1">
              <a:avLst/>
            </a:prstGeom>
            <a:noFill/>
            <a:ln cap="flat" cmpd="sng" w="9525">
              <a:solidFill>
                <a:schemeClr val="accent1"/>
              </a:solidFill>
              <a:prstDash val="solid"/>
              <a:miter lim="800000"/>
              <a:headEnd len="sm" w="sm" type="none"/>
              <a:tailEnd len="sm" w="sm" type="none"/>
            </a:ln>
          </p:spPr>
        </p:cxnSp>
        <p:cxnSp>
          <p:nvCxnSpPr>
            <p:cNvPr id="220" name="Google Shape;220;p22"/>
            <p:cNvCxnSpPr/>
            <p:nvPr/>
          </p:nvCxnSpPr>
          <p:spPr>
            <a:xfrm>
              <a:off x="1272255" y="41910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21" name="Google Shape;221;p22"/>
            <p:cNvCxnSpPr/>
            <p:nvPr/>
          </p:nvCxnSpPr>
          <p:spPr>
            <a:xfrm>
              <a:off x="1467028" y="4191000"/>
              <a:ext cx="0" cy="533400"/>
            </a:xfrm>
            <a:prstGeom prst="straightConnector1">
              <a:avLst/>
            </a:prstGeom>
            <a:noFill/>
            <a:ln cap="flat" cmpd="sng" w="9525">
              <a:solidFill>
                <a:schemeClr val="accent1"/>
              </a:solidFill>
              <a:prstDash val="solid"/>
              <a:miter lim="800000"/>
              <a:headEnd len="sm" w="sm" type="none"/>
              <a:tailEnd len="sm" w="sm" type="none"/>
            </a:ln>
          </p:spPr>
        </p:cxnSp>
        <p:cxnSp>
          <p:nvCxnSpPr>
            <p:cNvPr id="222" name="Google Shape;222;p22"/>
            <p:cNvCxnSpPr/>
            <p:nvPr/>
          </p:nvCxnSpPr>
          <p:spPr>
            <a:xfrm>
              <a:off x="1485900" y="47244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23" name="Google Shape;223;p22"/>
            <p:cNvCxnSpPr/>
            <p:nvPr/>
          </p:nvCxnSpPr>
          <p:spPr>
            <a:xfrm>
              <a:off x="1647558" y="4724400"/>
              <a:ext cx="0" cy="457200"/>
            </a:xfrm>
            <a:prstGeom prst="straightConnector1">
              <a:avLst/>
            </a:prstGeom>
            <a:noFill/>
            <a:ln cap="flat" cmpd="sng" w="9525">
              <a:solidFill>
                <a:schemeClr val="accent1"/>
              </a:solidFill>
              <a:prstDash val="solid"/>
              <a:miter lim="800000"/>
              <a:headEnd len="sm" w="sm" type="none"/>
              <a:tailEnd len="sm" w="sm" type="none"/>
            </a:ln>
          </p:spPr>
        </p:cxnSp>
        <p:cxnSp>
          <p:nvCxnSpPr>
            <p:cNvPr id="224" name="Google Shape;224;p22"/>
            <p:cNvCxnSpPr/>
            <p:nvPr/>
          </p:nvCxnSpPr>
          <p:spPr>
            <a:xfrm>
              <a:off x="1647558" y="51816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25" name="Google Shape;225;p22"/>
            <p:cNvCxnSpPr/>
            <p:nvPr/>
          </p:nvCxnSpPr>
          <p:spPr>
            <a:xfrm>
              <a:off x="1752600" y="5181600"/>
              <a:ext cx="0" cy="457200"/>
            </a:xfrm>
            <a:prstGeom prst="straightConnector1">
              <a:avLst/>
            </a:prstGeom>
            <a:noFill/>
            <a:ln cap="flat" cmpd="sng" w="9525">
              <a:solidFill>
                <a:schemeClr val="accent1"/>
              </a:solidFill>
              <a:prstDash val="solid"/>
              <a:miter lim="800000"/>
              <a:headEnd len="sm" w="sm" type="none"/>
              <a:tailEnd len="sm" w="sm" type="none"/>
            </a:ln>
          </p:spPr>
        </p:cxnSp>
        <p:cxnSp>
          <p:nvCxnSpPr>
            <p:cNvPr id="226" name="Google Shape;226;p22"/>
            <p:cNvCxnSpPr/>
            <p:nvPr/>
          </p:nvCxnSpPr>
          <p:spPr>
            <a:xfrm>
              <a:off x="1752600" y="5638800"/>
              <a:ext cx="381000" cy="0"/>
            </a:xfrm>
            <a:prstGeom prst="straightConnector1">
              <a:avLst/>
            </a:prstGeom>
            <a:noFill/>
            <a:ln cap="flat" cmpd="sng" w="9525">
              <a:solidFill>
                <a:schemeClr val="accent1"/>
              </a:solidFill>
              <a:prstDash val="solid"/>
              <a:miter lim="800000"/>
              <a:headEnd len="sm" w="sm" type="none"/>
              <a:tailEnd len="sm" w="sm" type="none"/>
            </a:ln>
          </p:spPr>
        </p:cxnSp>
      </p:grpSp>
      <p:cxnSp>
        <p:nvCxnSpPr>
          <p:cNvPr id="227" name="Google Shape;227;p22"/>
          <p:cNvCxnSpPr/>
          <p:nvPr/>
        </p:nvCxnSpPr>
        <p:spPr>
          <a:xfrm rot="10800000">
            <a:off x="4419600" y="3810000"/>
            <a:ext cx="0" cy="2133600"/>
          </a:xfrm>
          <a:prstGeom prst="straightConnector1">
            <a:avLst/>
          </a:prstGeom>
          <a:noFill/>
          <a:ln cap="flat" cmpd="sng" w="9525">
            <a:solidFill>
              <a:schemeClr val="accent1"/>
            </a:solidFill>
            <a:prstDash val="solid"/>
            <a:miter lim="800000"/>
            <a:headEnd len="sm" w="sm" type="none"/>
            <a:tailEnd len="med" w="med" type="stealth"/>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For decimal fractions, the fractional part has to be multiplied by 2 successively and collecting the carries from top to bottom. The multiplication can be repeated till the fractional part becomes zero. If the fractional part is not zero after four or five steps the process can be stopped and we have to be satisfied with the nearest value.</a:t>
            </a:r>
            <a:endParaRPr/>
          </a:p>
          <a:p>
            <a:pPr indent="-228600" lvl="0" marL="228600" rtl="0" algn="just">
              <a:lnSpc>
                <a:spcPct val="90000"/>
              </a:lnSpc>
              <a:spcBef>
                <a:spcPts val="1000"/>
              </a:spcBef>
              <a:spcAft>
                <a:spcPts val="0"/>
              </a:spcAft>
              <a:buClr>
                <a:schemeClr val="dk1"/>
              </a:buClr>
              <a:buSzPts val="2800"/>
              <a:buChar char="•"/>
            </a:pPr>
            <a:r>
              <a:rPr lang="en-US"/>
              <a:t>For example the decimal fraction .625 is converted into binary 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8" name="Google Shape;23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0.625 × 2 = 1.250; carry is 1 (MSB)</a:t>
            </a:r>
            <a:endParaRPr/>
          </a:p>
          <a:p>
            <a:pPr indent="-228600" lvl="0" marL="228600" rtl="0" algn="l">
              <a:lnSpc>
                <a:spcPct val="90000"/>
              </a:lnSpc>
              <a:spcBef>
                <a:spcPts val="1000"/>
              </a:spcBef>
              <a:spcAft>
                <a:spcPts val="0"/>
              </a:spcAft>
              <a:buClr>
                <a:schemeClr val="dk1"/>
              </a:buClr>
              <a:buSzPts val="2800"/>
              <a:buChar char="•"/>
            </a:pPr>
            <a:r>
              <a:rPr lang="en-US"/>
              <a:t>0.250 × 2 = 0.500; carry is 0 </a:t>
            </a:r>
            <a:endParaRPr/>
          </a:p>
          <a:p>
            <a:pPr indent="-228600" lvl="0" marL="228600" rtl="0" algn="l">
              <a:lnSpc>
                <a:spcPct val="90000"/>
              </a:lnSpc>
              <a:spcBef>
                <a:spcPts val="1000"/>
              </a:spcBef>
              <a:spcAft>
                <a:spcPts val="0"/>
              </a:spcAft>
              <a:buClr>
                <a:schemeClr val="dk1"/>
              </a:buClr>
              <a:buSzPts val="2800"/>
              <a:buChar char="•"/>
            </a:pPr>
            <a:r>
              <a:rPr lang="en-US"/>
              <a:t>0.500 × 2 = 1.000; carry is 1 (LSB)</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Therefore (0.625)</a:t>
            </a:r>
            <a:r>
              <a:rPr baseline="-25000" lang="en-US"/>
              <a:t>10</a:t>
            </a:r>
            <a:r>
              <a:rPr lang="en-US"/>
              <a:t> = (0.101)</a:t>
            </a:r>
            <a:r>
              <a:rPr baseline="-25000" lang="en-US"/>
              <a:t>2</a:t>
            </a:r>
            <a:endParaRPr/>
          </a:p>
        </p:txBody>
      </p:sp>
      <p:cxnSp>
        <p:nvCxnSpPr>
          <p:cNvPr id="239" name="Google Shape;239;p24"/>
          <p:cNvCxnSpPr/>
          <p:nvPr/>
        </p:nvCxnSpPr>
        <p:spPr>
          <a:xfrm>
            <a:off x="7924800" y="1752600"/>
            <a:ext cx="0" cy="1524000"/>
          </a:xfrm>
          <a:prstGeom prst="straightConnector1">
            <a:avLst/>
          </a:prstGeom>
          <a:noFill/>
          <a:ln cap="flat" cmpd="sng" w="38100">
            <a:solidFill>
              <a:schemeClr val="accent1"/>
            </a:solidFill>
            <a:prstDash val="solid"/>
            <a:miter lim="800000"/>
            <a:headEnd len="sm" w="sm" type="none"/>
            <a:tailEnd len="med" w="med" type="stealth"/>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613646" y="365126"/>
            <a:ext cx="9740153" cy="7016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PROBLEMS- decimal to binary</a:t>
            </a:r>
            <a:endParaRPr/>
          </a:p>
        </p:txBody>
      </p:sp>
      <p:sp>
        <p:nvSpPr>
          <p:cNvPr id="245" name="Google Shape;245;p25"/>
          <p:cNvSpPr txBox="1"/>
          <p:nvPr>
            <p:ph idx="1" type="body"/>
          </p:nvPr>
        </p:nvSpPr>
        <p:spPr>
          <a:xfrm>
            <a:off x="2138082" y="1933201"/>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Convert (107.6875)</a:t>
            </a:r>
            <a:endParaRPr/>
          </a:p>
          <a:p>
            <a:pPr indent="-228600" lvl="0" marL="228600" rtl="0" algn="l">
              <a:lnSpc>
                <a:spcPct val="90000"/>
              </a:lnSpc>
              <a:spcBef>
                <a:spcPts val="1000"/>
              </a:spcBef>
              <a:spcAft>
                <a:spcPts val="0"/>
              </a:spcAft>
              <a:buClr>
                <a:schemeClr val="dk1"/>
              </a:buClr>
              <a:buSzPct val="100000"/>
              <a:buChar char="•"/>
            </a:pPr>
            <a:r>
              <a:rPr lang="en-US"/>
              <a:t>Convert (52.4) </a:t>
            </a:r>
            <a:endParaRPr/>
          </a:p>
          <a:p>
            <a:pPr indent="0" lvl="0" marL="0" rtl="0" algn="l">
              <a:lnSpc>
                <a:spcPct val="90000"/>
              </a:lnSpc>
              <a:spcBef>
                <a:spcPts val="1000"/>
              </a:spcBef>
              <a:spcAft>
                <a:spcPts val="0"/>
              </a:spcAft>
              <a:buClr>
                <a:schemeClr val="dk1"/>
              </a:buClr>
              <a:buSzPct val="100000"/>
              <a:buNone/>
            </a:pPr>
            <a:r>
              <a:rPr lang="en-US"/>
              <a:t>  2 107</a:t>
            </a:r>
            <a:endParaRPr/>
          </a:p>
          <a:p>
            <a:pPr indent="0" lvl="0" marL="0" rtl="0" algn="l">
              <a:lnSpc>
                <a:spcPct val="90000"/>
              </a:lnSpc>
              <a:spcBef>
                <a:spcPts val="1000"/>
              </a:spcBef>
              <a:spcAft>
                <a:spcPts val="0"/>
              </a:spcAft>
              <a:buClr>
                <a:schemeClr val="dk1"/>
              </a:buClr>
              <a:buSzPct val="100000"/>
              <a:buNone/>
            </a:pPr>
            <a:r>
              <a:rPr lang="en-US"/>
              <a:t>    2  53	-1</a:t>
            </a:r>
            <a:endParaRPr/>
          </a:p>
          <a:p>
            <a:pPr indent="0" lvl="0" marL="0" rtl="0" algn="l">
              <a:lnSpc>
                <a:spcPct val="90000"/>
              </a:lnSpc>
              <a:spcBef>
                <a:spcPts val="1000"/>
              </a:spcBef>
              <a:spcAft>
                <a:spcPts val="0"/>
              </a:spcAft>
              <a:buClr>
                <a:schemeClr val="dk1"/>
              </a:buClr>
              <a:buSzPct val="100000"/>
              <a:buNone/>
            </a:pPr>
            <a:r>
              <a:rPr lang="en-US"/>
              <a:t>      2  26	-1</a:t>
            </a:r>
            <a:endParaRPr/>
          </a:p>
          <a:p>
            <a:pPr indent="0" lvl="0" marL="0" rtl="0" algn="l">
              <a:lnSpc>
                <a:spcPct val="90000"/>
              </a:lnSpc>
              <a:spcBef>
                <a:spcPts val="1000"/>
              </a:spcBef>
              <a:spcAft>
                <a:spcPts val="0"/>
              </a:spcAft>
              <a:buClr>
                <a:schemeClr val="dk1"/>
              </a:buClr>
              <a:buSzPct val="100000"/>
              <a:buNone/>
            </a:pPr>
            <a:r>
              <a:rPr lang="en-US"/>
              <a:t>        2  13	-0</a:t>
            </a:r>
            <a:endParaRPr/>
          </a:p>
          <a:p>
            <a:pPr indent="0" lvl="0" marL="0" rtl="0" algn="l">
              <a:lnSpc>
                <a:spcPct val="90000"/>
              </a:lnSpc>
              <a:spcBef>
                <a:spcPts val="1000"/>
              </a:spcBef>
              <a:spcAft>
                <a:spcPts val="0"/>
              </a:spcAft>
              <a:buClr>
                <a:schemeClr val="dk1"/>
              </a:buClr>
              <a:buSzPct val="100000"/>
              <a:buNone/>
            </a:pPr>
            <a:r>
              <a:rPr lang="en-US"/>
              <a:t>         2  6	-1</a:t>
            </a:r>
            <a:endParaRPr/>
          </a:p>
          <a:p>
            <a:pPr indent="0" lvl="0" marL="0" rtl="0" algn="l">
              <a:lnSpc>
                <a:spcPct val="90000"/>
              </a:lnSpc>
              <a:spcBef>
                <a:spcPts val="1000"/>
              </a:spcBef>
              <a:spcAft>
                <a:spcPts val="0"/>
              </a:spcAft>
              <a:buClr>
                <a:schemeClr val="dk1"/>
              </a:buClr>
              <a:buSzPct val="100000"/>
              <a:buNone/>
            </a:pPr>
            <a:r>
              <a:rPr lang="en-US"/>
              <a:t>         2   3 	-0</a:t>
            </a:r>
            <a:endParaRPr/>
          </a:p>
          <a:p>
            <a:pPr indent="0" lvl="0" marL="0" rtl="0" algn="l">
              <a:lnSpc>
                <a:spcPct val="90000"/>
              </a:lnSpc>
              <a:spcBef>
                <a:spcPts val="1000"/>
              </a:spcBef>
              <a:spcAft>
                <a:spcPts val="0"/>
              </a:spcAft>
              <a:buClr>
                <a:schemeClr val="dk1"/>
              </a:buClr>
              <a:buSzPct val="100000"/>
              <a:buNone/>
            </a:pPr>
            <a:r>
              <a:rPr lang="en-US"/>
              <a:t>          2   1	-1</a:t>
            </a:r>
            <a:endParaRPr/>
          </a:p>
          <a:p>
            <a:pPr indent="0" lvl="0" marL="0" rtl="0" algn="l">
              <a:lnSpc>
                <a:spcPct val="90000"/>
              </a:lnSpc>
              <a:spcBef>
                <a:spcPts val="1000"/>
              </a:spcBef>
              <a:spcAft>
                <a:spcPts val="0"/>
              </a:spcAft>
              <a:buClr>
                <a:schemeClr val="dk1"/>
              </a:buClr>
              <a:buSzPct val="100000"/>
              <a:buNone/>
            </a:pPr>
            <a:r>
              <a:rPr lang="en-US"/>
              <a:t>             0	-1</a:t>
            </a:r>
            <a:endParaRPr/>
          </a:p>
        </p:txBody>
      </p:sp>
      <p:grpSp>
        <p:nvGrpSpPr>
          <p:cNvPr id="246" name="Google Shape;246;p25"/>
          <p:cNvGrpSpPr/>
          <p:nvPr/>
        </p:nvGrpSpPr>
        <p:grpSpPr>
          <a:xfrm>
            <a:off x="2552700" y="2627832"/>
            <a:ext cx="1054337" cy="2286000"/>
            <a:chOff x="1079263" y="3352800"/>
            <a:chExt cx="1054337" cy="2286000"/>
          </a:xfrm>
        </p:grpSpPr>
        <p:cxnSp>
          <p:nvCxnSpPr>
            <p:cNvPr id="247" name="Google Shape;247;p25"/>
            <p:cNvCxnSpPr/>
            <p:nvPr/>
          </p:nvCxnSpPr>
          <p:spPr>
            <a:xfrm>
              <a:off x="1079263" y="3352800"/>
              <a:ext cx="0" cy="381000"/>
            </a:xfrm>
            <a:prstGeom prst="straightConnector1">
              <a:avLst/>
            </a:prstGeom>
            <a:noFill/>
            <a:ln cap="flat" cmpd="sng" w="9525">
              <a:solidFill>
                <a:schemeClr val="accent1"/>
              </a:solidFill>
              <a:prstDash val="solid"/>
              <a:miter lim="800000"/>
              <a:headEnd len="sm" w="sm" type="none"/>
              <a:tailEnd len="sm" w="sm" type="none"/>
            </a:ln>
          </p:spPr>
        </p:cxnSp>
        <p:cxnSp>
          <p:nvCxnSpPr>
            <p:cNvPr id="248" name="Google Shape;248;p25"/>
            <p:cNvCxnSpPr/>
            <p:nvPr/>
          </p:nvCxnSpPr>
          <p:spPr>
            <a:xfrm>
              <a:off x="1104900" y="37338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49" name="Google Shape;249;p25"/>
            <p:cNvCxnSpPr/>
            <p:nvPr/>
          </p:nvCxnSpPr>
          <p:spPr>
            <a:xfrm>
              <a:off x="1272255" y="3733800"/>
              <a:ext cx="0" cy="457200"/>
            </a:xfrm>
            <a:prstGeom prst="straightConnector1">
              <a:avLst/>
            </a:prstGeom>
            <a:noFill/>
            <a:ln cap="flat" cmpd="sng" w="9525">
              <a:solidFill>
                <a:schemeClr val="accent1"/>
              </a:solidFill>
              <a:prstDash val="solid"/>
              <a:miter lim="800000"/>
              <a:headEnd len="sm" w="sm" type="none"/>
              <a:tailEnd len="sm" w="sm" type="none"/>
            </a:ln>
          </p:spPr>
        </p:cxnSp>
        <p:cxnSp>
          <p:nvCxnSpPr>
            <p:cNvPr id="250" name="Google Shape;250;p25"/>
            <p:cNvCxnSpPr/>
            <p:nvPr/>
          </p:nvCxnSpPr>
          <p:spPr>
            <a:xfrm>
              <a:off x="1272255" y="41910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51" name="Google Shape;251;p25"/>
            <p:cNvCxnSpPr/>
            <p:nvPr/>
          </p:nvCxnSpPr>
          <p:spPr>
            <a:xfrm>
              <a:off x="1467028" y="4191000"/>
              <a:ext cx="0" cy="533400"/>
            </a:xfrm>
            <a:prstGeom prst="straightConnector1">
              <a:avLst/>
            </a:prstGeom>
            <a:noFill/>
            <a:ln cap="flat" cmpd="sng" w="9525">
              <a:solidFill>
                <a:schemeClr val="accent1"/>
              </a:solidFill>
              <a:prstDash val="solid"/>
              <a:miter lim="800000"/>
              <a:headEnd len="sm" w="sm" type="none"/>
              <a:tailEnd len="sm" w="sm" type="none"/>
            </a:ln>
          </p:spPr>
        </p:cxnSp>
        <p:cxnSp>
          <p:nvCxnSpPr>
            <p:cNvPr id="252" name="Google Shape;252;p25"/>
            <p:cNvCxnSpPr/>
            <p:nvPr/>
          </p:nvCxnSpPr>
          <p:spPr>
            <a:xfrm>
              <a:off x="1485900" y="47244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53" name="Google Shape;253;p25"/>
            <p:cNvCxnSpPr/>
            <p:nvPr/>
          </p:nvCxnSpPr>
          <p:spPr>
            <a:xfrm>
              <a:off x="1647558" y="4724400"/>
              <a:ext cx="0" cy="457200"/>
            </a:xfrm>
            <a:prstGeom prst="straightConnector1">
              <a:avLst/>
            </a:prstGeom>
            <a:noFill/>
            <a:ln cap="flat" cmpd="sng" w="9525">
              <a:solidFill>
                <a:schemeClr val="accent1"/>
              </a:solidFill>
              <a:prstDash val="solid"/>
              <a:miter lim="800000"/>
              <a:headEnd len="sm" w="sm" type="none"/>
              <a:tailEnd len="sm" w="sm" type="none"/>
            </a:ln>
          </p:spPr>
        </p:cxnSp>
        <p:cxnSp>
          <p:nvCxnSpPr>
            <p:cNvPr id="254" name="Google Shape;254;p25"/>
            <p:cNvCxnSpPr/>
            <p:nvPr/>
          </p:nvCxnSpPr>
          <p:spPr>
            <a:xfrm>
              <a:off x="1647558" y="51816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55" name="Google Shape;255;p25"/>
            <p:cNvCxnSpPr/>
            <p:nvPr/>
          </p:nvCxnSpPr>
          <p:spPr>
            <a:xfrm>
              <a:off x="1752600" y="5181600"/>
              <a:ext cx="0" cy="457200"/>
            </a:xfrm>
            <a:prstGeom prst="straightConnector1">
              <a:avLst/>
            </a:prstGeom>
            <a:noFill/>
            <a:ln cap="flat" cmpd="sng" w="9525">
              <a:solidFill>
                <a:schemeClr val="accent1"/>
              </a:solidFill>
              <a:prstDash val="solid"/>
              <a:miter lim="800000"/>
              <a:headEnd len="sm" w="sm" type="none"/>
              <a:tailEnd len="sm" w="sm" type="none"/>
            </a:ln>
          </p:spPr>
        </p:cxnSp>
        <p:cxnSp>
          <p:nvCxnSpPr>
            <p:cNvPr id="256" name="Google Shape;256;p25"/>
            <p:cNvCxnSpPr/>
            <p:nvPr/>
          </p:nvCxnSpPr>
          <p:spPr>
            <a:xfrm>
              <a:off x="1752600" y="5638800"/>
              <a:ext cx="381000" cy="0"/>
            </a:xfrm>
            <a:prstGeom prst="straightConnector1">
              <a:avLst/>
            </a:prstGeom>
            <a:noFill/>
            <a:ln cap="flat" cmpd="sng" w="9525">
              <a:solidFill>
                <a:schemeClr val="accent1"/>
              </a:solidFill>
              <a:prstDash val="solid"/>
              <a:miter lim="800000"/>
              <a:headEnd len="sm" w="sm" type="none"/>
              <a:tailEnd len="sm" w="sm" type="none"/>
            </a:ln>
          </p:spPr>
        </p:cxnSp>
      </p:grpSp>
      <p:cxnSp>
        <p:nvCxnSpPr>
          <p:cNvPr id="257" name="Google Shape;257;p25"/>
          <p:cNvCxnSpPr/>
          <p:nvPr/>
        </p:nvCxnSpPr>
        <p:spPr>
          <a:xfrm flipH="1">
            <a:off x="3331968" y="4913832"/>
            <a:ext cx="8368" cy="420168"/>
          </a:xfrm>
          <a:prstGeom prst="straightConnector1">
            <a:avLst/>
          </a:prstGeom>
          <a:noFill/>
          <a:ln cap="flat" cmpd="sng" w="9525">
            <a:solidFill>
              <a:schemeClr val="accent1"/>
            </a:solidFill>
            <a:prstDash val="solid"/>
            <a:miter lim="800000"/>
            <a:headEnd len="sm" w="sm" type="none"/>
            <a:tailEnd len="sm" w="sm" type="none"/>
          </a:ln>
        </p:spPr>
      </p:cxnSp>
      <p:cxnSp>
        <p:nvCxnSpPr>
          <p:cNvPr id="258" name="Google Shape;258;p25"/>
          <p:cNvCxnSpPr/>
          <p:nvPr/>
        </p:nvCxnSpPr>
        <p:spPr>
          <a:xfrm>
            <a:off x="3331968" y="5334000"/>
            <a:ext cx="469664" cy="0"/>
          </a:xfrm>
          <a:prstGeom prst="straightConnector1">
            <a:avLst/>
          </a:prstGeom>
          <a:noFill/>
          <a:ln cap="flat" cmpd="sng" w="9525">
            <a:solidFill>
              <a:schemeClr val="accent1"/>
            </a:solidFill>
            <a:prstDash val="solid"/>
            <a:miter lim="800000"/>
            <a:headEnd len="sm" w="sm" type="none"/>
            <a:tailEnd len="sm" w="sm" type="none"/>
          </a:ln>
        </p:spPr>
      </p:cxnSp>
      <p:cxnSp>
        <p:nvCxnSpPr>
          <p:cNvPr id="259" name="Google Shape;259;p25"/>
          <p:cNvCxnSpPr/>
          <p:nvPr/>
        </p:nvCxnSpPr>
        <p:spPr>
          <a:xfrm>
            <a:off x="3416536" y="5334000"/>
            <a:ext cx="0" cy="457200"/>
          </a:xfrm>
          <a:prstGeom prst="straightConnector1">
            <a:avLst/>
          </a:prstGeom>
          <a:noFill/>
          <a:ln cap="flat" cmpd="sng" w="9525">
            <a:solidFill>
              <a:schemeClr val="accent1"/>
            </a:solidFill>
            <a:prstDash val="solid"/>
            <a:miter lim="800000"/>
            <a:headEnd len="sm" w="sm" type="none"/>
            <a:tailEnd len="sm" w="sm" type="none"/>
          </a:ln>
        </p:spPr>
      </p:cxnSp>
      <p:cxnSp>
        <p:nvCxnSpPr>
          <p:cNvPr id="260" name="Google Shape;260;p25"/>
          <p:cNvCxnSpPr/>
          <p:nvPr/>
        </p:nvCxnSpPr>
        <p:spPr>
          <a:xfrm>
            <a:off x="3416536" y="5791200"/>
            <a:ext cx="545864"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0.6875 = 0.1011</a:t>
            </a:r>
            <a:r>
              <a:rPr baseline="-25000" lang="en-US"/>
              <a:t>2</a:t>
            </a:r>
            <a:endParaRPr/>
          </a:p>
          <a:p>
            <a:pPr indent="-228600" lvl="0" marL="228600" rtl="0" algn="l">
              <a:lnSpc>
                <a:spcPct val="90000"/>
              </a:lnSpc>
              <a:spcBef>
                <a:spcPts val="1000"/>
              </a:spcBef>
              <a:spcAft>
                <a:spcPts val="0"/>
              </a:spcAft>
              <a:buClr>
                <a:schemeClr val="dk1"/>
              </a:buClr>
              <a:buSzPts val="2800"/>
              <a:buChar char="•"/>
            </a:pPr>
            <a:r>
              <a:rPr lang="en-US"/>
              <a:t>52.4 = 110100.0110</a:t>
            </a:r>
            <a:r>
              <a:rPr baseline="-25000" lang="en-US"/>
              <a:t>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1864658" y="365125"/>
            <a:ext cx="9489141" cy="7285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Hexadecimal to decimal </a:t>
            </a:r>
            <a:endParaRPr/>
          </a:p>
        </p:txBody>
      </p:sp>
      <p:sp>
        <p:nvSpPr>
          <p:cNvPr id="271" name="Google Shape;27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Convert D5</a:t>
            </a:r>
            <a:r>
              <a:rPr baseline="-25000" lang="en-US"/>
              <a:t>H</a:t>
            </a:r>
            <a:r>
              <a:rPr lang="en-US"/>
              <a:t> to decimal</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(D5)</a:t>
            </a:r>
            <a:r>
              <a:rPr baseline="-25000" lang="en-US"/>
              <a:t>H</a:t>
            </a:r>
            <a:r>
              <a:rPr lang="en-US"/>
              <a:t> = (13×16</a:t>
            </a:r>
            <a:r>
              <a:rPr baseline="30000" lang="en-US"/>
              <a:t>1</a:t>
            </a:r>
            <a:r>
              <a:rPr lang="en-US"/>
              <a:t> + 5×16</a:t>
            </a:r>
            <a:r>
              <a:rPr baseline="30000" lang="en-US"/>
              <a:t>0</a:t>
            </a:r>
            <a:r>
              <a:rPr lang="en-US"/>
              <a:t>)</a:t>
            </a:r>
            <a:endParaRPr/>
          </a:p>
          <a:p>
            <a:pPr indent="0" lvl="2" marL="530352" rtl="0" algn="l">
              <a:lnSpc>
                <a:spcPct val="90000"/>
              </a:lnSpc>
              <a:spcBef>
                <a:spcPts val="500"/>
              </a:spcBef>
              <a:spcAft>
                <a:spcPts val="0"/>
              </a:spcAft>
              <a:buClr>
                <a:schemeClr val="dk1"/>
              </a:buClr>
              <a:buSzPts val="2000"/>
              <a:buNone/>
            </a:pPr>
            <a:r>
              <a:rPr lang="en-US"/>
              <a:t>	</a:t>
            </a:r>
            <a:endParaRPr/>
          </a:p>
          <a:p>
            <a:pPr indent="0" lvl="2" marL="530352" rtl="0" algn="l">
              <a:lnSpc>
                <a:spcPct val="90000"/>
              </a:lnSpc>
              <a:spcBef>
                <a:spcPts val="500"/>
              </a:spcBef>
              <a:spcAft>
                <a:spcPts val="0"/>
              </a:spcAft>
              <a:buClr>
                <a:schemeClr val="dk1"/>
              </a:buClr>
              <a:buSzPts val="2000"/>
              <a:buNone/>
            </a:pPr>
            <a:r>
              <a:rPr lang="en-US"/>
              <a:t>	</a:t>
            </a:r>
            <a:r>
              <a:rPr lang="en-US" sz="2600"/>
              <a:t>   =   (13  ×16 + 5× 1)</a:t>
            </a:r>
            <a:endParaRPr/>
          </a:p>
          <a:p>
            <a:pPr indent="0" lvl="2" marL="530352" rtl="0" algn="l">
              <a:lnSpc>
                <a:spcPct val="90000"/>
              </a:lnSpc>
              <a:spcBef>
                <a:spcPts val="500"/>
              </a:spcBef>
              <a:spcAft>
                <a:spcPts val="0"/>
              </a:spcAft>
              <a:buClr>
                <a:schemeClr val="dk1"/>
              </a:buClr>
              <a:buSzPts val="2600"/>
              <a:buNone/>
            </a:pPr>
            <a:r>
              <a:rPr lang="en-US" sz="2600"/>
              <a:t>      =   (208+5)</a:t>
            </a:r>
            <a:endParaRPr/>
          </a:p>
          <a:p>
            <a:pPr indent="0" lvl="2" marL="530352" rtl="0" algn="l">
              <a:lnSpc>
                <a:spcPct val="90000"/>
              </a:lnSpc>
              <a:spcBef>
                <a:spcPts val="500"/>
              </a:spcBef>
              <a:spcAft>
                <a:spcPts val="0"/>
              </a:spcAft>
              <a:buClr>
                <a:schemeClr val="dk1"/>
              </a:buClr>
              <a:buSzPts val="2600"/>
              <a:buNone/>
            </a:pPr>
            <a:r>
              <a:rPr lang="en-US" sz="2600"/>
              <a:t>      =   213</a:t>
            </a:r>
            <a:r>
              <a:rPr baseline="-25000" lang="en-US" sz="2600"/>
              <a:t>10</a:t>
            </a:r>
            <a:endParaRPr sz="2600"/>
          </a:p>
          <a:p>
            <a:pPr indent="0" lvl="2" marL="530352" rtl="0" algn="l">
              <a:lnSpc>
                <a:spcPct val="90000"/>
              </a:lnSpc>
              <a:spcBef>
                <a:spcPts val="500"/>
              </a:spcBef>
              <a:spcAft>
                <a:spcPts val="0"/>
              </a:spcAft>
              <a:buClr>
                <a:schemeClr val="dk1"/>
              </a:buClr>
              <a:buSzPts val="2600"/>
              <a:buNone/>
            </a:pPr>
            <a:r>
              <a:t/>
            </a:r>
            <a:endParaRPr sz="2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7" name="Google Shape;27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(E9)</a:t>
            </a:r>
            <a:r>
              <a:rPr baseline="-25000" lang="en-US"/>
              <a:t>H   </a:t>
            </a:r>
            <a:r>
              <a:rPr baseline="30000" lang="en-US"/>
              <a:t> </a:t>
            </a:r>
            <a:r>
              <a:rPr lang="en-US"/>
              <a:t> 		= (233)</a:t>
            </a:r>
            <a:r>
              <a:rPr baseline="-25000" lang="en-US"/>
              <a:t>H</a:t>
            </a:r>
            <a:endParaRPr/>
          </a:p>
          <a:p>
            <a:pPr indent="-228600" lvl="0" marL="228600" rtl="0" algn="l">
              <a:lnSpc>
                <a:spcPct val="90000"/>
              </a:lnSpc>
              <a:spcBef>
                <a:spcPts val="1000"/>
              </a:spcBef>
              <a:spcAft>
                <a:spcPts val="0"/>
              </a:spcAft>
              <a:buClr>
                <a:schemeClr val="dk1"/>
              </a:buClr>
              <a:buSzPts val="2800"/>
              <a:buChar char="•"/>
            </a:pPr>
            <a:r>
              <a:rPr lang="en-US"/>
              <a:t>(3FC.8)</a:t>
            </a:r>
            <a:r>
              <a:rPr baseline="-25000" lang="en-US"/>
              <a:t>H		</a:t>
            </a:r>
            <a:r>
              <a:rPr lang="en-US"/>
              <a:t>= (1020.5)</a:t>
            </a:r>
            <a:r>
              <a:rPr baseline="-25000" lang="en-US"/>
              <a:t>H</a:t>
            </a:r>
            <a:endParaRPr/>
          </a:p>
          <a:p>
            <a:pPr indent="-228600" lvl="0" marL="228600" rtl="0" algn="l">
              <a:lnSpc>
                <a:spcPct val="90000"/>
              </a:lnSpc>
              <a:spcBef>
                <a:spcPts val="1000"/>
              </a:spcBef>
              <a:spcAft>
                <a:spcPts val="0"/>
              </a:spcAft>
              <a:buClr>
                <a:schemeClr val="dk1"/>
              </a:buClr>
              <a:buSzPts val="2800"/>
              <a:buChar char="•"/>
            </a:pPr>
            <a:r>
              <a:rPr lang="en-US"/>
              <a:t>(FFFF)</a:t>
            </a:r>
            <a:r>
              <a:rPr baseline="-25000" lang="en-US"/>
              <a:t>H		</a:t>
            </a:r>
            <a:r>
              <a:rPr lang="en-US"/>
              <a:t>= (65535)</a:t>
            </a:r>
            <a:r>
              <a:rPr baseline="-25000" lang="en-US"/>
              <a:t>H</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685364" y="365126"/>
            <a:ext cx="9668435" cy="585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Decimal to hexadecimal</a:t>
            </a:r>
            <a:endParaRPr/>
          </a:p>
        </p:txBody>
      </p:sp>
      <p:sp>
        <p:nvSpPr>
          <p:cNvPr id="283" name="Google Shape;283;p29"/>
          <p:cNvSpPr txBox="1"/>
          <p:nvPr>
            <p:ph idx="1" type="body"/>
          </p:nvPr>
        </p:nvSpPr>
        <p:spPr>
          <a:xfrm>
            <a:off x="2084294" y="152979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Convert 213 to Hex</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16  213</a:t>
            </a:r>
            <a:endParaRPr/>
          </a:p>
          <a:p>
            <a:pPr indent="-228600" lvl="0" marL="228600" rtl="0" algn="l">
              <a:lnSpc>
                <a:spcPct val="90000"/>
              </a:lnSpc>
              <a:spcBef>
                <a:spcPts val="1000"/>
              </a:spcBef>
              <a:spcAft>
                <a:spcPts val="0"/>
              </a:spcAft>
              <a:buClr>
                <a:schemeClr val="dk1"/>
              </a:buClr>
              <a:buSzPts val="2800"/>
              <a:buChar char="•"/>
            </a:pPr>
            <a:r>
              <a:rPr lang="en-US"/>
              <a:t>       13    -5</a:t>
            </a:r>
            <a:endParaRPr/>
          </a:p>
          <a:p>
            <a:pPr indent="-228600" lvl="0" marL="228600" rtl="0" algn="l">
              <a:lnSpc>
                <a:spcPct val="90000"/>
              </a:lnSpc>
              <a:spcBef>
                <a:spcPts val="1000"/>
              </a:spcBef>
              <a:spcAft>
                <a:spcPts val="0"/>
              </a:spcAft>
              <a:buClr>
                <a:schemeClr val="dk1"/>
              </a:buClr>
              <a:buSzPts val="2800"/>
              <a:buChar char="•"/>
            </a:pPr>
            <a:r>
              <a:rPr lang="en-US"/>
              <a:t>        0     -13  (D)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(213)</a:t>
            </a:r>
            <a:r>
              <a:rPr baseline="-25000" lang="en-US"/>
              <a:t>10</a:t>
            </a:r>
            <a:r>
              <a:rPr lang="en-US"/>
              <a:t>  = D5</a:t>
            </a:r>
            <a:r>
              <a:rPr baseline="-25000" lang="en-US"/>
              <a:t>H</a:t>
            </a:r>
            <a:endParaRPr/>
          </a:p>
        </p:txBody>
      </p:sp>
      <p:cxnSp>
        <p:nvCxnSpPr>
          <p:cNvPr id="284" name="Google Shape;284;p29"/>
          <p:cNvCxnSpPr/>
          <p:nvPr/>
        </p:nvCxnSpPr>
        <p:spPr>
          <a:xfrm>
            <a:off x="2784325" y="2627832"/>
            <a:ext cx="0" cy="381000"/>
          </a:xfrm>
          <a:prstGeom prst="straightConnector1">
            <a:avLst/>
          </a:prstGeom>
          <a:noFill/>
          <a:ln cap="flat" cmpd="sng" w="9525">
            <a:solidFill>
              <a:schemeClr val="accent1"/>
            </a:solidFill>
            <a:prstDash val="solid"/>
            <a:miter lim="800000"/>
            <a:headEnd len="sm" w="sm" type="none"/>
            <a:tailEnd len="sm" w="sm" type="none"/>
          </a:ln>
        </p:spPr>
      </p:cxnSp>
      <p:cxnSp>
        <p:nvCxnSpPr>
          <p:cNvPr id="285" name="Google Shape;285;p29"/>
          <p:cNvCxnSpPr/>
          <p:nvPr/>
        </p:nvCxnSpPr>
        <p:spPr>
          <a:xfrm>
            <a:off x="2809962" y="3008832"/>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86" name="Google Shape;286;p29"/>
          <p:cNvCxnSpPr/>
          <p:nvPr/>
        </p:nvCxnSpPr>
        <p:spPr>
          <a:xfrm>
            <a:off x="2977317" y="3008832"/>
            <a:ext cx="0" cy="457200"/>
          </a:xfrm>
          <a:prstGeom prst="straightConnector1">
            <a:avLst/>
          </a:prstGeom>
          <a:noFill/>
          <a:ln cap="flat" cmpd="sng" w="9525">
            <a:solidFill>
              <a:schemeClr val="accent1"/>
            </a:solidFill>
            <a:prstDash val="solid"/>
            <a:miter lim="800000"/>
            <a:headEnd len="sm" w="sm" type="none"/>
            <a:tailEnd len="sm" w="sm" type="none"/>
          </a:ln>
        </p:spPr>
      </p:cxnSp>
      <p:cxnSp>
        <p:nvCxnSpPr>
          <p:cNvPr id="287" name="Google Shape;287;p29"/>
          <p:cNvCxnSpPr/>
          <p:nvPr/>
        </p:nvCxnSpPr>
        <p:spPr>
          <a:xfrm>
            <a:off x="2977317" y="3466032"/>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288" name="Google Shape;288;p29"/>
          <p:cNvCxnSpPr/>
          <p:nvPr/>
        </p:nvCxnSpPr>
        <p:spPr>
          <a:xfrm rot="10800000">
            <a:off x="6096000" y="2627832"/>
            <a:ext cx="0" cy="1258368"/>
          </a:xfrm>
          <a:prstGeom prst="straightConnector1">
            <a:avLst/>
          </a:prstGeom>
          <a:noFill/>
          <a:ln cap="flat" cmpd="sng" w="9525">
            <a:solidFill>
              <a:schemeClr val="accent1"/>
            </a:solidFill>
            <a:prstDash val="solid"/>
            <a:miter lim="800000"/>
            <a:headEnd len="sm" w="sm"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en-US"/>
              <a:t>A digital system can understand positional number system only where there are a few symbols called digits and these symbols represent different values depending on the position they occupy in the number.</a:t>
            </a:r>
            <a:endParaRPr/>
          </a:p>
          <a:p>
            <a:pPr indent="-228600" lvl="0" marL="228600" rtl="0" algn="just">
              <a:lnSpc>
                <a:spcPct val="90000"/>
              </a:lnSpc>
              <a:spcBef>
                <a:spcPts val="1000"/>
              </a:spcBef>
              <a:spcAft>
                <a:spcPts val="0"/>
              </a:spcAft>
              <a:buClr>
                <a:schemeClr val="dk1"/>
              </a:buClr>
              <a:buSzPct val="100000"/>
              <a:buChar char="•"/>
            </a:pPr>
            <a:r>
              <a:rPr lang="en-US"/>
              <a:t>A value of each digit in a number can be determined using</a:t>
            </a:r>
            <a:endParaRPr/>
          </a:p>
          <a:p>
            <a:pPr indent="-228600" lvl="0" marL="228600" rtl="0" algn="just">
              <a:lnSpc>
                <a:spcPct val="90000"/>
              </a:lnSpc>
              <a:spcBef>
                <a:spcPts val="1000"/>
              </a:spcBef>
              <a:spcAft>
                <a:spcPts val="0"/>
              </a:spcAft>
              <a:buClr>
                <a:schemeClr val="dk1"/>
              </a:buClr>
              <a:buSzPct val="100000"/>
              <a:buChar char="•"/>
            </a:pPr>
            <a:r>
              <a:rPr lang="en-US"/>
              <a:t>The digit</a:t>
            </a:r>
            <a:endParaRPr/>
          </a:p>
          <a:p>
            <a:pPr indent="-228600" lvl="0" marL="228600" rtl="0" algn="just">
              <a:lnSpc>
                <a:spcPct val="90000"/>
              </a:lnSpc>
              <a:spcBef>
                <a:spcPts val="1000"/>
              </a:spcBef>
              <a:spcAft>
                <a:spcPts val="0"/>
              </a:spcAft>
              <a:buClr>
                <a:schemeClr val="dk1"/>
              </a:buClr>
              <a:buSzPct val="100000"/>
              <a:buChar char="•"/>
            </a:pPr>
            <a:r>
              <a:rPr lang="en-US"/>
              <a:t>The position of the digit in the number</a:t>
            </a:r>
            <a:endParaRPr/>
          </a:p>
          <a:p>
            <a:pPr indent="-228600" lvl="0" marL="228600" rtl="0" algn="just">
              <a:lnSpc>
                <a:spcPct val="90000"/>
              </a:lnSpc>
              <a:spcBef>
                <a:spcPts val="1000"/>
              </a:spcBef>
              <a:spcAft>
                <a:spcPts val="0"/>
              </a:spcAft>
              <a:buClr>
                <a:schemeClr val="dk1"/>
              </a:buClr>
              <a:buSzPct val="100000"/>
              <a:buChar char="•"/>
            </a:pPr>
            <a:r>
              <a:rPr lang="en-US"/>
              <a:t>The base of the number system (where base is defined as the total number of digits available in the number system).</a:t>
            </a:r>
            <a:endParaRPr/>
          </a:p>
          <a:p>
            <a:pPr indent="-90804" lvl="0" marL="228600" rtl="0" algn="just">
              <a:lnSpc>
                <a:spcPct val="90000"/>
              </a:lnSpc>
              <a:spcBef>
                <a:spcPts val="1000"/>
              </a:spcBef>
              <a:spcAft>
                <a:spcPts val="0"/>
              </a:spcAft>
              <a:buClr>
                <a:schemeClr val="dk1"/>
              </a:buClr>
              <a:buSzPct val="100000"/>
              <a:buNone/>
            </a:pPr>
            <a:r>
              <a:t/>
            </a:r>
            <a:endParaRPr/>
          </a:p>
        </p:txBody>
      </p:sp>
      <p:pic>
        <p:nvPicPr>
          <p:cNvPr descr="Base question of number system - Electronics Coach" id="102" name="Google Shape;102;p3"/>
          <p:cNvPicPr preferRelativeResize="0"/>
          <p:nvPr/>
        </p:nvPicPr>
        <p:blipFill rotWithShape="1">
          <a:blip r:embed="rId3">
            <a:alphaModFix/>
          </a:blip>
          <a:srcRect b="4190" l="0" r="0" t="0"/>
          <a:stretch/>
        </p:blipFill>
        <p:spPr>
          <a:xfrm>
            <a:off x="6069651" y="2133600"/>
            <a:ext cx="3074350" cy="2514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1613646" y="365125"/>
            <a:ext cx="9740153"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Hexadecimal to binary</a:t>
            </a:r>
            <a:endParaRPr/>
          </a:p>
        </p:txBody>
      </p:sp>
      <p:sp>
        <p:nvSpPr>
          <p:cNvPr id="294" name="Google Shape;294;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 Convert (25)</a:t>
            </a:r>
            <a:r>
              <a:rPr baseline="-25000" lang="en-US"/>
              <a:t>H</a:t>
            </a:r>
            <a:r>
              <a:rPr lang="en-US"/>
              <a:t>  to Binary</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25</a:t>
            </a:r>
            <a:r>
              <a:rPr baseline="-25000" lang="en-US"/>
              <a:t>H</a:t>
            </a:r>
            <a:r>
              <a:rPr lang="en-US"/>
              <a:t>     = (0010  0101)</a:t>
            </a:r>
            <a:r>
              <a:rPr baseline="-25000" lang="en-US"/>
              <a:t>2</a:t>
            </a:r>
            <a:endParaRPr/>
          </a:p>
          <a:p>
            <a:pPr indent="-64135" lvl="0" marL="228600" rtl="0" algn="l">
              <a:lnSpc>
                <a:spcPct val="90000"/>
              </a:lnSpc>
              <a:spcBef>
                <a:spcPts val="1000"/>
              </a:spcBef>
              <a:spcAft>
                <a:spcPts val="0"/>
              </a:spcAft>
              <a:buClr>
                <a:schemeClr val="dk1"/>
              </a:buClr>
              <a:buSzPct val="100000"/>
              <a:buNone/>
            </a:pPr>
            <a:r>
              <a:t/>
            </a:r>
            <a:endParaRPr baseline="-25000"/>
          </a:p>
          <a:p>
            <a:pPr indent="-228600" lvl="0" marL="228600" rtl="0" algn="l">
              <a:lnSpc>
                <a:spcPct val="90000"/>
              </a:lnSpc>
              <a:spcBef>
                <a:spcPts val="1000"/>
              </a:spcBef>
              <a:spcAft>
                <a:spcPts val="0"/>
              </a:spcAft>
              <a:buClr>
                <a:schemeClr val="dk1"/>
              </a:buClr>
              <a:buSzPct val="100000"/>
              <a:buChar char="•"/>
            </a:pPr>
            <a:r>
              <a:rPr lang="en-US"/>
              <a:t>Convert (3A.7) to Binary</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(3A.7)</a:t>
            </a:r>
            <a:r>
              <a:rPr baseline="-25000" lang="en-US"/>
              <a:t>H</a:t>
            </a:r>
            <a:r>
              <a:rPr lang="en-US"/>
              <a:t> = (0011 1010. 0111)</a:t>
            </a:r>
            <a:r>
              <a:rPr baseline="-25000" lang="en-US"/>
              <a:t>2</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Convert (CD.E8) to Binary</a:t>
            </a:r>
            <a:endParaRPr/>
          </a:p>
          <a:p>
            <a:pPr indent="-228600" lvl="0" marL="228600" rtl="0" algn="l">
              <a:lnSpc>
                <a:spcPct val="90000"/>
              </a:lnSpc>
              <a:spcBef>
                <a:spcPts val="1000"/>
              </a:spcBef>
              <a:spcAft>
                <a:spcPts val="0"/>
              </a:spcAft>
              <a:buClr>
                <a:schemeClr val="dk1"/>
              </a:buClr>
              <a:buSzPct val="100000"/>
              <a:buChar char="•"/>
            </a:pPr>
            <a:r>
              <a:rPr lang="en-US"/>
              <a:t>(CD.E8) = (1100 1101. 1110 1000)</a:t>
            </a:r>
            <a:r>
              <a:rPr baseline="-25000" lang="en-US"/>
              <a:t>2</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ph type="title"/>
          </p:nvPr>
        </p:nvSpPr>
        <p:spPr>
          <a:xfrm>
            <a:off x="1676400" y="365125"/>
            <a:ext cx="9677400" cy="6299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BINARY TO DECIMAL</a:t>
            </a:r>
            <a:endParaRPr/>
          </a:p>
        </p:txBody>
      </p:sp>
      <p:sp>
        <p:nvSpPr>
          <p:cNvPr id="300" name="Google Shape;300;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(1010.1101)</a:t>
            </a:r>
            <a:r>
              <a:rPr baseline="-25000" lang="en-US"/>
              <a:t>2</a:t>
            </a:r>
            <a:r>
              <a:rPr lang="en-US"/>
              <a:t> = (A.D)</a:t>
            </a:r>
            <a:r>
              <a:rPr baseline="-25000" lang="en-US"/>
              <a:t>H</a:t>
            </a:r>
            <a:endParaRPr/>
          </a:p>
          <a:p>
            <a:pPr indent="-50800" lvl="0" marL="228600" rtl="0" algn="l">
              <a:lnSpc>
                <a:spcPct val="90000"/>
              </a:lnSpc>
              <a:spcBef>
                <a:spcPts val="1000"/>
              </a:spcBef>
              <a:spcAft>
                <a:spcPts val="0"/>
              </a:spcAft>
              <a:buClr>
                <a:schemeClr val="dk1"/>
              </a:buClr>
              <a:buSzPts val="2800"/>
              <a:buNone/>
            </a:pPr>
            <a:r>
              <a:t/>
            </a:r>
            <a:endParaRPr baseline="-25000"/>
          </a:p>
          <a:p>
            <a:pPr indent="-228600" lvl="0" marL="228600" rtl="0" algn="l">
              <a:lnSpc>
                <a:spcPct val="90000"/>
              </a:lnSpc>
              <a:spcBef>
                <a:spcPts val="1000"/>
              </a:spcBef>
              <a:spcAft>
                <a:spcPts val="0"/>
              </a:spcAft>
              <a:buClr>
                <a:schemeClr val="dk1"/>
              </a:buClr>
              <a:buSzPts val="2800"/>
              <a:buChar char="•"/>
            </a:pPr>
            <a:r>
              <a:rPr lang="en-US"/>
              <a:t>(110.101)   = (0110.1010) = (6.A)</a:t>
            </a:r>
            <a:r>
              <a:rPr baseline="-25000" lang="en-US"/>
              <a:t>H</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(1110.11)</a:t>
            </a:r>
            <a:r>
              <a:rPr baseline="-25000" lang="en-US"/>
              <a:t>2</a:t>
            </a:r>
            <a:r>
              <a:rPr lang="en-US"/>
              <a:t>  = (1110.1100) = (E.C)</a:t>
            </a:r>
            <a:r>
              <a:rPr baseline="-25000" lang="en-US"/>
              <a:t>H</a:t>
            </a:r>
            <a:endParaRPr baseline="300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ph type="title"/>
          </p:nvPr>
        </p:nvSpPr>
        <p:spPr>
          <a:xfrm>
            <a:off x="1703294" y="365125"/>
            <a:ext cx="9650506" cy="6747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OCTAL TO DECIMAL </a:t>
            </a:r>
            <a:endParaRPr/>
          </a:p>
        </p:txBody>
      </p:sp>
      <p:graphicFrame>
        <p:nvGraphicFramePr>
          <p:cNvPr id="306" name="Google Shape;306;p32"/>
          <p:cNvGraphicFramePr/>
          <p:nvPr/>
        </p:nvGraphicFramePr>
        <p:xfrm>
          <a:off x="4495801" y="2057401"/>
          <a:ext cx="3000000" cy="3000000"/>
        </p:xfrm>
        <a:graphic>
          <a:graphicData uri="http://schemas.openxmlformats.org/drawingml/2006/table">
            <a:tbl>
              <a:tblPr>
                <a:noFill/>
                <a:tableStyleId>{113C8278-6D69-4460-8AF5-353868695E5E}</a:tableStyleId>
              </a:tblPr>
              <a:tblGrid>
                <a:gridCol w="751275"/>
                <a:gridCol w="608625"/>
                <a:gridCol w="608625"/>
              </a:tblGrid>
              <a:tr h="238125">
                <a:tc>
                  <a:txBody>
                    <a:bodyPr/>
                    <a:lstStyle/>
                    <a:p>
                      <a:pPr indent="0" lvl="0" marL="0" marR="0" rtl="0" algn="ctr">
                        <a:spcBef>
                          <a:spcPts val="0"/>
                        </a:spcBef>
                        <a:spcAft>
                          <a:spcPts val="0"/>
                        </a:spcAft>
                        <a:buNone/>
                      </a:pPr>
                      <a:r>
                        <a:rPr lang="en-US" sz="1400" u="none" cap="none" strike="noStrike"/>
                        <a:t>Decimal</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Octal </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Binary</a:t>
                      </a:r>
                      <a:endParaRPr b="1" i="0" sz="1400" u="none" cap="none" strike="noStrike">
                        <a:solidFill>
                          <a:srgbClr val="000000"/>
                        </a:solidFill>
                        <a:latin typeface="Calibri"/>
                        <a:ea typeface="Calibri"/>
                        <a:cs typeface="Calibri"/>
                        <a:sym typeface="Calibri"/>
                      </a:endParaRPr>
                    </a:p>
                  </a:txBody>
                  <a:tcPr marT="9525" marB="0" marR="9525" marL="9525" anchor="b"/>
                </a:tc>
              </a:tr>
              <a:tr h="238125">
                <a:tc>
                  <a:txBody>
                    <a:bodyPr/>
                    <a:lstStyle/>
                    <a:p>
                      <a:pPr indent="0" lvl="0" marL="0" marR="0" rtl="0" algn="ctr">
                        <a:spcBef>
                          <a:spcPts val="0"/>
                        </a:spcBef>
                        <a:spcAft>
                          <a:spcPts val="0"/>
                        </a:spcAft>
                        <a:buNone/>
                      </a:pPr>
                      <a:r>
                        <a:rPr lang="en-US" sz="1400" u="none" cap="none" strike="noStrike"/>
                        <a:t>0</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0</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000</a:t>
                      </a:r>
                      <a:endParaRPr b="1" i="0" sz="1400" u="none" cap="none" strike="noStrike">
                        <a:solidFill>
                          <a:srgbClr val="000000"/>
                        </a:solidFill>
                        <a:latin typeface="Calibri"/>
                        <a:ea typeface="Calibri"/>
                        <a:cs typeface="Calibri"/>
                        <a:sym typeface="Calibri"/>
                      </a:endParaRPr>
                    </a:p>
                  </a:txBody>
                  <a:tcPr marT="9525" marB="0" marR="9525" marL="9525" anchor="b"/>
                </a:tc>
              </a:tr>
              <a:tr h="238125">
                <a:tc>
                  <a:txBody>
                    <a:bodyPr/>
                    <a:lstStyle/>
                    <a:p>
                      <a:pPr indent="0" lvl="0" marL="0" marR="0" rtl="0" algn="ctr">
                        <a:spcBef>
                          <a:spcPts val="0"/>
                        </a:spcBef>
                        <a:spcAft>
                          <a:spcPts val="0"/>
                        </a:spcAft>
                        <a:buNone/>
                      </a:pPr>
                      <a:r>
                        <a:rPr lang="en-US" sz="1400" u="none" cap="none" strike="noStrike"/>
                        <a:t>1</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1</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001</a:t>
                      </a:r>
                      <a:endParaRPr b="1" i="0" sz="1400" u="none" cap="none" strike="noStrike">
                        <a:solidFill>
                          <a:srgbClr val="000000"/>
                        </a:solidFill>
                        <a:latin typeface="Calibri"/>
                        <a:ea typeface="Calibri"/>
                        <a:cs typeface="Calibri"/>
                        <a:sym typeface="Calibri"/>
                      </a:endParaRPr>
                    </a:p>
                  </a:txBody>
                  <a:tcPr marT="9525" marB="0" marR="9525" marL="9525" anchor="b"/>
                </a:tc>
              </a:tr>
              <a:tr h="238125">
                <a:tc>
                  <a:txBody>
                    <a:bodyPr/>
                    <a:lstStyle/>
                    <a:p>
                      <a:pPr indent="0" lvl="0" marL="0" marR="0" rtl="0" algn="ctr">
                        <a:spcBef>
                          <a:spcPts val="0"/>
                        </a:spcBef>
                        <a:spcAft>
                          <a:spcPts val="0"/>
                        </a:spcAft>
                        <a:buNone/>
                      </a:pPr>
                      <a:r>
                        <a:rPr lang="en-US" sz="1400" u="none" cap="none" strike="noStrike"/>
                        <a:t>2</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2</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010</a:t>
                      </a:r>
                      <a:endParaRPr b="1" i="0" sz="1400" u="none" cap="none" strike="noStrike">
                        <a:solidFill>
                          <a:srgbClr val="000000"/>
                        </a:solidFill>
                        <a:latin typeface="Calibri"/>
                        <a:ea typeface="Calibri"/>
                        <a:cs typeface="Calibri"/>
                        <a:sym typeface="Calibri"/>
                      </a:endParaRPr>
                    </a:p>
                  </a:txBody>
                  <a:tcPr marT="9525" marB="0" marR="9525" marL="9525" anchor="b"/>
                </a:tc>
              </a:tr>
              <a:tr h="238125">
                <a:tc>
                  <a:txBody>
                    <a:bodyPr/>
                    <a:lstStyle/>
                    <a:p>
                      <a:pPr indent="0" lvl="0" marL="0" marR="0" rtl="0" algn="ctr">
                        <a:spcBef>
                          <a:spcPts val="0"/>
                        </a:spcBef>
                        <a:spcAft>
                          <a:spcPts val="0"/>
                        </a:spcAft>
                        <a:buNone/>
                      </a:pPr>
                      <a:r>
                        <a:rPr lang="en-US" sz="1400" u="none" cap="none" strike="noStrike"/>
                        <a:t>3</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3</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011</a:t>
                      </a:r>
                      <a:endParaRPr b="1" i="0" sz="1400" u="none" cap="none" strike="noStrike">
                        <a:solidFill>
                          <a:srgbClr val="000000"/>
                        </a:solidFill>
                        <a:latin typeface="Calibri"/>
                        <a:ea typeface="Calibri"/>
                        <a:cs typeface="Calibri"/>
                        <a:sym typeface="Calibri"/>
                      </a:endParaRPr>
                    </a:p>
                  </a:txBody>
                  <a:tcPr marT="9525" marB="0" marR="9525" marL="9525" anchor="b"/>
                </a:tc>
              </a:tr>
              <a:tr h="238125">
                <a:tc>
                  <a:txBody>
                    <a:bodyPr/>
                    <a:lstStyle/>
                    <a:p>
                      <a:pPr indent="0" lvl="0" marL="0" marR="0" rtl="0" algn="ctr">
                        <a:spcBef>
                          <a:spcPts val="0"/>
                        </a:spcBef>
                        <a:spcAft>
                          <a:spcPts val="0"/>
                        </a:spcAft>
                        <a:buNone/>
                      </a:pPr>
                      <a:r>
                        <a:rPr lang="en-US" sz="1400" u="none" cap="none" strike="noStrike"/>
                        <a:t>4</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4</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100</a:t>
                      </a:r>
                      <a:endParaRPr b="1" i="0" sz="1400" u="none" cap="none" strike="noStrike">
                        <a:solidFill>
                          <a:srgbClr val="000000"/>
                        </a:solidFill>
                        <a:latin typeface="Calibri"/>
                        <a:ea typeface="Calibri"/>
                        <a:cs typeface="Calibri"/>
                        <a:sym typeface="Calibri"/>
                      </a:endParaRPr>
                    </a:p>
                  </a:txBody>
                  <a:tcPr marT="9525" marB="0" marR="9525" marL="9525" anchor="b"/>
                </a:tc>
              </a:tr>
              <a:tr h="238125">
                <a:tc>
                  <a:txBody>
                    <a:bodyPr/>
                    <a:lstStyle/>
                    <a:p>
                      <a:pPr indent="0" lvl="0" marL="0" marR="0" rtl="0" algn="ctr">
                        <a:spcBef>
                          <a:spcPts val="0"/>
                        </a:spcBef>
                        <a:spcAft>
                          <a:spcPts val="0"/>
                        </a:spcAft>
                        <a:buNone/>
                      </a:pPr>
                      <a:r>
                        <a:rPr lang="en-US" sz="1400" u="none" cap="none" strike="noStrike"/>
                        <a:t>5</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5</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101</a:t>
                      </a:r>
                      <a:endParaRPr b="1" i="0" sz="1400" u="none" cap="none" strike="noStrike">
                        <a:solidFill>
                          <a:srgbClr val="000000"/>
                        </a:solidFill>
                        <a:latin typeface="Calibri"/>
                        <a:ea typeface="Calibri"/>
                        <a:cs typeface="Calibri"/>
                        <a:sym typeface="Calibri"/>
                      </a:endParaRPr>
                    </a:p>
                  </a:txBody>
                  <a:tcPr marT="9525" marB="0" marR="9525" marL="9525" anchor="b"/>
                </a:tc>
              </a:tr>
              <a:tr h="238125">
                <a:tc>
                  <a:txBody>
                    <a:bodyPr/>
                    <a:lstStyle/>
                    <a:p>
                      <a:pPr indent="0" lvl="0" marL="0" marR="0" rtl="0" algn="ctr">
                        <a:spcBef>
                          <a:spcPts val="0"/>
                        </a:spcBef>
                        <a:spcAft>
                          <a:spcPts val="0"/>
                        </a:spcAft>
                        <a:buNone/>
                      </a:pPr>
                      <a:r>
                        <a:rPr lang="en-US" sz="1400" u="none" cap="none" strike="noStrike"/>
                        <a:t>6</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6</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110</a:t>
                      </a:r>
                      <a:endParaRPr b="1" i="0" sz="1400" u="none" cap="none" strike="noStrike">
                        <a:solidFill>
                          <a:srgbClr val="000000"/>
                        </a:solidFill>
                        <a:latin typeface="Calibri"/>
                        <a:ea typeface="Calibri"/>
                        <a:cs typeface="Calibri"/>
                        <a:sym typeface="Calibri"/>
                      </a:endParaRPr>
                    </a:p>
                  </a:txBody>
                  <a:tcPr marT="9525" marB="0" marR="9525" marL="9525" anchor="b"/>
                </a:tc>
              </a:tr>
              <a:tr h="238125">
                <a:tc>
                  <a:txBody>
                    <a:bodyPr/>
                    <a:lstStyle/>
                    <a:p>
                      <a:pPr indent="0" lvl="0" marL="0" marR="0" rtl="0" algn="ctr">
                        <a:spcBef>
                          <a:spcPts val="0"/>
                        </a:spcBef>
                        <a:spcAft>
                          <a:spcPts val="0"/>
                        </a:spcAft>
                        <a:buNone/>
                      </a:pPr>
                      <a:r>
                        <a:rPr lang="en-US" sz="1400" u="none" cap="none" strike="noStrike"/>
                        <a:t>7</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7</a:t>
                      </a:r>
                      <a:endParaRPr b="1"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400" u="none" cap="none" strike="noStrike"/>
                        <a:t>111</a:t>
                      </a:r>
                      <a:endParaRPr b="1" i="0" sz="14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1658470" y="365125"/>
            <a:ext cx="9695329" cy="6299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Octal to decimal</a:t>
            </a:r>
            <a:endParaRPr/>
          </a:p>
        </p:txBody>
      </p:sp>
      <p:sp>
        <p:nvSpPr>
          <p:cNvPr id="312" name="Google Shape;312;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Convert (75)</a:t>
            </a:r>
            <a:r>
              <a:rPr baseline="-25000" lang="en-US"/>
              <a:t>8</a:t>
            </a:r>
            <a:r>
              <a:rPr lang="en-US"/>
              <a:t> to decimal</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(75)</a:t>
            </a:r>
            <a:r>
              <a:rPr baseline="-25000" lang="en-US"/>
              <a:t>8</a:t>
            </a:r>
            <a:r>
              <a:rPr lang="en-US"/>
              <a:t> = (7×8</a:t>
            </a:r>
            <a:r>
              <a:rPr baseline="30000" lang="en-US"/>
              <a:t>1</a:t>
            </a:r>
            <a:r>
              <a:rPr lang="en-US"/>
              <a:t> + 5×8</a:t>
            </a:r>
            <a:r>
              <a:rPr baseline="30000" lang="en-US"/>
              <a:t>0</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0" lvl="2" marL="530352" rtl="0" algn="l">
              <a:lnSpc>
                <a:spcPct val="90000"/>
              </a:lnSpc>
              <a:spcBef>
                <a:spcPts val="500"/>
              </a:spcBef>
              <a:spcAft>
                <a:spcPts val="0"/>
              </a:spcAft>
              <a:buClr>
                <a:schemeClr val="dk1"/>
              </a:buClr>
              <a:buSzPts val="2600"/>
              <a:buNone/>
            </a:pPr>
            <a:r>
              <a:rPr lang="en-US" sz="2600"/>
              <a:t>	  = (7×8 + 5× 1)</a:t>
            </a:r>
            <a:endParaRPr/>
          </a:p>
          <a:p>
            <a:pPr indent="0" lvl="2" marL="530352" rtl="0" algn="l">
              <a:lnSpc>
                <a:spcPct val="90000"/>
              </a:lnSpc>
              <a:spcBef>
                <a:spcPts val="500"/>
              </a:spcBef>
              <a:spcAft>
                <a:spcPts val="0"/>
              </a:spcAft>
              <a:buClr>
                <a:schemeClr val="dk1"/>
              </a:buClr>
              <a:buSzPts val="2600"/>
              <a:buNone/>
            </a:pPr>
            <a:r>
              <a:rPr lang="en-US" sz="2600"/>
              <a:t>      = (56+5)</a:t>
            </a:r>
            <a:endParaRPr/>
          </a:p>
          <a:p>
            <a:pPr indent="0" lvl="2" marL="530352" rtl="0" algn="l">
              <a:lnSpc>
                <a:spcPct val="90000"/>
              </a:lnSpc>
              <a:spcBef>
                <a:spcPts val="500"/>
              </a:spcBef>
              <a:spcAft>
                <a:spcPts val="0"/>
              </a:spcAft>
              <a:buClr>
                <a:schemeClr val="dk1"/>
              </a:buClr>
              <a:buSzPts val="2600"/>
              <a:buNone/>
            </a:pPr>
            <a:r>
              <a:rPr lang="en-US" sz="2600"/>
              <a:t>      =  61</a:t>
            </a:r>
            <a:r>
              <a:rPr baseline="-25000" lang="en-US" sz="2600"/>
              <a:t>10</a:t>
            </a:r>
            <a:endParaRPr sz="2600"/>
          </a:p>
          <a:p>
            <a:pPr indent="0" lvl="3" marL="777240" rtl="0" algn="l">
              <a:lnSpc>
                <a:spcPct val="90000"/>
              </a:lnSpc>
              <a:spcBef>
                <a:spcPts val="500"/>
              </a:spcBef>
              <a:spcAft>
                <a:spcPts val="0"/>
              </a:spcAft>
              <a:buClr>
                <a:schemeClr val="dk1"/>
              </a:buClr>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1586752" y="365126"/>
            <a:ext cx="9767047" cy="6389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Decimal to octal</a:t>
            </a:r>
            <a:endParaRPr/>
          </a:p>
        </p:txBody>
      </p:sp>
      <p:sp>
        <p:nvSpPr>
          <p:cNvPr id="318" name="Google Shape;318;p34"/>
          <p:cNvSpPr txBox="1"/>
          <p:nvPr>
            <p:ph idx="1" type="body"/>
          </p:nvPr>
        </p:nvSpPr>
        <p:spPr>
          <a:xfrm>
            <a:off x="2173942" y="152003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Convert 68</a:t>
            </a:r>
            <a:r>
              <a:rPr baseline="-25000" lang="en-US"/>
              <a:t>10</a:t>
            </a:r>
            <a:r>
              <a:rPr lang="en-US"/>
              <a:t> to octal</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8   68</a:t>
            </a:r>
            <a:endParaRPr/>
          </a:p>
          <a:p>
            <a:pPr indent="-228600" lvl="0" marL="228600" rtl="0" algn="l">
              <a:lnSpc>
                <a:spcPct val="90000"/>
              </a:lnSpc>
              <a:spcBef>
                <a:spcPts val="1000"/>
              </a:spcBef>
              <a:spcAft>
                <a:spcPts val="0"/>
              </a:spcAft>
              <a:buClr>
                <a:schemeClr val="dk1"/>
              </a:buClr>
              <a:buSzPts val="2800"/>
              <a:buChar char="•"/>
            </a:pPr>
            <a:r>
              <a:rPr lang="en-US"/>
              <a:t>        8  8  -  4</a:t>
            </a:r>
            <a:endParaRPr/>
          </a:p>
          <a:p>
            <a:pPr indent="-228600" lvl="0" marL="228600" rtl="0" algn="l">
              <a:lnSpc>
                <a:spcPct val="90000"/>
              </a:lnSpc>
              <a:spcBef>
                <a:spcPts val="1000"/>
              </a:spcBef>
              <a:spcAft>
                <a:spcPts val="0"/>
              </a:spcAft>
              <a:buClr>
                <a:schemeClr val="dk1"/>
              </a:buClr>
              <a:buSzPts val="2800"/>
              <a:buChar char="•"/>
            </a:pPr>
            <a:r>
              <a:rPr lang="en-US"/>
              <a:t>         8    1 – 0</a:t>
            </a:r>
            <a:endParaRPr/>
          </a:p>
          <a:p>
            <a:pPr indent="-228600" lvl="0" marL="228600" rtl="0" algn="l">
              <a:lnSpc>
                <a:spcPct val="90000"/>
              </a:lnSpc>
              <a:spcBef>
                <a:spcPts val="1000"/>
              </a:spcBef>
              <a:spcAft>
                <a:spcPts val="0"/>
              </a:spcAft>
              <a:buClr>
                <a:schemeClr val="dk1"/>
              </a:buClr>
              <a:buSzPts val="2800"/>
              <a:buChar char="•"/>
            </a:pPr>
            <a:r>
              <a:rPr lang="en-US"/>
              <a:t>               0 – 1</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(68)</a:t>
            </a:r>
            <a:r>
              <a:rPr baseline="-25000" lang="en-US"/>
              <a:t>10</a:t>
            </a:r>
            <a:r>
              <a:rPr lang="en-US"/>
              <a:t>  = (104)</a:t>
            </a:r>
            <a:r>
              <a:rPr baseline="-25000" lang="en-US"/>
              <a:t>8</a:t>
            </a:r>
            <a:endParaRPr/>
          </a:p>
        </p:txBody>
      </p:sp>
      <p:cxnSp>
        <p:nvCxnSpPr>
          <p:cNvPr id="319" name="Google Shape;319;p34"/>
          <p:cNvCxnSpPr/>
          <p:nvPr/>
        </p:nvCxnSpPr>
        <p:spPr>
          <a:xfrm>
            <a:off x="3252387" y="2590800"/>
            <a:ext cx="0" cy="381000"/>
          </a:xfrm>
          <a:prstGeom prst="straightConnector1">
            <a:avLst/>
          </a:prstGeom>
          <a:noFill/>
          <a:ln cap="flat" cmpd="sng" w="9525">
            <a:solidFill>
              <a:schemeClr val="accent1"/>
            </a:solidFill>
            <a:prstDash val="solid"/>
            <a:miter lim="800000"/>
            <a:headEnd len="sm" w="sm" type="none"/>
            <a:tailEnd len="sm" w="sm" type="none"/>
          </a:ln>
        </p:spPr>
      </p:cxnSp>
      <p:cxnSp>
        <p:nvCxnSpPr>
          <p:cNvPr id="320" name="Google Shape;320;p34"/>
          <p:cNvCxnSpPr/>
          <p:nvPr/>
        </p:nvCxnSpPr>
        <p:spPr>
          <a:xfrm>
            <a:off x="3278024" y="29718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321" name="Google Shape;321;p34"/>
          <p:cNvCxnSpPr/>
          <p:nvPr/>
        </p:nvCxnSpPr>
        <p:spPr>
          <a:xfrm>
            <a:off x="3445379" y="2971800"/>
            <a:ext cx="0" cy="457200"/>
          </a:xfrm>
          <a:prstGeom prst="straightConnector1">
            <a:avLst/>
          </a:prstGeom>
          <a:noFill/>
          <a:ln cap="flat" cmpd="sng" w="9525">
            <a:solidFill>
              <a:schemeClr val="accent1"/>
            </a:solidFill>
            <a:prstDash val="solid"/>
            <a:miter lim="800000"/>
            <a:headEnd len="sm" w="sm" type="none"/>
            <a:tailEnd len="sm" w="sm" type="none"/>
          </a:ln>
        </p:spPr>
      </p:cxnSp>
      <p:cxnSp>
        <p:nvCxnSpPr>
          <p:cNvPr id="322" name="Google Shape;322;p34"/>
          <p:cNvCxnSpPr/>
          <p:nvPr/>
        </p:nvCxnSpPr>
        <p:spPr>
          <a:xfrm>
            <a:off x="3445379" y="3429000"/>
            <a:ext cx="381000" cy="0"/>
          </a:xfrm>
          <a:prstGeom prst="straightConnector1">
            <a:avLst/>
          </a:prstGeom>
          <a:noFill/>
          <a:ln cap="flat" cmpd="sng" w="9525">
            <a:solidFill>
              <a:schemeClr val="accent1"/>
            </a:solidFill>
            <a:prstDash val="solid"/>
            <a:miter lim="800000"/>
            <a:headEnd len="sm" w="sm" type="none"/>
            <a:tailEnd len="sm" w="sm" type="none"/>
          </a:ln>
        </p:spPr>
      </p:cxnSp>
      <p:cxnSp>
        <p:nvCxnSpPr>
          <p:cNvPr id="323" name="Google Shape;323;p34"/>
          <p:cNvCxnSpPr/>
          <p:nvPr/>
        </p:nvCxnSpPr>
        <p:spPr>
          <a:xfrm>
            <a:off x="3640152" y="3429000"/>
            <a:ext cx="0" cy="533400"/>
          </a:xfrm>
          <a:prstGeom prst="straightConnector1">
            <a:avLst/>
          </a:prstGeom>
          <a:noFill/>
          <a:ln cap="flat" cmpd="sng" w="9525">
            <a:solidFill>
              <a:schemeClr val="accent1"/>
            </a:solidFill>
            <a:prstDash val="solid"/>
            <a:miter lim="800000"/>
            <a:headEnd len="sm" w="sm" type="none"/>
            <a:tailEnd len="sm" w="sm" type="none"/>
          </a:ln>
        </p:spPr>
      </p:cxnSp>
      <p:cxnSp>
        <p:nvCxnSpPr>
          <p:cNvPr id="324" name="Google Shape;324;p34"/>
          <p:cNvCxnSpPr/>
          <p:nvPr/>
        </p:nvCxnSpPr>
        <p:spPr>
          <a:xfrm>
            <a:off x="3659024" y="3962400"/>
            <a:ext cx="381000" cy="0"/>
          </a:xfrm>
          <a:prstGeom prst="straightConnector1">
            <a:avLst/>
          </a:prstGeom>
          <a:noFill/>
          <a:ln cap="flat" cmpd="sng" w="9525">
            <a:solidFill>
              <a:schemeClr val="accent1"/>
            </a:solidFill>
            <a:prstDash val="solid"/>
            <a:miter lim="800000"/>
            <a:headEnd len="sm" w="sm" type="none"/>
            <a:tailEnd len="sm" w="sm" type="none"/>
          </a:ln>
        </p:spPr>
      </p:cxnSp>
      <p:sp>
        <p:nvSpPr>
          <p:cNvPr id="325" name="Google Shape;325;p34"/>
          <p:cNvSpPr/>
          <p:nvPr/>
        </p:nvSpPr>
        <p:spPr>
          <a:xfrm>
            <a:off x="5867401" y="2590800"/>
            <a:ext cx="45719" cy="1600200"/>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685364" y="365126"/>
            <a:ext cx="9668435" cy="5672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Octal to binary</a:t>
            </a:r>
            <a:endParaRPr/>
          </a:p>
        </p:txBody>
      </p:sp>
      <p:pic>
        <p:nvPicPr>
          <p:cNvPr id="331" name="Google Shape;331;p35"/>
          <p:cNvPicPr preferRelativeResize="0"/>
          <p:nvPr>
            <p:ph idx="1" type="body"/>
          </p:nvPr>
        </p:nvPicPr>
        <p:blipFill rotWithShape="1">
          <a:blip r:embed="rId3">
            <a:alphaModFix/>
          </a:blip>
          <a:srcRect b="0" l="0" r="0" t="0"/>
          <a:stretch/>
        </p:blipFill>
        <p:spPr>
          <a:xfrm>
            <a:off x="3657600" y="2209800"/>
            <a:ext cx="4417426" cy="2057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6"/>
          <p:cNvSpPr txBox="1"/>
          <p:nvPr>
            <p:ph type="title"/>
          </p:nvPr>
        </p:nvSpPr>
        <p:spPr>
          <a:xfrm>
            <a:off x="1604682" y="365125"/>
            <a:ext cx="9749118" cy="62099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Binary to octal</a:t>
            </a:r>
            <a:endParaRPr/>
          </a:p>
        </p:txBody>
      </p:sp>
      <p:sp>
        <p:nvSpPr>
          <p:cNvPr id="337" name="Google Shape;33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(10 101)</a:t>
            </a:r>
            <a:r>
              <a:rPr baseline="-25000" lang="en-US"/>
              <a:t>2</a:t>
            </a:r>
            <a:r>
              <a:rPr lang="en-US"/>
              <a:t>   = (010  101)</a:t>
            </a:r>
            <a:r>
              <a:rPr baseline="-25000" lang="en-US"/>
              <a:t>2</a:t>
            </a:r>
            <a:r>
              <a:rPr lang="en-US"/>
              <a:t>  = (25)</a:t>
            </a:r>
            <a:r>
              <a:rPr baseline="-25000" lang="en-US"/>
              <a:t>8</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(10111.1)  = (010 111 . 100) = (2 7 . 4)</a:t>
            </a:r>
            <a:r>
              <a:rPr baseline="-25000" lang="en-US"/>
              <a:t>8</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Binary to   decimal</a:t>
            </a:r>
            <a:endParaRPr/>
          </a:p>
          <a:p>
            <a:pPr indent="-228600" lvl="0" marL="228600" rtl="0" algn="l">
              <a:lnSpc>
                <a:spcPct val="90000"/>
              </a:lnSpc>
              <a:spcBef>
                <a:spcPts val="1000"/>
              </a:spcBef>
              <a:spcAft>
                <a:spcPts val="0"/>
              </a:spcAft>
              <a:buClr>
                <a:schemeClr val="dk1"/>
              </a:buClr>
              <a:buSzPct val="100000"/>
              <a:buChar char="•"/>
            </a:pPr>
            <a:r>
              <a:rPr lang="en-US"/>
              <a:t>(11101)</a:t>
            </a:r>
            <a:endParaRPr/>
          </a:p>
          <a:p>
            <a:pPr indent="-228600" lvl="0" marL="228600" rtl="0" algn="l">
              <a:lnSpc>
                <a:spcPct val="90000"/>
              </a:lnSpc>
              <a:spcBef>
                <a:spcPts val="1000"/>
              </a:spcBef>
              <a:spcAft>
                <a:spcPts val="0"/>
              </a:spcAft>
              <a:buClr>
                <a:schemeClr val="dk1"/>
              </a:buClr>
              <a:buSzPct val="100000"/>
              <a:buChar char="•"/>
            </a:pPr>
            <a:r>
              <a:rPr lang="en-US"/>
              <a:t>(111.11)</a:t>
            </a:r>
            <a:endParaRPr/>
          </a:p>
          <a:p>
            <a:pPr indent="-228600" lvl="0" marL="228600" rtl="0" algn="l">
              <a:lnSpc>
                <a:spcPct val="90000"/>
              </a:lnSpc>
              <a:spcBef>
                <a:spcPts val="1000"/>
              </a:spcBef>
              <a:spcAft>
                <a:spcPts val="0"/>
              </a:spcAft>
              <a:buClr>
                <a:schemeClr val="dk1"/>
              </a:buClr>
              <a:buSzPct val="100000"/>
              <a:buChar char="•"/>
            </a:pPr>
            <a:r>
              <a:rPr lang="en-US"/>
              <a:t>Hex to decimal</a:t>
            </a:r>
            <a:endParaRPr/>
          </a:p>
          <a:p>
            <a:pPr indent="-228600" lvl="0" marL="228600" rtl="0" algn="l">
              <a:lnSpc>
                <a:spcPct val="90000"/>
              </a:lnSpc>
              <a:spcBef>
                <a:spcPts val="1000"/>
              </a:spcBef>
              <a:spcAft>
                <a:spcPts val="0"/>
              </a:spcAft>
              <a:buClr>
                <a:schemeClr val="dk1"/>
              </a:buClr>
              <a:buSzPct val="100000"/>
              <a:buChar char="•"/>
            </a:pPr>
            <a:r>
              <a:rPr lang="en-US"/>
              <a:t>(50)</a:t>
            </a:r>
            <a:r>
              <a:rPr baseline="-25000" lang="en-US"/>
              <a:t>H</a:t>
            </a:r>
            <a:endParaRPr/>
          </a:p>
          <a:p>
            <a:pPr indent="-228600" lvl="0" marL="228600" rtl="0" algn="l">
              <a:lnSpc>
                <a:spcPct val="90000"/>
              </a:lnSpc>
              <a:spcBef>
                <a:spcPts val="1000"/>
              </a:spcBef>
              <a:spcAft>
                <a:spcPts val="0"/>
              </a:spcAft>
              <a:buClr>
                <a:schemeClr val="dk1"/>
              </a:buClr>
              <a:buSzPct val="100000"/>
              <a:buChar char="•"/>
            </a:pPr>
            <a:r>
              <a:rPr lang="en-US"/>
              <a:t>(3EF)</a:t>
            </a:r>
            <a:r>
              <a:rPr baseline="-25000" lang="en-US"/>
              <a:t>H</a:t>
            </a:r>
            <a:endParaRPr/>
          </a:p>
          <a:p>
            <a:pPr indent="-228600" lvl="0" marL="228600" rtl="0" algn="l">
              <a:lnSpc>
                <a:spcPct val="90000"/>
              </a:lnSpc>
              <a:spcBef>
                <a:spcPts val="1000"/>
              </a:spcBef>
              <a:spcAft>
                <a:spcPts val="0"/>
              </a:spcAft>
              <a:buClr>
                <a:schemeClr val="dk1"/>
              </a:buClr>
              <a:buSzPct val="100000"/>
              <a:buChar char="•"/>
            </a:pPr>
            <a:r>
              <a:rPr lang="en-US"/>
              <a:t>Decimal to Hex</a:t>
            </a:r>
            <a:endParaRPr/>
          </a:p>
          <a:p>
            <a:pPr indent="-228600" lvl="0" marL="228600" rtl="0" algn="l">
              <a:lnSpc>
                <a:spcPct val="90000"/>
              </a:lnSpc>
              <a:spcBef>
                <a:spcPts val="1000"/>
              </a:spcBef>
              <a:spcAft>
                <a:spcPts val="0"/>
              </a:spcAft>
              <a:buClr>
                <a:schemeClr val="dk1"/>
              </a:buClr>
              <a:buSzPct val="100000"/>
              <a:buChar char="•"/>
            </a:pPr>
            <a:r>
              <a:rPr lang="en-US"/>
              <a:t>(48)</a:t>
            </a:r>
            <a:r>
              <a:rPr baseline="-25000" lang="en-US"/>
              <a:t>10</a:t>
            </a:r>
            <a:r>
              <a:rPr lang="en-US"/>
              <a:t> </a:t>
            </a:r>
            <a:endParaRPr/>
          </a:p>
          <a:p>
            <a:pPr indent="-228600" lvl="0" marL="228600" rtl="0" algn="l">
              <a:lnSpc>
                <a:spcPct val="90000"/>
              </a:lnSpc>
              <a:spcBef>
                <a:spcPts val="1000"/>
              </a:spcBef>
              <a:spcAft>
                <a:spcPts val="0"/>
              </a:spcAft>
              <a:buClr>
                <a:schemeClr val="dk1"/>
              </a:buClr>
              <a:buSzPct val="100000"/>
              <a:buChar char="•"/>
            </a:pPr>
            <a:r>
              <a:rPr lang="en-US"/>
              <a:t>(1024)</a:t>
            </a:r>
            <a:r>
              <a:rPr baseline="-25000" lang="en-US"/>
              <a:t>10</a:t>
            </a:r>
            <a:endParaRPr/>
          </a:p>
          <a:p>
            <a:pPr indent="-228600" lvl="0" marL="228600" rtl="0" algn="l">
              <a:lnSpc>
                <a:spcPct val="90000"/>
              </a:lnSpc>
              <a:spcBef>
                <a:spcPts val="1000"/>
              </a:spcBef>
              <a:spcAft>
                <a:spcPts val="0"/>
              </a:spcAft>
              <a:buClr>
                <a:schemeClr val="dk1"/>
              </a:buClr>
              <a:buSzPct val="100000"/>
              <a:buChar char="•"/>
            </a:pPr>
            <a:r>
              <a:rPr baseline="-25000" lang="en-US"/>
              <a:t>Hex</a:t>
            </a:r>
            <a:r>
              <a:rPr lang="en-US"/>
              <a:t> to binary (99)</a:t>
            </a:r>
            <a:r>
              <a:rPr baseline="-25000" lang="en-US"/>
              <a:t>H</a:t>
            </a:r>
            <a:r>
              <a:rPr lang="en-US"/>
              <a:t>   , (FF.E6)</a:t>
            </a:r>
            <a:r>
              <a:rPr baseline="-25000" lang="en-US"/>
              <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1638300" y="212725"/>
            <a:ext cx="8915400" cy="8002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Number Systems</a:t>
            </a:r>
            <a:endParaRPr/>
          </a:p>
        </p:txBody>
      </p:sp>
      <p:pic>
        <p:nvPicPr>
          <p:cNvPr id="108" name="Google Shape;108;p4"/>
          <p:cNvPicPr preferRelativeResize="0"/>
          <p:nvPr/>
        </p:nvPicPr>
        <p:blipFill rotWithShape="1">
          <a:blip r:embed="rId3">
            <a:alphaModFix/>
          </a:blip>
          <a:srcRect b="9668" l="0" r="0" t="0"/>
          <a:stretch/>
        </p:blipFill>
        <p:spPr>
          <a:xfrm>
            <a:off x="3581400" y="2209800"/>
            <a:ext cx="4286250" cy="18326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1555377" y="123079"/>
            <a:ext cx="9587753" cy="8361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Decimal system</a:t>
            </a:r>
            <a:endParaRPr/>
          </a:p>
        </p:txBody>
      </p:sp>
      <p:sp>
        <p:nvSpPr>
          <p:cNvPr id="114" name="Google Shape;11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number system that we use in our day-to-day life is the decimal number system. Decimal number system has base 10 as it uses 10 digits from 0 to 9. In decimal number system, the successive positions to the left of the decimal point represents units, tens, hundreds, thousands and so on.</a:t>
            </a:r>
            <a:endParaRPr/>
          </a:p>
          <a:p>
            <a:pPr indent="-228600" lvl="0" marL="228600" rtl="0" algn="just">
              <a:lnSpc>
                <a:spcPct val="90000"/>
              </a:lnSpc>
              <a:spcBef>
                <a:spcPts val="1000"/>
              </a:spcBef>
              <a:spcAft>
                <a:spcPts val="0"/>
              </a:spcAft>
              <a:buClr>
                <a:schemeClr val="dk1"/>
              </a:buClr>
              <a:buSzPts val="2800"/>
              <a:buChar char="•"/>
            </a:pPr>
            <a:r>
              <a:rPr lang="en-US"/>
              <a:t>Each position represents a specific power of the base (10). For example, the decimal number 1234 consists of the digit 4 in the units position, 3 in the tens position, 2 in the hundreds position, and 1 in the thousands position, and its value can be written as</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p:nvPr/>
        </p:nvSpPr>
        <p:spPr>
          <a:xfrm>
            <a:off x="2073025" y="2362200"/>
            <a:ext cx="8050800" cy="2479500"/>
          </a:xfrm>
          <a:prstGeom prst="rect">
            <a:avLst/>
          </a:prstGeom>
          <a:solidFill>
            <a:srgbClr val="EEEEEE"/>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Courier New"/>
                <a:ea typeface="Courier New"/>
                <a:cs typeface="Courier New"/>
                <a:sym typeface="Courier New"/>
              </a:rPr>
              <a:t>(1×1000) + (2×100) + (3×10) + (4×l) </a:t>
            </a:r>
            <a:endParaRPr b="1" sz="2300"/>
          </a:p>
          <a:p>
            <a:pPr indent="0" lvl="0" marL="0" marR="0" rtl="0" algn="ctr">
              <a:spcBef>
                <a:spcPts val="0"/>
              </a:spcBef>
              <a:spcAft>
                <a:spcPts val="0"/>
              </a:spcAft>
              <a:buNone/>
            </a:pPr>
            <a:r>
              <a:rPr b="1" lang="en-US" sz="2000">
                <a:solidFill>
                  <a:schemeClr val="dk1"/>
                </a:solidFill>
                <a:latin typeface="Courier New"/>
                <a:ea typeface="Courier New"/>
                <a:cs typeface="Courier New"/>
                <a:sym typeface="Courier New"/>
              </a:rPr>
              <a:t>(1×10</a:t>
            </a:r>
            <a:r>
              <a:rPr b="1" baseline="30000" lang="en-US" sz="1700">
                <a:solidFill>
                  <a:schemeClr val="dk1"/>
                </a:solidFill>
                <a:latin typeface="Courier New"/>
                <a:ea typeface="Courier New"/>
                <a:cs typeface="Courier New"/>
                <a:sym typeface="Courier New"/>
              </a:rPr>
              <a:t>3</a:t>
            </a:r>
            <a:r>
              <a:rPr b="1" lang="en-US" sz="2000">
                <a:solidFill>
                  <a:schemeClr val="dk1"/>
                </a:solidFill>
                <a:latin typeface="Courier New"/>
                <a:ea typeface="Courier New"/>
                <a:cs typeface="Courier New"/>
                <a:sym typeface="Courier New"/>
              </a:rPr>
              <a:t>) + (2×10</a:t>
            </a:r>
            <a:r>
              <a:rPr b="1" baseline="30000" lang="en-US" sz="1700">
                <a:solidFill>
                  <a:schemeClr val="dk1"/>
                </a:solidFill>
                <a:latin typeface="Courier New"/>
                <a:ea typeface="Courier New"/>
                <a:cs typeface="Courier New"/>
                <a:sym typeface="Courier New"/>
              </a:rPr>
              <a:t>2</a:t>
            </a:r>
            <a:r>
              <a:rPr b="1" lang="en-US" sz="2000">
                <a:solidFill>
                  <a:schemeClr val="dk1"/>
                </a:solidFill>
                <a:latin typeface="Courier New"/>
                <a:ea typeface="Courier New"/>
                <a:cs typeface="Courier New"/>
                <a:sym typeface="Courier New"/>
              </a:rPr>
              <a:t>) + (3×10</a:t>
            </a:r>
            <a:r>
              <a:rPr b="1" baseline="30000" lang="en-US" sz="1700">
                <a:solidFill>
                  <a:schemeClr val="dk1"/>
                </a:solidFill>
                <a:latin typeface="Courier New"/>
                <a:ea typeface="Courier New"/>
                <a:cs typeface="Courier New"/>
                <a:sym typeface="Courier New"/>
              </a:rPr>
              <a:t>1</a:t>
            </a:r>
            <a:r>
              <a:rPr b="1" lang="en-US" sz="2000">
                <a:solidFill>
                  <a:schemeClr val="dk1"/>
                </a:solidFill>
                <a:latin typeface="Courier New"/>
                <a:ea typeface="Courier New"/>
                <a:cs typeface="Courier New"/>
                <a:sym typeface="Courier New"/>
              </a:rPr>
              <a:t>) + (4×l0</a:t>
            </a:r>
            <a:r>
              <a:rPr b="1" baseline="30000" lang="en-US" sz="1700">
                <a:solidFill>
                  <a:schemeClr val="dk1"/>
                </a:solidFill>
                <a:latin typeface="Courier New"/>
                <a:ea typeface="Courier New"/>
                <a:cs typeface="Courier New"/>
                <a:sym typeface="Courier New"/>
              </a:rPr>
              <a:t>0</a:t>
            </a:r>
            <a:r>
              <a:rPr b="1" lang="en-US" sz="2000">
                <a:solidFill>
                  <a:schemeClr val="dk1"/>
                </a:solidFill>
                <a:latin typeface="Courier New"/>
                <a:ea typeface="Courier New"/>
                <a:cs typeface="Courier New"/>
                <a:sym typeface="Courier New"/>
              </a:rPr>
              <a:t>)</a:t>
            </a:r>
            <a:endParaRPr b="1" sz="2300"/>
          </a:p>
          <a:p>
            <a:pPr indent="0" lvl="0" marL="0" marR="0" rtl="0" algn="ctr">
              <a:spcBef>
                <a:spcPts val="0"/>
              </a:spcBef>
              <a:spcAft>
                <a:spcPts val="0"/>
              </a:spcAft>
              <a:buNone/>
            </a:pPr>
            <a:r>
              <a:rPr b="1" lang="en-US" sz="2000">
                <a:solidFill>
                  <a:schemeClr val="dk1"/>
                </a:solidFill>
                <a:latin typeface="Courier New"/>
                <a:ea typeface="Courier New"/>
                <a:cs typeface="Courier New"/>
                <a:sym typeface="Courier New"/>
              </a:rPr>
              <a:t> 1000 + 200 + 30 + 4   1234</a:t>
            </a:r>
            <a:endParaRPr b="1" sz="2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Binary Number System" id="124" name="Google Shape;124;p7"/>
          <p:cNvPicPr preferRelativeResize="0"/>
          <p:nvPr/>
        </p:nvPicPr>
        <p:blipFill rotWithShape="1">
          <a:blip r:embed="rId3">
            <a:alphaModFix/>
          </a:blip>
          <a:srcRect b="0" l="0" r="0" t="0"/>
          <a:stretch/>
        </p:blipFill>
        <p:spPr>
          <a:xfrm>
            <a:off x="653700" y="1902625"/>
            <a:ext cx="11242049" cy="283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1694328" y="365125"/>
            <a:ext cx="9659471" cy="5761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Binary Number System</a:t>
            </a:r>
            <a:endParaRPr/>
          </a:p>
        </p:txBody>
      </p:sp>
      <p:sp>
        <p:nvSpPr>
          <p:cNvPr id="130" name="Google Shape;13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Characteristics</a:t>
            </a:r>
            <a:endParaRPr/>
          </a:p>
          <a:p>
            <a:pPr indent="-228600" lvl="0" marL="228600" rtl="0" algn="l">
              <a:lnSpc>
                <a:spcPct val="90000"/>
              </a:lnSpc>
              <a:spcBef>
                <a:spcPts val="1000"/>
              </a:spcBef>
              <a:spcAft>
                <a:spcPts val="0"/>
              </a:spcAft>
              <a:buClr>
                <a:schemeClr val="dk1"/>
              </a:buClr>
              <a:buSzPts val="2800"/>
              <a:buChar char="•"/>
            </a:pPr>
            <a:r>
              <a:rPr lang="en-US"/>
              <a:t>Uses two digits, 0 and 1.</a:t>
            </a:r>
            <a:endParaRPr/>
          </a:p>
          <a:p>
            <a:pPr indent="-228600" lvl="0" marL="228600" rtl="0" algn="l">
              <a:lnSpc>
                <a:spcPct val="90000"/>
              </a:lnSpc>
              <a:spcBef>
                <a:spcPts val="1000"/>
              </a:spcBef>
              <a:spcAft>
                <a:spcPts val="0"/>
              </a:spcAft>
              <a:buClr>
                <a:schemeClr val="dk1"/>
              </a:buClr>
              <a:buSzPts val="2800"/>
              <a:buChar char="•"/>
            </a:pPr>
            <a:r>
              <a:rPr lang="en-US"/>
              <a:t>Also called base 2 number system</a:t>
            </a:r>
            <a:endParaRPr/>
          </a:p>
          <a:p>
            <a:pPr indent="-228600" lvl="0" marL="228600" rtl="0" algn="l">
              <a:lnSpc>
                <a:spcPct val="90000"/>
              </a:lnSpc>
              <a:spcBef>
                <a:spcPts val="1000"/>
              </a:spcBef>
              <a:spcAft>
                <a:spcPts val="0"/>
              </a:spcAft>
              <a:buClr>
                <a:schemeClr val="dk1"/>
              </a:buClr>
              <a:buSzPts val="2800"/>
              <a:buChar char="•"/>
            </a:pPr>
            <a:r>
              <a:rPr lang="en-US"/>
              <a:t>Each position in a binary number represents a 0 power of the base (2). Example: 2</a:t>
            </a:r>
            <a:r>
              <a:rPr baseline="30000" lang="en-US"/>
              <a:t>0</a:t>
            </a:r>
            <a:endParaRPr/>
          </a:p>
          <a:p>
            <a:pPr indent="-228600" lvl="0" marL="228600" rtl="0" algn="l">
              <a:lnSpc>
                <a:spcPct val="90000"/>
              </a:lnSpc>
              <a:spcBef>
                <a:spcPts val="1000"/>
              </a:spcBef>
              <a:spcAft>
                <a:spcPts val="0"/>
              </a:spcAft>
              <a:buClr>
                <a:schemeClr val="dk1"/>
              </a:buClr>
              <a:buSzPts val="2800"/>
              <a:buChar char="•"/>
            </a:pPr>
            <a:r>
              <a:rPr lang="en-US"/>
              <a:t>Last position in a binary number represents an x power of the base (2). Example: 2</a:t>
            </a:r>
            <a:r>
              <a:rPr baseline="30000" lang="en-US"/>
              <a:t>x</a:t>
            </a:r>
            <a:r>
              <a:rPr lang="en-US"/>
              <a:t> where x represents the last position - 1.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1649506" y="365125"/>
            <a:ext cx="9704294" cy="6030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Binary system</a:t>
            </a:r>
            <a:endParaRPr/>
          </a:p>
        </p:txBody>
      </p:sp>
      <p:sp>
        <p:nvSpPr>
          <p:cNvPr id="136" name="Google Shape;13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mathematics and digital electronics, a </a:t>
            </a:r>
            <a:r>
              <a:rPr b="1" lang="en-US"/>
              <a:t>binary number</a:t>
            </a:r>
            <a:r>
              <a:rPr lang="en-US"/>
              <a:t> is a </a:t>
            </a:r>
            <a:r>
              <a:rPr b="1" lang="en-US"/>
              <a:t>number</a:t>
            </a:r>
            <a:r>
              <a:rPr lang="en-US"/>
              <a:t> expressed in the base-2</a:t>
            </a:r>
            <a:r>
              <a:rPr b="1" lang="en-US"/>
              <a:t>numeral system</a:t>
            </a:r>
            <a:r>
              <a:rPr lang="en-US"/>
              <a:t> or </a:t>
            </a:r>
            <a:r>
              <a:rPr b="1" lang="en-US"/>
              <a:t>binary numeral system</a:t>
            </a:r>
            <a:r>
              <a:rPr lang="en-US"/>
              <a:t>, which uses only two symbols: typically 0 (zero) and 1 (one). </a:t>
            </a:r>
            <a:endParaRPr/>
          </a:p>
          <a:p>
            <a:pPr indent="-228600" lvl="0" marL="228600" rtl="0" algn="just">
              <a:lnSpc>
                <a:spcPct val="90000"/>
              </a:lnSpc>
              <a:spcBef>
                <a:spcPts val="1000"/>
              </a:spcBef>
              <a:spcAft>
                <a:spcPts val="0"/>
              </a:spcAft>
              <a:buClr>
                <a:schemeClr val="dk1"/>
              </a:buClr>
              <a:buSzPts val="2800"/>
              <a:buChar char="•"/>
            </a:pPr>
            <a:r>
              <a:rPr lang="en-US"/>
              <a:t>The base-2 </a:t>
            </a:r>
            <a:r>
              <a:rPr b="1" lang="en-US"/>
              <a:t>numeral system</a:t>
            </a:r>
            <a:r>
              <a:rPr lang="en-US"/>
              <a:t> is a positional notation with a radix of 2. </a:t>
            </a:r>
            <a:endParaRPr/>
          </a:p>
          <a:p>
            <a:pPr indent="-228600" lvl="0" marL="228600" rtl="0" algn="just">
              <a:lnSpc>
                <a:spcPct val="90000"/>
              </a:lnSpc>
              <a:spcBef>
                <a:spcPts val="1000"/>
              </a:spcBef>
              <a:spcAft>
                <a:spcPts val="0"/>
              </a:spcAft>
              <a:buClr>
                <a:schemeClr val="dk1"/>
              </a:buClr>
              <a:buSzPts val="2800"/>
              <a:buChar char="•"/>
            </a:pPr>
            <a:r>
              <a:rPr lang="en-US"/>
              <a:t>Each digit is referred to as a bit.</a:t>
            </a:r>
            <a:br>
              <a:rPr lang="en-US"/>
            </a:br>
            <a:r>
              <a:rPr lang="en-US"/>
              <a:t>I will teach about it briefly.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2020-10-17T09:21:13Z</dcterms:created>
  <dc:creator>AnnA</dc:creator>
</cp:coreProperties>
</file>