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3"/>
  </p:notesMasterIdLst>
  <p:sldIdLst>
    <p:sldId id="279" r:id="rId2"/>
    <p:sldId id="280" r:id="rId3"/>
    <p:sldId id="281" r:id="rId4"/>
    <p:sldId id="282" r:id="rId5"/>
    <p:sldId id="318" r:id="rId6"/>
    <p:sldId id="319" r:id="rId7"/>
    <p:sldId id="284" r:id="rId8"/>
    <p:sldId id="283" r:id="rId9"/>
    <p:sldId id="324" r:id="rId10"/>
    <p:sldId id="323" r:id="rId11"/>
    <p:sldId id="285" r:id="rId12"/>
    <p:sldId id="286" r:id="rId13"/>
    <p:sldId id="287" r:id="rId14"/>
    <p:sldId id="309" r:id="rId15"/>
    <p:sldId id="308" r:id="rId16"/>
    <p:sldId id="307" r:id="rId17"/>
    <p:sldId id="306" r:id="rId18"/>
    <p:sldId id="305" r:id="rId19"/>
    <p:sldId id="304" r:id="rId20"/>
    <p:sldId id="303" r:id="rId21"/>
    <p:sldId id="302" r:id="rId22"/>
    <p:sldId id="297" r:id="rId23"/>
    <p:sldId id="298" r:id="rId24"/>
    <p:sldId id="299" r:id="rId25"/>
    <p:sldId id="300" r:id="rId26"/>
    <p:sldId id="301" r:id="rId27"/>
    <p:sldId id="296" r:id="rId28"/>
    <p:sldId id="293" r:id="rId29"/>
    <p:sldId id="294" r:id="rId30"/>
    <p:sldId id="295" r:id="rId31"/>
    <p:sldId id="288" r:id="rId32"/>
    <p:sldId id="292" r:id="rId33"/>
    <p:sldId id="289" r:id="rId34"/>
    <p:sldId id="310" r:id="rId35"/>
    <p:sldId id="311" r:id="rId36"/>
    <p:sldId id="312" r:id="rId37"/>
    <p:sldId id="327" r:id="rId38"/>
    <p:sldId id="328" r:id="rId39"/>
    <p:sldId id="329" r:id="rId40"/>
    <p:sldId id="313" r:id="rId41"/>
    <p:sldId id="325" r:id="rId42"/>
    <p:sldId id="326" r:id="rId43"/>
    <p:sldId id="290" r:id="rId44"/>
    <p:sldId id="291" r:id="rId45"/>
    <p:sldId id="314" r:id="rId46"/>
    <p:sldId id="315" r:id="rId47"/>
    <p:sldId id="265" r:id="rId48"/>
    <p:sldId id="344" r:id="rId49"/>
    <p:sldId id="345" r:id="rId50"/>
    <p:sldId id="331" r:id="rId51"/>
    <p:sldId id="333" r:id="rId52"/>
    <p:sldId id="332" r:id="rId53"/>
    <p:sldId id="334" r:id="rId54"/>
    <p:sldId id="342" r:id="rId55"/>
    <p:sldId id="341" r:id="rId56"/>
    <p:sldId id="339" r:id="rId57"/>
    <p:sldId id="346" r:id="rId58"/>
    <p:sldId id="347" r:id="rId59"/>
    <p:sldId id="348" r:id="rId60"/>
    <p:sldId id="340" r:id="rId61"/>
    <p:sldId id="349" r:id="rId62"/>
    <p:sldId id="261" r:id="rId63"/>
    <p:sldId id="275" r:id="rId64"/>
    <p:sldId id="276" r:id="rId65"/>
    <p:sldId id="277" r:id="rId66"/>
    <p:sldId id="278" r:id="rId67"/>
    <p:sldId id="322" r:id="rId68"/>
    <p:sldId id="350" r:id="rId69"/>
    <p:sldId id="367" r:id="rId70"/>
    <p:sldId id="351" r:id="rId71"/>
    <p:sldId id="352" r:id="rId72"/>
    <p:sldId id="353" r:id="rId73"/>
    <p:sldId id="354" r:id="rId74"/>
    <p:sldId id="375" r:id="rId75"/>
    <p:sldId id="374" r:id="rId76"/>
    <p:sldId id="372" r:id="rId77"/>
    <p:sldId id="373" r:id="rId78"/>
    <p:sldId id="355" r:id="rId79"/>
    <p:sldId id="368" r:id="rId80"/>
    <p:sldId id="358" r:id="rId81"/>
    <p:sldId id="369" r:id="rId82"/>
    <p:sldId id="361" r:id="rId83"/>
    <p:sldId id="370" r:id="rId84"/>
    <p:sldId id="371" r:id="rId85"/>
    <p:sldId id="360" r:id="rId86"/>
    <p:sldId id="376" r:id="rId87"/>
    <p:sldId id="357" r:id="rId88"/>
    <p:sldId id="377" r:id="rId89"/>
    <p:sldId id="378" r:id="rId90"/>
    <p:sldId id="379" r:id="rId91"/>
    <p:sldId id="362" r:id="rId92"/>
    <p:sldId id="363" r:id="rId93"/>
    <p:sldId id="365" r:id="rId94"/>
    <p:sldId id="366" r:id="rId95"/>
    <p:sldId id="382" r:id="rId96"/>
    <p:sldId id="383" r:id="rId97"/>
    <p:sldId id="385" r:id="rId98"/>
    <p:sldId id="384" r:id="rId99"/>
    <p:sldId id="380" r:id="rId100"/>
    <p:sldId id="381" r:id="rId101"/>
    <p:sldId id="386" r:id="rId10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789568-DF74-4925-8419-07A78441C352}" type="datetimeFigureOut">
              <a:rPr lang="en-US" smtClean="0"/>
              <a:pPr/>
              <a:t>3/15/2022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EF6397-CB3D-4D2C-AA9F-29A31C5BC88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t>17/05/2021</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17/05/2021</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17/05/2021</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17/05/2021</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17/05/2021</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17/05/2021</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17/05/2021</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17/05/2021</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17/05/2021</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17/05/2021</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17/05/2021</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17/05/2021</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theengineeringprojects.com/wp-content/uploads/2016/10/ar8_block3.png"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theengineeringprojects.com/wp-content/uploads/2016/10/ar8_block.png"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9201"/>
            <a:ext cx="7772400" cy="1219199"/>
          </a:xfrm>
        </p:spPr>
        <p:txBody>
          <a:bodyPr/>
          <a:lstStyle/>
          <a:p>
            <a:r>
              <a:rPr lang="en-US" b="1" dirty="0"/>
              <a:t>Overview </a:t>
            </a:r>
            <a:r>
              <a:rPr lang="en-US" b="1"/>
              <a:t>of Embedded </a:t>
            </a:r>
            <a:r>
              <a:rPr lang="en-US" b="1" dirty="0"/>
              <a:t>S</a:t>
            </a:r>
            <a:r>
              <a:rPr lang="en-US" b="1"/>
              <a:t>ystems</a:t>
            </a:r>
            <a:endParaRPr lang="en-US" dirty="0"/>
          </a:p>
        </p:txBody>
      </p:sp>
      <p:sp>
        <p:nvSpPr>
          <p:cNvPr id="3" name="Subtitle 2"/>
          <p:cNvSpPr>
            <a:spLocks noGrp="1"/>
          </p:cNvSpPr>
          <p:nvPr>
            <p:ph type="subTitle" idx="1"/>
          </p:nvPr>
        </p:nvSpPr>
        <p:spPr>
          <a:xfrm>
            <a:off x="1371600" y="2971800"/>
            <a:ext cx="6400800" cy="1905000"/>
          </a:xfrm>
        </p:spPr>
        <p:txBody>
          <a:bodyPr>
            <a:normAutofit fontScale="92500" lnSpcReduction="20000"/>
          </a:bodyPr>
          <a:lstStyle/>
          <a:p>
            <a:endParaRPr lang="en-IN" dirty="0">
              <a:solidFill>
                <a:schemeClr val="tx1">
                  <a:lumMod val="85000"/>
                  <a:lumOff val="15000"/>
                </a:schemeClr>
              </a:solidFill>
              <a:latin typeface="Times New Roman" panose="02020603050405020304" pitchFamily="18" charset="0"/>
              <a:cs typeface="Times New Roman" panose="02020603050405020304" pitchFamily="18" charset="0"/>
            </a:endParaRPr>
          </a:p>
          <a:p>
            <a:r>
              <a:rPr lang="en-IN" dirty="0">
                <a:solidFill>
                  <a:schemeClr val="tx1">
                    <a:lumMod val="85000"/>
                    <a:lumOff val="15000"/>
                  </a:schemeClr>
                </a:solidFill>
                <a:latin typeface="Times New Roman" panose="02020603050405020304" pitchFamily="18" charset="0"/>
                <a:cs typeface="Times New Roman" panose="02020603050405020304" pitchFamily="18" charset="0"/>
              </a:rPr>
              <a:t>Dept. of Electronics and Communication Engineering</a:t>
            </a:r>
          </a:p>
          <a:p>
            <a:r>
              <a:rPr lang="en-IN" dirty="0" err="1">
                <a:solidFill>
                  <a:schemeClr val="tx1">
                    <a:lumMod val="85000"/>
                    <a:lumOff val="15000"/>
                  </a:schemeClr>
                </a:solidFill>
                <a:latin typeface="Times New Roman" panose="02020603050405020304" pitchFamily="18" charset="0"/>
                <a:cs typeface="Times New Roman" panose="02020603050405020304" pitchFamily="18" charset="0"/>
              </a:rPr>
              <a:t>Galgotias</a:t>
            </a:r>
            <a:r>
              <a:rPr lang="en-IN" dirty="0">
                <a:solidFill>
                  <a:schemeClr val="tx1">
                    <a:lumMod val="85000"/>
                    <a:lumOff val="15000"/>
                  </a:schemeClr>
                </a:solidFill>
                <a:latin typeface="Times New Roman" panose="02020603050405020304" pitchFamily="18" charset="0"/>
                <a:cs typeface="Times New Roman" panose="02020603050405020304" pitchFamily="18" charset="0"/>
              </a:rPr>
              <a:t> University</a:t>
            </a:r>
          </a:p>
          <a:p>
            <a:endParaRPr lang="en-IN" dirty="0">
              <a:solidFill>
                <a:schemeClr val="tx1">
                  <a:lumMod val="85000"/>
                  <a:lumOff val="15000"/>
                </a:schemeClr>
              </a:solidFill>
              <a:latin typeface="Times New Roman" panose="02020603050405020304" pitchFamily="18" charset="0"/>
              <a:cs typeface="Times New Roman" panose="02020603050405020304" pitchFamily="18" charset="0"/>
            </a:endParaRPr>
          </a:p>
          <a:p>
            <a:endParaRPr lang="en-US" dirty="0"/>
          </a:p>
          <a:p>
            <a:endParaRPr lang="en-US" dirty="0"/>
          </a:p>
        </p:txBody>
      </p:sp>
      <p:sp>
        <p:nvSpPr>
          <p:cNvPr id="4" name="Date Placeholder 3"/>
          <p:cNvSpPr>
            <a:spLocks noGrp="1"/>
          </p:cNvSpPr>
          <p:nvPr>
            <p:ph type="dt" sz="half" idx="10"/>
          </p:nvPr>
        </p:nvSpPr>
        <p:spPr/>
        <p:txBody>
          <a:bodyPr/>
          <a:lstStyle/>
          <a:p>
            <a:r>
              <a:rPr lang="en-US"/>
              <a:t>17/05/2021</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
        <p:nvSpPr>
          <p:cNvPr id="6" name="Footer Placeholder 5"/>
          <p:cNvSpPr>
            <a:spLocks noGrp="1"/>
          </p:cNvSpPr>
          <p:nvPr>
            <p:ph type="ftr" sz="quarter" idx="1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70CE8A-20C9-4D46-87BA-13A1EF619B6B}"/>
              </a:ext>
            </a:extLst>
          </p:cNvPr>
          <p:cNvSpPr>
            <a:spLocks noGrp="1"/>
          </p:cNvSpPr>
          <p:nvPr>
            <p:ph type="dt" sz="half" idx="10"/>
          </p:nvPr>
        </p:nvSpPr>
        <p:spPr/>
        <p:txBody>
          <a:bodyPr/>
          <a:lstStyle/>
          <a:p>
            <a:r>
              <a:rPr lang="en-US"/>
              <a:t>17/05/2021</a:t>
            </a:r>
            <a:endParaRPr lang="en-US" dirty="0"/>
          </a:p>
        </p:txBody>
      </p:sp>
      <p:sp>
        <p:nvSpPr>
          <p:cNvPr id="3" name="Footer Placeholder 2">
            <a:extLst>
              <a:ext uri="{FF2B5EF4-FFF2-40B4-BE49-F238E27FC236}">
                <a16:creationId xmlns:a16="http://schemas.microsoft.com/office/drawing/2014/main" id="{BEE25B1C-39FF-474F-8A8A-5F394D3048D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71DF25D-9BD6-40B9-A770-BD05DCA2349B}"/>
              </a:ext>
            </a:extLst>
          </p:cNvPr>
          <p:cNvSpPr>
            <a:spLocks noGrp="1"/>
          </p:cNvSpPr>
          <p:nvPr>
            <p:ph type="sldNum" sz="quarter" idx="12"/>
          </p:nvPr>
        </p:nvSpPr>
        <p:spPr/>
        <p:txBody>
          <a:bodyPr/>
          <a:lstStyle/>
          <a:p>
            <a:fld id="{B6F15528-21DE-4FAA-801E-634DDDAF4B2B}" type="slidenum">
              <a:rPr lang="en-US" smtClean="0"/>
              <a:pPr/>
              <a:t>10</a:t>
            </a:fld>
            <a:endParaRPr lang="en-US"/>
          </a:p>
        </p:txBody>
      </p:sp>
      <p:pic>
        <p:nvPicPr>
          <p:cNvPr id="6" name="Picture 5">
            <a:extLst>
              <a:ext uri="{FF2B5EF4-FFF2-40B4-BE49-F238E27FC236}">
                <a16:creationId xmlns:a16="http://schemas.microsoft.com/office/drawing/2014/main" id="{19F03183-EC20-4DFE-9B15-A5FA012351DA}"/>
              </a:ext>
            </a:extLst>
          </p:cNvPr>
          <p:cNvPicPr>
            <a:picLocks noChangeAspect="1"/>
          </p:cNvPicPr>
          <p:nvPr/>
        </p:nvPicPr>
        <p:blipFill>
          <a:blip r:embed="rId2"/>
          <a:stretch>
            <a:fillRect/>
          </a:stretch>
        </p:blipFill>
        <p:spPr>
          <a:xfrm>
            <a:off x="0" y="820324"/>
            <a:ext cx="9144000" cy="5217352"/>
          </a:xfrm>
          <a:prstGeom prst="rect">
            <a:avLst/>
          </a:prstGeom>
        </p:spPr>
      </p:pic>
    </p:spTree>
    <p:extLst>
      <p:ext uri="{BB962C8B-B14F-4D97-AF65-F5344CB8AC3E}">
        <p14:creationId xmlns:p14="http://schemas.microsoft.com/office/powerpoint/2010/main" val="245210583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B1953-C734-40E1-95FB-56D310A60DF5}"/>
              </a:ext>
            </a:extLst>
          </p:cNvPr>
          <p:cNvSpPr>
            <a:spLocks noGrp="1"/>
          </p:cNvSpPr>
          <p:nvPr>
            <p:ph type="title"/>
          </p:nvPr>
        </p:nvSpPr>
        <p:spPr/>
        <p:txBody>
          <a:bodyPr/>
          <a:lstStyle/>
          <a:p>
            <a:r>
              <a:rPr lang="en-IN" dirty="0"/>
              <a:t>Disadvantages of Embedded C</a:t>
            </a:r>
          </a:p>
        </p:txBody>
      </p:sp>
      <p:sp>
        <p:nvSpPr>
          <p:cNvPr id="3" name="Content Placeholder 2">
            <a:extLst>
              <a:ext uri="{FF2B5EF4-FFF2-40B4-BE49-F238E27FC236}">
                <a16:creationId xmlns:a16="http://schemas.microsoft.com/office/drawing/2014/main" id="{3DA8F58B-E1E1-4FBA-B15A-698C384AC0BA}"/>
              </a:ext>
            </a:extLst>
          </p:cNvPr>
          <p:cNvSpPr>
            <a:spLocks noGrp="1"/>
          </p:cNvSpPr>
          <p:nvPr>
            <p:ph idx="1"/>
          </p:nvPr>
        </p:nvSpPr>
        <p:spPr>
          <a:xfrm>
            <a:off x="457200" y="1600200"/>
            <a:ext cx="8534400" cy="4525963"/>
          </a:xfrm>
        </p:spPr>
        <p:txBody>
          <a:bodyPr>
            <a:normAutofit/>
          </a:bodyPr>
          <a:lstStyle/>
          <a:p>
            <a:pPr algn="l" fontAlgn="base">
              <a:buFont typeface="Arial" panose="020B0604020202020204" pitchFamily="34" charset="0"/>
              <a:buChar char="•"/>
            </a:pPr>
            <a:r>
              <a:rPr lang="en-US" b="0" i="0" dirty="0">
                <a:effectLst/>
                <a:latin typeface="Arial" panose="020B0604020202020204" pitchFamily="34" charset="0"/>
              </a:rPr>
              <a:t>At a time, it executes only one task but can’t execute the multi-tasks</a:t>
            </a:r>
          </a:p>
          <a:p>
            <a:pPr algn="l" fontAlgn="base">
              <a:buFont typeface="Arial" panose="020B0604020202020204" pitchFamily="34" charset="0"/>
              <a:buChar char="•"/>
            </a:pPr>
            <a:r>
              <a:rPr lang="en-US" b="0" i="0" dirty="0">
                <a:effectLst/>
                <a:latin typeface="Arial" panose="020B0604020202020204" pitchFamily="34" charset="0"/>
              </a:rPr>
              <a:t>If we change the program then need to change the hardware as well</a:t>
            </a:r>
          </a:p>
          <a:p>
            <a:pPr algn="l" fontAlgn="base">
              <a:buFont typeface="Arial" panose="020B0604020202020204" pitchFamily="34" charset="0"/>
              <a:buChar char="•"/>
            </a:pPr>
            <a:r>
              <a:rPr lang="en-US" b="0" i="0" dirty="0">
                <a:effectLst/>
                <a:latin typeface="Arial" panose="020B0604020202020204" pitchFamily="34" charset="0"/>
              </a:rPr>
              <a:t>It supports only the hardware system.</a:t>
            </a:r>
          </a:p>
          <a:p>
            <a:pPr algn="l" fontAlgn="base">
              <a:buFont typeface="Arial" panose="020B0604020202020204" pitchFamily="34" charset="0"/>
              <a:buChar char="•"/>
            </a:pPr>
            <a:r>
              <a:rPr lang="en-US" b="0" i="0" dirty="0">
                <a:effectLst/>
                <a:latin typeface="Arial" panose="020B0604020202020204" pitchFamily="34" charset="0"/>
              </a:rPr>
              <a:t>It has a scalability issue</a:t>
            </a:r>
          </a:p>
          <a:p>
            <a:pPr algn="l" fontAlgn="base">
              <a:buFont typeface="Arial" panose="020B0604020202020204" pitchFamily="34" charset="0"/>
              <a:buChar char="•"/>
            </a:pPr>
            <a:r>
              <a:rPr lang="en-US" b="0" i="0" dirty="0">
                <a:effectLst/>
                <a:latin typeface="Arial" panose="020B0604020202020204" pitchFamily="34" charset="0"/>
              </a:rPr>
              <a:t>It has a restriction like limited memory otherwise compatibility of the computer.</a:t>
            </a:r>
          </a:p>
          <a:p>
            <a:endParaRPr lang="en-IN" dirty="0"/>
          </a:p>
        </p:txBody>
      </p:sp>
      <p:sp>
        <p:nvSpPr>
          <p:cNvPr id="4" name="Date Placeholder 3">
            <a:extLst>
              <a:ext uri="{FF2B5EF4-FFF2-40B4-BE49-F238E27FC236}">
                <a16:creationId xmlns:a16="http://schemas.microsoft.com/office/drawing/2014/main" id="{F135CFA6-2EB4-4A8E-B390-76A55CE076D8}"/>
              </a:ext>
            </a:extLst>
          </p:cNvPr>
          <p:cNvSpPr>
            <a:spLocks noGrp="1"/>
          </p:cNvSpPr>
          <p:nvPr>
            <p:ph type="dt" sz="half" idx="10"/>
          </p:nvPr>
        </p:nvSpPr>
        <p:spPr/>
        <p:txBody>
          <a:bodyPr/>
          <a:lstStyle/>
          <a:p>
            <a:r>
              <a:rPr lang="en-US"/>
              <a:t>17/05/2021</a:t>
            </a:r>
            <a:endParaRPr lang="en-US" dirty="0"/>
          </a:p>
        </p:txBody>
      </p:sp>
      <p:sp>
        <p:nvSpPr>
          <p:cNvPr id="5" name="Footer Placeholder 4">
            <a:extLst>
              <a:ext uri="{FF2B5EF4-FFF2-40B4-BE49-F238E27FC236}">
                <a16:creationId xmlns:a16="http://schemas.microsoft.com/office/drawing/2014/main" id="{5BFE99EC-9B48-44F8-8CC7-0F9979A6B82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163F854-F0CC-40AF-AA9E-714926C186D9}"/>
              </a:ext>
            </a:extLst>
          </p:cNvPr>
          <p:cNvSpPr>
            <a:spLocks noGrp="1"/>
          </p:cNvSpPr>
          <p:nvPr>
            <p:ph type="sldNum" sz="quarter" idx="12"/>
          </p:nvPr>
        </p:nvSpPr>
        <p:spPr/>
        <p:txBody>
          <a:bodyPr/>
          <a:lstStyle/>
          <a:p>
            <a:fld id="{B6F15528-21DE-4FAA-801E-634DDDAF4B2B}" type="slidenum">
              <a:rPr lang="en-US" smtClean="0"/>
              <a:pPr/>
              <a:t>100</a:t>
            </a:fld>
            <a:endParaRPr lang="en-US"/>
          </a:p>
        </p:txBody>
      </p:sp>
    </p:spTree>
    <p:extLst>
      <p:ext uri="{BB962C8B-B14F-4D97-AF65-F5344CB8AC3E}">
        <p14:creationId xmlns:p14="http://schemas.microsoft.com/office/powerpoint/2010/main" val="158307477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29986-78C0-4696-9F5E-7BC078ED46CA}"/>
              </a:ext>
            </a:extLst>
          </p:cNvPr>
          <p:cNvSpPr>
            <a:spLocks noGrp="1"/>
          </p:cNvSpPr>
          <p:nvPr>
            <p:ph type="title"/>
          </p:nvPr>
        </p:nvSpPr>
        <p:spPr/>
        <p:txBody>
          <a:bodyPr>
            <a:normAutofit fontScale="90000"/>
          </a:bodyPr>
          <a:lstStyle/>
          <a:p>
            <a:r>
              <a:rPr lang="en-US" b="1" i="0" dirty="0">
                <a:solidFill>
                  <a:srgbClr val="000000"/>
                </a:solidFill>
                <a:effectLst/>
                <a:latin typeface="Arial" panose="020B0604020202020204" pitchFamily="34" charset="0"/>
              </a:rPr>
              <a:t>Applications of Embedded C Program</a:t>
            </a:r>
            <a:br>
              <a:rPr lang="en-US" b="1" i="0" dirty="0">
                <a:solidFill>
                  <a:srgbClr val="000000"/>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EAFB8952-BF42-4613-BA8F-94174EED4638}"/>
              </a:ext>
            </a:extLst>
          </p:cNvPr>
          <p:cNvSpPr>
            <a:spLocks noGrp="1"/>
          </p:cNvSpPr>
          <p:nvPr>
            <p:ph idx="1"/>
          </p:nvPr>
        </p:nvSpPr>
        <p:spPr/>
        <p:txBody>
          <a:bodyPr>
            <a:normAutofit/>
          </a:bodyPr>
          <a:lstStyle/>
          <a:p>
            <a:pPr algn="just" fontAlgn="base">
              <a:buFont typeface="Arial" panose="020B0604020202020204" pitchFamily="34" charset="0"/>
              <a:buChar char="•"/>
            </a:pPr>
            <a:r>
              <a:rPr lang="en-US" sz="2800" b="0" i="0" dirty="0">
                <a:solidFill>
                  <a:srgbClr val="666666"/>
                </a:solidFill>
                <a:effectLst/>
                <a:latin typeface="Arial" panose="020B0604020202020204" pitchFamily="34" charset="0"/>
              </a:rPr>
              <a:t>Embedded C programming is used in industries for different purposes</a:t>
            </a:r>
          </a:p>
          <a:p>
            <a:pPr algn="just" fontAlgn="base">
              <a:buFont typeface="Arial" panose="020B0604020202020204" pitchFamily="34" charset="0"/>
              <a:buChar char="•"/>
            </a:pPr>
            <a:r>
              <a:rPr lang="en-US" sz="2800" b="0" i="0" dirty="0">
                <a:solidFill>
                  <a:srgbClr val="666666"/>
                </a:solidFill>
                <a:effectLst/>
                <a:latin typeface="Arial" panose="020B0604020202020204" pitchFamily="34" charset="0"/>
              </a:rPr>
              <a:t>The programming language used in the applications is speed checker on the highway, controlling of traffic lights, controlling of street lights, tracking the vehicle, artificial intelligence, home automation, and auto intensity control.</a:t>
            </a:r>
          </a:p>
          <a:p>
            <a:pPr algn="just"/>
            <a:endParaRPr lang="en-IN" sz="2800" dirty="0"/>
          </a:p>
        </p:txBody>
      </p:sp>
      <p:sp>
        <p:nvSpPr>
          <p:cNvPr id="4" name="Date Placeholder 3">
            <a:extLst>
              <a:ext uri="{FF2B5EF4-FFF2-40B4-BE49-F238E27FC236}">
                <a16:creationId xmlns:a16="http://schemas.microsoft.com/office/drawing/2014/main" id="{B0B056A2-80E3-43B3-AFDD-12DDE1F6B3AF}"/>
              </a:ext>
            </a:extLst>
          </p:cNvPr>
          <p:cNvSpPr>
            <a:spLocks noGrp="1"/>
          </p:cNvSpPr>
          <p:nvPr>
            <p:ph type="dt" sz="half" idx="10"/>
          </p:nvPr>
        </p:nvSpPr>
        <p:spPr/>
        <p:txBody>
          <a:bodyPr/>
          <a:lstStyle/>
          <a:p>
            <a:r>
              <a:rPr lang="en-US"/>
              <a:t>17/05/2021</a:t>
            </a:r>
            <a:endParaRPr lang="en-US" dirty="0"/>
          </a:p>
        </p:txBody>
      </p:sp>
      <p:sp>
        <p:nvSpPr>
          <p:cNvPr id="5" name="Footer Placeholder 4">
            <a:extLst>
              <a:ext uri="{FF2B5EF4-FFF2-40B4-BE49-F238E27FC236}">
                <a16:creationId xmlns:a16="http://schemas.microsoft.com/office/drawing/2014/main" id="{625DB11E-0D56-4ACE-9B98-088F5AE73F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042E850-3408-4AD3-A95C-AA9920BCD09B}"/>
              </a:ext>
            </a:extLst>
          </p:cNvPr>
          <p:cNvSpPr>
            <a:spLocks noGrp="1"/>
          </p:cNvSpPr>
          <p:nvPr>
            <p:ph type="sldNum" sz="quarter" idx="12"/>
          </p:nvPr>
        </p:nvSpPr>
        <p:spPr/>
        <p:txBody>
          <a:bodyPr/>
          <a:lstStyle/>
          <a:p>
            <a:fld id="{B6F15528-21DE-4FAA-801E-634DDDAF4B2B}" type="slidenum">
              <a:rPr lang="en-US" smtClean="0"/>
              <a:pPr/>
              <a:t>101</a:t>
            </a:fld>
            <a:endParaRPr lang="en-US"/>
          </a:p>
        </p:txBody>
      </p:sp>
    </p:spTree>
    <p:extLst>
      <p:ext uri="{BB962C8B-B14F-4D97-AF65-F5344CB8AC3E}">
        <p14:creationId xmlns:p14="http://schemas.microsoft.com/office/powerpoint/2010/main" val="2821065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EXAMPLES OF EMBEDDED SYSTEM</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a:t>There’s an endless list of Examples of Embedded Systems. Some of the most exciting Examples of Embedded Systems </a:t>
            </a:r>
          </a:p>
          <a:p>
            <a:pPr algn="just">
              <a:buFont typeface="Courier New" pitchFamily="49" charset="0"/>
              <a:buChar char="o"/>
            </a:pPr>
            <a:r>
              <a:rPr lang="en-US" dirty="0"/>
              <a:t>Digital Camera</a:t>
            </a:r>
          </a:p>
          <a:p>
            <a:pPr algn="just">
              <a:buFont typeface="Courier New" pitchFamily="49" charset="0"/>
              <a:buChar char="o"/>
            </a:pPr>
            <a:r>
              <a:rPr lang="en-US" dirty="0"/>
              <a:t>Automotive Embedded Systems</a:t>
            </a:r>
          </a:p>
          <a:p>
            <a:pPr algn="just">
              <a:buFont typeface="Courier New" pitchFamily="49" charset="0"/>
              <a:buChar char="o"/>
            </a:pPr>
            <a:r>
              <a:rPr lang="en-US" dirty="0"/>
              <a:t>Home Security Systems</a:t>
            </a:r>
          </a:p>
          <a:p>
            <a:pPr algn="just">
              <a:buFont typeface="Courier New" pitchFamily="49" charset="0"/>
              <a:buChar char="o"/>
            </a:pPr>
            <a:r>
              <a:rPr lang="en-US" dirty="0"/>
              <a:t>Automatic Washing Machine</a:t>
            </a:r>
          </a:p>
          <a:p>
            <a:pPr algn="just">
              <a:buFont typeface="Courier New" pitchFamily="49" charset="0"/>
              <a:buChar char="o"/>
            </a:pPr>
            <a:r>
              <a:rPr lang="en-US" dirty="0"/>
              <a:t>Personal Digital Assistant</a:t>
            </a:r>
          </a:p>
          <a:p>
            <a:pPr algn="just">
              <a:buFont typeface="Courier New" pitchFamily="49" charset="0"/>
              <a:buChar char="o"/>
            </a:pPr>
            <a:r>
              <a:rPr lang="en-US" dirty="0"/>
              <a:t>Industrial Robot</a:t>
            </a:r>
          </a:p>
          <a:p>
            <a:pPr algn="just">
              <a:buFont typeface="Courier New" pitchFamily="49" charset="0"/>
              <a:buChar char="o"/>
            </a:pPr>
            <a:r>
              <a:rPr lang="en-US" dirty="0"/>
              <a:t>Automated Teller machine (ATM)</a:t>
            </a:r>
          </a:p>
          <a:p>
            <a:pPr algn="just">
              <a:buFont typeface="Courier New" pitchFamily="49" charset="0"/>
              <a:buChar char="o"/>
            </a:pPr>
            <a:r>
              <a:rPr lang="en-US" dirty="0"/>
              <a:t>Calculator</a:t>
            </a:r>
          </a:p>
          <a:p>
            <a:pPr algn="just">
              <a:buFont typeface="Courier New" pitchFamily="49" charset="0"/>
              <a:buChar char="o"/>
            </a:pPr>
            <a:r>
              <a:rPr lang="en-US" dirty="0"/>
              <a:t>Printer</a:t>
            </a:r>
          </a:p>
          <a:p>
            <a:pPr algn="just"/>
            <a:endParaRPr lang="en-US" b="1" dirty="0"/>
          </a:p>
          <a:p>
            <a:pPr algn="just"/>
            <a:endParaRPr lang="en-US" b="1" dirty="0"/>
          </a:p>
          <a:p>
            <a:pPr algn="just"/>
            <a:endParaRPr lang="en-US" b="1" dirty="0"/>
          </a:p>
          <a:p>
            <a:pPr algn="just"/>
            <a:endParaRPr lang="en-US" dirty="0"/>
          </a:p>
          <a:p>
            <a:endParaRPr lang="en-US" dirty="0"/>
          </a:p>
        </p:txBody>
      </p:sp>
      <p:sp>
        <p:nvSpPr>
          <p:cNvPr id="4" name="Date Placeholder 3"/>
          <p:cNvSpPr>
            <a:spLocks noGrp="1"/>
          </p:cNvSpPr>
          <p:nvPr>
            <p:ph type="dt" sz="half" idx="10"/>
          </p:nvPr>
        </p:nvSpPr>
        <p:spPr/>
        <p:txBody>
          <a:bodyPr/>
          <a:lstStyle/>
          <a:p>
            <a:r>
              <a:rPr lang="en-US"/>
              <a:t>17/05/2021</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Digital Camera</a:t>
            </a:r>
            <a:br>
              <a:rPr lang="en-US" sz="3600" b="1" dirty="0"/>
            </a:br>
            <a:endParaRPr lang="en-US" dirty="0"/>
          </a:p>
        </p:txBody>
      </p:sp>
      <p:sp>
        <p:nvSpPr>
          <p:cNvPr id="3" name="Content Placeholder 2"/>
          <p:cNvSpPr>
            <a:spLocks noGrp="1"/>
          </p:cNvSpPr>
          <p:nvPr>
            <p:ph idx="1"/>
          </p:nvPr>
        </p:nvSpPr>
        <p:spPr/>
        <p:txBody>
          <a:bodyPr>
            <a:normAutofit fontScale="70000" lnSpcReduction="20000"/>
          </a:bodyPr>
          <a:lstStyle/>
          <a:p>
            <a:pPr lvl="0" algn="just"/>
            <a:r>
              <a:rPr lang="en-US" sz="2900" dirty="0"/>
              <a:t>A digital camera is very good example of embedded systems.</a:t>
            </a:r>
          </a:p>
          <a:p>
            <a:pPr lvl="0" algn="just"/>
            <a:r>
              <a:rPr lang="en-US" sz="2900" dirty="0"/>
              <a:t>Cameras that we use today are smart and have a lot of features that were not present in early cameras all because of embedded system used in them.</a:t>
            </a:r>
          </a:p>
          <a:p>
            <a:pPr lvl="0" algn="just"/>
            <a:r>
              <a:rPr lang="en-US" sz="2900" dirty="0"/>
              <a:t>A digital camera has basically three functions, to capture image which we call data, to store image data, and to represent this data.</a:t>
            </a:r>
          </a:p>
          <a:p>
            <a:pPr lvl="0" algn="just"/>
            <a:r>
              <a:rPr lang="en-US" sz="2900" dirty="0"/>
              <a:t>Today images are stored and processed in form of digital data in bits.</a:t>
            </a:r>
          </a:p>
          <a:p>
            <a:pPr lvl="0" algn="just"/>
            <a:r>
              <a:rPr lang="en-US" sz="2900" dirty="0"/>
              <a:t>There is no need of film for storing images. This feature has increased the storage capacity and made it easy to transfer images.</a:t>
            </a:r>
          </a:p>
          <a:p>
            <a:pPr lvl="0" algn="just"/>
            <a:r>
              <a:rPr lang="en-US" sz="2900" dirty="0"/>
              <a:t>In digital cameras, first image is captured and converted to digital form.</a:t>
            </a:r>
          </a:p>
          <a:p>
            <a:pPr lvl="0" algn="just"/>
            <a:r>
              <a:rPr lang="en-US" sz="2900" dirty="0"/>
              <a:t>This digital image is stored in internal memory.</a:t>
            </a:r>
          </a:p>
          <a:p>
            <a:pPr lvl="0" algn="just"/>
            <a:r>
              <a:rPr lang="en-US" sz="2900" dirty="0"/>
              <a:t>When the camera is attached to your personal computer for uploading images, it transfers the stored data.</a:t>
            </a:r>
          </a:p>
          <a:p>
            <a:pPr lvl="0" algn="just"/>
            <a:r>
              <a:rPr lang="en-US" sz="2900" dirty="0"/>
              <a:t>If I talk about smart camera, it has some extra features than digital cameras.</a:t>
            </a:r>
          </a:p>
          <a:p>
            <a:pPr lvl="0"/>
            <a:endParaRPr lang="en-US" sz="2400" dirty="0"/>
          </a:p>
        </p:txBody>
      </p:sp>
      <p:sp>
        <p:nvSpPr>
          <p:cNvPr id="4" name="Date Placeholder 3"/>
          <p:cNvSpPr>
            <a:spLocks noGrp="1"/>
          </p:cNvSpPr>
          <p:nvPr>
            <p:ph type="dt" sz="half" idx="10"/>
          </p:nvPr>
        </p:nvSpPr>
        <p:spPr/>
        <p:txBody>
          <a:bodyPr/>
          <a:lstStyle/>
          <a:p>
            <a:r>
              <a:rPr lang="en-US"/>
              <a:t>17/05/2021</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b="1" dirty="0"/>
              <a:t>Digital Camera</a:t>
            </a:r>
            <a:endParaRPr lang="en-US" dirty="0"/>
          </a:p>
        </p:txBody>
      </p:sp>
      <p:sp>
        <p:nvSpPr>
          <p:cNvPr id="3" name="Content Placeholder 2"/>
          <p:cNvSpPr>
            <a:spLocks noGrp="1"/>
          </p:cNvSpPr>
          <p:nvPr>
            <p:ph idx="1"/>
          </p:nvPr>
        </p:nvSpPr>
        <p:spPr>
          <a:xfrm>
            <a:off x="457200" y="1447800"/>
            <a:ext cx="8229600" cy="4724400"/>
          </a:xfrm>
        </p:spPr>
        <p:txBody>
          <a:bodyPr>
            <a:normAutofit fontScale="47500" lnSpcReduction="20000"/>
          </a:bodyPr>
          <a:lstStyle/>
          <a:p>
            <a:pPr lvl="0" algn="just"/>
            <a:r>
              <a:rPr lang="en-US" sz="3600" dirty="0"/>
              <a:t>Smart cameras are able to capture details of the scene.</a:t>
            </a:r>
          </a:p>
          <a:p>
            <a:pPr lvl="0" algn="just"/>
            <a:r>
              <a:rPr lang="en-US" sz="3600" dirty="0"/>
              <a:t>These cameras analyze the images and are able to detect humans, motion, faces etc. from the whole image.</a:t>
            </a:r>
          </a:p>
          <a:p>
            <a:pPr lvl="0" algn="just"/>
            <a:r>
              <a:rPr lang="en-US" sz="3600" dirty="0"/>
              <a:t>For detection of objects in the image, some processing is required in cameras.</a:t>
            </a:r>
          </a:p>
          <a:p>
            <a:pPr lvl="0" algn="just"/>
            <a:r>
              <a:rPr lang="en-US" sz="3600" dirty="0"/>
              <a:t>Usually, image processing includes low level processing and high level processing.</a:t>
            </a:r>
          </a:p>
          <a:p>
            <a:pPr lvl="0" algn="just"/>
            <a:r>
              <a:rPr lang="en-US" sz="3600" dirty="0"/>
              <a:t>Various algorithms are available that are employed for this purpose.</a:t>
            </a:r>
          </a:p>
          <a:p>
            <a:pPr lvl="0" algn="just"/>
            <a:r>
              <a:rPr lang="en-US" sz="3600" dirty="0"/>
              <a:t>Components of a smart camera include,</a:t>
            </a:r>
          </a:p>
          <a:p>
            <a:pPr lvl="1" algn="just"/>
            <a:r>
              <a:rPr lang="en-US" sz="3600" dirty="0"/>
              <a:t>image sensor that may be a CCD (Charge Coupled Device) or a CMOS (Complementary metal oxide semiconductor)</a:t>
            </a:r>
          </a:p>
          <a:p>
            <a:pPr lvl="1" algn="just"/>
            <a:r>
              <a:rPr lang="en-US" sz="3600" dirty="0"/>
              <a:t>Analog to digital converter (A2D)</a:t>
            </a:r>
          </a:p>
          <a:p>
            <a:pPr lvl="1" algn="just"/>
            <a:r>
              <a:rPr lang="en-US" sz="3600" dirty="0"/>
              <a:t>Image Processor</a:t>
            </a:r>
          </a:p>
          <a:p>
            <a:pPr lvl="1" algn="just"/>
            <a:r>
              <a:rPr lang="en-US" sz="3600" dirty="0"/>
              <a:t>Memory</a:t>
            </a:r>
          </a:p>
          <a:p>
            <a:pPr lvl="1" algn="just"/>
            <a:r>
              <a:rPr lang="en-US" sz="3600" dirty="0"/>
              <a:t>Lens</a:t>
            </a:r>
          </a:p>
          <a:p>
            <a:pPr lvl="1" algn="just"/>
            <a:r>
              <a:rPr lang="en-US" sz="3600" dirty="0"/>
              <a:t>Led or other illuminating device</a:t>
            </a:r>
          </a:p>
          <a:p>
            <a:pPr lvl="1" algn="just"/>
            <a:r>
              <a:rPr lang="en-US" sz="3600" dirty="0"/>
              <a:t>Communication Interface etc.</a:t>
            </a:r>
          </a:p>
          <a:p>
            <a:pPr algn="just"/>
            <a:r>
              <a:rPr lang="en-US" sz="3600" dirty="0"/>
              <a:t>Smart cameras may consist of some more devices depending on features.</a:t>
            </a:r>
          </a:p>
          <a:p>
            <a:pPr algn="just"/>
            <a:r>
              <a:rPr lang="en-US" sz="3600" dirty="0"/>
              <a:t>So, we can say that camera is one of the important embedded systems examples. It has its own processor, sensors, actuators and also memory for storage purposes</a:t>
            </a:r>
          </a:p>
          <a:p>
            <a:pPr algn="just"/>
            <a:endParaRPr lang="en-US" dirty="0"/>
          </a:p>
        </p:txBody>
      </p:sp>
      <p:sp>
        <p:nvSpPr>
          <p:cNvPr id="4" name="Date Placeholder 3"/>
          <p:cNvSpPr>
            <a:spLocks noGrp="1"/>
          </p:cNvSpPr>
          <p:nvPr>
            <p:ph type="dt" sz="half" idx="10"/>
          </p:nvPr>
        </p:nvSpPr>
        <p:spPr/>
        <p:txBody>
          <a:bodyPr/>
          <a:lstStyle/>
          <a:p>
            <a:r>
              <a:rPr lang="en-US"/>
              <a:t>17/05/2021</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b="1" dirty="0"/>
              <a:t>Automotive Embedded Systems</a:t>
            </a:r>
            <a:br>
              <a:rPr lang="en-US" sz="3600" b="1" dirty="0"/>
            </a:br>
            <a:endParaRPr lang="en-US" dirty="0"/>
          </a:p>
        </p:txBody>
      </p:sp>
      <p:sp>
        <p:nvSpPr>
          <p:cNvPr id="3" name="Content Placeholder 2"/>
          <p:cNvSpPr>
            <a:spLocks noGrp="1"/>
          </p:cNvSpPr>
          <p:nvPr>
            <p:ph idx="1"/>
          </p:nvPr>
        </p:nvSpPr>
        <p:spPr>
          <a:xfrm>
            <a:off x="457200" y="838200"/>
            <a:ext cx="8229600" cy="5287963"/>
          </a:xfrm>
        </p:spPr>
        <p:txBody>
          <a:bodyPr>
            <a:normAutofit fontScale="40000" lnSpcReduction="20000"/>
          </a:bodyPr>
          <a:lstStyle/>
          <a:p>
            <a:pPr algn="just">
              <a:buNone/>
            </a:pPr>
            <a:endParaRPr lang="en-US" sz="2400" dirty="0"/>
          </a:p>
          <a:p>
            <a:pPr lvl="0" algn="just"/>
            <a:r>
              <a:rPr lang="en-US" sz="3800" dirty="0"/>
              <a:t>Examples of embedded systems include automotive. Today cars use embedded systems replacing old traditional systems.</a:t>
            </a:r>
          </a:p>
          <a:p>
            <a:pPr lvl="0" algn="just"/>
            <a:r>
              <a:rPr lang="en-US" sz="3800" dirty="0"/>
              <a:t>Electronic Control Units are used in automotive embedded systems Examples.</a:t>
            </a:r>
          </a:p>
          <a:p>
            <a:pPr lvl="0" algn="just"/>
            <a:r>
              <a:rPr lang="en-US" sz="3800" dirty="0"/>
              <a:t>This unit contains microcontroller, switches, sensors, drivers, etc.</a:t>
            </a:r>
          </a:p>
          <a:p>
            <a:pPr lvl="0" algn="just"/>
            <a:r>
              <a:rPr lang="en-US" sz="3800" dirty="0"/>
              <a:t>All the sensors and actuators are connected to electronic control unit.</a:t>
            </a:r>
          </a:p>
          <a:p>
            <a:pPr lvl="0" algn="just"/>
            <a:r>
              <a:rPr lang="en-US" sz="3800" dirty="0"/>
              <a:t>Automobiles using embedded systems may consists of hundreds of microprocessors.</a:t>
            </a:r>
          </a:p>
          <a:p>
            <a:pPr lvl="0" algn="just"/>
            <a:r>
              <a:rPr lang="en-US" sz="3800" dirty="0"/>
              <a:t>Each microcontroller performs its own dedicated task. Some of them control engine. Some run dashboard devices.</a:t>
            </a:r>
          </a:p>
          <a:p>
            <a:pPr lvl="0" algn="just"/>
            <a:r>
              <a:rPr lang="en-US" sz="3800" dirty="0"/>
              <a:t>The whole system is actually comprised of several small systems.</a:t>
            </a:r>
          </a:p>
          <a:p>
            <a:pPr lvl="0" algn="just"/>
            <a:r>
              <a:rPr lang="en-US" sz="3800" dirty="0"/>
              <a:t>Using embedded systems in automotive has reduced the cost factor.</a:t>
            </a:r>
          </a:p>
          <a:p>
            <a:pPr lvl="0" algn="just"/>
            <a:r>
              <a:rPr lang="en-US" sz="3800" dirty="0"/>
              <a:t>It has improved the overall performance and increased functionality.</a:t>
            </a:r>
          </a:p>
          <a:p>
            <a:pPr lvl="0" algn="just"/>
            <a:r>
              <a:rPr lang="en-US" sz="3800" dirty="0"/>
              <a:t>It has also reduced weight and made automobile more safe and reliable.</a:t>
            </a:r>
          </a:p>
          <a:p>
            <a:pPr lvl="0" algn="just"/>
            <a:r>
              <a:rPr lang="en-US" sz="3800" dirty="0"/>
              <a:t>Applications of automotive embedded systems include:</a:t>
            </a:r>
          </a:p>
          <a:p>
            <a:pPr lvl="1" algn="just"/>
            <a:r>
              <a:rPr lang="en-US" sz="3800" dirty="0"/>
              <a:t>Automatic Stability Control</a:t>
            </a:r>
          </a:p>
          <a:p>
            <a:pPr lvl="1" algn="just"/>
            <a:r>
              <a:rPr lang="en-US" sz="3800" dirty="0"/>
              <a:t>Traction Control System</a:t>
            </a:r>
          </a:p>
          <a:p>
            <a:pPr lvl="1" algn="just"/>
            <a:r>
              <a:rPr lang="en-US" sz="3800" dirty="0"/>
              <a:t>Pre-crash Safety System</a:t>
            </a:r>
          </a:p>
          <a:p>
            <a:pPr lvl="1" algn="just"/>
            <a:r>
              <a:rPr lang="en-US" sz="3800" dirty="0"/>
              <a:t>Air bag</a:t>
            </a:r>
          </a:p>
          <a:p>
            <a:pPr lvl="1" algn="just"/>
            <a:r>
              <a:rPr lang="en-US" sz="3800" dirty="0"/>
              <a:t>Car Navigation System</a:t>
            </a:r>
          </a:p>
          <a:p>
            <a:pPr lvl="0" algn="just"/>
            <a:r>
              <a:rPr lang="en-US" sz="3800" dirty="0"/>
              <a:t>So you can see that using embedded systems in automobiles is very useful and has increased the functionality of automotive.</a:t>
            </a:r>
          </a:p>
          <a:p>
            <a:pPr algn="just"/>
            <a:endParaRPr lang="en-US" dirty="0"/>
          </a:p>
        </p:txBody>
      </p:sp>
      <p:sp>
        <p:nvSpPr>
          <p:cNvPr id="4" name="Date Placeholder 3"/>
          <p:cNvSpPr>
            <a:spLocks noGrp="1"/>
          </p:cNvSpPr>
          <p:nvPr>
            <p:ph type="dt" sz="half" idx="10"/>
          </p:nvPr>
        </p:nvSpPr>
        <p:spPr/>
        <p:txBody>
          <a:bodyPr/>
          <a:lstStyle/>
          <a:p>
            <a:r>
              <a:rPr lang="en-US"/>
              <a:t>17/05/2021</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t>Home Security System</a:t>
            </a:r>
            <a:br>
              <a:rPr lang="en-US" b="1" dirty="0"/>
            </a:br>
            <a:endParaRPr lang="en-US" dirty="0"/>
          </a:p>
        </p:txBody>
      </p:sp>
      <p:sp>
        <p:nvSpPr>
          <p:cNvPr id="3" name="Content Placeholder 2"/>
          <p:cNvSpPr>
            <a:spLocks noGrp="1"/>
          </p:cNvSpPr>
          <p:nvPr>
            <p:ph idx="1"/>
          </p:nvPr>
        </p:nvSpPr>
        <p:spPr>
          <a:xfrm>
            <a:off x="457200" y="990600"/>
            <a:ext cx="8229600" cy="5135563"/>
          </a:xfrm>
        </p:spPr>
        <p:txBody>
          <a:bodyPr>
            <a:normAutofit fontScale="47500" lnSpcReduction="20000"/>
          </a:bodyPr>
          <a:lstStyle/>
          <a:p>
            <a:pPr lvl="0" algn="just"/>
            <a:r>
              <a:rPr lang="en-US" dirty="0"/>
              <a:t>In embedded systems examples, I have another interesting one on my list that is home security system.</a:t>
            </a:r>
          </a:p>
          <a:p>
            <a:pPr lvl="0" algn="just"/>
            <a:r>
              <a:rPr lang="en-US" dirty="0"/>
              <a:t>Home security systems are used largely today.</a:t>
            </a:r>
          </a:p>
          <a:p>
            <a:pPr lvl="0" algn="just"/>
            <a:r>
              <a:rPr lang="en-US" dirty="0"/>
              <a:t>These systems have several features just as checking for fire or gas leakages, and detecting if someone suspicious tries to enter the house.</a:t>
            </a:r>
          </a:p>
          <a:p>
            <a:pPr lvl="0" algn="just"/>
            <a:r>
              <a:rPr lang="en-US" dirty="0"/>
              <a:t>A microcontroller is used for controlling all the operations. Sensors give data and if something wrong happens than safety alarms get activated.</a:t>
            </a:r>
          </a:p>
          <a:p>
            <a:pPr lvl="0" algn="just"/>
            <a:r>
              <a:rPr lang="en-US" dirty="0"/>
              <a:t>Sensors used in such systems include gas sensors, smoke sensors, temperature sensors, IR sensors etc.</a:t>
            </a:r>
          </a:p>
          <a:p>
            <a:pPr lvl="0" algn="just"/>
            <a:r>
              <a:rPr lang="en-US" dirty="0"/>
              <a:t>Also a keypad is included in such systems for entering password at the gate.</a:t>
            </a:r>
          </a:p>
          <a:p>
            <a:pPr lvl="0" algn="just"/>
            <a:r>
              <a:rPr lang="en-US" dirty="0"/>
              <a:t>If correct password is entered then this embedded system opens the gate and if someone tries to enter wrong password than alarm is set on and gates remain closed.</a:t>
            </a:r>
          </a:p>
          <a:p>
            <a:pPr lvl="0" algn="just"/>
            <a:r>
              <a:rPr lang="en-US" dirty="0"/>
              <a:t>The output is received from alarms or some display.</a:t>
            </a:r>
          </a:p>
          <a:p>
            <a:pPr lvl="0" algn="just"/>
            <a:r>
              <a:rPr lang="en-US" dirty="0"/>
              <a:t>The output can also be sent to some distant location.</a:t>
            </a:r>
          </a:p>
          <a:p>
            <a:pPr lvl="0" algn="just"/>
            <a:r>
              <a:rPr lang="en-US" dirty="0"/>
              <a:t>If family members are not present in home then still they can monitor the activities going on in their house.</a:t>
            </a:r>
          </a:p>
          <a:p>
            <a:pPr lvl="0" algn="just"/>
            <a:r>
              <a:rPr lang="en-US" dirty="0"/>
              <a:t>Home security system is not limited to homes.</a:t>
            </a:r>
          </a:p>
          <a:p>
            <a:pPr lvl="0" algn="just"/>
            <a:r>
              <a:rPr lang="en-US" dirty="0"/>
              <a:t>Such systems can be used at shops, stores and in industries.</a:t>
            </a:r>
          </a:p>
          <a:p>
            <a:pPr lvl="0" algn="just"/>
            <a:r>
              <a:rPr lang="en-US" dirty="0"/>
              <a:t>Almost every industry and office has security systems that can recognize the workers from their face or identity cards.</a:t>
            </a:r>
          </a:p>
          <a:p>
            <a:pPr lvl="0" algn="just"/>
            <a:r>
              <a:rPr lang="en-US" dirty="0"/>
              <a:t>Home automation system is also one of the examples of embedded systems as home security system.</a:t>
            </a:r>
          </a:p>
          <a:p>
            <a:pPr algn="just"/>
            <a:endParaRPr lang="en-US" dirty="0"/>
          </a:p>
        </p:txBody>
      </p:sp>
      <p:sp>
        <p:nvSpPr>
          <p:cNvPr id="4" name="Date Placeholder 3"/>
          <p:cNvSpPr>
            <a:spLocks noGrp="1"/>
          </p:cNvSpPr>
          <p:nvPr>
            <p:ph type="dt" sz="half" idx="10"/>
          </p:nvPr>
        </p:nvSpPr>
        <p:spPr/>
        <p:txBody>
          <a:bodyPr/>
          <a:lstStyle/>
          <a:p>
            <a:r>
              <a:rPr lang="en-US"/>
              <a:t>17/05/2021</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fontScale="90000"/>
          </a:bodyPr>
          <a:lstStyle/>
          <a:p>
            <a:r>
              <a:rPr lang="en-US" b="1" dirty="0"/>
              <a:t>Automatic Washing Machine</a:t>
            </a:r>
            <a:br>
              <a:rPr lang="en-US" b="1" dirty="0"/>
            </a:br>
            <a:endParaRPr lang="en-US" dirty="0"/>
          </a:p>
        </p:txBody>
      </p:sp>
      <p:sp>
        <p:nvSpPr>
          <p:cNvPr id="3" name="Content Placeholder 2"/>
          <p:cNvSpPr>
            <a:spLocks noGrp="1"/>
          </p:cNvSpPr>
          <p:nvPr>
            <p:ph idx="1"/>
          </p:nvPr>
        </p:nvSpPr>
        <p:spPr>
          <a:xfrm>
            <a:off x="457200" y="1066800"/>
            <a:ext cx="8229600" cy="5059363"/>
          </a:xfrm>
        </p:spPr>
        <p:txBody>
          <a:bodyPr>
            <a:normAutofit fontScale="47500" lnSpcReduction="20000"/>
          </a:bodyPr>
          <a:lstStyle/>
          <a:p>
            <a:pPr lvl="0" algn="just"/>
            <a:r>
              <a:rPr lang="en-US" sz="3800" dirty="0"/>
              <a:t>Daily life examples of embedded systems include automatic washing machines and dryers.</a:t>
            </a:r>
          </a:p>
          <a:p>
            <a:pPr lvl="0" algn="just"/>
            <a:r>
              <a:rPr lang="en-US" sz="3800" dirty="0"/>
              <a:t>Washing clothes is not a difficult task now owing to embedded systems.</a:t>
            </a:r>
          </a:p>
          <a:p>
            <a:pPr lvl="0" algn="just"/>
            <a:r>
              <a:rPr lang="en-US" sz="3800" dirty="0"/>
              <a:t>You just have to add clothes and leave it to the machine. Rest operations are done by your machine itself.</a:t>
            </a:r>
          </a:p>
          <a:p>
            <a:pPr lvl="0" algn="just"/>
            <a:r>
              <a:rPr lang="en-US" sz="3800" dirty="0"/>
              <a:t>Machines have a microcontroller for controlling all the tasks.</a:t>
            </a:r>
          </a:p>
          <a:p>
            <a:pPr lvl="0" algn="just"/>
            <a:r>
              <a:rPr lang="en-US" sz="3800" dirty="0"/>
              <a:t>Sensors and actuators in this case are level sensors, valves, motor and also a display and keypad to input information.</a:t>
            </a:r>
          </a:p>
          <a:p>
            <a:pPr lvl="0" algn="just"/>
            <a:r>
              <a:rPr lang="en-US" sz="3800" dirty="0"/>
              <a:t>Once you load clothes in machine, the whole process consists of three cycles. Washing, rinsing and spinning. All the three cycles are initiated by machine itself. You just have to enter information for hot or cold water and press start button.</a:t>
            </a:r>
          </a:p>
          <a:p>
            <a:pPr lvl="0" algn="just"/>
            <a:r>
              <a:rPr lang="en-US" sz="3800" dirty="0"/>
              <a:t>During washing and rinsing cycle, water is added to the drum by pipes.</a:t>
            </a:r>
          </a:p>
          <a:p>
            <a:pPr lvl="0" algn="just"/>
            <a:r>
              <a:rPr lang="en-US" sz="3800" dirty="0"/>
              <a:t>Closing and opening of valves for adding water is checked through level sensors by microcontroller.</a:t>
            </a:r>
          </a:p>
          <a:p>
            <a:pPr lvl="0" algn="just"/>
            <a:r>
              <a:rPr lang="en-US" sz="3800" dirty="0"/>
              <a:t>Then the rotation of drum starts for pre-set time. After that water is drained out through pipes.</a:t>
            </a:r>
          </a:p>
          <a:p>
            <a:pPr lvl="0" algn="just"/>
            <a:r>
              <a:rPr lang="en-US" sz="3800" dirty="0"/>
              <a:t>During spinning cycle, water is not added and drum rotates for a set time.</a:t>
            </a:r>
          </a:p>
          <a:p>
            <a:pPr lvl="0" algn="just"/>
            <a:r>
              <a:rPr lang="en-US" sz="3800" dirty="0"/>
              <a:t>All the processes are controlled by microcontroller program.</a:t>
            </a:r>
          </a:p>
          <a:p>
            <a:pPr lvl="0" algn="just"/>
            <a:r>
              <a:rPr lang="en-US" sz="3800" dirty="0"/>
              <a:t>The timings for each cycle can be changed through the keypad.</a:t>
            </a:r>
          </a:p>
          <a:p>
            <a:pPr algn="just"/>
            <a:endParaRPr lang="en-US" dirty="0"/>
          </a:p>
        </p:txBody>
      </p:sp>
      <p:sp>
        <p:nvSpPr>
          <p:cNvPr id="4" name="Date Placeholder 3"/>
          <p:cNvSpPr>
            <a:spLocks noGrp="1"/>
          </p:cNvSpPr>
          <p:nvPr>
            <p:ph type="dt" sz="half" idx="10"/>
          </p:nvPr>
        </p:nvSpPr>
        <p:spPr/>
        <p:txBody>
          <a:bodyPr/>
          <a:lstStyle/>
          <a:p>
            <a:r>
              <a:rPr lang="en-US"/>
              <a:t>17/05/2021</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Personal Digital Assistant</a:t>
            </a:r>
            <a:br>
              <a:rPr lang="en-US" b="1" dirty="0"/>
            </a:br>
            <a:endParaRPr lang="en-US" dirty="0"/>
          </a:p>
        </p:txBody>
      </p:sp>
      <p:sp>
        <p:nvSpPr>
          <p:cNvPr id="3" name="Content Placeholder 2"/>
          <p:cNvSpPr>
            <a:spLocks noGrp="1"/>
          </p:cNvSpPr>
          <p:nvPr>
            <p:ph idx="1"/>
          </p:nvPr>
        </p:nvSpPr>
        <p:spPr/>
        <p:txBody>
          <a:bodyPr>
            <a:normAutofit fontScale="62500" lnSpcReduction="20000"/>
          </a:bodyPr>
          <a:lstStyle/>
          <a:p>
            <a:pPr lvl="0" algn="just"/>
            <a:r>
              <a:rPr lang="en-US" dirty="0"/>
              <a:t>Personal digital assistant (PDA) is the next example on my list. It’s a device for personal use.</a:t>
            </a:r>
          </a:p>
          <a:p>
            <a:pPr lvl="0" algn="just"/>
            <a:r>
              <a:rPr lang="en-US" dirty="0"/>
              <a:t>You can find a lot of personal embedded systems examples like Mobile Phones, data organizers, PDA etc.</a:t>
            </a:r>
          </a:p>
          <a:p>
            <a:pPr lvl="0" algn="just"/>
            <a:r>
              <a:rPr lang="en-US" dirty="0"/>
              <a:t>Personal Digital Assistant is just like a personal computer in hand. It was used before smart phones came out.</a:t>
            </a:r>
          </a:p>
          <a:p>
            <a:pPr lvl="0" algn="just"/>
            <a:r>
              <a:rPr lang="en-US" dirty="0"/>
              <a:t>PDA is used as information manager and has the ability to connect to internet.</a:t>
            </a:r>
          </a:p>
          <a:p>
            <a:pPr lvl="0" algn="just"/>
            <a:r>
              <a:rPr lang="en-US" dirty="0"/>
              <a:t>It has a display mostly touch screen for the user to interact with the device.</a:t>
            </a:r>
          </a:p>
          <a:p>
            <a:pPr lvl="0" algn="just"/>
            <a:r>
              <a:rPr lang="en-US" dirty="0"/>
              <a:t>The display is used for entering data, memory card is used for storing data and it is provided with Bluetooth or </a:t>
            </a:r>
            <a:r>
              <a:rPr lang="en-US" dirty="0" err="1"/>
              <a:t>WiFi</a:t>
            </a:r>
            <a:r>
              <a:rPr lang="en-US" dirty="0"/>
              <a:t> for connectivity.</a:t>
            </a:r>
          </a:p>
          <a:p>
            <a:pPr lvl="0" algn="just"/>
            <a:r>
              <a:rPr lang="en-US" dirty="0"/>
              <a:t>Some of the personal digital assistants use keypads instead of touch screen to input information.</a:t>
            </a:r>
          </a:p>
          <a:p>
            <a:pPr lvl="0" algn="just"/>
            <a:r>
              <a:rPr lang="en-US" dirty="0"/>
              <a:t>This device is very handy in managing and sorting personal information. It is very light in weight and serves multiple functions.</a:t>
            </a:r>
          </a:p>
          <a:p>
            <a:endParaRPr lang="en-US" dirty="0"/>
          </a:p>
        </p:txBody>
      </p:sp>
      <p:sp>
        <p:nvSpPr>
          <p:cNvPr id="4" name="Date Placeholder 3"/>
          <p:cNvSpPr>
            <a:spLocks noGrp="1"/>
          </p:cNvSpPr>
          <p:nvPr>
            <p:ph type="dt" sz="half" idx="10"/>
          </p:nvPr>
        </p:nvSpPr>
        <p:spPr/>
        <p:txBody>
          <a:bodyPr/>
          <a:lstStyle/>
          <a:p>
            <a:r>
              <a:rPr lang="en-US"/>
              <a:t>17/05/2021</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Industrial Robots</a:t>
            </a:r>
            <a:br>
              <a:rPr lang="en-US" b="1" dirty="0"/>
            </a:br>
            <a:endParaRPr lang="en-US" dirty="0"/>
          </a:p>
        </p:txBody>
      </p:sp>
      <p:sp>
        <p:nvSpPr>
          <p:cNvPr id="3" name="Content Placeholder 2"/>
          <p:cNvSpPr>
            <a:spLocks noGrp="1"/>
          </p:cNvSpPr>
          <p:nvPr>
            <p:ph idx="1"/>
          </p:nvPr>
        </p:nvSpPr>
        <p:spPr/>
        <p:txBody>
          <a:bodyPr>
            <a:normAutofit fontScale="47500" lnSpcReduction="20000"/>
          </a:bodyPr>
          <a:lstStyle/>
          <a:p>
            <a:pPr lvl="0"/>
            <a:r>
              <a:rPr lang="en-US" dirty="0"/>
              <a:t>Embedded systems have a lot of applications in industries.</a:t>
            </a:r>
          </a:p>
          <a:p>
            <a:pPr lvl="0"/>
            <a:r>
              <a:rPr lang="en-US" dirty="0"/>
              <a:t>Today, every process is being taken towards automation. So industrial robots are very important to mention with embedded systems examples.</a:t>
            </a:r>
          </a:p>
          <a:p>
            <a:pPr lvl="0"/>
            <a:r>
              <a:rPr lang="en-US" dirty="0"/>
              <a:t>An industrial robot is an embedded system that comes in a variety of forms and each performs a number of different tasks. Some industrial robots are used for moving parts, tools, materials etc.</a:t>
            </a:r>
          </a:p>
          <a:p>
            <a:pPr lvl="0"/>
            <a:r>
              <a:rPr lang="en-US" dirty="0"/>
              <a:t>Some are used in assembly operations while some of them are used in manufacturing.</a:t>
            </a:r>
          </a:p>
          <a:p>
            <a:pPr lvl="0"/>
            <a:r>
              <a:rPr lang="en-US" dirty="0"/>
              <a:t>These robots have increased the productivity.</a:t>
            </a:r>
          </a:p>
          <a:p>
            <a:pPr lvl="0"/>
            <a:r>
              <a:rPr lang="en-US" dirty="0"/>
              <a:t>They are widely used where precise operations are required or at the places which are difficult to access for humans.</a:t>
            </a:r>
          </a:p>
          <a:p>
            <a:pPr lvl="0"/>
            <a:r>
              <a:rPr lang="en-US" dirty="0"/>
              <a:t>To understand the working of industrial robot as example of embedded systems, I am going to tell you about automated painting robots.</a:t>
            </a:r>
          </a:p>
          <a:p>
            <a:pPr lvl="0"/>
            <a:r>
              <a:rPr lang="en-US" dirty="0"/>
              <a:t>Painting robots have a wide application area.</a:t>
            </a:r>
          </a:p>
          <a:p>
            <a:pPr lvl="0"/>
            <a:r>
              <a:rPr lang="en-US" dirty="0"/>
              <a:t>They are replacing humans as they require less time for the whole operation and ensure best result.</a:t>
            </a:r>
          </a:p>
          <a:p>
            <a:pPr lvl="0"/>
            <a:r>
              <a:rPr lang="en-US" dirty="0"/>
              <a:t>All of the activities are controlled through the program.</a:t>
            </a:r>
          </a:p>
          <a:p>
            <a:pPr lvl="0"/>
            <a:r>
              <a:rPr lang="en-US" dirty="0"/>
              <a:t>Timing for the whole process and amount of paint is preset.</a:t>
            </a:r>
          </a:p>
          <a:p>
            <a:pPr lvl="0"/>
            <a:r>
              <a:rPr lang="en-US" dirty="0"/>
              <a:t>Assembly robot is another example of industrial robots.</a:t>
            </a:r>
          </a:p>
          <a:p>
            <a:pPr lvl="0"/>
            <a:r>
              <a:rPr lang="en-US" dirty="0"/>
              <a:t>The task of such robot is to create an assembly from all the parts.</a:t>
            </a:r>
          </a:p>
          <a:p>
            <a:pPr lvl="0"/>
            <a:r>
              <a:rPr lang="en-US" dirty="0"/>
              <a:t>All parts are collected and assembled in correct sequence to form final product.</a:t>
            </a:r>
          </a:p>
          <a:p>
            <a:pPr lvl="0"/>
            <a:r>
              <a:rPr lang="en-US" dirty="0"/>
              <a:t>There are a lot of examples of industrial robots.</a:t>
            </a:r>
          </a:p>
          <a:p>
            <a:pPr lvl="0"/>
            <a:r>
              <a:rPr lang="en-US" dirty="0"/>
              <a:t>All are good embedded systems examples.</a:t>
            </a:r>
          </a:p>
          <a:p>
            <a:endParaRPr lang="en-US" dirty="0"/>
          </a:p>
        </p:txBody>
      </p:sp>
      <p:sp>
        <p:nvSpPr>
          <p:cNvPr id="4" name="Date Placeholder 3"/>
          <p:cNvSpPr>
            <a:spLocks noGrp="1"/>
          </p:cNvSpPr>
          <p:nvPr>
            <p:ph type="dt" sz="half" idx="10"/>
          </p:nvPr>
        </p:nvSpPr>
        <p:spPr/>
        <p:txBody>
          <a:bodyPr/>
          <a:lstStyle/>
          <a:p>
            <a:r>
              <a:rPr lang="en-US"/>
              <a:t>17/05/2021</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Automated Teller Machine</a:t>
            </a:r>
            <a:br>
              <a:rPr lang="en-US" b="1" dirty="0"/>
            </a:br>
            <a:endParaRPr lang="en-US" dirty="0"/>
          </a:p>
        </p:txBody>
      </p:sp>
      <p:sp>
        <p:nvSpPr>
          <p:cNvPr id="3" name="Content Placeholder 2"/>
          <p:cNvSpPr>
            <a:spLocks noGrp="1"/>
          </p:cNvSpPr>
          <p:nvPr>
            <p:ph idx="1"/>
          </p:nvPr>
        </p:nvSpPr>
        <p:spPr/>
        <p:txBody>
          <a:bodyPr>
            <a:normAutofit fontScale="55000" lnSpcReduction="20000"/>
          </a:bodyPr>
          <a:lstStyle/>
          <a:p>
            <a:pPr lvl="0" algn="just"/>
            <a:r>
              <a:rPr lang="en-US" dirty="0"/>
              <a:t>An automated teller machine (ATM) is also an embedded system.</a:t>
            </a:r>
          </a:p>
          <a:p>
            <a:pPr lvl="0" algn="just"/>
            <a:r>
              <a:rPr lang="en-US" dirty="0"/>
              <a:t>It is a computerized device used in banking.</a:t>
            </a:r>
          </a:p>
          <a:p>
            <a:pPr lvl="0" algn="just"/>
            <a:r>
              <a:rPr lang="en-US" dirty="0"/>
              <a:t>You all are already familiar with its operation and use.</a:t>
            </a:r>
          </a:p>
          <a:p>
            <a:pPr lvl="0" algn="just"/>
            <a:r>
              <a:rPr lang="en-US" dirty="0"/>
              <a:t>A customer can access and perform his transactions without going to the bank and meeting some assistant.</a:t>
            </a:r>
          </a:p>
          <a:p>
            <a:pPr lvl="0" algn="just"/>
            <a:r>
              <a:rPr lang="en-US" dirty="0"/>
              <a:t>This machine consists of a card reader for detecting card and accessing information of the person.</a:t>
            </a:r>
          </a:p>
          <a:p>
            <a:pPr lvl="0" algn="just"/>
            <a:r>
              <a:rPr lang="en-US" dirty="0"/>
              <a:t>Also it has a keypad so the user can enter his commands and password.</a:t>
            </a:r>
          </a:p>
          <a:p>
            <a:pPr lvl="0" algn="just"/>
            <a:r>
              <a:rPr lang="en-US" dirty="0"/>
              <a:t>A screen displays information. A printer prints the receipts and cash is received from cash dispenser.</a:t>
            </a:r>
          </a:p>
          <a:p>
            <a:pPr lvl="0" algn="just"/>
            <a:r>
              <a:rPr lang="en-US" dirty="0"/>
              <a:t>A network is present between the bank computer and ATM machine through a host computer.</a:t>
            </a:r>
          </a:p>
          <a:p>
            <a:pPr lvl="0" algn="just"/>
            <a:r>
              <a:rPr lang="en-US" dirty="0"/>
              <a:t>All the data is verified with the bank computer and all transactions are stored in it.</a:t>
            </a:r>
          </a:p>
          <a:p>
            <a:pPr lvl="0" algn="just"/>
            <a:r>
              <a:rPr lang="en-US" dirty="0"/>
              <a:t>All these input and output operations are carried with the help of microcontroller.</a:t>
            </a:r>
          </a:p>
          <a:p>
            <a:pPr lvl="0" algn="just"/>
            <a:r>
              <a:rPr lang="en-US" dirty="0"/>
              <a:t>So this makes a one of the best examples of embedded systems.</a:t>
            </a:r>
          </a:p>
          <a:p>
            <a:pPr algn="just"/>
            <a:endParaRPr lang="en-US" dirty="0"/>
          </a:p>
        </p:txBody>
      </p:sp>
      <p:sp>
        <p:nvSpPr>
          <p:cNvPr id="4" name="Date Placeholder 3"/>
          <p:cNvSpPr>
            <a:spLocks noGrp="1"/>
          </p:cNvSpPr>
          <p:nvPr>
            <p:ph type="dt" sz="half" idx="10"/>
          </p:nvPr>
        </p:nvSpPr>
        <p:spPr/>
        <p:txBody>
          <a:bodyPr/>
          <a:lstStyle/>
          <a:p>
            <a:r>
              <a:rPr lang="en-US"/>
              <a:t>17/05/2021</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1</a:t>
            </a:r>
          </a:p>
        </p:txBody>
      </p:sp>
      <p:sp>
        <p:nvSpPr>
          <p:cNvPr id="3" name="Content Placeholder 2"/>
          <p:cNvSpPr>
            <a:spLocks noGrp="1"/>
          </p:cNvSpPr>
          <p:nvPr>
            <p:ph idx="1"/>
          </p:nvPr>
        </p:nvSpPr>
        <p:spPr/>
        <p:txBody>
          <a:bodyPr>
            <a:normAutofit/>
          </a:bodyPr>
          <a:lstStyle/>
          <a:p>
            <a:pPr marL="292100">
              <a:lnSpc>
                <a:spcPct val="150000"/>
              </a:lnSpc>
              <a:spcBef>
                <a:spcPts val="450"/>
              </a:spcBef>
              <a:spcAft>
                <a:spcPts val="0"/>
              </a:spcAft>
              <a:tabLst>
                <a:tab pos="5687060" algn="l"/>
              </a:tabLst>
            </a:pPr>
            <a:r>
              <a:rPr lang="en-US" sz="1800" b="1" kern="0" spc="-15" dirty="0">
                <a:effectLst/>
                <a:latin typeface="Times New Roman" panose="02020603050405020304" pitchFamily="18" charset="0"/>
                <a:ea typeface="Times New Roman" panose="02020603050405020304" pitchFamily="18" charset="0"/>
              </a:rPr>
              <a:t>UNIT </a:t>
            </a:r>
            <a:r>
              <a:rPr lang="en-US" sz="1800" b="1" kern="0" dirty="0">
                <a:effectLst/>
                <a:latin typeface="Times New Roman" panose="02020603050405020304" pitchFamily="18" charset="0"/>
                <a:ea typeface="Times New Roman" panose="02020603050405020304" pitchFamily="18" charset="0"/>
              </a:rPr>
              <a:t>I</a:t>
            </a:r>
            <a:r>
              <a:rPr lang="en-US" sz="1800" b="1" kern="0" spc="-15" dirty="0">
                <a:effectLst/>
                <a:latin typeface="Times New Roman" panose="02020603050405020304" pitchFamily="18" charset="0"/>
                <a:ea typeface="Times New Roman" panose="02020603050405020304" pitchFamily="18" charset="0"/>
              </a:rPr>
              <a:t>   </a:t>
            </a:r>
            <a:r>
              <a:rPr lang="en-US" sz="1800" b="1" kern="0" dirty="0">
                <a:effectLst/>
                <a:latin typeface="Times New Roman" panose="02020603050405020304" pitchFamily="18" charset="0"/>
                <a:ea typeface="Times New Roman" panose="02020603050405020304" pitchFamily="18" charset="0"/>
              </a:rPr>
              <a:t>INTRODUCTION TO EMBEDDED SYSTEM</a:t>
            </a:r>
            <a:endParaRPr lang="en-IN" sz="1800" b="1" kern="0" dirty="0">
              <a:effectLst/>
              <a:latin typeface="Times New Roman" panose="02020603050405020304" pitchFamily="18" charset="0"/>
              <a:ea typeface="Times New Roman" panose="02020603050405020304" pitchFamily="18" charset="0"/>
            </a:endParaRPr>
          </a:p>
          <a:p>
            <a:pPr algn="just">
              <a:spcBef>
                <a:spcPts val="50"/>
              </a:spcBef>
            </a:pPr>
            <a:r>
              <a:rPr lang="en-US" sz="1800" dirty="0">
                <a:effectLst/>
                <a:latin typeface="Times New Roman" panose="02020603050405020304" pitchFamily="18" charset="0"/>
                <a:ea typeface="Times New Roman" panose="02020603050405020304" pitchFamily="18" charset="0"/>
              </a:rPr>
              <a:t>Basic components of Embedded system, Programming Language, Classification of Embedded system, Advantage &amp; Disadvantage, Difference between Microprocessor &amp; Microcontroller, Classification based on architecture, Memory Classification, Description of RAM, Description of CPU Registers, Introduction to Embedded C, Difference between C &amp; Embedded C.</a:t>
            </a:r>
            <a:endParaRPr lang="en-IN" sz="1800" dirty="0">
              <a:effectLst/>
              <a:latin typeface="Times New Roman" panose="02020603050405020304" pitchFamily="18" charset="0"/>
              <a:ea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D483EB68-2BBC-4690-897A-C7A6EF8438C5}"/>
              </a:ext>
            </a:extLst>
          </p:cNvPr>
          <p:cNvSpPr>
            <a:spLocks noGrp="1"/>
          </p:cNvSpPr>
          <p:nvPr>
            <p:ph type="dt" sz="half" idx="10"/>
          </p:nvPr>
        </p:nvSpPr>
        <p:spPr/>
        <p:txBody>
          <a:bodyPr/>
          <a:lstStyle/>
          <a:p>
            <a:r>
              <a:rPr lang="en-US"/>
              <a:t>17/05/2021</a:t>
            </a:r>
            <a:endParaRPr lang="en-US" dirty="0"/>
          </a:p>
        </p:txBody>
      </p:sp>
      <p:sp>
        <p:nvSpPr>
          <p:cNvPr id="5" name="Footer Placeholder 4">
            <a:extLst>
              <a:ext uri="{FF2B5EF4-FFF2-40B4-BE49-F238E27FC236}">
                <a16:creationId xmlns:a16="http://schemas.microsoft.com/office/drawing/2014/main" id="{20ECDA51-D082-4FE3-93CF-BCF53E30954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FB53F58-4B6A-4608-9EF5-3BB6C9041A16}"/>
              </a:ext>
            </a:extLst>
          </p:cNvPr>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Calculator</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pPr lvl="0" algn="just"/>
            <a:r>
              <a:rPr lang="en-US" dirty="0"/>
              <a:t>Calculator is also one of the examples of embedded systems.</a:t>
            </a:r>
          </a:p>
          <a:p>
            <a:pPr lvl="0" algn="just"/>
            <a:r>
              <a:rPr lang="en-US" dirty="0"/>
              <a:t>Actually it is one of very earlier embedded system that is used widely.</a:t>
            </a:r>
          </a:p>
          <a:p>
            <a:pPr lvl="0" algn="just"/>
            <a:r>
              <a:rPr lang="en-US" dirty="0"/>
              <a:t>In this example, the function is to take input from the keypad, perform the required operation and show the results on LCD.</a:t>
            </a:r>
          </a:p>
          <a:p>
            <a:pPr lvl="0" algn="just"/>
            <a:r>
              <a:rPr lang="en-US" dirty="0"/>
              <a:t>Embedded Scientific Calculator has a high performance processor.</a:t>
            </a:r>
          </a:p>
          <a:p>
            <a:pPr lvl="0" algn="just"/>
            <a:r>
              <a:rPr lang="en-US" dirty="0"/>
              <a:t>A number of mathematical complex calculations can be performed by these calculators.</a:t>
            </a:r>
          </a:p>
          <a:p>
            <a:pPr lvl="0" algn="just"/>
            <a:r>
              <a:rPr lang="en-US" dirty="0"/>
              <a:t>You can also program such scientific calculators.</a:t>
            </a:r>
          </a:p>
          <a:p>
            <a:pPr lvl="0" algn="just"/>
            <a:r>
              <a:rPr lang="en-US" dirty="0"/>
              <a:t>With such kind of functionality, these calculators are very advance as compared to simple calculators, all because of embedded systems.</a:t>
            </a:r>
          </a:p>
          <a:p>
            <a:pPr algn="just"/>
            <a:endParaRPr lang="en-US" dirty="0"/>
          </a:p>
        </p:txBody>
      </p:sp>
      <p:sp>
        <p:nvSpPr>
          <p:cNvPr id="4" name="Date Placeholder 3"/>
          <p:cNvSpPr>
            <a:spLocks noGrp="1"/>
          </p:cNvSpPr>
          <p:nvPr>
            <p:ph type="dt" sz="half" idx="10"/>
          </p:nvPr>
        </p:nvSpPr>
        <p:spPr/>
        <p:txBody>
          <a:bodyPr/>
          <a:lstStyle/>
          <a:p>
            <a:r>
              <a:rPr lang="en-US"/>
              <a:t>17/05/2021</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t>
            </a:r>
            <a:r>
              <a:rPr lang="en-US" b="1" dirty="0"/>
              <a:t>Printer</a:t>
            </a:r>
            <a:br>
              <a:rPr lang="en-US" b="1" dirty="0"/>
            </a:br>
            <a:endParaRPr lang="en-US" dirty="0"/>
          </a:p>
        </p:txBody>
      </p:sp>
      <p:sp>
        <p:nvSpPr>
          <p:cNvPr id="3" name="Content Placeholder 2"/>
          <p:cNvSpPr>
            <a:spLocks noGrp="1"/>
          </p:cNvSpPr>
          <p:nvPr>
            <p:ph idx="1"/>
          </p:nvPr>
        </p:nvSpPr>
        <p:spPr/>
        <p:txBody>
          <a:bodyPr>
            <a:normAutofit/>
          </a:bodyPr>
          <a:lstStyle/>
          <a:p>
            <a:pPr lvl="0" algn="just"/>
            <a:r>
              <a:rPr lang="en-US" dirty="0"/>
              <a:t>A printer is an example of an embedded system.</a:t>
            </a:r>
          </a:p>
          <a:p>
            <a:pPr lvl="0" algn="just"/>
            <a:r>
              <a:rPr lang="en-US" dirty="0"/>
              <a:t>It does not need an external controller.</a:t>
            </a:r>
          </a:p>
          <a:p>
            <a:pPr lvl="0" algn="just"/>
            <a:r>
              <a:rPr lang="en-US" dirty="0"/>
              <a:t>It has its own control unit embedded in it</a:t>
            </a:r>
          </a:p>
          <a:p>
            <a:pPr lvl="0" algn="just"/>
            <a:r>
              <a:rPr lang="en-US" dirty="0"/>
              <a:t>The controller is programmed to perform only one function that is specific.</a:t>
            </a:r>
          </a:p>
          <a:p>
            <a:pPr lvl="0" algn="just"/>
            <a:r>
              <a:rPr lang="en-US" dirty="0"/>
              <a:t>The function performed by the printer is to read the data and print it on the paper.</a:t>
            </a:r>
          </a:p>
          <a:p>
            <a:pPr algn="just"/>
            <a:endParaRPr lang="en-US" dirty="0"/>
          </a:p>
        </p:txBody>
      </p:sp>
      <p:sp>
        <p:nvSpPr>
          <p:cNvPr id="4" name="Date Placeholder 3"/>
          <p:cNvSpPr>
            <a:spLocks noGrp="1"/>
          </p:cNvSpPr>
          <p:nvPr>
            <p:ph type="dt" sz="half" idx="10"/>
          </p:nvPr>
        </p:nvSpPr>
        <p:spPr/>
        <p:txBody>
          <a:bodyPr/>
          <a:lstStyle/>
          <a:p>
            <a:r>
              <a:rPr lang="en-US"/>
              <a:t>17/05/2021</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FEATURES OR CHARACTERISTICS</a:t>
            </a:r>
            <a:r>
              <a:rPr lang="en-US" dirty="0"/>
              <a:t>:</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pPr algn="just">
              <a:buNone/>
            </a:pPr>
            <a:r>
              <a:rPr lang="en-US" b="1" dirty="0"/>
              <a:t>Single-functioned /Task Specific</a:t>
            </a:r>
          </a:p>
          <a:p>
            <a:pPr lvl="0" algn="just"/>
            <a:r>
              <a:rPr lang="en-US" dirty="0"/>
              <a:t>As I told in the previous section that an embedded system is not general purpose </a:t>
            </a:r>
          </a:p>
          <a:p>
            <a:pPr lvl="0" algn="just"/>
            <a:r>
              <a:rPr lang="en-US" dirty="0"/>
              <a:t>It is designed to perform special functions. For e.g. A pager always functions as a pager.</a:t>
            </a:r>
          </a:p>
          <a:p>
            <a:pPr lvl="0" algn="just"/>
            <a:r>
              <a:rPr lang="en-US" dirty="0"/>
              <a:t>So, embedded systems are designed for doing some specific tasks and then they are installed and those embedded systems keep on doing their specific tasks.</a:t>
            </a:r>
          </a:p>
          <a:p>
            <a:pPr algn="just">
              <a:buNone/>
            </a:pPr>
            <a:r>
              <a:rPr lang="en-IN" b="1" dirty="0"/>
              <a:t>Sophisticated functionality</a:t>
            </a:r>
            <a:endParaRPr lang="en-US" b="1" dirty="0"/>
          </a:p>
          <a:p>
            <a:pPr lvl="0" algn="just"/>
            <a:r>
              <a:rPr lang="en-US" dirty="0"/>
              <a:t>An embedded system possesses</a:t>
            </a:r>
            <a:r>
              <a:rPr lang="en-IN" dirty="0"/>
              <a:t> sophisticated functionality. The degree of sophistication can vary from appliance to appliance.</a:t>
            </a:r>
            <a:r>
              <a:rPr lang="en-IN" b="1" dirty="0"/>
              <a:t> </a:t>
            </a:r>
            <a:endParaRPr lang="en-US" dirty="0"/>
          </a:p>
          <a:p>
            <a:pPr lvl="0" algn="just"/>
            <a:r>
              <a:rPr lang="en-US" dirty="0"/>
              <a:t>Embedded system being used in Microwave oven has simple functions so 16 bit microcontroller can be used in that while in automotive applications complex embedded system having 32 bit microcontrollers are used.</a:t>
            </a:r>
          </a:p>
          <a:p>
            <a:pPr algn="just"/>
            <a:endParaRPr lang="en-US" dirty="0"/>
          </a:p>
        </p:txBody>
      </p:sp>
      <p:sp>
        <p:nvSpPr>
          <p:cNvPr id="4" name="Date Placeholder 3"/>
          <p:cNvSpPr>
            <a:spLocks noGrp="1"/>
          </p:cNvSpPr>
          <p:nvPr>
            <p:ph type="dt" sz="half" idx="10"/>
          </p:nvPr>
        </p:nvSpPr>
        <p:spPr/>
        <p:txBody>
          <a:bodyPr/>
          <a:lstStyle/>
          <a:p>
            <a:r>
              <a:rPr lang="en-US"/>
              <a:t>17/05/2021</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FEATURES OR CHARACTERISTICS</a:t>
            </a:r>
            <a:r>
              <a:rPr lang="en-US" dirty="0"/>
              <a:t>:</a:t>
            </a:r>
          </a:p>
        </p:txBody>
      </p:sp>
      <p:sp>
        <p:nvSpPr>
          <p:cNvPr id="3" name="Content Placeholder 2"/>
          <p:cNvSpPr>
            <a:spLocks noGrp="1"/>
          </p:cNvSpPr>
          <p:nvPr>
            <p:ph idx="1"/>
          </p:nvPr>
        </p:nvSpPr>
        <p:spPr/>
        <p:txBody>
          <a:bodyPr>
            <a:normAutofit fontScale="70000" lnSpcReduction="20000"/>
          </a:bodyPr>
          <a:lstStyle/>
          <a:p>
            <a:pPr algn="just">
              <a:buNone/>
            </a:pPr>
            <a:r>
              <a:rPr lang="en-US" b="1" dirty="0"/>
              <a:t>Real Time Operation</a:t>
            </a:r>
          </a:p>
          <a:p>
            <a:pPr lvl="0" algn="just"/>
            <a:r>
              <a:rPr lang="en-US" dirty="0"/>
              <a:t>Another feature of these systems is that they work in real time.</a:t>
            </a:r>
          </a:p>
          <a:p>
            <a:pPr lvl="0" algn="just"/>
            <a:r>
              <a:rPr lang="en-IN" dirty="0"/>
              <a:t>The basic definition is that operations must be completed by deadlines. So if I have a deadline, a real time operation must be completed within deadline.</a:t>
            </a:r>
            <a:endParaRPr lang="en-US" dirty="0"/>
          </a:p>
          <a:p>
            <a:pPr lvl="0" algn="just"/>
            <a:r>
              <a:rPr lang="en-IN" dirty="0"/>
              <a:t> We have two kinds of real time deadlines- hard real time deadlines and soft real time headlines and accordingly also, we classify real time systems. </a:t>
            </a:r>
            <a:endParaRPr lang="en-US" dirty="0"/>
          </a:p>
          <a:p>
            <a:pPr lvl="0" algn="just"/>
            <a:r>
              <a:rPr lang="en-IN" dirty="0"/>
              <a:t>In a hard real time systems, we cannot really miss a deadline. If you are talking about an atomic reactor control, if I miss a deadline then there can be a catastrophe.</a:t>
            </a:r>
            <a:endParaRPr lang="en-US" dirty="0"/>
          </a:p>
          <a:p>
            <a:pPr lvl="0" algn="just"/>
            <a:r>
              <a:rPr lang="en-IN" dirty="0"/>
              <a:t>On the other hand, for a soft real time systems, we can at times miss deadline. See for example, when we are playing a video on a laptop even if we cannot decode a frame in time, nothing catastrophic happens, only it disturbs you viewing experience. </a:t>
            </a:r>
            <a:endParaRPr lang="en-US" dirty="0"/>
          </a:p>
          <a:p>
            <a:pPr algn="just"/>
            <a:endParaRPr lang="en-US" dirty="0"/>
          </a:p>
        </p:txBody>
      </p:sp>
      <p:sp>
        <p:nvSpPr>
          <p:cNvPr id="4" name="Date Placeholder 3"/>
          <p:cNvSpPr>
            <a:spLocks noGrp="1"/>
          </p:cNvSpPr>
          <p:nvPr>
            <p:ph type="dt" sz="half" idx="10"/>
          </p:nvPr>
        </p:nvSpPr>
        <p:spPr/>
        <p:txBody>
          <a:bodyPr/>
          <a:lstStyle/>
          <a:p>
            <a:r>
              <a:rPr lang="en-US"/>
              <a:t>17/05/2021</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t>FEATURES OR CHARACTERISTICS</a:t>
            </a:r>
            <a:endParaRPr lang="en-US" dirty="0"/>
          </a:p>
        </p:txBody>
      </p:sp>
      <p:sp>
        <p:nvSpPr>
          <p:cNvPr id="3" name="Content Placeholder 2"/>
          <p:cNvSpPr>
            <a:spLocks noGrp="1"/>
          </p:cNvSpPr>
          <p:nvPr>
            <p:ph idx="1"/>
          </p:nvPr>
        </p:nvSpPr>
        <p:spPr>
          <a:xfrm>
            <a:off x="457200" y="1143000"/>
            <a:ext cx="8229600" cy="5334000"/>
          </a:xfrm>
        </p:spPr>
        <p:txBody>
          <a:bodyPr>
            <a:normAutofit fontScale="55000" lnSpcReduction="20000"/>
          </a:bodyPr>
          <a:lstStyle/>
          <a:p>
            <a:pPr algn="just">
              <a:buNone/>
            </a:pPr>
            <a:r>
              <a:rPr lang="en-US" b="1" dirty="0"/>
              <a:t>Tightly constrained </a:t>
            </a:r>
          </a:p>
          <a:p>
            <a:pPr algn="just"/>
            <a:r>
              <a:rPr lang="en-US" dirty="0"/>
              <a:t>All computing systems have constraints on design metrics, but those on an embedded system can be especially tight. Design metrics is a measure of an implementation's features such as its </a:t>
            </a:r>
            <a:r>
              <a:rPr lang="en-US" b="1" dirty="0"/>
              <a:t>cost, size, power, and performance</a:t>
            </a:r>
            <a:r>
              <a:rPr lang="en-US" dirty="0"/>
              <a:t>. It must be of a size to fit on a single chip, must perform fast enough to process data in real time and consume minimum power to extend battery life.</a:t>
            </a:r>
            <a:endParaRPr lang="en-US" b="1" dirty="0"/>
          </a:p>
          <a:p>
            <a:pPr algn="just">
              <a:buNone/>
            </a:pPr>
            <a:r>
              <a:rPr lang="en-US" b="1" dirty="0"/>
              <a:t>Performance</a:t>
            </a:r>
          </a:p>
          <a:p>
            <a:pPr lvl="0" algn="just"/>
            <a:r>
              <a:rPr lang="en-US" dirty="0"/>
              <a:t>The overall performance and accuracy of an embedded system also counts.</a:t>
            </a:r>
          </a:p>
          <a:p>
            <a:pPr lvl="0" algn="just"/>
            <a:r>
              <a:rPr lang="en-US" dirty="0"/>
              <a:t>It is measured considering all the conditions and constraints on the system.</a:t>
            </a:r>
          </a:p>
          <a:p>
            <a:pPr lvl="0" algn="just"/>
            <a:r>
              <a:rPr lang="en-US" dirty="0"/>
              <a:t>So, if your embedded system is just measuring the atmospheric temperature then it will be quite efficient because its quite an easy task.</a:t>
            </a:r>
          </a:p>
          <a:p>
            <a:pPr algn="just">
              <a:buNone/>
            </a:pPr>
            <a:r>
              <a:rPr lang="en-US" b="1" dirty="0"/>
              <a:t>Cost</a:t>
            </a:r>
          </a:p>
          <a:p>
            <a:pPr lvl="0" algn="just"/>
            <a:r>
              <a:rPr lang="en-US" dirty="0"/>
              <a:t>The cost factor is another important feature.</a:t>
            </a:r>
          </a:p>
          <a:p>
            <a:pPr lvl="0" algn="just"/>
            <a:r>
              <a:rPr lang="en-US" dirty="0"/>
              <a:t>Such systems are built for performing specific functions, and in large quantities.</a:t>
            </a:r>
          </a:p>
          <a:p>
            <a:pPr lvl="0" algn="just"/>
            <a:r>
              <a:rPr lang="en-US" dirty="0"/>
              <a:t>The design process is costly but once a system is designed, customized and produced in bulk, overall cost becomes minimum.</a:t>
            </a:r>
          </a:p>
          <a:p>
            <a:pPr algn="just">
              <a:buNone/>
            </a:pPr>
            <a:r>
              <a:rPr lang="en-US" b="1" dirty="0"/>
              <a:t>Size</a:t>
            </a:r>
          </a:p>
          <a:p>
            <a:pPr lvl="0" algn="just"/>
            <a:r>
              <a:rPr lang="en-US" dirty="0"/>
              <a:t>One of the feature of an embedded system is its size.</a:t>
            </a:r>
          </a:p>
          <a:p>
            <a:pPr lvl="0" algn="just"/>
            <a:r>
              <a:rPr lang="en-US" dirty="0"/>
              <a:t>The size should be small and it is done by adding more functionality in a single chip so that the need for external parts is reduced.</a:t>
            </a:r>
          </a:p>
          <a:p>
            <a:pPr algn="just"/>
            <a:endParaRPr lang="en-US" dirty="0"/>
          </a:p>
        </p:txBody>
      </p:sp>
      <p:sp>
        <p:nvSpPr>
          <p:cNvPr id="4" name="Date Placeholder 3"/>
          <p:cNvSpPr>
            <a:spLocks noGrp="1"/>
          </p:cNvSpPr>
          <p:nvPr>
            <p:ph type="dt" sz="half" idx="10"/>
          </p:nvPr>
        </p:nvSpPr>
        <p:spPr/>
        <p:txBody>
          <a:bodyPr/>
          <a:lstStyle/>
          <a:p>
            <a:r>
              <a:rPr lang="en-US"/>
              <a:t>17/05/2021</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FEATURES OR CHARACTERISTICS</a:t>
            </a:r>
            <a:endParaRPr lang="en-US" dirty="0"/>
          </a:p>
        </p:txBody>
      </p:sp>
      <p:sp>
        <p:nvSpPr>
          <p:cNvPr id="3" name="Content Placeholder 2"/>
          <p:cNvSpPr>
            <a:spLocks noGrp="1"/>
          </p:cNvSpPr>
          <p:nvPr>
            <p:ph idx="1"/>
          </p:nvPr>
        </p:nvSpPr>
        <p:spPr/>
        <p:txBody>
          <a:bodyPr>
            <a:normAutofit fontScale="55000" lnSpcReduction="20000"/>
          </a:bodyPr>
          <a:lstStyle/>
          <a:p>
            <a:pPr algn="just">
              <a:buNone/>
            </a:pPr>
            <a:r>
              <a:rPr lang="en-US" b="1" dirty="0"/>
              <a:t>Power Consumption</a:t>
            </a:r>
          </a:p>
          <a:p>
            <a:pPr lvl="0" algn="just"/>
            <a:r>
              <a:rPr lang="en-US" dirty="0"/>
              <a:t>The power consumption is also low.</a:t>
            </a:r>
          </a:p>
          <a:p>
            <a:pPr lvl="0" algn="just"/>
            <a:r>
              <a:rPr lang="en-US" dirty="0"/>
              <a:t>This feature is becoming more and more important in new systems.</a:t>
            </a:r>
          </a:p>
          <a:p>
            <a:pPr lvl="0" algn="just"/>
            <a:r>
              <a:rPr lang="en-US" dirty="0"/>
              <a:t>Sometimes it happen that your embedded system has to be isolated and need to run for a very long time so in such cases the power consumption is a critical factor and it has to be really low.</a:t>
            </a:r>
          </a:p>
          <a:p>
            <a:pPr algn="just">
              <a:buNone/>
            </a:pPr>
            <a:r>
              <a:rPr lang="en-US" b="1" dirty="0"/>
              <a:t> Reactive and Reliability</a:t>
            </a:r>
          </a:p>
          <a:p>
            <a:pPr lvl="0" algn="just"/>
            <a:r>
              <a:rPr lang="en-US" dirty="0"/>
              <a:t>Embedded systems are reliable if they are operated under normal conditions. Embedded systems should be highly reliable and stable. Unlike usual computers, embedded systems use different underlying software that cannot be modified by consumers. Since they will be used for long periods of time and cannot be programmed easily, they’re expected to run without any problems. In the case of some applications like undersea communication cables, navigation beacons or automobile components, maintenance is extremely difficult, if not highly improbable, so reliability is paramount.</a:t>
            </a:r>
          </a:p>
          <a:p>
            <a:pPr lvl="0" algn="just"/>
            <a:r>
              <a:rPr lang="en-US" dirty="0"/>
              <a:t>Embedded systems are usually feedback oriented or reactive. They function either by interacting with external stimuli, or depend on another system to give them an input.</a:t>
            </a:r>
          </a:p>
          <a:p>
            <a:pPr algn="just"/>
            <a:endParaRPr lang="en-US" dirty="0"/>
          </a:p>
        </p:txBody>
      </p:sp>
      <p:sp>
        <p:nvSpPr>
          <p:cNvPr id="4" name="Date Placeholder 3"/>
          <p:cNvSpPr>
            <a:spLocks noGrp="1"/>
          </p:cNvSpPr>
          <p:nvPr>
            <p:ph type="dt" sz="half" idx="10"/>
          </p:nvPr>
        </p:nvSpPr>
        <p:spPr/>
        <p:txBody>
          <a:bodyPr/>
          <a:lstStyle/>
          <a:p>
            <a:r>
              <a:rPr lang="en-US"/>
              <a:t>17/05/2021</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FEATURES OR CHARACTERISTICS</a:t>
            </a:r>
            <a:endParaRPr lang="en-US" dirty="0"/>
          </a:p>
        </p:txBody>
      </p:sp>
      <p:sp>
        <p:nvSpPr>
          <p:cNvPr id="3" name="Content Placeholder 2"/>
          <p:cNvSpPr>
            <a:spLocks noGrp="1"/>
          </p:cNvSpPr>
          <p:nvPr>
            <p:ph idx="1"/>
          </p:nvPr>
        </p:nvSpPr>
        <p:spPr/>
        <p:txBody>
          <a:bodyPr>
            <a:normAutofit fontScale="77500" lnSpcReduction="20000"/>
          </a:bodyPr>
          <a:lstStyle/>
          <a:p>
            <a:pPr algn="just">
              <a:buNone/>
            </a:pPr>
            <a:r>
              <a:rPr lang="en-US" b="1" dirty="0"/>
              <a:t>Microprocessors based </a:t>
            </a:r>
          </a:p>
          <a:p>
            <a:pPr algn="just"/>
            <a:r>
              <a:rPr lang="en-US" dirty="0"/>
              <a:t>It must be microprocessor or microcontroller based.</a:t>
            </a:r>
          </a:p>
          <a:p>
            <a:pPr algn="just">
              <a:buNone/>
            </a:pPr>
            <a:r>
              <a:rPr lang="en-US" b="1" dirty="0"/>
              <a:t> Memory </a:t>
            </a:r>
          </a:p>
          <a:p>
            <a:pPr algn="just"/>
            <a:r>
              <a:rPr lang="en-US" dirty="0"/>
              <a:t>It must have a memory, as its software usually embeds in ROM. It does not need any secondary memories in the computer.</a:t>
            </a:r>
          </a:p>
          <a:p>
            <a:pPr algn="just">
              <a:buNone/>
            </a:pPr>
            <a:r>
              <a:rPr lang="en-US" b="1" dirty="0"/>
              <a:t>Connected</a:t>
            </a:r>
          </a:p>
          <a:p>
            <a:pPr algn="just"/>
            <a:r>
              <a:rPr lang="en-US" dirty="0"/>
              <a:t>It must have connected peripherals to connect input and output devices.</a:t>
            </a:r>
          </a:p>
          <a:p>
            <a:pPr algn="just">
              <a:buNone/>
            </a:pPr>
            <a:r>
              <a:rPr lang="en-US" b="1" dirty="0"/>
              <a:t>HW-SW systems </a:t>
            </a:r>
          </a:p>
          <a:p>
            <a:pPr algn="just"/>
            <a:r>
              <a:rPr lang="en-US" dirty="0"/>
              <a:t>Software is used for more features and flexibility. Hardware is used for performance and security.</a:t>
            </a:r>
          </a:p>
          <a:p>
            <a:pPr algn="just"/>
            <a:endParaRPr lang="en-US" dirty="0"/>
          </a:p>
        </p:txBody>
      </p:sp>
      <p:sp>
        <p:nvSpPr>
          <p:cNvPr id="4" name="Date Placeholder 3"/>
          <p:cNvSpPr>
            <a:spLocks noGrp="1"/>
          </p:cNvSpPr>
          <p:nvPr>
            <p:ph type="dt" sz="half" idx="10"/>
          </p:nvPr>
        </p:nvSpPr>
        <p:spPr/>
        <p:txBody>
          <a:bodyPr/>
          <a:lstStyle/>
          <a:p>
            <a:r>
              <a:rPr lang="en-US"/>
              <a:t>17/05/2021</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219200"/>
          </a:xfrm>
        </p:spPr>
        <p:txBody>
          <a:bodyPr>
            <a:normAutofit fontScale="90000"/>
          </a:bodyPr>
          <a:lstStyle/>
          <a:p>
            <a:r>
              <a:rPr lang="en-US" sz="3600" b="1" i="1" cap="all" dirty="0"/>
              <a:t>CONSTRAINTS FOR AN EMBEDDED SYSTEM</a:t>
            </a:r>
            <a:br>
              <a:rPr lang="en-US" b="1" i="1" dirty="0"/>
            </a:br>
            <a:endParaRPr lang="en-US" dirty="0"/>
          </a:p>
        </p:txBody>
      </p:sp>
      <p:sp>
        <p:nvSpPr>
          <p:cNvPr id="3" name="Content Placeholder 2"/>
          <p:cNvSpPr>
            <a:spLocks noGrp="1"/>
          </p:cNvSpPr>
          <p:nvPr>
            <p:ph idx="1"/>
          </p:nvPr>
        </p:nvSpPr>
        <p:spPr>
          <a:xfrm>
            <a:off x="457200" y="1981200"/>
            <a:ext cx="8229600" cy="4144963"/>
          </a:xfrm>
        </p:spPr>
        <p:txBody>
          <a:bodyPr>
            <a:normAutofit/>
          </a:bodyPr>
          <a:lstStyle/>
          <a:p>
            <a:pPr>
              <a:buNone/>
            </a:pPr>
            <a:r>
              <a:rPr lang="en-US" sz="2400" dirty="0"/>
              <a:t>The constraints on designing of almost every embedded system:</a:t>
            </a:r>
          </a:p>
          <a:p>
            <a:r>
              <a:rPr lang="en-US" sz="2400" dirty="0"/>
              <a:t>Available System Memory</a:t>
            </a:r>
          </a:p>
          <a:p>
            <a:r>
              <a:rPr lang="en-US" sz="2400" dirty="0"/>
              <a:t>Available processor speed</a:t>
            </a:r>
          </a:p>
          <a:p>
            <a:r>
              <a:rPr lang="en-US" sz="2400" dirty="0"/>
              <a:t>Power Dissipation</a:t>
            </a:r>
          </a:p>
          <a:p>
            <a:r>
              <a:rPr lang="en-US" sz="2400" dirty="0"/>
              <a:t>Size </a:t>
            </a:r>
          </a:p>
          <a:p>
            <a:r>
              <a:rPr lang="en-US" sz="2400" dirty="0"/>
              <a:t>Cost</a:t>
            </a:r>
          </a:p>
          <a:p>
            <a:endParaRPr lang="en-US" b="1" dirty="0"/>
          </a:p>
          <a:p>
            <a:endParaRPr lang="en-US" dirty="0"/>
          </a:p>
        </p:txBody>
      </p:sp>
      <p:sp>
        <p:nvSpPr>
          <p:cNvPr id="4" name="Date Placeholder 3"/>
          <p:cNvSpPr>
            <a:spLocks noGrp="1"/>
          </p:cNvSpPr>
          <p:nvPr>
            <p:ph type="dt" sz="half" idx="10"/>
          </p:nvPr>
        </p:nvSpPr>
        <p:spPr/>
        <p:txBody>
          <a:bodyPr/>
          <a:lstStyle/>
          <a:p>
            <a:r>
              <a:rPr lang="en-US"/>
              <a:t>17/05/2021</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embedded systems</a:t>
            </a:r>
          </a:p>
        </p:txBody>
      </p:sp>
      <p:sp>
        <p:nvSpPr>
          <p:cNvPr id="3" name="Content Placeholder 2"/>
          <p:cNvSpPr>
            <a:spLocks noGrp="1"/>
          </p:cNvSpPr>
          <p:nvPr>
            <p:ph idx="1"/>
          </p:nvPr>
        </p:nvSpPr>
        <p:spPr/>
        <p:txBody>
          <a:bodyPr>
            <a:normAutofit fontScale="55000" lnSpcReduction="20000"/>
          </a:bodyPr>
          <a:lstStyle/>
          <a:p>
            <a:pPr>
              <a:buNone/>
            </a:pPr>
            <a:endParaRPr lang="en-US" b="1" i="1" dirty="0"/>
          </a:p>
          <a:p>
            <a:pPr lvl="0"/>
            <a:r>
              <a:rPr lang="en-US" dirty="0"/>
              <a:t>The components used to build up an embedded system can be categorized into four classes.</a:t>
            </a:r>
          </a:p>
          <a:p>
            <a:r>
              <a:rPr lang="en-US" b="1" dirty="0"/>
              <a:t>Analog Components</a:t>
            </a:r>
          </a:p>
          <a:p>
            <a:r>
              <a:rPr lang="en-US" b="1" dirty="0"/>
              <a:t>Digital Components</a:t>
            </a:r>
          </a:p>
          <a:p>
            <a:r>
              <a:rPr lang="en-US" b="1" dirty="0"/>
              <a:t>Converters</a:t>
            </a:r>
          </a:p>
          <a:p>
            <a:r>
              <a:rPr lang="en-US" b="1" dirty="0"/>
              <a:t>RTOS and Software</a:t>
            </a:r>
          </a:p>
          <a:p>
            <a:pPr lvl="0"/>
            <a:endParaRPr lang="en-US" dirty="0"/>
          </a:p>
          <a:p>
            <a:pPr lvl="0"/>
            <a:endParaRPr lang="en-US" dirty="0"/>
          </a:p>
          <a:p>
            <a:r>
              <a:rPr lang="en-US" b="1" dirty="0"/>
              <a:t>Analog Components</a:t>
            </a:r>
          </a:p>
          <a:p>
            <a:r>
              <a:rPr lang="en-US" dirty="0"/>
              <a:t>Analog Components are very necessary components of such a system. They are important because they help in interacting with real world. Examples of analog components are:</a:t>
            </a:r>
          </a:p>
          <a:p>
            <a:pPr lvl="0"/>
            <a:r>
              <a:rPr lang="en-US" dirty="0"/>
              <a:t>Sensors.</a:t>
            </a:r>
          </a:p>
          <a:p>
            <a:pPr lvl="0"/>
            <a:r>
              <a:rPr lang="en-US" dirty="0"/>
              <a:t>Actuators.</a:t>
            </a:r>
          </a:p>
          <a:p>
            <a:pPr lvl="0"/>
            <a:r>
              <a:rPr lang="en-US" dirty="0"/>
              <a:t>Controllers.</a:t>
            </a:r>
          </a:p>
          <a:p>
            <a:endParaRPr lang="en-US" dirty="0"/>
          </a:p>
        </p:txBody>
      </p:sp>
      <p:sp>
        <p:nvSpPr>
          <p:cNvPr id="4" name="Date Placeholder 3"/>
          <p:cNvSpPr>
            <a:spLocks noGrp="1"/>
          </p:cNvSpPr>
          <p:nvPr>
            <p:ph type="dt" sz="half" idx="10"/>
          </p:nvPr>
        </p:nvSpPr>
        <p:spPr/>
        <p:txBody>
          <a:bodyPr/>
          <a:lstStyle/>
          <a:p>
            <a:r>
              <a:rPr lang="en-US"/>
              <a:t>17/05/2021</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embedded systems</a:t>
            </a:r>
          </a:p>
        </p:txBody>
      </p:sp>
      <p:sp>
        <p:nvSpPr>
          <p:cNvPr id="3" name="Content Placeholder 2"/>
          <p:cNvSpPr>
            <a:spLocks noGrp="1"/>
          </p:cNvSpPr>
          <p:nvPr>
            <p:ph idx="1"/>
          </p:nvPr>
        </p:nvSpPr>
        <p:spPr/>
        <p:txBody>
          <a:bodyPr>
            <a:normAutofit fontScale="62500" lnSpcReduction="20000"/>
          </a:bodyPr>
          <a:lstStyle/>
          <a:p>
            <a:pPr algn="just">
              <a:buNone/>
            </a:pPr>
            <a:r>
              <a:rPr lang="en-US" b="1" dirty="0"/>
              <a:t>Digital Components</a:t>
            </a:r>
          </a:p>
          <a:p>
            <a:pPr algn="just"/>
            <a:r>
              <a:rPr lang="en-US" dirty="0"/>
              <a:t>Digital components mostly reside on the chip and do the processing operations. Examples are:</a:t>
            </a:r>
          </a:p>
          <a:p>
            <a:pPr lvl="0" algn="just"/>
            <a:r>
              <a:rPr lang="en-US" dirty="0"/>
              <a:t>Processors.</a:t>
            </a:r>
          </a:p>
          <a:p>
            <a:pPr lvl="0" algn="just"/>
            <a:r>
              <a:rPr lang="en-US" dirty="0"/>
              <a:t>Co-processors.</a:t>
            </a:r>
          </a:p>
          <a:p>
            <a:pPr lvl="0" algn="just"/>
            <a:r>
              <a:rPr lang="en-US" dirty="0"/>
              <a:t>Memory.</a:t>
            </a:r>
          </a:p>
          <a:p>
            <a:pPr lvl="0" algn="just"/>
            <a:r>
              <a:rPr lang="en-US" dirty="0"/>
              <a:t>Controllers.</a:t>
            </a:r>
          </a:p>
          <a:p>
            <a:pPr lvl="0" algn="just"/>
            <a:r>
              <a:rPr lang="en-US" dirty="0"/>
              <a:t>Buses.</a:t>
            </a:r>
          </a:p>
          <a:p>
            <a:pPr lvl="0" algn="just"/>
            <a:r>
              <a:rPr lang="en-US" dirty="0"/>
              <a:t>Application Specific Integrated Circuits (ASIC).</a:t>
            </a:r>
          </a:p>
          <a:p>
            <a:pPr algn="just">
              <a:buNone/>
            </a:pPr>
            <a:r>
              <a:rPr lang="en-US" b="1" dirty="0"/>
              <a:t>Converters</a:t>
            </a:r>
          </a:p>
          <a:p>
            <a:pPr algn="just"/>
            <a:r>
              <a:rPr lang="en-US" dirty="0"/>
              <a:t>Converters are very important building blocks. They are useful so that digital and analog components can work together. For example:</a:t>
            </a:r>
          </a:p>
          <a:p>
            <a:pPr lvl="0" algn="just"/>
            <a:r>
              <a:rPr lang="en-US" dirty="0"/>
              <a:t>Analog to Digital Converter (A2D).</a:t>
            </a:r>
          </a:p>
          <a:p>
            <a:pPr lvl="0" algn="just"/>
            <a:r>
              <a:rPr lang="en-US" dirty="0"/>
              <a:t>Digital to Analog Converter (D2A).</a:t>
            </a:r>
          </a:p>
          <a:p>
            <a:pPr algn="just"/>
            <a:endParaRPr lang="en-US" dirty="0"/>
          </a:p>
        </p:txBody>
      </p:sp>
      <p:sp>
        <p:nvSpPr>
          <p:cNvPr id="4" name="Date Placeholder 3"/>
          <p:cNvSpPr>
            <a:spLocks noGrp="1"/>
          </p:cNvSpPr>
          <p:nvPr>
            <p:ph type="dt" sz="half" idx="10"/>
          </p:nvPr>
        </p:nvSpPr>
        <p:spPr/>
        <p:txBody>
          <a:bodyPr/>
          <a:lstStyle/>
          <a:p>
            <a:r>
              <a:rPr lang="en-US"/>
              <a:t>17/05/2021</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BOOKS</a:t>
            </a:r>
          </a:p>
        </p:txBody>
      </p:sp>
      <p:sp>
        <p:nvSpPr>
          <p:cNvPr id="3" name="Content Placeholder 2"/>
          <p:cNvSpPr>
            <a:spLocks noGrp="1"/>
          </p:cNvSpPr>
          <p:nvPr>
            <p:ph idx="1"/>
          </p:nvPr>
        </p:nvSpPr>
        <p:spPr/>
        <p:txBody>
          <a:bodyPr>
            <a:normAutofit fontScale="70000" lnSpcReduction="20000"/>
          </a:bodyPr>
          <a:lstStyle/>
          <a:p>
            <a:r>
              <a:rPr lang="en-US" b="1" dirty="0">
                <a:solidFill>
                  <a:schemeClr val="tx2"/>
                </a:solidFill>
                <a:latin typeface="Times New Roman" panose="02020603050405020304" pitchFamily="18" charset="0"/>
                <a:cs typeface="Times New Roman" panose="02020603050405020304" pitchFamily="18" charset="0"/>
              </a:rPr>
              <a:t>Text Books:</a:t>
            </a:r>
          </a:p>
          <a:p>
            <a:r>
              <a:rPr lang="en-IN" dirty="0">
                <a:solidFill>
                  <a:srgbClr val="FF0000"/>
                </a:solidFill>
                <a:latin typeface="Times New Roman" panose="02020603050405020304" pitchFamily="18" charset="0"/>
                <a:cs typeface="Times New Roman" panose="02020603050405020304" pitchFamily="18" charset="0"/>
              </a:rPr>
              <a:t>[T1] Design with PIC Microcontrollers, John B. </a:t>
            </a:r>
            <a:r>
              <a:rPr lang="en-IN" dirty="0" err="1">
                <a:solidFill>
                  <a:srgbClr val="FF0000"/>
                </a:solidFill>
                <a:latin typeface="Times New Roman" panose="02020603050405020304" pitchFamily="18" charset="0"/>
                <a:cs typeface="Times New Roman" panose="02020603050405020304" pitchFamily="18" charset="0"/>
              </a:rPr>
              <a:t>Peatman</a:t>
            </a:r>
            <a:r>
              <a:rPr lang="en-IN" dirty="0">
                <a:solidFill>
                  <a:srgbClr val="FF0000"/>
                </a:solidFill>
                <a:latin typeface="Times New Roman" panose="02020603050405020304" pitchFamily="18" charset="0"/>
                <a:cs typeface="Times New Roman" panose="02020603050405020304" pitchFamily="18" charset="0"/>
              </a:rPr>
              <a:t>, Pearson Education Asia, 2002</a:t>
            </a:r>
          </a:p>
          <a:p>
            <a:r>
              <a:rPr lang="en-IN" dirty="0">
                <a:solidFill>
                  <a:schemeClr val="tx2"/>
                </a:solidFill>
                <a:latin typeface="Times New Roman" panose="02020603050405020304" pitchFamily="18" charset="0"/>
                <a:cs typeface="Times New Roman" panose="02020603050405020304" pitchFamily="18" charset="0"/>
              </a:rPr>
              <a:t>[T2] ARM System Developer’s Guide: Designing and Optimizing System Software, Andrew N. </a:t>
            </a:r>
            <a:r>
              <a:rPr lang="en-IN" dirty="0" err="1">
                <a:solidFill>
                  <a:schemeClr val="tx2"/>
                </a:solidFill>
                <a:latin typeface="Times New Roman" panose="02020603050405020304" pitchFamily="18" charset="0"/>
                <a:cs typeface="Times New Roman" panose="02020603050405020304" pitchFamily="18" charset="0"/>
              </a:rPr>
              <a:t>Sloss</a:t>
            </a:r>
            <a:r>
              <a:rPr lang="en-IN" dirty="0">
                <a:solidFill>
                  <a:schemeClr val="tx2"/>
                </a:solidFill>
                <a:latin typeface="Times New Roman" panose="02020603050405020304" pitchFamily="18" charset="0"/>
                <a:cs typeface="Times New Roman" panose="02020603050405020304" pitchFamily="18" charset="0"/>
              </a:rPr>
              <a:t>, Dominic </a:t>
            </a:r>
            <a:r>
              <a:rPr lang="en-IN" dirty="0" err="1">
                <a:solidFill>
                  <a:schemeClr val="tx2"/>
                </a:solidFill>
                <a:latin typeface="Times New Roman" panose="02020603050405020304" pitchFamily="18" charset="0"/>
                <a:cs typeface="Times New Roman" panose="02020603050405020304" pitchFamily="18" charset="0"/>
              </a:rPr>
              <a:t>Symes</a:t>
            </a:r>
            <a:r>
              <a:rPr lang="en-IN" dirty="0">
                <a:solidFill>
                  <a:schemeClr val="tx2"/>
                </a:solidFill>
                <a:latin typeface="Times New Roman" panose="02020603050405020304" pitchFamily="18" charset="0"/>
                <a:cs typeface="Times New Roman" panose="02020603050405020304" pitchFamily="18" charset="0"/>
              </a:rPr>
              <a:t>, Chris Wright, Morgan Kaufman Publication, 2004.</a:t>
            </a:r>
          </a:p>
          <a:p>
            <a:r>
              <a:rPr lang="en-IN" dirty="0">
                <a:solidFill>
                  <a:schemeClr val="tx2"/>
                </a:solidFill>
                <a:latin typeface="Times New Roman" panose="02020603050405020304" pitchFamily="18" charset="0"/>
                <a:cs typeface="Times New Roman" panose="02020603050405020304" pitchFamily="18" charset="0"/>
              </a:rPr>
              <a:t>[T3] Computers as components: Principles of Embedded Computing System Design, Wayne Wolf, Morgan </a:t>
            </a:r>
            <a:r>
              <a:rPr lang="en-US" dirty="0">
                <a:solidFill>
                  <a:schemeClr val="tx2"/>
                </a:solidFill>
                <a:latin typeface="Times New Roman" panose="02020603050405020304" pitchFamily="18" charset="0"/>
                <a:cs typeface="Times New Roman" panose="02020603050405020304" pitchFamily="18" charset="0"/>
              </a:rPr>
              <a:t>Kaufman Publication, 2000</a:t>
            </a:r>
            <a:endParaRPr lang="en-IN" dirty="0">
              <a:solidFill>
                <a:schemeClr val="tx2"/>
              </a:solidFill>
              <a:latin typeface="Times New Roman" panose="02020603050405020304" pitchFamily="18" charset="0"/>
              <a:cs typeface="Times New Roman" panose="02020603050405020304" pitchFamily="18" charset="0"/>
            </a:endParaRPr>
          </a:p>
          <a:p>
            <a:endParaRPr lang="en-US" b="1" dirty="0">
              <a:solidFill>
                <a:schemeClr val="tx2"/>
              </a:solidFill>
              <a:latin typeface="Times New Roman" panose="02020603050405020304" pitchFamily="18" charset="0"/>
              <a:cs typeface="Times New Roman" panose="02020603050405020304" pitchFamily="18" charset="0"/>
            </a:endParaRPr>
          </a:p>
          <a:p>
            <a:r>
              <a:rPr lang="en-US" b="1" dirty="0">
                <a:solidFill>
                  <a:schemeClr val="tx2"/>
                </a:solidFill>
                <a:latin typeface="Times New Roman" panose="02020603050405020304" pitchFamily="18" charset="0"/>
                <a:cs typeface="Times New Roman" panose="02020603050405020304" pitchFamily="18" charset="0"/>
              </a:rPr>
              <a:t>Reference Books:</a:t>
            </a:r>
          </a:p>
          <a:p>
            <a:r>
              <a:rPr lang="en-IN" dirty="0">
                <a:solidFill>
                  <a:schemeClr val="tx2"/>
                </a:solidFill>
                <a:latin typeface="Times New Roman" panose="02020603050405020304" pitchFamily="18" charset="0"/>
                <a:cs typeface="Times New Roman" panose="02020603050405020304" pitchFamily="18" charset="0"/>
              </a:rPr>
              <a:t>[R1] The Design of Small-Scale embedded systems, Tim </a:t>
            </a:r>
            <a:r>
              <a:rPr lang="en-IN" dirty="0" err="1">
                <a:solidFill>
                  <a:schemeClr val="tx2"/>
                </a:solidFill>
                <a:latin typeface="Times New Roman" panose="02020603050405020304" pitchFamily="18" charset="0"/>
                <a:cs typeface="Times New Roman" panose="02020603050405020304" pitchFamily="18" charset="0"/>
              </a:rPr>
              <a:t>Wilmshurst</a:t>
            </a:r>
            <a:r>
              <a:rPr lang="en-IN" dirty="0">
                <a:solidFill>
                  <a:schemeClr val="tx2"/>
                </a:solidFill>
                <a:latin typeface="Times New Roman" panose="02020603050405020304" pitchFamily="18" charset="0"/>
                <a:cs typeface="Times New Roman" panose="02020603050405020304" pitchFamily="18" charset="0"/>
              </a:rPr>
              <a:t>, Palgrave2003</a:t>
            </a:r>
          </a:p>
          <a:p>
            <a:r>
              <a:rPr lang="en-US" dirty="0">
                <a:solidFill>
                  <a:schemeClr val="tx2"/>
                </a:solidFill>
                <a:latin typeface="Times New Roman" panose="02020603050405020304" pitchFamily="18" charset="0"/>
                <a:cs typeface="Times New Roman" panose="02020603050405020304" pitchFamily="18" charset="0"/>
              </a:rPr>
              <a:t>[R2] Embedded System Design , </a:t>
            </a:r>
            <a:r>
              <a:rPr lang="en-US" dirty="0" err="1">
                <a:solidFill>
                  <a:schemeClr val="tx2"/>
                </a:solidFill>
                <a:latin typeface="Times New Roman" panose="02020603050405020304" pitchFamily="18" charset="0"/>
                <a:cs typeface="Times New Roman" panose="02020603050405020304" pitchFamily="18" charset="0"/>
              </a:rPr>
              <a:t>Marwedel</a:t>
            </a:r>
            <a:r>
              <a:rPr lang="en-US" dirty="0">
                <a:solidFill>
                  <a:schemeClr val="tx2"/>
                </a:solidFill>
                <a:latin typeface="Times New Roman" panose="02020603050405020304" pitchFamily="18" charset="0"/>
                <a:cs typeface="Times New Roman" panose="02020603050405020304" pitchFamily="18" charset="0"/>
              </a:rPr>
              <a:t> ,Peter , </a:t>
            </a:r>
            <a:r>
              <a:rPr lang="en-US" dirty="0" err="1">
                <a:solidFill>
                  <a:schemeClr val="tx2"/>
                </a:solidFill>
                <a:latin typeface="Times New Roman" panose="02020603050405020304" pitchFamily="18" charset="0"/>
                <a:cs typeface="Times New Roman" panose="02020603050405020304" pitchFamily="18" charset="0"/>
              </a:rPr>
              <a:t>Kluwer</a:t>
            </a:r>
            <a:r>
              <a:rPr lang="en-US" dirty="0">
                <a:solidFill>
                  <a:schemeClr val="tx2"/>
                </a:solidFill>
                <a:latin typeface="Times New Roman" panose="02020603050405020304" pitchFamily="18" charset="0"/>
                <a:cs typeface="Times New Roman" panose="02020603050405020304" pitchFamily="18" charset="0"/>
              </a:rPr>
              <a:t> Publishers , 2004.</a:t>
            </a:r>
          </a:p>
          <a:p>
            <a:endParaRPr lang="en-US" dirty="0"/>
          </a:p>
        </p:txBody>
      </p:sp>
      <p:sp>
        <p:nvSpPr>
          <p:cNvPr id="4" name="Date Placeholder 3">
            <a:extLst>
              <a:ext uri="{FF2B5EF4-FFF2-40B4-BE49-F238E27FC236}">
                <a16:creationId xmlns:a16="http://schemas.microsoft.com/office/drawing/2014/main" id="{BB896ED5-83AF-4A63-B906-D787711B40A9}"/>
              </a:ext>
            </a:extLst>
          </p:cNvPr>
          <p:cNvSpPr>
            <a:spLocks noGrp="1"/>
          </p:cNvSpPr>
          <p:nvPr>
            <p:ph type="dt" sz="half" idx="10"/>
          </p:nvPr>
        </p:nvSpPr>
        <p:spPr/>
        <p:txBody>
          <a:bodyPr/>
          <a:lstStyle/>
          <a:p>
            <a:r>
              <a:rPr lang="en-US"/>
              <a:t>17/05/2021</a:t>
            </a:r>
            <a:endParaRPr lang="en-US" dirty="0"/>
          </a:p>
        </p:txBody>
      </p:sp>
      <p:sp>
        <p:nvSpPr>
          <p:cNvPr id="5" name="Footer Placeholder 4">
            <a:extLst>
              <a:ext uri="{FF2B5EF4-FFF2-40B4-BE49-F238E27FC236}">
                <a16:creationId xmlns:a16="http://schemas.microsoft.com/office/drawing/2014/main" id="{6FF48481-69DE-430F-9BF9-E30A07174B0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7E17F14-7F45-4CF3-A319-5061EEC6C790}"/>
              </a:ext>
            </a:extLst>
          </p:cNvPr>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embedded systems</a:t>
            </a:r>
          </a:p>
        </p:txBody>
      </p:sp>
      <p:sp>
        <p:nvSpPr>
          <p:cNvPr id="3" name="Content Placeholder 2"/>
          <p:cNvSpPr>
            <a:spLocks noGrp="1"/>
          </p:cNvSpPr>
          <p:nvPr>
            <p:ph idx="1"/>
          </p:nvPr>
        </p:nvSpPr>
        <p:spPr/>
        <p:txBody>
          <a:bodyPr>
            <a:normAutofit fontScale="62500" lnSpcReduction="20000"/>
          </a:bodyPr>
          <a:lstStyle/>
          <a:p>
            <a:pPr algn="just"/>
            <a:r>
              <a:rPr lang="en-US" b="1" dirty="0"/>
              <a:t>Software</a:t>
            </a:r>
          </a:p>
          <a:p>
            <a:pPr algn="just">
              <a:buNone/>
            </a:pPr>
            <a:r>
              <a:rPr lang="en-US" dirty="0"/>
              <a:t>	Without software an embedded system cannot work. The software is written in high level language. This software is burnt to some non volatile memory. Examples are:</a:t>
            </a:r>
          </a:p>
          <a:p>
            <a:pPr lvl="0" algn="just"/>
            <a:r>
              <a:rPr lang="en-US" dirty="0"/>
              <a:t>Application Programs.</a:t>
            </a:r>
          </a:p>
          <a:p>
            <a:pPr lvl="0" algn="just"/>
            <a:r>
              <a:rPr lang="en-US" dirty="0"/>
              <a:t>Exception Handlers.</a:t>
            </a:r>
          </a:p>
          <a:p>
            <a:pPr algn="just">
              <a:buNone/>
            </a:pPr>
            <a:r>
              <a:rPr lang="en-US" dirty="0"/>
              <a:t> </a:t>
            </a:r>
          </a:p>
          <a:p>
            <a:pPr algn="just"/>
            <a:r>
              <a:rPr lang="en-US" b="1" dirty="0"/>
              <a:t>RTOS</a:t>
            </a:r>
          </a:p>
          <a:p>
            <a:pPr algn="just">
              <a:buNone/>
            </a:pPr>
            <a:r>
              <a:rPr lang="en-US" dirty="0"/>
              <a:t>	Real Time Operating system (RTOS) supervises the application software and provide mechanism to let the processor run a process as per scheduling by following a plan to control the latencies. RTOS defines the way the system works. It sets the rules during the execution of application program. A small scale embedded system may not have RTOS.</a:t>
            </a:r>
          </a:p>
          <a:p>
            <a:pPr algn="just">
              <a:buNone/>
            </a:pPr>
            <a:r>
              <a:rPr lang="en-US" dirty="0"/>
              <a:t>	So these were the components of an embedded system. Let’s now talk about its basic structure</a:t>
            </a:r>
          </a:p>
          <a:p>
            <a:pPr algn="just"/>
            <a:endParaRPr lang="en-US" dirty="0"/>
          </a:p>
        </p:txBody>
      </p:sp>
      <p:sp>
        <p:nvSpPr>
          <p:cNvPr id="4" name="Date Placeholder 3"/>
          <p:cNvSpPr>
            <a:spLocks noGrp="1"/>
          </p:cNvSpPr>
          <p:nvPr>
            <p:ph type="dt" sz="half" idx="10"/>
          </p:nvPr>
        </p:nvSpPr>
        <p:spPr/>
        <p:txBody>
          <a:bodyPr/>
          <a:lstStyle/>
          <a:p>
            <a:r>
              <a:rPr lang="en-US"/>
              <a:t>17/05/2021</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Structure of an Embedded System</a:t>
            </a:r>
            <a:br>
              <a:rPr lang="en-US" dirty="0"/>
            </a:br>
            <a:endParaRPr lang="en-US" dirty="0"/>
          </a:p>
        </p:txBody>
      </p:sp>
      <p:sp>
        <p:nvSpPr>
          <p:cNvPr id="3" name="Content Placeholder 2"/>
          <p:cNvSpPr>
            <a:spLocks noGrp="1"/>
          </p:cNvSpPr>
          <p:nvPr>
            <p:ph idx="1"/>
          </p:nvPr>
        </p:nvSpPr>
        <p:spPr/>
        <p:txBody>
          <a:bodyPr/>
          <a:lstStyle/>
          <a:p>
            <a:pPr algn="just"/>
            <a:r>
              <a:rPr lang="en-US" dirty="0"/>
              <a:t>The following illustration shows the basic structure of an embedded system −</a:t>
            </a:r>
          </a:p>
          <a:p>
            <a:pPr>
              <a:buNone/>
            </a:pPr>
            <a:endParaRPr lang="en-US" dirty="0"/>
          </a:p>
        </p:txBody>
      </p:sp>
      <p:sp>
        <p:nvSpPr>
          <p:cNvPr id="4" name="Date Placeholder 3"/>
          <p:cNvSpPr>
            <a:spLocks noGrp="1"/>
          </p:cNvSpPr>
          <p:nvPr>
            <p:ph type="dt" sz="half" idx="10"/>
          </p:nvPr>
        </p:nvSpPr>
        <p:spPr/>
        <p:txBody>
          <a:bodyPr/>
          <a:lstStyle/>
          <a:p>
            <a:r>
              <a:rPr lang="en-US"/>
              <a:t>17/05/2021</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pic>
        <p:nvPicPr>
          <p:cNvPr id="7" name="Picture 6" descr="Embedded Systems Structure"/>
          <p:cNvPicPr/>
          <p:nvPr/>
        </p:nvPicPr>
        <p:blipFill>
          <a:blip r:embed="rId2"/>
          <a:srcRect/>
          <a:stretch>
            <a:fillRect/>
          </a:stretch>
        </p:blipFill>
        <p:spPr bwMode="auto">
          <a:xfrm>
            <a:off x="1066800" y="2895600"/>
            <a:ext cx="7043855" cy="266700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Structure of an Embedded System</a:t>
            </a:r>
          </a:p>
        </p:txBody>
      </p:sp>
      <p:sp>
        <p:nvSpPr>
          <p:cNvPr id="3" name="Content Placeholder 2"/>
          <p:cNvSpPr>
            <a:spLocks noGrp="1"/>
          </p:cNvSpPr>
          <p:nvPr>
            <p:ph idx="1"/>
          </p:nvPr>
        </p:nvSpPr>
        <p:spPr/>
        <p:txBody>
          <a:bodyPr>
            <a:normAutofit fontScale="77500" lnSpcReduction="20000"/>
          </a:bodyPr>
          <a:lstStyle/>
          <a:p>
            <a:pPr algn="just"/>
            <a:r>
              <a:rPr lang="en-US" b="1" dirty="0"/>
              <a:t>Sensor</a:t>
            </a:r>
            <a:r>
              <a:rPr lang="en-US" dirty="0"/>
              <a:t> − It measures the physical quantity and converts it to an electrical signal which can be read by an observer or by any electronic instrument like an A2D converter. A sensor stores the measured quantity to the memory.</a:t>
            </a:r>
          </a:p>
          <a:p>
            <a:pPr algn="just"/>
            <a:r>
              <a:rPr lang="en-US" b="1" dirty="0"/>
              <a:t>A-D Converter</a:t>
            </a:r>
            <a:r>
              <a:rPr lang="en-US" dirty="0"/>
              <a:t> − An analog-to-digital converter converts the analog signal sent by the sensor into a digital signal.</a:t>
            </a:r>
          </a:p>
          <a:p>
            <a:pPr algn="just"/>
            <a:r>
              <a:rPr lang="en-US" b="1" dirty="0"/>
              <a:t>Processor &amp; ASICs</a:t>
            </a:r>
            <a:r>
              <a:rPr lang="en-US" dirty="0"/>
              <a:t> − Processors process the data to measure the output and store it to the memory.</a:t>
            </a:r>
          </a:p>
          <a:p>
            <a:pPr algn="just"/>
            <a:r>
              <a:rPr lang="en-US" b="1" dirty="0"/>
              <a:t>D-A Converter</a:t>
            </a:r>
            <a:r>
              <a:rPr lang="en-US" dirty="0"/>
              <a:t> − A digital-to-analog converter converts the digital data fed by the processor to analog data</a:t>
            </a:r>
          </a:p>
          <a:p>
            <a:pPr algn="just"/>
            <a:r>
              <a:rPr lang="en-US" b="1" dirty="0"/>
              <a:t>Actuator</a:t>
            </a:r>
            <a:r>
              <a:rPr lang="en-US" dirty="0"/>
              <a:t> − An actuator compares the output given by the D-A Converter to the actual (expected) output stored in it and stores the approved output.</a:t>
            </a:r>
          </a:p>
          <a:p>
            <a:endParaRPr lang="en-US" dirty="0"/>
          </a:p>
        </p:txBody>
      </p:sp>
      <p:sp>
        <p:nvSpPr>
          <p:cNvPr id="4" name="Date Placeholder 3"/>
          <p:cNvSpPr>
            <a:spLocks noGrp="1"/>
          </p:cNvSpPr>
          <p:nvPr>
            <p:ph type="dt" sz="half" idx="10"/>
          </p:nvPr>
        </p:nvSpPr>
        <p:spPr/>
        <p:txBody>
          <a:bodyPr/>
          <a:lstStyle/>
          <a:p>
            <a:r>
              <a:rPr lang="en-US"/>
              <a:t>17/05/2021</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Classification of Embedded Systems</a:t>
            </a:r>
          </a:p>
        </p:txBody>
      </p:sp>
      <p:sp>
        <p:nvSpPr>
          <p:cNvPr id="4" name="Date Placeholder 3"/>
          <p:cNvSpPr>
            <a:spLocks noGrp="1"/>
          </p:cNvSpPr>
          <p:nvPr>
            <p:ph type="dt" sz="half" idx="10"/>
          </p:nvPr>
        </p:nvSpPr>
        <p:spPr/>
        <p:txBody>
          <a:bodyPr/>
          <a:lstStyle/>
          <a:p>
            <a:r>
              <a:rPr lang="en-US"/>
              <a:t>17/05/2021</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pic>
        <p:nvPicPr>
          <p:cNvPr id="7" name="Content Placeholder 6" descr="embedded system, embedded systems, what is embedded system, what is an embedded system, basics of embedded system, embedded systems intro, introduction to embedded systems">
            <a:hlinkClick r:id="rId2"/>
          </p:cNvPr>
          <p:cNvPicPr>
            <a:picLocks noGrp="1"/>
          </p:cNvPicPr>
          <p:nvPr>
            <p:ph idx="1"/>
          </p:nvPr>
        </p:nvPicPr>
        <p:blipFill>
          <a:blip r:embed="rId3"/>
          <a:srcRect/>
          <a:stretch>
            <a:fillRect/>
          </a:stretch>
        </p:blipFill>
        <p:spPr bwMode="auto">
          <a:xfrm>
            <a:off x="533400" y="2209800"/>
            <a:ext cx="7848600" cy="3916363"/>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a:bodyPr>
          <a:lstStyle/>
          <a:p>
            <a:r>
              <a:rPr lang="en-US" sz="3600" b="1" dirty="0"/>
              <a:t>Functionality Based Embedded Systems</a:t>
            </a:r>
          </a:p>
        </p:txBody>
      </p:sp>
      <p:sp>
        <p:nvSpPr>
          <p:cNvPr id="3" name="Content Placeholder 2"/>
          <p:cNvSpPr>
            <a:spLocks noGrp="1"/>
          </p:cNvSpPr>
          <p:nvPr>
            <p:ph idx="1"/>
          </p:nvPr>
        </p:nvSpPr>
        <p:spPr>
          <a:xfrm>
            <a:off x="457200" y="1143000"/>
            <a:ext cx="8229600" cy="4983163"/>
          </a:xfrm>
        </p:spPr>
        <p:txBody>
          <a:bodyPr>
            <a:normAutofit fontScale="40000" lnSpcReduction="20000"/>
          </a:bodyPr>
          <a:lstStyle/>
          <a:p>
            <a:pPr lvl="0" algn="just">
              <a:buNone/>
            </a:pPr>
            <a:r>
              <a:rPr lang="en-US" sz="5000" dirty="0"/>
              <a:t>	</a:t>
            </a:r>
          </a:p>
          <a:p>
            <a:pPr lvl="0" algn="just">
              <a:buNone/>
            </a:pPr>
            <a:r>
              <a:rPr lang="en-US" sz="5000" dirty="0"/>
              <a:t>Based on functions performed by embedded systems, it is divided into four types:</a:t>
            </a:r>
            <a:endParaRPr lang="en-US" sz="5000" b="1" dirty="0"/>
          </a:p>
          <a:p>
            <a:pPr algn="just">
              <a:buNone/>
            </a:pPr>
            <a:r>
              <a:rPr lang="en-US" sz="5000" b="1" dirty="0"/>
              <a:t>Real Time</a:t>
            </a:r>
          </a:p>
          <a:p>
            <a:pPr lvl="0" algn="just">
              <a:buNone/>
            </a:pPr>
            <a:r>
              <a:rPr lang="en-US" sz="5000" dirty="0"/>
              <a:t>	An embedded system that gives an output within a specified amount of time is called a real-time embedded system. That is, in addition to a proper output, it adheres to time constraints as well. They can be further classified into soft real-time embedded systems and hard real-time embedded systems. </a:t>
            </a:r>
          </a:p>
          <a:p>
            <a:pPr algn="just">
              <a:buNone/>
            </a:pPr>
            <a:r>
              <a:rPr lang="en-US" sz="5000" b="1" dirty="0"/>
              <a:t>Stand Alone</a:t>
            </a:r>
          </a:p>
          <a:p>
            <a:pPr algn="just">
              <a:buNone/>
            </a:pPr>
            <a:r>
              <a:rPr lang="en-US" sz="5000" dirty="0"/>
              <a:t>	As the name suggests, these are embedded systems that can work by themselves. In other words, they are self sufficient, and don’t require a host system or computer to function. While they will require inputs and other devices for output, the processing and work is done only by themselves. Examples include videogame consoles, music players and microwave ovens.</a:t>
            </a:r>
          </a:p>
          <a:p>
            <a:pPr algn="just">
              <a:buNone/>
            </a:pPr>
            <a:r>
              <a:rPr lang="en-US" dirty="0"/>
              <a:t> </a:t>
            </a:r>
          </a:p>
          <a:p>
            <a:pPr>
              <a:buNone/>
            </a:pPr>
            <a:br>
              <a:rPr lang="en-US" b="1" dirty="0"/>
            </a:br>
            <a:endParaRPr lang="en-US" dirty="0"/>
          </a:p>
        </p:txBody>
      </p:sp>
      <p:sp>
        <p:nvSpPr>
          <p:cNvPr id="4" name="Date Placeholder 3"/>
          <p:cNvSpPr>
            <a:spLocks noGrp="1"/>
          </p:cNvSpPr>
          <p:nvPr>
            <p:ph type="dt" sz="half" idx="10"/>
          </p:nvPr>
        </p:nvSpPr>
        <p:spPr/>
        <p:txBody>
          <a:bodyPr/>
          <a:lstStyle/>
          <a:p>
            <a:r>
              <a:rPr lang="en-US"/>
              <a:t>17/05/2021</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Functionality Based Embedded Systems</a:t>
            </a:r>
            <a:endParaRPr lang="en-US" sz="3600" dirty="0"/>
          </a:p>
        </p:txBody>
      </p:sp>
      <p:sp>
        <p:nvSpPr>
          <p:cNvPr id="3" name="Content Placeholder 2"/>
          <p:cNvSpPr>
            <a:spLocks noGrp="1"/>
          </p:cNvSpPr>
          <p:nvPr>
            <p:ph idx="1"/>
          </p:nvPr>
        </p:nvSpPr>
        <p:spPr/>
        <p:txBody>
          <a:bodyPr>
            <a:normAutofit fontScale="62500" lnSpcReduction="20000"/>
          </a:bodyPr>
          <a:lstStyle/>
          <a:p>
            <a:pPr>
              <a:buNone/>
            </a:pPr>
            <a:r>
              <a:rPr lang="en-US" b="1" dirty="0"/>
              <a:t>Networked Embedded Systems </a:t>
            </a:r>
          </a:p>
          <a:p>
            <a:pPr lvl="0"/>
            <a:r>
              <a:rPr lang="en-US" dirty="0"/>
              <a:t>Embedded systems that are connected to a network and depend on it for their functioning are called networked embedded systems. They may or may not have smaller or less complex subsystems running to create the network. Examples include home security systems and heat sensor systems.</a:t>
            </a:r>
          </a:p>
          <a:p>
            <a:pPr lvl="0"/>
            <a:r>
              <a:rPr lang="en-US" dirty="0"/>
              <a:t>These systems are connected with network that could be LAN, WAN or internet. The connection can be wireless or wired.</a:t>
            </a:r>
          </a:p>
          <a:p>
            <a:pPr>
              <a:buNone/>
            </a:pPr>
            <a:r>
              <a:rPr lang="en-US" b="1" dirty="0"/>
              <a:t>Mobile Embedded Systems </a:t>
            </a:r>
          </a:p>
          <a:p>
            <a:pPr lvl="0"/>
            <a:r>
              <a:rPr lang="en-US" dirty="0"/>
              <a:t>Embedded systems meant for mobile communications are called mobile embedded systems. They include mobile phones, tablet computers and the like, and are usually categorized by functions like internet, calling, in addition to more complex functions seen in today’s </a:t>
            </a:r>
            <a:r>
              <a:rPr lang="en-US" dirty="0" err="1"/>
              <a:t>smartphones</a:t>
            </a:r>
            <a:r>
              <a:rPr lang="en-US" dirty="0"/>
              <a:t>. This is the class of embedded systems which is used in portable devices.</a:t>
            </a:r>
          </a:p>
          <a:p>
            <a:pPr lvl="0"/>
            <a:r>
              <a:rPr lang="en-US" dirty="0"/>
              <a:t>The examples of devices are mobile phones, cameras, music players etc.</a:t>
            </a:r>
          </a:p>
          <a:p>
            <a:endParaRPr lang="en-US" dirty="0"/>
          </a:p>
        </p:txBody>
      </p:sp>
      <p:sp>
        <p:nvSpPr>
          <p:cNvPr id="4" name="Date Placeholder 3"/>
          <p:cNvSpPr>
            <a:spLocks noGrp="1"/>
          </p:cNvSpPr>
          <p:nvPr>
            <p:ph type="dt" sz="half" idx="10"/>
          </p:nvPr>
        </p:nvSpPr>
        <p:spPr/>
        <p:txBody>
          <a:bodyPr/>
          <a:lstStyle/>
          <a:p>
            <a:r>
              <a:rPr lang="en-US"/>
              <a:t>17/05/2021</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Performance based Embedded systems</a:t>
            </a:r>
          </a:p>
        </p:txBody>
      </p:sp>
      <p:sp>
        <p:nvSpPr>
          <p:cNvPr id="3" name="Content Placeholder 2"/>
          <p:cNvSpPr>
            <a:spLocks noGrp="1"/>
          </p:cNvSpPr>
          <p:nvPr>
            <p:ph idx="1"/>
          </p:nvPr>
        </p:nvSpPr>
        <p:spPr/>
        <p:txBody>
          <a:bodyPr>
            <a:normAutofit fontScale="85000" lnSpcReduction="10000"/>
          </a:bodyPr>
          <a:lstStyle/>
          <a:p>
            <a:pPr algn="just"/>
            <a:r>
              <a:rPr lang="en-US" dirty="0"/>
              <a:t>Based on performance of microcontroller, they are divided into three types:</a:t>
            </a:r>
          </a:p>
          <a:p>
            <a:pPr algn="just">
              <a:buNone/>
            </a:pPr>
            <a:r>
              <a:rPr lang="en-US" b="1" dirty="0"/>
              <a:t>Small Scale Embedded Systems</a:t>
            </a:r>
          </a:p>
          <a:p>
            <a:pPr lvl="0" algn="just"/>
            <a:r>
              <a:rPr lang="en-US" dirty="0"/>
              <a:t>If the microcontroller used in embedded system is 8 bit or 16 bit then it is classified into small scale embedded system.</a:t>
            </a:r>
          </a:p>
          <a:p>
            <a:pPr lvl="0" algn="just"/>
            <a:r>
              <a:rPr lang="en-US" dirty="0"/>
              <a:t>Such systems have less complex hardware and software parts and can also be operated on batteries.</a:t>
            </a:r>
          </a:p>
          <a:p>
            <a:pPr lvl="0" algn="just"/>
            <a:r>
              <a:rPr lang="en-US" dirty="0"/>
              <a:t>Normally such embedded system uses </a:t>
            </a:r>
            <a:r>
              <a:rPr lang="en-US" dirty="0" err="1"/>
              <a:t>Arduino</a:t>
            </a:r>
            <a:r>
              <a:rPr lang="en-US" dirty="0"/>
              <a:t> boards or PIC Microcontrollers or 8051 Microcontrollers etc.</a:t>
            </a:r>
          </a:p>
          <a:p>
            <a:pPr algn="just"/>
            <a:endParaRPr lang="en-US" dirty="0"/>
          </a:p>
        </p:txBody>
      </p:sp>
      <p:sp>
        <p:nvSpPr>
          <p:cNvPr id="4" name="Date Placeholder 3"/>
          <p:cNvSpPr>
            <a:spLocks noGrp="1"/>
          </p:cNvSpPr>
          <p:nvPr>
            <p:ph type="dt" sz="half" idx="10"/>
          </p:nvPr>
        </p:nvSpPr>
        <p:spPr/>
        <p:txBody>
          <a:bodyPr/>
          <a:lstStyle/>
          <a:p>
            <a:r>
              <a:rPr lang="en-US"/>
              <a:t>17/05/2021</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74462D-6F86-4A5D-AC0E-C64BABE19805}"/>
              </a:ext>
            </a:extLst>
          </p:cNvPr>
          <p:cNvSpPr>
            <a:spLocks noGrp="1"/>
          </p:cNvSpPr>
          <p:nvPr>
            <p:ph type="dt" sz="half" idx="10"/>
          </p:nvPr>
        </p:nvSpPr>
        <p:spPr/>
        <p:txBody>
          <a:bodyPr/>
          <a:lstStyle/>
          <a:p>
            <a:r>
              <a:rPr lang="en-US"/>
              <a:t>17/05/2021</a:t>
            </a:r>
            <a:endParaRPr lang="en-US" dirty="0"/>
          </a:p>
        </p:txBody>
      </p:sp>
      <p:sp>
        <p:nvSpPr>
          <p:cNvPr id="3" name="Footer Placeholder 2">
            <a:extLst>
              <a:ext uri="{FF2B5EF4-FFF2-40B4-BE49-F238E27FC236}">
                <a16:creationId xmlns:a16="http://schemas.microsoft.com/office/drawing/2014/main" id="{B779FBF2-4673-4F68-8A81-F1EAF453E98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8C271C5-36A6-430D-9E70-E8089F515548}"/>
              </a:ext>
            </a:extLst>
          </p:cNvPr>
          <p:cNvSpPr>
            <a:spLocks noGrp="1"/>
          </p:cNvSpPr>
          <p:nvPr>
            <p:ph type="sldNum" sz="quarter" idx="12"/>
          </p:nvPr>
        </p:nvSpPr>
        <p:spPr/>
        <p:txBody>
          <a:bodyPr/>
          <a:lstStyle/>
          <a:p>
            <a:fld id="{B6F15528-21DE-4FAA-801E-634DDDAF4B2B}" type="slidenum">
              <a:rPr lang="en-US" smtClean="0"/>
              <a:pPr/>
              <a:t>37</a:t>
            </a:fld>
            <a:endParaRPr lang="en-US"/>
          </a:p>
        </p:txBody>
      </p:sp>
      <p:pic>
        <p:nvPicPr>
          <p:cNvPr id="6" name="Picture 5">
            <a:extLst>
              <a:ext uri="{FF2B5EF4-FFF2-40B4-BE49-F238E27FC236}">
                <a16:creationId xmlns:a16="http://schemas.microsoft.com/office/drawing/2014/main" id="{BC057779-8AAB-4237-B04F-F5B8F400C6E7}"/>
              </a:ext>
            </a:extLst>
          </p:cNvPr>
          <p:cNvPicPr>
            <a:picLocks noChangeAspect="1"/>
          </p:cNvPicPr>
          <p:nvPr/>
        </p:nvPicPr>
        <p:blipFill>
          <a:blip r:embed="rId2"/>
          <a:stretch>
            <a:fillRect/>
          </a:stretch>
        </p:blipFill>
        <p:spPr>
          <a:xfrm>
            <a:off x="309562" y="461962"/>
            <a:ext cx="8524875" cy="5934075"/>
          </a:xfrm>
          <a:prstGeom prst="rect">
            <a:avLst/>
          </a:prstGeom>
        </p:spPr>
      </p:pic>
    </p:spTree>
    <p:extLst>
      <p:ext uri="{BB962C8B-B14F-4D97-AF65-F5344CB8AC3E}">
        <p14:creationId xmlns:p14="http://schemas.microsoft.com/office/powerpoint/2010/main" val="2710988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0A095C-D8D0-4389-96AE-266CCD5182B1}"/>
              </a:ext>
            </a:extLst>
          </p:cNvPr>
          <p:cNvSpPr>
            <a:spLocks noGrp="1"/>
          </p:cNvSpPr>
          <p:nvPr>
            <p:ph type="dt" sz="half" idx="10"/>
          </p:nvPr>
        </p:nvSpPr>
        <p:spPr/>
        <p:txBody>
          <a:bodyPr/>
          <a:lstStyle/>
          <a:p>
            <a:r>
              <a:rPr lang="en-US"/>
              <a:t>17/05/2021</a:t>
            </a:r>
            <a:endParaRPr lang="en-US" dirty="0"/>
          </a:p>
        </p:txBody>
      </p:sp>
      <p:sp>
        <p:nvSpPr>
          <p:cNvPr id="3" name="Footer Placeholder 2">
            <a:extLst>
              <a:ext uri="{FF2B5EF4-FFF2-40B4-BE49-F238E27FC236}">
                <a16:creationId xmlns:a16="http://schemas.microsoft.com/office/drawing/2014/main" id="{08FF0568-1776-4E13-BED4-CB163E9EA74D}"/>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7FE2256-A6C8-4D21-A8A1-488447580879}"/>
              </a:ext>
            </a:extLst>
          </p:cNvPr>
          <p:cNvSpPr>
            <a:spLocks noGrp="1"/>
          </p:cNvSpPr>
          <p:nvPr>
            <p:ph type="sldNum" sz="quarter" idx="12"/>
          </p:nvPr>
        </p:nvSpPr>
        <p:spPr/>
        <p:txBody>
          <a:bodyPr/>
          <a:lstStyle/>
          <a:p>
            <a:fld id="{B6F15528-21DE-4FAA-801E-634DDDAF4B2B}" type="slidenum">
              <a:rPr lang="en-US" smtClean="0"/>
              <a:pPr/>
              <a:t>38</a:t>
            </a:fld>
            <a:endParaRPr lang="en-US"/>
          </a:p>
        </p:txBody>
      </p:sp>
      <p:pic>
        <p:nvPicPr>
          <p:cNvPr id="6" name="Picture 5">
            <a:extLst>
              <a:ext uri="{FF2B5EF4-FFF2-40B4-BE49-F238E27FC236}">
                <a16:creationId xmlns:a16="http://schemas.microsoft.com/office/drawing/2014/main" id="{D7280246-AB18-4249-B8AD-B04124FD54B1}"/>
              </a:ext>
            </a:extLst>
          </p:cNvPr>
          <p:cNvPicPr>
            <a:picLocks noChangeAspect="1"/>
          </p:cNvPicPr>
          <p:nvPr/>
        </p:nvPicPr>
        <p:blipFill>
          <a:blip r:embed="rId2"/>
          <a:stretch>
            <a:fillRect/>
          </a:stretch>
        </p:blipFill>
        <p:spPr>
          <a:xfrm>
            <a:off x="0" y="670193"/>
            <a:ext cx="9144000" cy="5517614"/>
          </a:xfrm>
          <a:prstGeom prst="rect">
            <a:avLst/>
          </a:prstGeom>
        </p:spPr>
      </p:pic>
    </p:spTree>
    <p:extLst>
      <p:ext uri="{BB962C8B-B14F-4D97-AF65-F5344CB8AC3E}">
        <p14:creationId xmlns:p14="http://schemas.microsoft.com/office/powerpoint/2010/main" val="6480154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7579E7-BC85-479F-86AD-E482B891476F}"/>
              </a:ext>
            </a:extLst>
          </p:cNvPr>
          <p:cNvSpPr>
            <a:spLocks noGrp="1"/>
          </p:cNvSpPr>
          <p:nvPr>
            <p:ph type="dt" sz="half" idx="10"/>
          </p:nvPr>
        </p:nvSpPr>
        <p:spPr/>
        <p:txBody>
          <a:bodyPr/>
          <a:lstStyle/>
          <a:p>
            <a:r>
              <a:rPr lang="en-US"/>
              <a:t>17/05/2021</a:t>
            </a:r>
            <a:endParaRPr lang="en-US" dirty="0"/>
          </a:p>
        </p:txBody>
      </p:sp>
      <p:sp>
        <p:nvSpPr>
          <p:cNvPr id="3" name="Footer Placeholder 2">
            <a:extLst>
              <a:ext uri="{FF2B5EF4-FFF2-40B4-BE49-F238E27FC236}">
                <a16:creationId xmlns:a16="http://schemas.microsoft.com/office/drawing/2014/main" id="{2508B9B7-0B80-4120-A331-6AD8C403BFF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467C639-A413-4B4A-AA22-F877D0430D3B}"/>
              </a:ext>
            </a:extLst>
          </p:cNvPr>
          <p:cNvSpPr>
            <a:spLocks noGrp="1"/>
          </p:cNvSpPr>
          <p:nvPr>
            <p:ph type="sldNum" sz="quarter" idx="12"/>
          </p:nvPr>
        </p:nvSpPr>
        <p:spPr/>
        <p:txBody>
          <a:bodyPr/>
          <a:lstStyle/>
          <a:p>
            <a:fld id="{B6F15528-21DE-4FAA-801E-634DDDAF4B2B}" type="slidenum">
              <a:rPr lang="en-US" smtClean="0"/>
              <a:pPr/>
              <a:t>39</a:t>
            </a:fld>
            <a:endParaRPr lang="en-US"/>
          </a:p>
        </p:txBody>
      </p:sp>
      <p:pic>
        <p:nvPicPr>
          <p:cNvPr id="6" name="Picture 5">
            <a:extLst>
              <a:ext uri="{FF2B5EF4-FFF2-40B4-BE49-F238E27FC236}">
                <a16:creationId xmlns:a16="http://schemas.microsoft.com/office/drawing/2014/main" id="{B8430762-E97A-4CC2-8619-AD311F81ED43}"/>
              </a:ext>
            </a:extLst>
          </p:cNvPr>
          <p:cNvPicPr>
            <a:picLocks noChangeAspect="1"/>
          </p:cNvPicPr>
          <p:nvPr/>
        </p:nvPicPr>
        <p:blipFill>
          <a:blip r:embed="rId2"/>
          <a:stretch>
            <a:fillRect/>
          </a:stretch>
        </p:blipFill>
        <p:spPr>
          <a:xfrm>
            <a:off x="66675" y="381000"/>
            <a:ext cx="9010650" cy="6096000"/>
          </a:xfrm>
          <a:prstGeom prst="rect">
            <a:avLst/>
          </a:prstGeom>
        </p:spPr>
      </p:pic>
    </p:spTree>
    <p:extLst>
      <p:ext uri="{BB962C8B-B14F-4D97-AF65-F5344CB8AC3E}">
        <p14:creationId xmlns:p14="http://schemas.microsoft.com/office/powerpoint/2010/main" val="4246656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cap="all" dirty="0"/>
              <a:t>WHAT IS SYSTEM ???</a:t>
            </a:r>
            <a:br>
              <a:rPr lang="en-US" b="1" i="1" dirty="0"/>
            </a:br>
            <a:endParaRPr lang="en-US" dirty="0"/>
          </a:p>
        </p:txBody>
      </p:sp>
      <p:sp>
        <p:nvSpPr>
          <p:cNvPr id="3" name="Content Placeholder 2"/>
          <p:cNvSpPr>
            <a:spLocks noGrp="1"/>
          </p:cNvSpPr>
          <p:nvPr>
            <p:ph idx="1"/>
          </p:nvPr>
        </p:nvSpPr>
        <p:spPr>
          <a:xfrm>
            <a:off x="457200" y="1600200"/>
            <a:ext cx="4191000" cy="4525963"/>
          </a:xfrm>
        </p:spPr>
        <p:txBody>
          <a:bodyPr>
            <a:normAutofit lnSpcReduction="10000"/>
          </a:bodyPr>
          <a:lstStyle/>
          <a:p>
            <a:pPr lvl="0" algn="just"/>
            <a:r>
              <a:rPr lang="en-US" sz="2200" dirty="0"/>
              <a:t>A system is a group of units that are joined together to work in a specific routine and perform some fixed operation.</a:t>
            </a:r>
          </a:p>
          <a:p>
            <a:pPr lvl="0" algn="just"/>
            <a:r>
              <a:rPr lang="en-US" sz="2200" dirty="0"/>
              <a:t>These units could be of any nature i.e. if you are working on an electronics system then these units will be electronic components.</a:t>
            </a:r>
          </a:p>
          <a:p>
            <a:pPr lvl="0" algn="just"/>
            <a:r>
              <a:rPr lang="en-US" sz="2200" dirty="0"/>
              <a:t>Similarly, if you are working on some mechanical system then these units will be mechanical equipment or machinery etc.</a:t>
            </a:r>
          </a:p>
          <a:p>
            <a:pPr algn="just"/>
            <a:endParaRPr lang="en-US" dirty="0"/>
          </a:p>
        </p:txBody>
      </p:sp>
      <p:sp>
        <p:nvSpPr>
          <p:cNvPr id="4" name="Date Placeholder 3"/>
          <p:cNvSpPr>
            <a:spLocks noGrp="1"/>
          </p:cNvSpPr>
          <p:nvPr>
            <p:ph type="dt" sz="half" idx="10"/>
          </p:nvPr>
        </p:nvSpPr>
        <p:spPr/>
        <p:txBody>
          <a:bodyPr/>
          <a:lstStyle/>
          <a:p>
            <a:r>
              <a:rPr lang="en-US"/>
              <a:t>17/05/2021</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pic>
        <p:nvPicPr>
          <p:cNvPr id="7" name="Picture 6" descr="embedded system, embedded systems, what is embedded system, what is an embedded system, basics of embedded system, embedded systems intro, introduction to embedded systems">
            <a:hlinkClick r:id="rId2"/>
          </p:cNvPr>
          <p:cNvPicPr/>
          <p:nvPr/>
        </p:nvPicPr>
        <p:blipFill>
          <a:blip r:embed="rId3"/>
          <a:srcRect/>
          <a:stretch>
            <a:fillRect/>
          </a:stretch>
        </p:blipFill>
        <p:spPr bwMode="auto">
          <a:xfrm>
            <a:off x="5334000" y="1600200"/>
            <a:ext cx="3148965" cy="3733800"/>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Performance based Embedded systems</a:t>
            </a:r>
            <a:endParaRPr lang="en-US" sz="3600" dirty="0"/>
          </a:p>
        </p:txBody>
      </p:sp>
      <p:sp>
        <p:nvSpPr>
          <p:cNvPr id="3" name="Content Placeholder 2"/>
          <p:cNvSpPr>
            <a:spLocks noGrp="1"/>
          </p:cNvSpPr>
          <p:nvPr>
            <p:ph idx="1"/>
          </p:nvPr>
        </p:nvSpPr>
        <p:spPr/>
        <p:txBody>
          <a:bodyPr>
            <a:normAutofit fontScale="70000" lnSpcReduction="20000"/>
          </a:bodyPr>
          <a:lstStyle/>
          <a:p>
            <a:pPr algn="just">
              <a:buNone/>
            </a:pPr>
            <a:r>
              <a:rPr lang="en-US" b="1" dirty="0"/>
              <a:t>Medium Scale Embedded Systems</a:t>
            </a:r>
          </a:p>
          <a:p>
            <a:pPr lvl="0" algn="just"/>
            <a:r>
              <a:rPr lang="en-US" dirty="0"/>
              <a:t>The second class is medium scale embedded system.</a:t>
            </a:r>
          </a:p>
          <a:p>
            <a:pPr lvl="0" algn="just"/>
            <a:r>
              <a:rPr lang="en-US" dirty="0"/>
              <a:t>It uses one or more than one 16 bit or 32 bit microcontrollers.</a:t>
            </a:r>
          </a:p>
          <a:p>
            <a:pPr lvl="0" algn="just"/>
            <a:r>
              <a:rPr lang="en-US" dirty="0"/>
              <a:t>It may use DSP (digital signal processor) or may use RISC (reduced instruction set computer).</a:t>
            </a:r>
          </a:p>
          <a:p>
            <a:pPr lvl="0" algn="just"/>
            <a:r>
              <a:rPr lang="en-US" dirty="0"/>
              <a:t>Hardware and software of these systems are complex.</a:t>
            </a:r>
          </a:p>
          <a:p>
            <a:pPr algn="just">
              <a:buNone/>
            </a:pPr>
            <a:r>
              <a:rPr lang="en-US" b="1" dirty="0"/>
              <a:t>Sophisticated Embedded Systems</a:t>
            </a:r>
          </a:p>
          <a:p>
            <a:pPr lvl="0" algn="just"/>
            <a:r>
              <a:rPr lang="en-US" dirty="0"/>
              <a:t>The third class of embedded systems is sophisticated.</a:t>
            </a:r>
          </a:p>
          <a:p>
            <a:pPr lvl="0" algn="just"/>
            <a:r>
              <a:rPr lang="en-US" dirty="0"/>
              <a:t>Such systems have huge hardware and software complexity.</a:t>
            </a:r>
          </a:p>
          <a:p>
            <a:pPr lvl="0" algn="just"/>
            <a:r>
              <a:rPr lang="en-US" dirty="0"/>
              <a:t>So they need PLA (programmable logic array), scalable or configurable processors.</a:t>
            </a:r>
          </a:p>
          <a:p>
            <a:pPr lvl="0" algn="just"/>
            <a:r>
              <a:rPr lang="en-US" dirty="0"/>
              <a:t>These systems have speed constraints.</a:t>
            </a:r>
          </a:p>
          <a:p>
            <a:pPr algn="just"/>
            <a:endParaRPr lang="en-US" dirty="0"/>
          </a:p>
        </p:txBody>
      </p:sp>
      <p:sp>
        <p:nvSpPr>
          <p:cNvPr id="4" name="Date Placeholder 3"/>
          <p:cNvSpPr>
            <a:spLocks noGrp="1"/>
          </p:cNvSpPr>
          <p:nvPr>
            <p:ph type="dt" sz="half" idx="10"/>
          </p:nvPr>
        </p:nvSpPr>
        <p:spPr/>
        <p:txBody>
          <a:bodyPr/>
          <a:lstStyle/>
          <a:p>
            <a:r>
              <a:rPr lang="en-US"/>
              <a:t>17/05/2021</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97785-B3F2-4B1B-AFCD-A40E5117E0E3}"/>
              </a:ext>
            </a:extLst>
          </p:cNvPr>
          <p:cNvSpPr>
            <a:spLocks noGrp="1"/>
          </p:cNvSpPr>
          <p:nvPr>
            <p:ph type="title"/>
          </p:nvPr>
        </p:nvSpPr>
        <p:spPr/>
        <p:txBody>
          <a:bodyPr/>
          <a:lstStyle/>
          <a:p>
            <a:r>
              <a:rPr lang="en-IN" dirty="0"/>
              <a:t>Advantages of Embedded systems</a:t>
            </a:r>
          </a:p>
        </p:txBody>
      </p:sp>
      <p:sp>
        <p:nvSpPr>
          <p:cNvPr id="3" name="Content Placeholder 2">
            <a:extLst>
              <a:ext uri="{FF2B5EF4-FFF2-40B4-BE49-F238E27FC236}">
                <a16:creationId xmlns:a16="http://schemas.microsoft.com/office/drawing/2014/main" id="{DB2D2F8D-3B94-4C5D-BB9C-810F3AC224F4}"/>
              </a:ext>
            </a:extLst>
          </p:cNvPr>
          <p:cNvSpPr>
            <a:spLocks noGrp="1"/>
          </p:cNvSpPr>
          <p:nvPr>
            <p:ph idx="1"/>
          </p:nvPr>
        </p:nvSpPr>
        <p:spPr/>
        <p:txBody>
          <a:bodyPr>
            <a:normAutofit fontScale="92500" lnSpcReduction="20000"/>
          </a:bodyPr>
          <a:lstStyle/>
          <a:p>
            <a:pPr algn="l" fontAlgn="base">
              <a:buFont typeface="Arial" panose="020B0604020202020204" pitchFamily="34" charset="0"/>
              <a:buChar char="•"/>
            </a:pPr>
            <a:r>
              <a:rPr lang="en-US" b="0" i="0" dirty="0">
                <a:solidFill>
                  <a:srgbClr val="444444"/>
                </a:solidFill>
                <a:effectLst/>
                <a:latin typeface="Play"/>
              </a:rPr>
              <a:t>The </a:t>
            </a:r>
            <a:r>
              <a:rPr lang="en-US" dirty="0">
                <a:latin typeface="Play"/>
              </a:rPr>
              <a:t>embedded system </a:t>
            </a:r>
            <a:r>
              <a:rPr lang="en-US" b="0" i="0" dirty="0">
                <a:solidFill>
                  <a:srgbClr val="444444"/>
                </a:solidFill>
                <a:effectLst/>
                <a:latin typeface="Play"/>
              </a:rPr>
              <a:t>is easy for mass production.</a:t>
            </a:r>
          </a:p>
          <a:p>
            <a:pPr algn="l" fontAlgn="base">
              <a:buFont typeface="Arial" panose="020B0604020202020204" pitchFamily="34" charset="0"/>
              <a:buChar char="•"/>
            </a:pPr>
            <a:r>
              <a:rPr lang="en-US" b="0" i="0" dirty="0">
                <a:solidFill>
                  <a:srgbClr val="444444"/>
                </a:solidFill>
                <a:effectLst/>
                <a:latin typeface="Play"/>
              </a:rPr>
              <a:t>The embedded system is highly reliable.</a:t>
            </a:r>
          </a:p>
          <a:p>
            <a:pPr algn="l" fontAlgn="base">
              <a:buFont typeface="Arial" panose="020B0604020202020204" pitchFamily="34" charset="0"/>
              <a:buChar char="•"/>
            </a:pPr>
            <a:r>
              <a:rPr lang="en-US" b="0" i="0" dirty="0">
                <a:solidFill>
                  <a:srgbClr val="444444"/>
                </a:solidFill>
                <a:effectLst/>
                <a:latin typeface="Play"/>
              </a:rPr>
              <a:t>It has very few interconnections.</a:t>
            </a:r>
          </a:p>
          <a:p>
            <a:pPr algn="l" fontAlgn="base">
              <a:buFont typeface="Arial" panose="020B0604020202020204" pitchFamily="34" charset="0"/>
              <a:buChar char="•"/>
            </a:pPr>
            <a:r>
              <a:rPr lang="en-US" b="0" i="0" dirty="0">
                <a:solidFill>
                  <a:srgbClr val="444444"/>
                </a:solidFill>
                <a:effectLst/>
                <a:latin typeface="Play"/>
              </a:rPr>
              <a:t>The embedded system is small in size.</a:t>
            </a:r>
          </a:p>
          <a:p>
            <a:pPr algn="l" fontAlgn="base">
              <a:buFont typeface="Arial" panose="020B0604020202020204" pitchFamily="34" charset="0"/>
              <a:buChar char="•"/>
            </a:pPr>
            <a:r>
              <a:rPr lang="en-US" b="0" i="0" dirty="0">
                <a:solidFill>
                  <a:srgbClr val="444444"/>
                </a:solidFill>
                <a:effectLst/>
                <a:latin typeface="Play"/>
              </a:rPr>
              <a:t>The embedded system has less expensive.</a:t>
            </a:r>
          </a:p>
          <a:p>
            <a:pPr algn="l" fontAlgn="base">
              <a:buFont typeface="Arial" panose="020B0604020202020204" pitchFamily="34" charset="0"/>
              <a:buChar char="•"/>
            </a:pPr>
            <a:r>
              <a:rPr lang="en-US" b="0" i="0" dirty="0">
                <a:solidFill>
                  <a:srgbClr val="444444"/>
                </a:solidFill>
                <a:effectLst/>
                <a:latin typeface="Play"/>
              </a:rPr>
              <a:t>It has fast operation.</a:t>
            </a:r>
          </a:p>
          <a:p>
            <a:pPr algn="l" fontAlgn="base">
              <a:buFont typeface="Arial" panose="020B0604020202020204" pitchFamily="34" charset="0"/>
              <a:buChar char="•"/>
            </a:pPr>
            <a:r>
              <a:rPr lang="en-US" b="0" i="0" dirty="0">
                <a:solidFill>
                  <a:srgbClr val="444444"/>
                </a:solidFill>
                <a:effectLst/>
                <a:latin typeface="Play"/>
              </a:rPr>
              <a:t>It has improved product quality.</a:t>
            </a:r>
          </a:p>
          <a:p>
            <a:pPr algn="l" fontAlgn="base">
              <a:buFont typeface="Arial" panose="020B0604020202020204" pitchFamily="34" charset="0"/>
              <a:buChar char="•"/>
            </a:pPr>
            <a:r>
              <a:rPr lang="en-US" b="0" i="0" dirty="0">
                <a:solidFill>
                  <a:srgbClr val="444444"/>
                </a:solidFill>
                <a:effectLst/>
                <a:latin typeface="Play"/>
              </a:rPr>
              <a:t>It optimizes use of system resources.</a:t>
            </a:r>
          </a:p>
          <a:p>
            <a:pPr algn="l" fontAlgn="base">
              <a:buFont typeface="Arial" panose="020B0604020202020204" pitchFamily="34" charset="0"/>
              <a:buChar char="•"/>
            </a:pPr>
            <a:r>
              <a:rPr lang="en-US" b="0" i="0" dirty="0">
                <a:solidFill>
                  <a:srgbClr val="444444"/>
                </a:solidFill>
                <a:effectLst/>
                <a:latin typeface="Play"/>
              </a:rPr>
              <a:t>It has low power operation.</a:t>
            </a:r>
          </a:p>
          <a:p>
            <a:endParaRPr lang="en-IN" dirty="0"/>
          </a:p>
        </p:txBody>
      </p:sp>
      <p:sp>
        <p:nvSpPr>
          <p:cNvPr id="4" name="Date Placeholder 3">
            <a:extLst>
              <a:ext uri="{FF2B5EF4-FFF2-40B4-BE49-F238E27FC236}">
                <a16:creationId xmlns:a16="http://schemas.microsoft.com/office/drawing/2014/main" id="{4804D9C1-4A45-41EF-BF6C-C2BDED93A6F8}"/>
              </a:ext>
            </a:extLst>
          </p:cNvPr>
          <p:cNvSpPr>
            <a:spLocks noGrp="1"/>
          </p:cNvSpPr>
          <p:nvPr>
            <p:ph type="dt" sz="half" idx="10"/>
          </p:nvPr>
        </p:nvSpPr>
        <p:spPr/>
        <p:txBody>
          <a:bodyPr/>
          <a:lstStyle/>
          <a:p>
            <a:r>
              <a:rPr lang="en-US"/>
              <a:t>17/05/2021</a:t>
            </a:r>
            <a:endParaRPr lang="en-US" dirty="0"/>
          </a:p>
        </p:txBody>
      </p:sp>
      <p:sp>
        <p:nvSpPr>
          <p:cNvPr id="5" name="Footer Placeholder 4">
            <a:extLst>
              <a:ext uri="{FF2B5EF4-FFF2-40B4-BE49-F238E27FC236}">
                <a16:creationId xmlns:a16="http://schemas.microsoft.com/office/drawing/2014/main" id="{CF33CD97-C014-43CF-BF7A-1186334CD74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BE20FA8-642C-44E6-81AA-726CD4FE5B28}"/>
              </a:ext>
            </a:extLst>
          </p:cNvPr>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8936632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97785-B3F2-4B1B-AFCD-A40E5117E0E3}"/>
              </a:ext>
            </a:extLst>
          </p:cNvPr>
          <p:cNvSpPr>
            <a:spLocks noGrp="1"/>
          </p:cNvSpPr>
          <p:nvPr>
            <p:ph type="title"/>
          </p:nvPr>
        </p:nvSpPr>
        <p:spPr/>
        <p:txBody>
          <a:bodyPr>
            <a:normAutofit fontScale="90000"/>
          </a:bodyPr>
          <a:lstStyle/>
          <a:p>
            <a:r>
              <a:rPr lang="en-IN" dirty="0"/>
              <a:t>Disadvantages of Embedded systems</a:t>
            </a:r>
          </a:p>
        </p:txBody>
      </p:sp>
      <p:sp>
        <p:nvSpPr>
          <p:cNvPr id="3" name="Content Placeholder 2">
            <a:extLst>
              <a:ext uri="{FF2B5EF4-FFF2-40B4-BE49-F238E27FC236}">
                <a16:creationId xmlns:a16="http://schemas.microsoft.com/office/drawing/2014/main" id="{DB2D2F8D-3B94-4C5D-BB9C-810F3AC224F4}"/>
              </a:ext>
            </a:extLst>
          </p:cNvPr>
          <p:cNvSpPr>
            <a:spLocks noGrp="1"/>
          </p:cNvSpPr>
          <p:nvPr>
            <p:ph idx="1"/>
          </p:nvPr>
        </p:nvSpPr>
        <p:spPr/>
        <p:txBody>
          <a:bodyPr>
            <a:normAutofit/>
          </a:bodyPr>
          <a:lstStyle/>
          <a:p>
            <a:pPr algn="l" fontAlgn="base">
              <a:buFont typeface="Arial" panose="020B0604020202020204" pitchFamily="34" charset="0"/>
              <a:buChar char="•"/>
            </a:pPr>
            <a:r>
              <a:rPr lang="en-US" b="0" i="0" dirty="0">
                <a:solidFill>
                  <a:srgbClr val="444444"/>
                </a:solidFill>
                <a:effectLst/>
                <a:latin typeface="Play"/>
              </a:rPr>
              <a:t>The embedded systems are hard for maintenance as it is use and throw device.</a:t>
            </a:r>
          </a:p>
          <a:p>
            <a:pPr algn="l" fontAlgn="base">
              <a:buFont typeface="Arial" panose="020B0604020202020204" pitchFamily="34" charset="0"/>
              <a:buChar char="•"/>
            </a:pPr>
            <a:r>
              <a:rPr lang="en-US" b="0" i="0" dirty="0">
                <a:solidFill>
                  <a:srgbClr val="444444"/>
                </a:solidFill>
                <a:effectLst/>
                <a:latin typeface="Play"/>
              </a:rPr>
              <a:t>Less power supply durability if it is battery operated.</a:t>
            </a:r>
          </a:p>
          <a:p>
            <a:pPr algn="l" fontAlgn="base">
              <a:buFont typeface="Arial" panose="020B0604020202020204" pitchFamily="34" charset="0"/>
              <a:buChar char="•"/>
            </a:pPr>
            <a:r>
              <a:rPr lang="en-US" b="0" i="0" dirty="0">
                <a:solidFill>
                  <a:srgbClr val="444444"/>
                </a:solidFill>
                <a:effectLst/>
                <a:latin typeface="Play"/>
              </a:rPr>
              <a:t>It has hard to take backup of embedded files.</a:t>
            </a:r>
          </a:p>
          <a:p>
            <a:endParaRPr lang="en-IN" dirty="0"/>
          </a:p>
        </p:txBody>
      </p:sp>
      <p:sp>
        <p:nvSpPr>
          <p:cNvPr id="4" name="Date Placeholder 3">
            <a:extLst>
              <a:ext uri="{FF2B5EF4-FFF2-40B4-BE49-F238E27FC236}">
                <a16:creationId xmlns:a16="http://schemas.microsoft.com/office/drawing/2014/main" id="{4804D9C1-4A45-41EF-BF6C-C2BDED93A6F8}"/>
              </a:ext>
            </a:extLst>
          </p:cNvPr>
          <p:cNvSpPr>
            <a:spLocks noGrp="1"/>
          </p:cNvSpPr>
          <p:nvPr>
            <p:ph type="dt" sz="half" idx="10"/>
          </p:nvPr>
        </p:nvSpPr>
        <p:spPr/>
        <p:txBody>
          <a:bodyPr/>
          <a:lstStyle/>
          <a:p>
            <a:r>
              <a:rPr lang="en-US"/>
              <a:t>17/05/2021</a:t>
            </a:r>
            <a:endParaRPr lang="en-US" dirty="0"/>
          </a:p>
        </p:txBody>
      </p:sp>
      <p:sp>
        <p:nvSpPr>
          <p:cNvPr id="5" name="Footer Placeholder 4">
            <a:extLst>
              <a:ext uri="{FF2B5EF4-FFF2-40B4-BE49-F238E27FC236}">
                <a16:creationId xmlns:a16="http://schemas.microsoft.com/office/drawing/2014/main" id="{CF33CD97-C014-43CF-BF7A-1186334CD74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BE20FA8-642C-44E6-81AA-726CD4FE5B28}"/>
              </a:ext>
            </a:extLst>
          </p:cNvPr>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23968153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Difference between Microprocessor and Microcontroller</a:t>
            </a:r>
          </a:p>
        </p:txBody>
      </p:sp>
      <p:sp>
        <p:nvSpPr>
          <p:cNvPr id="3" name="Content Placeholder 2"/>
          <p:cNvSpPr>
            <a:spLocks noGrp="1"/>
          </p:cNvSpPr>
          <p:nvPr>
            <p:ph idx="1"/>
          </p:nvPr>
        </p:nvSpPr>
        <p:spPr>
          <a:xfrm>
            <a:off x="457200" y="1676400"/>
            <a:ext cx="8229600" cy="4525963"/>
          </a:xfrm>
        </p:spPr>
        <p:txBody>
          <a:bodyPr>
            <a:noAutofit/>
          </a:bodyPr>
          <a:lstStyle/>
          <a:p>
            <a:r>
              <a:rPr lang="en-US" sz="2000" b="1" dirty="0"/>
              <a:t>Microprocessor</a:t>
            </a:r>
            <a:r>
              <a:rPr lang="en-US" sz="2000" dirty="0"/>
              <a:t> is a general purpose device</a:t>
            </a:r>
          </a:p>
          <a:p>
            <a:r>
              <a:rPr lang="en-US" sz="2000" dirty="0"/>
              <a:t>General-purpose microprocessors contains</a:t>
            </a:r>
          </a:p>
          <a:p>
            <a:pPr lvl="0"/>
            <a:r>
              <a:rPr lang="en-US" sz="2000" dirty="0"/>
              <a:t>No RAM, No ROM, No I/O ports</a:t>
            </a:r>
          </a:p>
          <a:p>
            <a:r>
              <a:rPr lang="en-US" sz="2000" b="1" dirty="0"/>
              <a:t>Microcontroller </a:t>
            </a:r>
          </a:p>
          <a:p>
            <a:r>
              <a:rPr lang="en-US" sz="2000" dirty="0"/>
              <a:t>A microcontroller is a single-chip VLSI unit (also called </a:t>
            </a:r>
            <a:r>
              <a:rPr lang="en-US" sz="2000" b="1" dirty="0"/>
              <a:t>microcomputer</a:t>
            </a:r>
            <a:r>
              <a:rPr lang="en-US" sz="2000" dirty="0"/>
              <a:t>) which, although having limited computational capabilities, possesses enhanced input/output capability and a number of on-chip functional units.</a:t>
            </a:r>
          </a:p>
          <a:p>
            <a:r>
              <a:rPr lang="en-US" sz="2000" dirty="0"/>
              <a:t>Microcontroller has CPU (microprocessor), RAM, ROM, I/O ports, Timer</a:t>
            </a:r>
          </a:p>
          <a:p>
            <a:r>
              <a:rPr lang="en-US" sz="2000" dirty="0"/>
              <a:t>ADC and other peripherals</a:t>
            </a:r>
          </a:p>
          <a:p>
            <a:r>
              <a:rPr lang="en-US" sz="2000" dirty="0"/>
              <a:t>Microcontrollers are particularly used in embedded systems for real-time control applications with on-chip program memory and devices.</a:t>
            </a:r>
          </a:p>
          <a:p>
            <a:endParaRPr lang="en-US" sz="2000" dirty="0"/>
          </a:p>
        </p:txBody>
      </p:sp>
      <p:sp>
        <p:nvSpPr>
          <p:cNvPr id="4" name="Date Placeholder 3"/>
          <p:cNvSpPr>
            <a:spLocks noGrp="1"/>
          </p:cNvSpPr>
          <p:nvPr>
            <p:ph type="dt" sz="half" idx="10"/>
          </p:nvPr>
        </p:nvSpPr>
        <p:spPr/>
        <p:txBody>
          <a:bodyPr/>
          <a:lstStyle/>
          <a:p>
            <a:r>
              <a:rPr lang="en-US"/>
              <a:t>17/05/2021</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Difference between Microprocessor and Microcontroller</a:t>
            </a:r>
          </a:p>
        </p:txBody>
      </p:sp>
      <p:sp>
        <p:nvSpPr>
          <p:cNvPr id="4" name="Date Placeholder 3"/>
          <p:cNvSpPr>
            <a:spLocks noGrp="1"/>
          </p:cNvSpPr>
          <p:nvPr>
            <p:ph type="dt" sz="half" idx="10"/>
          </p:nvPr>
        </p:nvSpPr>
        <p:spPr/>
        <p:txBody>
          <a:bodyPr/>
          <a:lstStyle/>
          <a:p>
            <a:r>
              <a:rPr lang="en-US"/>
              <a:t>17/05/2021</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pic>
        <p:nvPicPr>
          <p:cNvPr id="7" name="Content Placeholder 6" descr="Microprocessors"/>
          <p:cNvPicPr>
            <a:picLocks noGrp="1"/>
          </p:cNvPicPr>
          <p:nvPr>
            <p:ph idx="1"/>
          </p:nvPr>
        </p:nvPicPr>
        <p:blipFill>
          <a:blip r:embed="rId2"/>
          <a:srcRect/>
          <a:stretch>
            <a:fillRect/>
          </a:stretch>
        </p:blipFill>
        <p:spPr bwMode="auto">
          <a:xfrm>
            <a:off x="1524000" y="1676400"/>
            <a:ext cx="6324600" cy="1962150"/>
          </a:xfrm>
          <a:prstGeom prst="rect">
            <a:avLst/>
          </a:prstGeom>
          <a:noFill/>
          <a:ln w="9525">
            <a:noFill/>
            <a:miter lim="800000"/>
            <a:headEnd/>
            <a:tailEnd/>
          </a:ln>
        </p:spPr>
      </p:pic>
      <p:pic>
        <p:nvPicPr>
          <p:cNvPr id="8" name="Picture 7"/>
          <p:cNvPicPr/>
          <p:nvPr/>
        </p:nvPicPr>
        <p:blipFill>
          <a:blip r:embed="rId3"/>
          <a:srcRect/>
          <a:stretch>
            <a:fillRect/>
          </a:stretch>
        </p:blipFill>
        <p:spPr bwMode="auto">
          <a:xfrm>
            <a:off x="1143000" y="4114800"/>
            <a:ext cx="3505200" cy="2057400"/>
          </a:xfrm>
          <a:prstGeom prst="rect">
            <a:avLst/>
          </a:prstGeom>
          <a:noFill/>
          <a:ln w="9525">
            <a:noFill/>
            <a:miter lim="800000"/>
            <a:headEnd/>
            <a:tailEnd/>
          </a:ln>
        </p:spPr>
      </p:pic>
      <p:pic>
        <p:nvPicPr>
          <p:cNvPr id="9" name="Picture 2" descr="C:\Users\PRABU K\Desktop\Embedded-System-Hardware.jpg">
            <a:extLst>
              <a:ext uri="{FF2B5EF4-FFF2-40B4-BE49-F238E27FC236}">
                <a16:creationId xmlns:a16="http://schemas.microsoft.com/office/drawing/2014/main" id="{256BEAA0-AAF4-40EF-A922-0C6790270C0C}"/>
              </a:ext>
            </a:extLst>
          </p:cNvPr>
          <p:cNvPicPr>
            <a:picLocks noChangeAspect="1" noChangeArrowheads="1"/>
          </p:cNvPicPr>
          <p:nvPr/>
        </p:nvPicPr>
        <p:blipFill>
          <a:blip r:embed="rId4"/>
          <a:srcRect/>
          <a:stretch>
            <a:fillRect/>
          </a:stretch>
        </p:blipFill>
        <p:spPr bwMode="auto">
          <a:xfrm>
            <a:off x="5098201" y="3763477"/>
            <a:ext cx="3996324" cy="2514600"/>
          </a:xfrm>
          <a:prstGeom prst="rect">
            <a:avLst/>
          </a:prstGeom>
          <a:noFill/>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17/05/2021</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pic>
        <p:nvPicPr>
          <p:cNvPr id="1026" name="Picture 2"/>
          <p:cNvPicPr>
            <a:picLocks noChangeAspect="1" noChangeArrowheads="1"/>
          </p:cNvPicPr>
          <p:nvPr/>
        </p:nvPicPr>
        <p:blipFill>
          <a:blip r:embed="rId2"/>
          <a:srcRect/>
          <a:stretch>
            <a:fillRect/>
          </a:stretch>
        </p:blipFill>
        <p:spPr bwMode="auto">
          <a:xfrm>
            <a:off x="0" y="0"/>
            <a:ext cx="9144000" cy="5943599"/>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17/05/2021</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pic>
        <p:nvPicPr>
          <p:cNvPr id="2050" name="Picture 2"/>
          <p:cNvPicPr>
            <a:picLocks noChangeAspect="1" noChangeArrowheads="1"/>
          </p:cNvPicPr>
          <p:nvPr/>
        </p:nvPicPr>
        <p:blipFill>
          <a:blip r:embed="rId2"/>
          <a:srcRect/>
          <a:stretch>
            <a:fillRect/>
          </a:stretch>
        </p:blipFill>
        <p:spPr bwMode="auto">
          <a:xfrm>
            <a:off x="685800" y="1447800"/>
            <a:ext cx="7924800" cy="4800600"/>
          </a:xfrm>
          <a:prstGeom prst="rect">
            <a:avLst/>
          </a:prstGeom>
          <a:noFill/>
          <a:ln w="9525">
            <a:noFill/>
            <a:miter lim="800000"/>
            <a:headEnd/>
            <a:tailEnd/>
          </a:ln>
          <a:effectLst/>
        </p:spPr>
      </p:pic>
      <p:sp>
        <p:nvSpPr>
          <p:cNvPr id="6" name="TextBox 5"/>
          <p:cNvSpPr txBox="1"/>
          <p:nvPr/>
        </p:nvSpPr>
        <p:spPr>
          <a:xfrm>
            <a:off x="762000" y="609600"/>
            <a:ext cx="7696200" cy="461665"/>
          </a:xfrm>
          <a:prstGeom prst="rect">
            <a:avLst/>
          </a:prstGeom>
          <a:noFill/>
        </p:spPr>
        <p:txBody>
          <a:bodyPr wrap="square" rtlCol="0">
            <a:spAutoFit/>
          </a:bodyPr>
          <a:lstStyle/>
          <a:p>
            <a:r>
              <a:rPr lang="en-US" sz="2400" dirty="0"/>
              <a:t>	Microprocessor	             	Microcontroller</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Classification of Microcontroller</a:t>
            </a:r>
            <a:br>
              <a:rPr lang="en-US" sz="3600" dirty="0"/>
            </a:br>
            <a:endParaRPr lang="en-US" dirty="0"/>
          </a:p>
        </p:txBody>
      </p:sp>
      <p:sp>
        <p:nvSpPr>
          <p:cNvPr id="3" name="Content Placeholder 2"/>
          <p:cNvSpPr>
            <a:spLocks noGrp="1"/>
          </p:cNvSpPr>
          <p:nvPr>
            <p:ph sz="half" idx="1"/>
          </p:nvPr>
        </p:nvSpPr>
        <p:spPr/>
        <p:txBody>
          <a:bodyPr>
            <a:normAutofit fontScale="85000" lnSpcReduction="10000"/>
          </a:bodyPr>
          <a:lstStyle/>
          <a:p>
            <a:pPr lvl="0"/>
            <a:r>
              <a:rPr lang="en-US" b="1" dirty="0"/>
              <a:t>Internal bus width:</a:t>
            </a:r>
            <a:endParaRPr lang="en-US" sz="2400" dirty="0"/>
          </a:p>
          <a:p>
            <a:pPr lvl="1"/>
            <a:r>
              <a:rPr lang="en-US" dirty="0"/>
              <a:t>4 bit</a:t>
            </a:r>
            <a:endParaRPr lang="en-US" sz="2000" dirty="0"/>
          </a:p>
          <a:p>
            <a:pPr lvl="1"/>
            <a:r>
              <a:rPr lang="en-US" dirty="0"/>
              <a:t>8 bit</a:t>
            </a:r>
            <a:endParaRPr lang="en-US" sz="2000" dirty="0"/>
          </a:p>
          <a:p>
            <a:pPr lvl="1"/>
            <a:r>
              <a:rPr lang="en-US" dirty="0"/>
              <a:t>16 bit</a:t>
            </a:r>
            <a:endParaRPr lang="en-US" sz="2000" dirty="0"/>
          </a:p>
          <a:p>
            <a:pPr lvl="1"/>
            <a:r>
              <a:rPr lang="en-US" dirty="0"/>
              <a:t>32 bit</a:t>
            </a:r>
            <a:endParaRPr lang="en-US" sz="2000" dirty="0"/>
          </a:p>
          <a:p>
            <a:pPr lvl="0"/>
            <a:r>
              <a:rPr lang="en-US" b="1" dirty="0"/>
              <a:t>Instruction set:</a:t>
            </a:r>
            <a:endParaRPr lang="en-US" sz="2400" dirty="0"/>
          </a:p>
          <a:p>
            <a:pPr lvl="1"/>
            <a:r>
              <a:rPr lang="en-US" dirty="0"/>
              <a:t>C.I.S.C – complex instruction set computers</a:t>
            </a:r>
            <a:endParaRPr lang="en-US" sz="2000" dirty="0"/>
          </a:p>
          <a:p>
            <a:pPr lvl="1"/>
            <a:r>
              <a:rPr lang="en-US" dirty="0"/>
              <a:t>R.I.S.C – reduced instruction set computers</a:t>
            </a:r>
            <a:endParaRPr lang="en-US" sz="2000" dirty="0"/>
          </a:p>
          <a:p>
            <a:pPr lvl="0"/>
            <a:r>
              <a:rPr lang="en-US" b="1" dirty="0"/>
              <a:t>Architecture:</a:t>
            </a:r>
            <a:endParaRPr lang="en-US" sz="2400" dirty="0"/>
          </a:p>
          <a:p>
            <a:pPr lvl="1"/>
            <a:r>
              <a:rPr lang="en-US" dirty="0"/>
              <a:t>Harvard</a:t>
            </a:r>
            <a:endParaRPr lang="en-US" sz="2000" dirty="0"/>
          </a:p>
          <a:p>
            <a:pPr lvl="1"/>
            <a:r>
              <a:rPr lang="en-US" dirty="0"/>
              <a:t>Von Neumann (or Princeton)</a:t>
            </a:r>
            <a:endParaRPr lang="en-US" sz="2000" dirty="0"/>
          </a:p>
          <a:p>
            <a:endParaRPr lang="en-US" dirty="0"/>
          </a:p>
        </p:txBody>
      </p:sp>
      <p:sp>
        <p:nvSpPr>
          <p:cNvPr id="4" name="Content Placeholder 3"/>
          <p:cNvSpPr>
            <a:spLocks noGrp="1"/>
          </p:cNvSpPr>
          <p:nvPr>
            <p:ph sz="half" idx="2"/>
          </p:nvPr>
        </p:nvSpPr>
        <p:spPr/>
        <p:txBody>
          <a:bodyPr>
            <a:normAutofit fontScale="85000" lnSpcReduction="10000"/>
          </a:bodyPr>
          <a:lstStyle/>
          <a:p>
            <a:pPr lvl="0"/>
            <a:r>
              <a:rPr lang="en-US" b="1" dirty="0"/>
              <a:t>Memory:</a:t>
            </a:r>
            <a:endParaRPr lang="en-US" sz="2400" dirty="0"/>
          </a:p>
          <a:p>
            <a:pPr lvl="1"/>
            <a:r>
              <a:rPr lang="en-US" dirty="0"/>
              <a:t>Embedded memory</a:t>
            </a:r>
            <a:endParaRPr lang="en-US" sz="2000" dirty="0"/>
          </a:p>
          <a:p>
            <a:pPr lvl="1"/>
            <a:r>
              <a:rPr lang="en-US" dirty="0"/>
              <a:t>External </a:t>
            </a:r>
            <a:r>
              <a:rPr lang="en-US" dirty="0" err="1"/>
              <a:t>memomy</a:t>
            </a:r>
            <a:endParaRPr lang="en-US" sz="2000" dirty="0"/>
          </a:p>
          <a:p>
            <a:pPr lvl="0"/>
            <a:r>
              <a:rPr lang="en-US" b="1" dirty="0"/>
              <a:t>Families:</a:t>
            </a:r>
            <a:endParaRPr lang="en-US" sz="2400" dirty="0"/>
          </a:p>
          <a:p>
            <a:pPr lvl="1"/>
            <a:r>
              <a:rPr lang="en-US" dirty="0"/>
              <a:t>ATMEL AVR - </a:t>
            </a:r>
            <a:r>
              <a:rPr lang="en-US" dirty="0" err="1"/>
              <a:t>atmega</a:t>
            </a:r>
            <a:r>
              <a:rPr lang="en-US" dirty="0"/>
              <a:t>, </a:t>
            </a:r>
            <a:r>
              <a:rPr lang="en-US" dirty="0" err="1"/>
              <a:t>Xmega</a:t>
            </a:r>
            <a:r>
              <a:rPr lang="en-US" dirty="0"/>
              <a:t>, </a:t>
            </a:r>
            <a:r>
              <a:rPr lang="en-US" dirty="0" err="1"/>
              <a:t>Attinyâ</a:t>
            </a:r>
            <a:r>
              <a:rPr lang="en-US" dirty="0"/>
              <a:t>€¦</a:t>
            </a:r>
            <a:endParaRPr lang="en-US" sz="2000" dirty="0"/>
          </a:p>
          <a:p>
            <a:pPr lvl="1"/>
            <a:r>
              <a:rPr lang="en-US" dirty="0"/>
              <a:t>PIC - PIC16F, PIC18F</a:t>
            </a:r>
            <a:endParaRPr lang="en-US" sz="2000" dirty="0"/>
          </a:p>
          <a:p>
            <a:pPr lvl="1"/>
            <a:r>
              <a:rPr lang="en-US" dirty="0"/>
              <a:t>ARM - ARM7, ARM9, ARM11</a:t>
            </a:r>
            <a:endParaRPr lang="en-US" sz="2000" dirty="0"/>
          </a:p>
          <a:p>
            <a:pPr lvl="1"/>
            <a:r>
              <a:rPr lang="en-US" dirty="0"/>
              <a:t>8051 - AT89s52, p89v51rd2</a:t>
            </a:r>
            <a:endParaRPr lang="en-US" sz="2000" dirty="0"/>
          </a:p>
          <a:p>
            <a:pPr lvl="1"/>
            <a:r>
              <a:rPr lang="en-US" dirty="0"/>
              <a:t>Motorola - 68HC11</a:t>
            </a:r>
            <a:endParaRPr lang="en-US" sz="2000" dirty="0"/>
          </a:p>
          <a:p>
            <a:endParaRPr lang="en-US" dirty="0"/>
          </a:p>
        </p:txBody>
      </p:sp>
      <p:sp>
        <p:nvSpPr>
          <p:cNvPr id="5" name="Date Placeholder 4"/>
          <p:cNvSpPr>
            <a:spLocks noGrp="1"/>
          </p:cNvSpPr>
          <p:nvPr>
            <p:ph type="dt" sz="half" idx="10"/>
          </p:nvPr>
        </p:nvSpPr>
        <p:spPr/>
        <p:txBody>
          <a:bodyPr/>
          <a:lstStyle/>
          <a:p>
            <a:r>
              <a:rPr lang="en-US"/>
              <a:t>17/05/2021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sp>
        <p:nvSpPr>
          <p:cNvPr id="7" name="Footer Placeholder 6"/>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8171230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60438"/>
          </a:xfrm>
        </p:spPr>
        <p:txBody>
          <a:bodyPr>
            <a:normAutofit fontScale="90000"/>
          </a:bodyPr>
          <a:lstStyle/>
          <a:p>
            <a:r>
              <a:rPr lang="en-US" b="1" dirty="0"/>
              <a:t>Classification According to Architectures</a:t>
            </a:r>
            <a:br>
              <a:rPr lang="en-US" dirty="0"/>
            </a:br>
            <a:endParaRPr lang="en-US" dirty="0"/>
          </a:p>
        </p:txBody>
      </p:sp>
      <p:sp>
        <p:nvSpPr>
          <p:cNvPr id="3" name="Content Placeholder 2"/>
          <p:cNvSpPr>
            <a:spLocks noGrp="1"/>
          </p:cNvSpPr>
          <p:nvPr>
            <p:ph idx="1"/>
          </p:nvPr>
        </p:nvSpPr>
        <p:spPr>
          <a:xfrm>
            <a:off x="457200" y="1600200"/>
            <a:ext cx="8229600" cy="5029200"/>
          </a:xfrm>
        </p:spPr>
        <p:txBody>
          <a:bodyPr>
            <a:normAutofit fontScale="47500" lnSpcReduction="20000"/>
          </a:bodyPr>
          <a:lstStyle/>
          <a:p>
            <a:pPr>
              <a:buNone/>
            </a:pPr>
            <a:endParaRPr lang="en-US" dirty="0"/>
          </a:p>
          <a:p>
            <a:pPr algn="just">
              <a:buNone/>
            </a:pPr>
            <a:r>
              <a:rPr lang="en-US" sz="4200" b="1" dirty="0"/>
              <a:t>Harvard architecture</a:t>
            </a:r>
            <a:endParaRPr lang="en-US" sz="4200" dirty="0"/>
          </a:p>
          <a:p>
            <a:pPr algn="just"/>
            <a:r>
              <a:rPr lang="en-US" sz="4200" dirty="0"/>
              <a:t>When data and code lie in different memory blocks, then the architecture is referred as Harvard architecture.</a:t>
            </a:r>
          </a:p>
          <a:p>
            <a:pPr algn="just"/>
            <a:r>
              <a:rPr lang="en-US" sz="4200" dirty="0"/>
              <a:t>The Harvard architecture offers separate storage and signal buses for instructions and data. This architecture has data storage entirely contained within the CPU, and there is no access to the instruction storage as data. Computers have separate memory areas for program instructions and data using internal data buses, allowing simultaneous access to both instructions and data.</a:t>
            </a:r>
          </a:p>
          <a:p>
            <a:pPr algn="just">
              <a:buNone/>
            </a:pPr>
            <a:r>
              <a:rPr lang="en-US" sz="4200" b="1" dirty="0"/>
              <a:t> </a:t>
            </a:r>
            <a:endParaRPr lang="en-US" sz="4200" dirty="0"/>
          </a:p>
          <a:p>
            <a:pPr algn="just">
              <a:buNone/>
            </a:pPr>
            <a:r>
              <a:rPr lang="en-US" sz="4200" b="1" dirty="0"/>
              <a:t>Von Neumann architecture</a:t>
            </a:r>
            <a:endParaRPr lang="en-US" sz="4200" dirty="0"/>
          </a:p>
          <a:p>
            <a:pPr algn="just"/>
            <a:r>
              <a:rPr lang="en-US" sz="4200" dirty="0"/>
              <a:t>In case data and code lie in the same memory block, then the architecture is referred as Von Neumann architecture. In this architecture, one data path or bus exists for both instruction and data. As a result, the CPU does one operation at a time. It either fetches an instruction from memory, or performs read/write operation on data. So an instruction fetch and a data operation cannot occur simultaneously, sharing a common bus.</a:t>
            </a:r>
          </a:p>
          <a:p>
            <a:endParaRPr lang="en-US" dirty="0"/>
          </a:p>
        </p:txBody>
      </p:sp>
      <p:sp>
        <p:nvSpPr>
          <p:cNvPr id="4" name="Date Placeholder 3"/>
          <p:cNvSpPr>
            <a:spLocks noGrp="1"/>
          </p:cNvSpPr>
          <p:nvPr>
            <p:ph type="dt" sz="half" idx="10"/>
          </p:nvPr>
        </p:nvSpPr>
        <p:spPr/>
        <p:txBody>
          <a:bodyPr/>
          <a:lstStyle/>
          <a:p>
            <a:r>
              <a:rPr lang="en-US"/>
              <a:t>17/05/2021</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48</a:t>
            </a:fld>
            <a:endParaRPr lang="en-US"/>
          </a:p>
        </p:txBody>
      </p:sp>
      <p:sp>
        <p:nvSpPr>
          <p:cNvPr id="6" name="Footer Placeholder 5"/>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3774175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CD569-5E63-4B04-8184-E628C2C8E8B4}"/>
              </a:ext>
            </a:extLst>
          </p:cNvPr>
          <p:cNvSpPr>
            <a:spLocks noGrp="1"/>
          </p:cNvSpPr>
          <p:nvPr>
            <p:ph type="title"/>
          </p:nvPr>
        </p:nvSpPr>
        <p:spPr/>
        <p:txBody>
          <a:bodyPr>
            <a:normAutofit fontScale="90000"/>
          </a:bodyPr>
          <a:lstStyle/>
          <a:p>
            <a:r>
              <a:rPr lang="en-US" b="1" dirty="0"/>
              <a:t>Classification According to Architectures</a:t>
            </a:r>
            <a:endParaRPr lang="en-IN" dirty="0"/>
          </a:p>
        </p:txBody>
      </p:sp>
      <p:sp>
        <p:nvSpPr>
          <p:cNvPr id="4" name="Content Placeholder 3">
            <a:extLst>
              <a:ext uri="{FF2B5EF4-FFF2-40B4-BE49-F238E27FC236}">
                <a16:creationId xmlns:a16="http://schemas.microsoft.com/office/drawing/2014/main" id="{9B80DDF2-2FD2-4C48-BF9B-2E4D3D780BBF}"/>
              </a:ext>
            </a:extLst>
          </p:cNvPr>
          <p:cNvSpPr>
            <a:spLocks noGrp="1"/>
          </p:cNvSpPr>
          <p:nvPr>
            <p:ph sz="half" idx="2"/>
          </p:nvPr>
        </p:nvSpPr>
        <p:spPr/>
        <p:txBody>
          <a:bodyPr/>
          <a:lstStyle/>
          <a:p>
            <a:r>
              <a:rPr lang="en-IN" dirty="0"/>
              <a:t>Von Neumann</a:t>
            </a:r>
          </a:p>
          <a:p>
            <a:endParaRPr lang="en-IN" dirty="0"/>
          </a:p>
        </p:txBody>
      </p:sp>
      <p:sp>
        <p:nvSpPr>
          <p:cNvPr id="5" name="Date Placeholder 4">
            <a:extLst>
              <a:ext uri="{FF2B5EF4-FFF2-40B4-BE49-F238E27FC236}">
                <a16:creationId xmlns:a16="http://schemas.microsoft.com/office/drawing/2014/main" id="{BEEE4E93-53AE-42F6-8956-6BD3A1E631D0}"/>
              </a:ext>
            </a:extLst>
          </p:cNvPr>
          <p:cNvSpPr>
            <a:spLocks noGrp="1"/>
          </p:cNvSpPr>
          <p:nvPr>
            <p:ph type="dt" sz="half" idx="10"/>
          </p:nvPr>
        </p:nvSpPr>
        <p:spPr/>
        <p:txBody>
          <a:bodyPr/>
          <a:lstStyle/>
          <a:p>
            <a:r>
              <a:rPr lang="en-US"/>
              <a:t>17/05/2021</a:t>
            </a:r>
            <a:endParaRPr lang="en-US" dirty="0"/>
          </a:p>
        </p:txBody>
      </p:sp>
      <p:sp>
        <p:nvSpPr>
          <p:cNvPr id="6" name="Footer Placeholder 5">
            <a:extLst>
              <a:ext uri="{FF2B5EF4-FFF2-40B4-BE49-F238E27FC236}">
                <a16:creationId xmlns:a16="http://schemas.microsoft.com/office/drawing/2014/main" id="{DBCA2D8A-14DC-42E1-B61F-881663F7191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1B8B4F3-A0CE-41A1-B8D0-3136CBE3AE28}"/>
              </a:ext>
            </a:extLst>
          </p:cNvPr>
          <p:cNvSpPr>
            <a:spLocks noGrp="1"/>
          </p:cNvSpPr>
          <p:nvPr>
            <p:ph type="sldNum" sz="quarter" idx="12"/>
          </p:nvPr>
        </p:nvSpPr>
        <p:spPr/>
        <p:txBody>
          <a:bodyPr/>
          <a:lstStyle/>
          <a:p>
            <a:fld id="{B6F15528-21DE-4FAA-801E-634DDDAF4B2B}" type="slidenum">
              <a:rPr lang="en-US" smtClean="0"/>
              <a:pPr/>
              <a:t>49</a:t>
            </a:fld>
            <a:endParaRPr lang="en-US"/>
          </a:p>
        </p:txBody>
      </p:sp>
      <p:sp>
        <p:nvSpPr>
          <p:cNvPr id="10" name="Content Placeholder 9">
            <a:extLst>
              <a:ext uri="{FF2B5EF4-FFF2-40B4-BE49-F238E27FC236}">
                <a16:creationId xmlns:a16="http://schemas.microsoft.com/office/drawing/2014/main" id="{47F3FD39-9ED7-4332-81C1-CA8E82D1A47B}"/>
              </a:ext>
            </a:extLst>
          </p:cNvPr>
          <p:cNvSpPr>
            <a:spLocks noGrp="1"/>
          </p:cNvSpPr>
          <p:nvPr>
            <p:ph sz="half" idx="1"/>
          </p:nvPr>
        </p:nvSpPr>
        <p:spPr/>
        <p:txBody>
          <a:bodyPr/>
          <a:lstStyle/>
          <a:p>
            <a:r>
              <a:rPr lang="en-IN" dirty="0"/>
              <a:t>Harvard</a:t>
            </a:r>
          </a:p>
          <a:p>
            <a:endParaRPr lang="en-IN" dirty="0"/>
          </a:p>
        </p:txBody>
      </p:sp>
      <p:pic>
        <p:nvPicPr>
          <p:cNvPr id="11" name="Content Placeholder 7">
            <a:extLst>
              <a:ext uri="{FF2B5EF4-FFF2-40B4-BE49-F238E27FC236}">
                <a16:creationId xmlns:a16="http://schemas.microsoft.com/office/drawing/2014/main" id="{B8A1BBA2-CF9D-481D-AB60-DD9F9482CE61}"/>
              </a:ext>
            </a:extLst>
          </p:cNvPr>
          <p:cNvPicPr>
            <a:picLocks noChangeAspect="1"/>
          </p:cNvPicPr>
          <p:nvPr/>
        </p:nvPicPr>
        <p:blipFill>
          <a:blip r:embed="rId2"/>
          <a:stretch>
            <a:fillRect/>
          </a:stretch>
        </p:blipFill>
        <p:spPr>
          <a:xfrm>
            <a:off x="457200" y="2421479"/>
            <a:ext cx="4038600" cy="2883404"/>
          </a:xfrm>
          <a:prstGeom prst="rect">
            <a:avLst/>
          </a:prstGeom>
        </p:spPr>
      </p:pic>
      <p:pic>
        <p:nvPicPr>
          <p:cNvPr id="13" name="Picture 12">
            <a:extLst>
              <a:ext uri="{FF2B5EF4-FFF2-40B4-BE49-F238E27FC236}">
                <a16:creationId xmlns:a16="http://schemas.microsoft.com/office/drawing/2014/main" id="{4A29B029-F58B-4A98-BBA1-D192CEE03EB9}"/>
              </a:ext>
            </a:extLst>
          </p:cNvPr>
          <p:cNvPicPr>
            <a:picLocks noChangeAspect="1"/>
          </p:cNvPicPr>
          <p:nvPr/>
        </p:nvPicPr>
        <p:blipFill>
          <a:blip r:embed="rId3"/>
          <a:stretch>
            <a:fillRect/>
          </a:stretch>
        </p:blipFill>
        <p:spPr>
          <a:xfrm>
            <a:off x="5260099" y="2469105"/>
            <a:ext cx="3302876" cy="2788695"/>
          </a:xfrm>
          <a:prstGeom prst="rect">
            <a:avLst/>
          </a:prstGeom>
        </p:spPr>
      </p:pic>
    </p:spTree>
    <p:extLst>
      <p:ext uri="{BB962C8B-B14F-4D97-AF65-F5344CB8AC3E}">
        <p14:creationId xmlns:p14="http://schemas.microsoft.com/office/powerpoint/2010/main" val="4083511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3D13E8-F9D0-4CAF-87A5-16B733CA5537}"/>
              </a:ext>
            </a:extLst>
          </p:cNvPr>
          <p:cNvSpPr>
            <a:spLocks noGrp="1"/>
          </p:cNvSpPr>
          <p:nvPr>
            <p:ph type="dt" sz="half" idx="10"/>
          </p:nvPr>
        </p:nvSpPr>
        <p:spPr/>
        <p:txBody>
          <a:bodyPr/>
          <a:lstStyle/>
          <a:p>
            <a:r>
              <a:rPr lang="en-US"/>
              <a:t>17/05/2021</a:t>
            </a:r>
            <a:endParaRPr lang="en-US" dirty="0"/>
          </a:p>
        </p:txBody>
      </p:sp>
      <p:sp>
        <p:nvSpPr>
          <p:cNvPr id="3" name="Footer Placeholder 2">
            <a:extLst>
              <a:ext uri="{FF2B5EF4-FFF2-40B4-BE49-F238E27FC236}">
                <a16:creationId xmlns:a16="http://schemas.microsoft.com/office/drawing/2014/main" id="{6E4E3CD7-A2F4-441F-A119-A11184521EB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C4CB648-6953-49B8-8D95-6CAEB882037B}"/>
              </a:ext>
            </a:extLst>
          </p:cNvPr>
          <p:cNvSpPr>
            <a:spLocks noGrp="1"/>
          </p:cNvSpPr>
          <p:nvPr>
            <p:ph type="sldNum" sz="quarter" idx="12"/>
          </p:nvPr>
        </p:nvSpPr>
        <p:spPr/>
        <p:txBody>
          <a:bodyPr/>
          <a:lstStyle/>
          <a:p>
            <a:fld id="{B6F15528-21DE-4FAA-801E-634DDDAF4B2B}" type="slidenum">
              <a:rPr lang="en-US" smtClean="0"/>
              <a:pPr/>
              <a:t>5</a:t>
            </a:fld>
            <a:endParaRPr lang="en-US"/>
          </a:p>
        </p:txBody>
      </p:sp>
      <p:pic>
        <p:nvPicPr>
          <p:cNvPr id="5" name="Content Placeholder 7">
            <a:extLst>
              <a:ext uri="{FF2B5EF4-FFF2-40B4-BE49-F238E27FC236}">
                <a16:creationId xmlns:a16="http://schemas.microsoft.com/office/drawing/2014/main" id="{5555505D-637B-4702-B4E1-CACCA87CFB5A}"/>
              </a:ext>
            </a:extLst>
          </p:cNvPr>
          <p:cNvPicPr>
            <a:picLocks noChangeAspect="1"/>
          </p:cNvPicPr>
          <p:nvPr/>
        </p:nvPicPr>
        <p:blipFill>
          <a:blip r:embed="rId2"/>
          <a:stretch>
            <a:fillRect/>
          </a:stretch>
        </p:blipFill>
        <p:spPr>
          <a:xfrm>
            <a:off x="838200" y="136526"/>
            <a:ext cx="7924799" cy="5989638"/>
          </a:xfrm>
          <a:prstGeom prst="rect">
            <a:avLst/>
          </a:prstGeom>
        </p:spPr>
      </p:pic>
    </p:spTree>
    <p:extLst>
      <p:ext uri="{BB962C8B-B14F-4D97-AF65-F5344CB8AC3E}">
        <p14:creationId xmlns:p14="http://schemas.microsoft.com/office/powerpoint/2010/main" val="29626688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76095-FF88-4104-9F76-B300918C3823}"/>
              </a:ext>
            </a:extLst>
          </p:cNvPr>
          <p:cNvSpPr>
            <a:spLocks noGrp="1"/>
          </p:cNvSpPr>
          <p:nvPr>
            <p:ph type="title"/>
          </p:nvPr>
        </p:nvSpPr>
        <p:spPr/>
        <p:txBody>
          <a:bodyPr/>
          <a:lstStyle/>
          <a:p>
            <a:r>
              <a:rPr lang="en-IN" dirty="0"/>
              <a:t>Classification of Memory</a:t>
            </a:r>
          </a:p>
        </p:txBody>
      </p:sp>
      <p:sp>
        <p:nvSpPr>
          <p:cNvPr id="4" name="Date Placeholder 3">
            <a:extLst>
              <a:ext uri="{FF2B5EF4-FFF2-40B4-BE49-F238E27FC236}">
                <a16:creationId xmlns:a16="http://schemas.microsoft.com/office/drawing/2014/main" id="{26C0A216-1C15-40E0-A016-2E2B5839AB3F}"/>
              </a:ext>
            </a:extLst>
          </p:cNvPr>
          <p:cNvSpPr>
            <a:spLocks noGrp="1"/>
          </p:cNvSpPr>
          <p:nvPr>
            <p:ph type="dt" sz="half" idx="10"/>
          </p:nvPr>
        </p:nvSpPr>
        <p:spPr/>
        <p:txBody>
          <a:bodyPr/>
          <a:lstStyle/>
          <a:p>
            <a:r>
              <a:rPr lang="en-US"/>
              <a:t>17/05/2021</a:t>
            </a:r>
            <a:endParaRPr lang="en-US" dirty="0"/>
          </a:p>
        </p:txBody>
      </p:sp>
      <p:sp>
        <p:nvSpPr>
          <p:cNvPr id="5" name="Footer Placeholder 4">
            <a:extLst>
              <a:ext uri="{FF2B5EF4-FFF2-40B4-BE49-F238E27FC236}">
                <a16:creationId xmlns:a16="http://schemas.microsoft.com/office/drawing/2014/main" id="{C51EB9DA-95A2-41E1-8848-73B7571C5B3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9CF848-BA33-4AD5-B0C9-1FA9EE502144}"/>
              </a:ext>
            </a:extLst>
          </p:cNvPr>
          <p:cNvSpPr>
            <a:spLocks noGrp="1"/>
          </p:cNvSpPr>
          <p:nvPr>
            <p:ph type="sldNum" sz="quarter" idx="12"/>
          </p:nvPr>
        </p:nvSpPr>
        <p:spPr/>
        <p:txBody>
          <a:bodyPr/>
          <a:lstStyle/>
          <a:p>
            <a:fld id="{B6F15528-21DE-4FAA-801E-634DDDAF4B2B}" type="slidenum">
              <a:rPr lang="en-US" smtClean="0"/>
              <a:pPr/>
              <a:t>50</a:t>
            </a:fld>
            <a:endParaRPr lang="en-US"/>
          </a:p>
        </p:txBody>
      </p:sp>
      <p:pic>
        <p:nvPicPr>
          <p:cNvPr id="12" name="Content Placeholder 11">
            <a:extLst>
              <a:ext uri="{FF2B5EF4-FFF2-40B4-BE49-F238E27FC236}">
                <a16:creationId xmlns:a16="http://schemas.microsoft.com/office/drawing/2014/main" id="{3E59B709-6635-47A7-8034-6F814F882B17}"/>
              </a:ext>
            </a:extLst>
          </p:cNvPr>
          <p:cNvPicPr>
            <a:picLocks noGrp="1" noChangeAspect="1"/>
          </p:cNvPicPr>
          <p:nvPr>
            <p:ph idx="1"/>
          </p:nvPr>
        </p:nvPicPr>
        <p:blipFill>
          <a:blip r:embed="rId2"/>
          <a:stretch>
            <a:fillRect/>
          </a:stretch>
        </p:blipFill>
        <p:spPr>
          <a:xfrm>
            <a:off x="990600" y="1600200"/>
            <a:ext cx="7543799" cy="4525963"/>
          </a:xfrm>
        </p:spPr>
      </p:pic>
    </p:spTree>
    <p:extLst>
      <p:ext uri="{BB962C8B-B14F-4D97-AF65-F5344CB8AC3E}">
        <p14:creationId xmlns:p14="http://schemas.microsoft.com/office/powerpoint/2010/main" val="9551586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19F4B-D40F-4E24-85A4-511B68E2C75C}"/>
              </a:ext>
            </a:extLst>
          </p:cNvPr>
          <p:cNvSpPr>
            <a:spLocks noGrp="1"/>
          </p:cNvSpPr>
          <p:nvPr>
            <p:ph type="title"/>
          </p:nvPr>
        </p:nvSpPr>
        <p:spPr/>
        <p:txBody>
          <a:bodyPr/>
          <a:lstStyle/>
          <a:p>
            <a:r>
              <a:rPr lang="en-IN" dirty="0"/>
              <a:t>Memory classification</a:t>
            </a:r>
          </a:p>
        </p:txBody>
      </p:sp>
      <p:sp>
        <p:nvSpPr>
          <p:cNvPr id="3" name="Content Placeholder 2">
            <a:extLst>
              <a:ext uri="{FF2B5EF4-FFF2-40B4-BE49-F238E27FC236}">
                <a16:creationId xmlns:a16="http://schemas.microsoft.com/office/drawing/2014/main" id="{37D85272-9A06-40C4-BFF8-7DC346D63C15}"/>
              </a:ext>
            </a:extLst>
          </p:cNvPr>
          <p:cNvSpPr>
            <a:spLocks noGrp="1"/>
          </p:cNvSpPr>
          <p:nvPr>
            <p:ph idx="1"/>
          </p:nvPr>
        </p:nvSpPr>
        <p:spPr/>
        <p:txBody>
          <a:bodyPr>
            <a:normAutofit/>
          </a:bodyPr>
          <a:lstStyle/>
          <a:p>
            <a:pPr algn="l"/>
            <a:r>
              <a:rPr lang="en-US" b="0" i="0" dirty="0">
                <a:solidFill>
                  <a:srgbClr val="3A3A3A"/>
                </a:solidFill>
                <a:effectLst/>
                <a:latin typeface="-apple-system"/>
              </a:rPr>
              <a:t>Memory can be broadly classified into 2 types namely</a:t>
            </a:r>
          </a:p>
          <a:p>
            <a:pPr lvl="1">
              <a:buFont typeface="Arial" panose="020B0604020202020204" pitchFamily="34" charset="0"/>
              <a:buChar char="•"/>
            </a:pPr>
            <a:r>
              <a:rPr lang="en-US" b="0" i="0" dirty="0">
                <a:solidFill>
                  <a:srgbClr val="3A3A3A"/>
                </a:solidFill>
                <a:effectLst/>
                <a:latin typeface="-apple-system"/>
              </a:rPr>
              <a:t>Primary memory &amp;</a:t>
            </a:r>
          </a:p>
          <a:p>
            <a:pPr lvl="1">
              <a:buFont typeface="Arial" panose="020B0604020202020204" pitchFamily="34" charset="0"/>
              <a:buChar char="•"/>
            </a:pPr>
            <a:r>
              <a:rPr lang="en-US" b="0" i="0" dirty="0">
                <a:solidFill>
                  <a:srgbClr val="3A3A3A"/>
                </a:solidFill>
                <a:effectLst/>
                <a:latin typeface="-apple-system"/>
              </a:rPr>
              <a:t>Secondary memory.</a:t>
            </a:r>
          </a:p>
          <a:p>
            <a:pPr algn="l"/>
            <a:r>
              <a:rPr lang="en-US" b="0" i="0" dirty="0">
                <a:solidFill>
                  <a:srgbClr val="3A3A3A"/>
                </a:solidFill>
                <a:effectLst/>
                <a:latin typeface="-apple-system"/>
              </a:rPr>
              <a:t>The real difference between primary and secondary memories is </a:t>
            </a:r>
            <a:r>
              <a:rPr lang="en-US" b="1" i="0" dirty="0">
                <a:solidFill>
                  <a:srgbClr val="3A3A3A"/>
                </a:solidFill>
                <a:effectLst/>
                <a:latin typeface="-apple-system"/>
              </a:rPr>
              <a:t>the speed/volatility tradeoffs.</a:t>
            </a:r>
            <a:endParaRPr lang="en-US" b="0" i="0" dirty="0">
              <a:solidFill>
                <a:srgbClr val="3A3A3A"/>
              </a:solidFill>
              <a:effectLst/>
              <a:latin typeface="-apple-system"/>
            </a:endParaRPr>
          </a:p>
          <a:p>
            <a:endParaRPr lang="en-IN" dirty="0"/>
          </a:p>
        </p:txBody>
      </p:sp>
      <p:sp>
        <p:nvSpPr>
          <p:cNvPr id="4" name="Date Placeholder 3">
            <a:extLst>
              <a:ext uri="{FF2B5EF4-FFF2-40B4-BE49-F238E27FC236}">
                <a16:creationId xmlns:a16="http://schemas.microsoft.com/office/drawing/2014/main" id="{C5D723B7-88D7-4251-A61F-515A6F741664}"/>
              </a:ext>
            </a:extLst>
          </p:cNvPr>
          <p:cNvSpPr>
            <a:spLocks noGrp="1"/>
          </p:cNvSpPr>
          <p:nvPr>
            <p:ph type="dt" sz="half" idx="10"/>
          </p:nvPr>
        </p:nvSpPr>
        <p:spPr/>
        <p:txBody>
          <a:bodyPr/>
          <a:lstStyle/>
          <a:p>
            <a:r>
              <a:rPr lang="en-US"/>
              <a:t>17/05/2021</a:t>
            </a:r>
            <a:endParaRPr lang="en-US" dirty="0"/>
          </a:p>
        </p:txBody>
      </p:sp>
      <p:sp>
        <p:nvSpPr>
          <p:cNvPr id="5" name="Footer Placeholder 4">
            <a:extLst>
              <a:ext uri="{FF2B5EF4-FFF2-40B4-BE49-F238E27FC236}">
                <a16:creationId xmlns:a16="http://schemas.microsoft.com/office/drawing/2014/main" id="{A6B065B7-71F1-467A-9F82-9B80D801E2A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4668AF8-4E21-40DC-A6AE-A37041800156}"/>
              </a:ext>
            </a:extLst>
          </p:cNvPr>
          <p:cNvSpPr>
            <a:spLocks noGrp="1"/>
          </p:cNvSpPr>
          <p:nvPr>
            <p:ph type="sldNum" sz="quarter" idx="12"/>
          </p:nvPr>
        </p:nvSpPr>
        <p:spPr/>
        <p:txBody>
          <a:bodyPr/>
          <a:lstStyle/>
          <a:p>
            <a:fld id="{B6F15528-21DE-4FAA-801E-634DDDAF4B2B}" type="slidenum">
              <a:rPr lang="en-US" smtClean="0"/>
              <a:pPr/>
              <a:t>51</a:t>
            </a:fld>
            <a:endParaRPr lang="en-US"/>
          </a:p>
        </p:txBody>
      </p:sp>
    </p:spTree>
    <p:extLst>
      <p:ext uri="{BB962C8B-B14F-4D97-AF65-F5344CB8AC3E}">
        <p14:creationId xmlns:p14="http://schemas.microsoft.com/office/powerpoint/2010/main" val="7834282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B1D0C-57F9-4088-8E9F-ACFCA022F378}"/>
              </a:ext>
            </a:extLst>
          </p:cNvPr>
          <p:cNvSpPr>
            <a:spLocks noGrp="1"/>
          </p:cNvSpPr>
          <p:nvPr>
            <p:ph type="title"/>
          </p:nvPr>
        </p:nvSpPr>
        <p:spPr/>
        <p:txBody>
          <a:bodyPr>
            <a:normAutofit fontScale="90000"/>
          </a:bodyPr>
          <a:lstStyle/>
          <a:p>
            <a:r>
              <a:rPr lang="en-IN" b="1" i="0" dirty="0">
                <a:solidFill>
                  <a:srgbClr val="3A3A3A"/>
                </a:solidFill>
                <a:effectLst/>
                <a:latin typeface="-apple-system"/>
              </a:rPr>
              <a:t>Primary memory</a:t>
            </a:r>
            <a:br>
              <a:rPr lang="en-IN" b="0" i="0" dirty="0">
                <a:solidFill>
                  <a:srgbClr val="3A3A3A"/>
                </a:solidFill>
                <a:effectLst/>
                <a:latin typeface="-apple-system"/>
              </a:rPr>
            </a:br>
            <a:endParaRPr lang="en-IN" dirty="0"/>
          </a:p>
        </p:txBody>
      </p:sp>
      <p:sp>
        <p:nvSpPr>
          <p:cNvPr id="3" name="Content Placeholder 2">
            <a:extLst>
              <a:ext uri="{FF2B5EF4-FFF2-40B4-BE49-F238E27FC236}">
                <a16:creationId xmlns:a16="http://schemas.microsoft.com/office/drawing/2014/main" id="{8A5DD3D9-5E59-4171-9F83-1A2A3701C9E2}"/>
              </a:ext>
            </a:extLst>
          </p:cNvPr>
          <p:cNvSpPr>
            <a:spLocks noGrp="1"/>
          </p:cNvSpPr>
          <p:nvPr>
            <p:ph idx="1"/>
          </p:nvPr>
        </p:nvSpPr>
        <p:spPr/>
        <p:txBody>
          <a:bodyPr>
            <a:normAutofit/>
          </a:bodyPr>
          <a:lstStyle/>
          <a:p>
            <a:pPr algn="l"/>
            <a:r>
              <a:rPr lang="en-US" b="0" i="0" dirty="0">
                <a:solidFill>
                  <a:srgbClr val="333333"/>
                </a:solidFill>
                <a:effectLst/>
                <a:latin typeface="Source Sans Pro" panose="020B0503030403020204" pitchFamily="34" charset="0"/>
              </a:rPr>
              <a:t>Primary memory is directly addressed by the processor.</a:t>
            </a:r>
            <a:endParaRPr lang="en-US" b="0" i="0" dirty="0">
              <a:solidFill>
                <a:srgbClr val="3A3A3A"/>
              </a:solidFill>
              <a:effectLst/>
              <a:latin typeface="-apple-system"/>
            </a:endParaRPr>
          </a:p>
          <a:p>
            <a:pPr algn="l"/>
            <a:r>
              <a:rPr lang="en-US" b="0" i="0" dirty="0">
                <a:solidFill>
                  <a:srgbClr val="3A3A3A"/>
                </a:solidFill>
                <a:effectLst/>
                <a:latin typeface="-apple-system"/>
              </a:rPr>
              <a:t>Types </a:t>
            </a:r>
          </a:p>
          <a:p>
            <a:pPr lvl="1"/>
            <a:r>
              <a:rPr lang="en-US" b="0" i="0" dirty="0">
                <a:solidFill>
                  <a:srgbClr val="3A3A3A"/>
                </a:solidFill>
                <a:effectLst/>
                <a:latin typeface="-apple-system"/>
              </a:rPr>
              <a:t>RAM</a:t>
            </a:r>
          </a:p>
          <a:p>
            <a:pPr lvl="1"/>
            <a:r>
              <a:rPr lang="en-US" b="0" i="0" dirty="0">
                <a:solidFill>
                  <a:srgbClr val="3A3A3A"/>
                </a:solidFill>
                <a:effectLst/>
                <a:latin typeface="-apple-system"/>
              </a:rPr>
              <a:t>ROM</a:t>
            </a:r>
            <a:br>
              <a:rPr lang="en-US" b="0" i="0" dirty="0">
                <a:solidFill>
                  <a:srgbClr val="3A3A3A"/>
                </a:solidFill>
                <a:effectLst/>
                <a:latin typeface="-apple-system"/>
              </a:rPr>
            </a:br>
            <a:endParaRPr lang="en-US" b="0" i="0" dirty="0">
              <a:solidFill>
                <a:srgbClr val="3A3A3A"/>
              </a:solidFill>
              <a:effectLst/>
              <a:latin typeface="-apple-system"/>
            </a:endParaRPr>
          </a:p>
          <a:p>
            <a:endParaRPr lang="en-IN" dirty="0"/>
          </a:p>
        </p:txBody>
      </p:sp>
      <p:sp>
        <p:nvSpPr>
          <p:cNvPr id="4" name="Date Placeholder 3">
            <a:extLst>
              <a:ext uri="{FF2B5EF4-FFF2-40B4-BE49-F238E27FC236}">
                <a16:creationId xmlns:a16="http://schemas.microsoft.com/office/drawing/2014/main" id="{DC23B345-FCC5-4471-8A3D-BBBAA7AFF36E}"/>
              </a:ext>
            </a:extLst>
          </p:cNvPr>
          <p:cNvSpPr>
            <a:spLocks noGrp="1"/>
          </p:cNvSpPr>
          <p:nvPr>
            <p:ph type="dt" sz="half" idx="10"/>
          </p:nvPr>
        </p:nvSpPr>
        <p:spPr/>
        <p:txBody>
          <a:bodyPr/>
          <a:lstStyle/>
          <a:p>
            <a:r>
              <a:rPr lang="en-US"/>
              <a:t>17/05/2021</a:t>
            </a:r>
            <a:endParaRPr lang="en-US" dirty="0"/>
          </a:p>
        </p:txBody>
      </p:sp>
      <p:sp>
        <p:nvSpPr>
          <p:cNvPr id="5" name="Footer Placeholder 4">
            <a:extLst>
              <a:ext uri="{FF2B5EF4-FFF2-40B4-BE49-F238E27FC236}">
                <a16:creationId xmlns:a16="http://schemas.microsoft.com/office/drawing/2014/main" id="{CB012186-8E49-466E-AEDB-039B55DB303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D1EBF83-FB4B-4B93-B433-B8C1ECA4533A}"/>
              </a:ext>
            </a:extLst>
          </p:cNvPr>
          <p:cNvSpPr>
            <a:spLocks noGrp="1"/>
          </p:cNvSpPr>
          <p:nvPr>
            <p:ph type="sldNum" sz="quarter" idx="12"/>
          </p:nvPr>
        </p:nvSpPr>
        <p:spPr/>
        <p:txBody>
          <a:bodyPr/>
          <a:lstStyle/>
          <a:p>
            <a:fld id="{B6F15528-21DE-4FAA-801E-634DDDAF4B2B}" type="slidenum">
              <a:rPr lang="en-US" smtClean="0"/>
              <a:pPr/>
              <a:t>52</a:t>
            </a:fld>
            <a:endParaRPr lang="en-US"/>
          </a:p>
        </p:txBody>
      </p:sp>
    </p:spTree>
    <p:extLst>
      <p:ext uri="{BB962C8B-B14F-4D97-AF65-F5344CB8AC3E}">
        <p14:creationId xmlns:p14="http://schemas.microsoft.com/office/powerpoint/2010/main" val="20987631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DC764-2D14-42C7-B4DE-3342DFC3F50C}"/>
              </a:ext>
            </a:extLst>
          </p:cNvPr>
          <p:cNvSpPr>
            <a:spLocks noGrp="1"/>
          </p:cNvSpPr>
          <p:nvPr>
            <p:ph type="title"/>
          </p:nvPr>
        </p:nvSpPr>
        <p:spPr>
          <a:xfrm>
            <a:off x="457200" y="274638"/>
            <a:ext cx="8229600" cy="792162"/>
          </a:xfrm>
        </p:spPr>
        <p:txBody>
          <a:bodyPr>
            <a:normAutofit/>
          </a:bodyPr>
          <a:lstStyle/>
          <a:p>
            <a:r>
              <a:rPr lang="en-US" b="1" i="0" dirty="0">
                <a:solidFill>
                  <a:srgbClr val="333333"/>
                </a:solidFill>
                <a:effectLst/>
                <a:latin typeface="Source Sans Pro" panose="020B0503030403020204" pitchFamily="34" charset="0"/>
              </a:rPr>
              <a:t>RAM: (Random Access Memory)</a:t>
            </a:r>
            <a:r>
              <a:rPr lang="en-US" b="0" i="0" dirty="0">
                <a:solidFill>
                  <a:srgbClr val="333333"/>
                </a:solidFill>
                <a:effectLst/>
                <a:latin typeface="Source Sans Pro" panose="020B0503030403020204" pitchFamily="34" charset="0"/>
              </a:rPr>
              <a:t> </a:t>
            </a:r>
            <a:endParaRPr lang="en-IN" dirty="0"/>
          </a:p>
        </p:txBody>
      </p:sp>
      <p:sp>
        <p:nvSpPr>
          <p:cNvPr id="3" name="Content Placeholder 2">
            <a:extLst>
              <a:ext uri="{FF2B5EF4-FFF2-40B4-BE49-F238E27FC236}">
                <a16:creationId xmlns:a16="http://schemas.microsoft.com/office/drawing/2014/main" id="{67EB2146-5F90-4132-8BA5-D2101B9C5CFB}"/>
              </a:ext>
            </a:extLst>
          </p:cNvPr>
          <p:cNvSpPr>
            <a:spLocks noGrp="1"/>
          </p:cNvSpPr>
          <p:nvPr>
            <p:ph idx="1"/>
          </p:nvPr>
        </p:nvSpPr>
        <p:spPr>
          <a:xfrm>
            <a:off x="457200" y="1447800"/>
            <a:ext cx="8229600" cy="4678363"/>
          </a:xfrm>
        </p:spPr>
        <p:txBody>
          <a:bodyPr>
            <a:normAutofit/>
          </a:bodyPr>
          <a:lstStyle/>
          <a:p>
            <a:pPr marL="571500" indent="-571500" algn="just">
              <a:buAutoNum type="romanLcParenR"/>
            </a:pPr>
            <a:r>
              <a:rPr lang="en-US" sz="2000" b="1" i="0" dirty="0">
                <a:solidFill>
                  <a:srgbClr val="333333"/>
                </a:solidFill>
                <a:effectLst/>
                <a:latin typeface="Source Sans Pro" panose="020B0503030403020204" pitchFamily="34" charset="0"/>
              </a:rPr>
              <a:t>RAM: (Random Access Memory)</a:t>
            </a:r>
            <a:r>
              <a:rPr lang="en-US" sz="2000" b="0" i="0" dirty="0">
                <a:solidFill>
                  <a:srgbClr val="333333"/>
                </a:solidFill>
                <a:effectLst/>
                <a:latin typeface="Source Sans Pro" panose="020B0503030403020204" pitchFamily="34" charset="0"/>
              </a:rPr>
              <a:t> Read or write memory. It stores temporary data and stack.</a:t>
            </a:r>
            <a:endParaRPr lang="en-US" sz="2000" dirty="0">
              <a:solidFill>
                <a:srgbClr val="3A3A3A"/>
              </a:solidFill>
              <a:latin typeface="-apple-system"/>
            </a:endParaRPr>
          </a:p>
          <a:p>
            <a:pPr algn="just"/>
            <a:r>
              <a:rPr lang="en-US" sz="2000" dirty="0">
                <a:solidFill>
                  <a:srgbClr val="3A3A3A"/>
                </a:solidFill>
                <a:latin typeface="-apple-system"/>
              </a:rPr>
              <a:t>Two</a:t>
            </a:r>
            <a:r>
              <a:rPr lang="en-US" sz="2000" b="0" i="0" dirty="0">
                <a:solidFill>
                  <a:srgbClr val="3A3A3A"/>
                </a:solidFill>
                <a:effectLst/>
                <a:latin typeface="-apple-system"/>
              </a:rPr>
              <a:t> most important types of RAM  are </a:t>
            </a:r>
          </a:p>
          <a:p>
            <a:pPr lvl="1" algn="just"/>
            <a:r>
              <a:rPr lang="en-US" sz="1600" b="1" i="0" dirty="0">
                <a:solidFill>
                  <a:srgbClr val="3A3A3A"/>
                </a:solidFill>
                <a:effectLst/>
                <a:latin typeface="-apple-system"/>
              </a:rPr>
              <a:t>SRAM </a:t>
            </a:r>
            <a:endParaRPr lang="en-US" sz="1600" b="1" dirty="0">
              <a:solidFill>
                <a:srgbClr val="3A3A3A"/>
              </a:solidFill>
              <a:latin typeface="-apple-system"/>
            </a:endParaRPr>
          </a:p>
          <a:p>
            <a:pPr lvl="1" algn="just"/>
            <a:r>
              <a:rPr lang="en-US" sz="1600" b="1" i="0" dirty="0">
                <a:solidFill>
                  <a:srgbClr val="3A3A3A"/>
                </a:solidFill>
                <a:effectLst/>
                <a:latin typeface="-apple-system"/>
              </a:rPr>
              <a:t>DRAM</a:t>
            </a:r>
            <a:r>
              <a:rPr lang="en-US" sz="1600" b="0" i="0" dirty="0">
                <a:solidFill>
                  <a:srgbClr val="3A3A3A"/>
                </a:solidFill>
                <a:effectLst/>
                <a:latin typeface="-apple-system"/>
              </a:rPr>
              <a:t>. </a:t>
            </a:r>
          </a:p>
          <a:p>
            <a:pPr algn="just"/>
            <a:endParaRPr lang="en-US" sz="2000" b="0" i="0" dirty="0">
              <a:solidFill>
                <a:srgbClr val="3A3A3A"/>
              </a:solidFill>
              <a:effectLst/>
              <a:latin typeface="-apple-system"/>
            </a:endParaRPr>
          </a:p>
          <a:p>
            <a:pPr algn="just"/>
            <a:r>
              <a:rPr lang="en-US" sz="2000" b="0" i="0" dirty="0">
                <a:solidFill>
                  <a:srgbClr val="3A3A3A"/>
                </a:solidFill>
                <a:effectLst/>
                <a:latin typeface="-apple-system"/>
              </a:rPr>
              <a:t>They are both volatile memories used as primary storage on embedded systems. But each has its place in microcontroller design. The main difference between them comes from their speed/cost tradeoffs.</a:t>
            </a:r>
          </a:p>
          <a:p>
            <a:pPr algn="just"/>
            <a:endParaRPr lang="en-US" sz="2000" b="0" i="0" dirty="0">
              <a:solidFill>
                <a:srgbClr val="3A3A3A"/>
              </a:solidFill>
              <a:effectLst/>
              <a:latin typeface="-apple-system"/>
            </a:endParaRPr>
          </a:p>
          <a:p>
            <a:pPr marL="0" indent="0" algn="just">
              <a:buNone/>
            </a:pPr>
            <a:endParaRPr lang="en-US" sz="2000" b="1" i="0" dirty="0">
              <a:solidFill>
                <a:srgbClr val="3A3A3A"/>
              </a:solidFill>
              <a:effectLst/>
              <a:latin typeface="-apple-system"/>
            </a:endParaRPr>
          </a:p>
          <a:p>
            <a:pPr algn="just"/>
            <a:endParaRPr lang="en-IN" sz="2000" dirty="0"/>
          </a:p>
        </p:txBody>
      </p:sp>
      <p:sp>
        <p:nvSpPr>
          <p:cNvPr id="4" name="Date Placeholder 3">
            <a:extLst>
              <a:ext uri="{FF2B5EF4-FFF2-40B4-BE49-F238E27FC236}">
                <a16:creationId xmlns:a16="http://schemas.microsoft.com/office/drawing/2014/main" id="{2B05C7F0-E04C-4101-8E13-C06FA33849C2}"/>
              </a:ext>
            </a:extLst>
          </p:cNvPr>
          <p:cNvSpPr>
            <a:spLocks noGrp="1"/>
          </p:cNvSpPr>
          <p:nvPr>
            <p:ph type="dt" sz="half" idx="10"/>
          </p:nvPr>
        </p:nvSpPr>
        <p:spPr/>
        <p:txBody>
          <a:bodyPr/>
          <a:lstStyle/>
          <a:p>
            <a:r>
              <a:rPr lang="en-US"/>
              <a:t>17/05/2021</a:t>
            </a:r>
            <a:endParaRPr lang="en-US" dirty="0"/>
          </a:p>
        </p:txBody>
      </p:sp>
      <p:sp>
        <p:nvSpPr>
          <p:cNvPr id="5" name="Footer Placeholder 4">
            <a:extLst>
              <a:ext uri="{FF2B5EF4-FFF2-40B4-BE49-F238E27FC236}">
                <a16:creationId xmlns:a16="http://schemas.microsoft.com/office/drawing/2014/main" id="{1F2E7814-868A-4E1F-86FB-D81FE89C0B6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61AF7BA-8282-4BD0-BF86-2E4E2C47A5A8}"/>
              </a:ext>
            </a:extLst>
          </p:cNvPr>
          <p:cNvSpPr>
            <a:spLocks noGrp="1"/>
          </p:cNvSpPr>
          <p:nvPr>
            <p:ph type="sldNum" sz="quarter" idx="12"/>
          </p:nvPr>
        </p:nvSpPr>
        <p:spPr/>
        <p:txBody>
          <a:bodyPr/>
          <a:lstStyle/>
          <a:p>
            <a:fld id="{B6F15528-21DE-4FAA-801E-634DDDAF4B2B}" type="slidenum">
              <a:rPr lang="en-US" smtClean="0"/>
              <a:pPr/>
              <a:t>53</a:t>
            </a:fld>
            <a:endParaRPr lang="en-US"/>
          </a:p>
        </p:txBody>
      </p:sp>
    </p:spTree>
    <p:extLst>
      <p:ext uri="{BB962C8B-B14F-4D97-AF65-F5344CB8AC3E}">
        <p14:creationId xmlns:p14="http://schemas.microsoft.com/office/powerpoint/2010/main" val="37166816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1CDC7-5481-46B5-A6A8-F2F2F1C69188}"/>
              </a:ext>
            </a:extLst>
          </p:cNvPr>
          <p:cNvSpPr>
            <a:spLocks noGrp="1"/>
          </p:cNvSpPr>
          <p:nvPr>
            <p:ph type="title"/>
          </p:nvPr>
        </p:nvSpPr>
        <p:spPr/>
        <p:txBody>
          <a:bodyPr/>
          <a:lstStyle/>
          <a:p>
            <a:r>
              <a:rPr lang="en-IN" dirty="0"/>
              <a:t>Types of RAM</a:t>
            </a:r>
          </a:p>
        </p:txBody>
      </p:sp>
      <p:sp>
        <p:nvSpPr>
          <p:cNvPr id="3" name="Content Placeholder 2">
            <a:extLst>
              <a:ext uri="{FF2B5EF4-FFF2-40B4-BE49-F238E27FC236}">
                <a16:creationId xmlns:a16="http://schemas.microsoft.com/office/drawing/2014/main" id="{A3909777-544E-442B-927B-D45AC4BEDEC8}"/>
              </a:ext>
            </a:extLst>
          </p:cNvPr>
          <p:cNvSpPr>
            <a:spLocks noGrp="1"/>
          </p:cNvSpPr>
          <p:nvPr>
            <p:ph idx="1"/>
          </p:nvPr>
        </p:nvSpPr>
        <p:spPr/>
        <p:txBody>
          <a:bodyPr>
            <a:normAutofit fontScale="47500" lnSpcReduction="20000"/>
          </a:bodyPr>
          <a:lstStyle/>
          <a:p>
            <a:pPr marL="0" indent="0" algn="just">
              <a:buNone/>
            </a:pPr>
            <a:r>
              <a:rPr lang="en-US" b="1" i="0" dirty="0">
                <a:solidFill>
                  <a:srgbClr val="3A3A3A"/>
                </a:solidFill>
                <a:effectLst/>
                <a:latin typeface="-apple-system"/>
              </a:rPr>
              <a:t>1. Static Random Access Memory (SRAM)</a:t>
            </a:r>
          </a:p>
          <a:p>
            <a:pPr algn="just"/>
            <a:r>
              <a:rPr lang="en-US" b="0" i="0" dirty="0">
                <a:solidFill>
                  <a:srgbClr val="333333"/>
                </a:solidFill>
                <a:effectLst/>
                <a:latin typeface="Source Sans Pro" panose="020B0503030403020204" pitchFamily="34" charset="0"/>
              </a:rPr>
              <a:t>Data is stored in the form of voltage. It is made up of flip flops. It is realized using 6 transistors. 4 transistors are part of flip flop and two transistors are for control access.</a:t>
            </a:r>
          </a:p>
          <a:p>
            <a:pPr algn="just"/>
            <a:r>
              <a:rPr lang="en-US" b="0" i="0" dirty="0">
                <a:solidFill>
                  <a:srgbClr val="3A3A3A"/>
                </a:solidFill>
                <a:effectLst/>
                <a:latin typeface="-apple-system"/>
              </a:rPr>
              <a:t>This is the faster of the two, </a:t>
            </a:r>
            <a:r>
              <a:rPr lang="en-US" b="1" i="0" dirty="0">
                <a:solidFill>
                  <a:srgbClr val="3A3A3A"/>
                </a:solidFill>
                <a:effectLst/>
                <a:latin typeface="-apple-system"/>
              </a:rPr>
              <a:t>approximately 4 times faster </a:t>
            </a:r>
            <a:r>
              <a:rPr lang="en-US" b="0" i="0" dirty="0">
                <a:solidFill>
                  <a:srgbClr val="3A3A3A"/>
                </a:solidFill>
                <a:effectLst/>
                <a:latin typeface="-apple-system"/>
              </a:rPr>
              <a:t>than the DRAM. </a:t>
            </a:r>
          </a:p>
          <a:p>
            <a:pPr algn="just"/>
            <a:r>
              <a:rPr lang="en-US" b="0" i="0" dirty="0">
                <a:solidFill>
                  <a:srgbClr val="3A3A3A"/>
                </a:solidFill>
                <a:effectLst/>
                <a:latin typeface="-apple-system"/>
              </a:rPr>
              <a:t>Since it needs more transistors per bit of data, it is also </a:t>
            </a:r>
            <a:r>
              <a:rPr lang="en-US" b="1" i="0" dirty="0">
                <a:solidFill>
                  <a:srgbClr val="3A3A3A"/>
                </a:solidFill>
                <a:effectLst/>
                <a:latin typeface="-apple-system"/>
              </a:rPr>
              <a:t>more expensive</a:t>
            </a:r>
            <a:r>
              <a:rPr lang="en-US" b="0" i="0" dirty="0">
                <a:solidFill>
                  <a:srgbClr val="3A3A3A"/>
                </a:solidFill>
                <a:effectLst/>
                <a:latin typeface="-apple-system"/>
              </a:rPr>
              <a:t> compared to DRAMs.  </a:t>
            </a:r>
          </a:p>
          <a:p>
            <a:pPr marL="0" indent="0" algn="just">
              <a:buNone/>
            </a:pPr>
            <a:endParaRPr lang="en-US" b="1" i="0" dirty="0">
              <a:solidFill>
                <a:srgbClr val="3A3A3A"/>
              </a:solidFill>
              <a:effectLst/>
              <a:latin typeface="-apple-system"/>
            </a:endParaRPr>
          </a:p>
          <a:p>
            <a:pPr marL="0" indent="0" algn="just">
              <a:buNone/>
            </a:pPr>
            <a:r>
              <a:rPr lang="en-US" b="1" i="0" dirty="0">
                <a:solidFill>
                  <a:srgbClr val="3A3A3A"/>
                </a:solidFill>
                <a:effectLst/>
                <a:latin typeface="-apple-system"/>
              </a:rPr>
              <a:t>2. Dynamic Random Access Memory (DRAM)</a:t>
            </a:r>
          </a:p>
          <a:p>
            <a:pPr algn="just"/>
            <a:r>
              <a:rPr lang="en-US" b="0" i="0" dirty="0">
                <a:solidFill>
                  <a:srgbClr val="333333"/>
                </a:solidFill>
                <a:effectLst/>
                <a:latin typeface="Source Sans Pro" panose="020B0503030403020204" pitchFamily="34" charset="0"/>
              </a:rPr>
              <a:t>It stores data in the form of charge. It is made up of MOS transistors. The circuit has 1 MOSFET and a capacitor.</a:t>
            </a:r>
          </a:p>
          <a:p>
            <a:pPr algn="just"/>
            <a:r>
              <a:rPr lang="en-US" b="0" i="0" dirty="0">
                <a:solidFill>
                  <a:srgbClr val="3A3A3A"/>
                </a:solidFill>
                <a:effectLst/>
                <a:latin typeface="-apple-system"/>
              </a:rPr>
              <a:t>The reason behind its name comes from the fact that the </a:t>
            </a:r>
            <a:r>
              <a:rPr lang="en-US" b="1" i="0" dirty="0">
                <a:solidFill>
                  <a:srgbClr val="3A3A3A"/>
                </a:solidFill>
                <a:effectLst/>
                <a:latin typeface="-apple-system"/>
              </a:rPr>
              <a:t>data stored in this RAM needs to be refreshed every few milliseconds or else it will end up being erased</a:t>
            </a:r>
            <a:r>
              <a:rPr lang="en-US" b="0" i="0" dirty="0">
                <a:solidFill>
                  <a:srgbClr val="3A3A3A"/>
                </a:solidFill>
                <a:effectLst/>
                <a:latin typeface="-apple-system"/>
              </a:rPr>
              <a:t>. Yes even if the power is being applied continuously the data still needs to be refreshed. This action is taken care of by a special device named </a:t>
            </a:r>
            <a:r>
              <a:rPr lang="en-US" b="1" i="0" dirty="0">
                <a:solidFill>
                  <a:srgbClr val="3A3A3A"/>
                </a:solidFill>
                <a:effectLst/>
                <a:latin typeface="-apple-system"/>
              </a:rPr>
              <a:t>DRAM controllers.</a:t>
            </a:r>
            <a:r>
              <a:rPr lang="en-US" b="0" i="0" dirty="0">
                <a:solidFill>
                  <a:srgbClr val="3A3A3A"/>
                </a:solidFill>
                <a:effectLst/>
                <a:latin typeface="-apple-system"/>
              </a:rPr>
              <a:t> </a:t>
            </a:r>
          </a:p>
          <a:p>
            <a:pPr algn="just"/>
            <a:r>
              <a:rPr lang="en-US" b="0" i="0" dirty="0">
                <a:solidFill>
                  <a:srgbClr val="3A3A3A"/>
                </a:solidFill>
                <a:effectLst/>
                <a:latin typeface="-apple-system"/>
              </a:rPr>
              <a:t>The reason behind this dynamic behavior is because of the capacitor present in its design. </a:t>
            </a:r>
          </a:p>
          <a:p>
            <a:pPr algn="just"/>
            <a:r>
              <a:rPr lang="en-US" b="0" i="0" dirty="0">
                <a:solidFill>
                  <a:srgbClr val="3A3A3A"/>
                </a:solidFill>
                <a:effectLst/>
                <a:latin typeface="-apple-system"/>
              </a:rPr>
              <a:t>Earlier the SRAM was called just RAMs but later after the introduction of DRAMs, the term “static” got introduced into its name in order to differentiate it from the DRAM technology!</a:t>
            </a:r>
          </a:p>
          <a:p>
            <a:endParaRPr lang="en-IN" dirty="0"/>
          </a:p>
        </p:txBody>
      </p:sp>
      <p:sp>
        <p:nvSpPr>
          <p:cNvPr id="4" name="Date Placeholder 3">
            <a:extLst>
              <a:ext uri="{FF2B5EF4-FFF2-40B4-BE49-F238E27FC236}">
                <a16:creationId xmlns:a16="http://schemas.microsoft.com/office/drawing/2014/main" id="{0013348B-92D3-4BF8-8142-6767EF6AF910}"/>
              </a:ext>
            </a:extLst>
          </p:cNvPr>
          <p:cNvSpPr>
            <a:spLocks noGrp="1"/>
          </p:cNvSpPr>
          <p:nvPr>
            <p:ph type="dt" sz="half" idx="10"/>
          </p:nvPr>
        </p:nvSpPr>
        <p:spPr/>
        <p:txBody>
          <a:bodyPr/>
          <a:lstStyle/>
          <a:p>
            <a:r>
              <a:rPr lang="en-US"/>
              <a:t>17/05/2021</a:t>
            </a:r>
            <a:endParaRPr lang="en-US" dirty="0"/>
          </a:p>
        </p:txBody>
      </p:sp>
      <p:sp>
        <p:nvSpPr>
          <p:cNvPr id="5" name="Footer Placeholder 4">
            <a:extLst>
              <a:ext uri="{FF2B5EF4-FFF2-40B4-BE49-F238E27FC236}">
                <a16:creationId xmlns:a16="http://schemas.microsoft.com/office/drawing/2014/main" id="{9D2CB0DC-3298-4B0A-AB23-7C37A05A70F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30C4E2F-5FF2-4905-B178-DBCA692DBBC4}"/>
              </a:ext>
            </a:extLst>
          </p:cNvPr>
          <p:cNvSpPr>
            <a:spLocks noGrp="1"/>
          </p:cNvSpPr>
          <p:nvPr>
            <p:ph type="sldNum" sz="quarter" idx="12"/>
          </p:nvPr>
        </p:nvSpPr>
        <p:spPr/>
        <p:txBody>
          <a:bodyPr/>
          <a:lstStyle/>
          <a:p>
            <a:fld id="{B6F15528-21DE-4FAA-801E-634DDDAF4B2B}" type="slidenum">
              <a:rPr lang="en-US" smtClean="0"/>
              <a:pPr/>
              <a:t>54</a:t>
            </a:fld>
            <a:endParaRPr lang="en-US"/>
          </a:p>
        </p:txBody>
      </p:sp>
    </p:spTree>
    <p:extLst>
      <p:ext uri="{BB962C8B-B14F-4D97-AF65-F5344CB8AC3E}">
        <p14:creationId xmlns:p14="http://schemas.microsoft.com/office/powerpoint/2010/main" val="38520250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3F1899-C188-48AE-A723-14100EF7FD26}"/>
              </a:ext>
            </a:extLst>
          </p:cNvPr>
          <p:cNvSpPr>
            <a:spLocks noGrp="1"/>
          </p:cNvSpPr>
          <p:nvPr>
            <p:ph type="dt" sz="half" idx="10"/>
          </p:nvPr>
        </p:nvSpPr>
        <p:spPr/>
        <p:txBody>
          <a:bodyPr/>
          <a:lstStyle/>
          <a:p>
            <a:r>
              <a:rPr lang="en-US"/>
              <a:t>17/05/2021</a:t>
            </a:r>
            <a:endParaRPr lang="en-US" dirty="0"/>
          </a:p>
        </p:txBody>
      </p:sp>
      <p:sp>
        <p:nvSpPr>
          <p:cNvPr id="3" name="Footer Placeholder 2">
            <a:extLst>
              <a:ext uri="{FF2B5EF4-FFF2-40B4-BE49-F238E27FC236}">
                <a16:creationId xmlns:a16="http://schemas.microsoft.com/office/drawing/2014/main" id="{A837BEBC-8645-4CEF-B3E4-60A5A29DEE1D}"/>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A52719-80C6-491B-BC63-2EF68F5A1600}"/>
              </a:ext>
            </a:extLst>
          </p:cNvPr>
          <p:cNvSpPr>
            <a:spLocks noGrp="1"/>
          </p:cNvSpPr>
          <p:nvPr>
            <p:ph type="sldNum" sz="quarter" idx="12"/>
          </p:nvPr>
        </p:nvSpPr>
        <p:spPr/>
        <p:txBody>
          <a:bodyPr/>
          <a:lstStyle/>
          <a:p>
            <a:fld id="{B6F15528-21DE-4FAA-801E-634DDDAF4B2B}" type="slidenum">
              <a:rPr lang="en-US" smtClean="0"/>
              <a:pPr/>
              <a:t>55</a:t>
            </a:fld>
            <a:endParaRPr lang="en-US"/>
          </a:p>
        </p:txBody>
      </p:sp>
      <p:pic>
        <p:nvPicPr>
          <p:cNvPr id="6" name="Picture 5">
            <a:extLst>
              <a:ext uri="{FF2B5EF4-FFF2-40B4-BE49-F238E27FC236}">
                <a16:creationId xmlns:a16="http://schemas.microsoft.com/office/drawing/2014/main" id="{D22B0119-98F8-4102-8E41-40BFF5456E31}"/>
              </a:ext>
            </a:extLst>
          </p:cNvPr>
          <p:cNvPicPr>
            <a:picLocks noChangeAspect="1"/>
          </p:cNvPicPr>
          <p:nvPr/>
        </p:nvPicPr>
        <p:blipFill>
          <a:blip r:embed="rId2"/>
          <a:stretch>
            <a:fillRect/>
          </a:stretch>
        </p:blipFill>
        <p:spPr>
          <a:xfrm>
            <a:off x="381001" y="0"/>
            <a:ext cx="8610600" cy="6294690"/>
          </a:xfrm>
          <a:prstGeom prst="rect">
            <a:avLst/>
          </a:prstGeom>
        </p:spPr>
      </p:pic>
    </p:spTree>
    <p:extLst>
      <p:ext uri="{BB962C8B-B14F-4D97-AF65-F5344CB8AC3E}">
        <p14:creationId xmlns:p14="http://schemas.microsoft.com/office/powerpoint/2010/main" val="1642017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92FD7-B22A-4DFA-92FC-7DC0230E5441}"/>
              </a:ext>
            </a:extLst>
          </p:cNvPr>
          <p:cNvSpPr>
            <a:spLocks noGrp="1"/>
          </p:cNvSpPr>
          <p:nvPr>
            <p:ph type="title"/>
          </p:nvPr>
        </p:nvSpPr>
        <p:spPr/>
        <p:txBody>
          <a:bodyPr>
            <a:normAutofit fontScale="90000"/>
          </a:bodyPr>
          <a:lstStyle/>
          <a:p>
            <a:r>
              <a:rPr lang="en-US" b="1" i="0" dirty="0">
                <a:solidFill>
                  <a:srgbClr val="333333"/>
                </a:solidFill>
                <a:effectLst/>
                <a:latin typeface="Source Sans Pro" panose="020B0503030403020204" pitchFamily="34" charset="0"/>
              </a:rPr>
              <a:t>ROM: (Read Only Memory)</a:t>
            </a:r>
            <a:br>
              <a:rPr lang="en-US" b="0" i="0" dirty="0">
                <a:solidFill>
                  <a:srgbClr val="333333"/>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id="{906A9277-3EEA-4F49-BA61-46CF12C53B4A}"/>
              </a:ext>
            </a:extLst>
          </p:cNvPr>
          <p:cNvSpPr>
            <a:spLocks noGrp="1"/>
          </p:cNvSpPr>
          <p:nvPr>
            <p:ph idx="1"/>
          </p:nvPr>
        </p:nvSpPr>
        <p:spPr/>
        <p:txBody>
          <a:bodyPr>
            <a:normAutofit/>
          </a:bodyPr>
          <a:lstStyle/>
          <a:p>
            <a:pPr algn="just"/>
            <a:r>
              <a:rPr lang="en-US" sz="1800" b="0" i="0" dirty="0">
                <a:solidFill>
                  <a:srgbClr val="333333"/>
                </a:solidFill>
                <a:effectLst/>
                <a:latin typeface="Source Sans Pro" panose="020B0503030403020204" pitchFamily="34" charset="0"/>
              </a:rPr>
              <a:t>It stores application programs from where processor fetches instruction code. It stores codes for system booting and RTOS.</a:t>
            </a:r>
          </a:p>
          <a:p>
            <a:pPr algn="just"/>
            <a:r>
              <a:rPr lang="en-US" sz="1800" b="0" i="0" dirty="0">
                <a:solidFill>
                  <a:srgbClr val="333333"/>
                </a:solidFill>
                <a:effectLst/>
                <a:latin typeface="Source Sans Pro" panose="020B0503030403020204" pitchFamily="34" charset="0"/>
              </a:rPr>
              <a:t> It retains content even after system is turned off. It is a non-volatile storage memory.</a:t>
            </a:r>
          </a:p>
        </p:txBody>
      </p:sp>
      <p:sp>
        <p:nvSpPr>
          <p:cNvPr id="4" name="Date Placeholder 3">
            <a:extLst>
              <a:ext uri="{FF2B5EF4-FFF2-40B4-BE49-F238E27FC236}">
                <a16:creationId xmlns:a16="http://schemas.microsoft.com/office/drawing/2014/main" id="{E2676C75-8610-49D3-B40F-740C3CFFF7C6}"/>
              </a:ext>
            </a:extLst>
          </p:cNvPr>
          <p:cNvSpPr>
            <a:spLocks noGrp="1"/>
          </p:cNvSpPr>
          <p:nvPr>
            <p:ph type="dt" sz="half" idx="10"/>
          </p:nvPr>
        </p:nvSpPr>
        <p:spPr/>
        <p:txBody>
          <a:bodyPr/>
          <a:lstStyle/>
          <a:p>
            <a:r>
              <a:rPr lang="en-US"/>
              <a:t>17/05/2021</a:t>
            </a:r>
            <a:endParaRPr lang="en-US" dirty="0"/>
          </a:p>
        </p:txBody>
      </p:sp>
      <p:sp>
        <p:nvSpPr>
          <p:cNvPr id="5" name="Footer Placeholder 4">
            <a:extLst>
              <a:ext uri="{FF2B5EF4-FFF2-40B4-BE49-F238E27FC236}">
                <a16:creationId xmlns:a16="http://schemas.microsoft.com/office/drawing/2014/main" id="{9D86DF67-14FF-44A6-B83D-18535BD6AAA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6439D67-5E53-4C92-99B9-D18E906338D3}"/>
              </a:ext>
            </a:extLst>
          </p:cNvPr>
          <p:cNvSpPr>
            <a:spLocks noGrp="1"/>
          </p:cNvSpPr>
          <p:nvPr>
            <p:ph type="sldNum" sz="quarter" idx="12"/>
          </p:nvPr>
        </p:nvSpPr>
        <p:spPr/>
        <p:txBody>
          <a:bodyPr/>
          <a:lstStyle/>
          <a:p>
            <a:fld id="{B6F15528-21DE-4FAA-801E-634DDDAF4B2B}" type="slidenum">
              <a:rPr lang="en-US" smtClean="0"/>
              <a:pPr/>
              <a:t>56</a:t>
            </a:fld>
            <a:endParaRPr lang="en-US"/>
          </a:p>
        </p:txBody>
      </p:sp>
    </p:spTree>
    <p:extLst>
      <p:ext uri="{BB962C8B-B14F-4D97-AF65-F5344CB8AC3E}">
        <p14:creationId xmlns:p14="http://schemas.microsoft.com/office/powerpoint/2010/main" val="37229330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C972C-6221-4A45-850A-F6CBF65BDC84}"/>
              </a:ext>
            </a:extLst>
          </p:cNvPr>
          <p:cNvSpPr>
            <a:spLocks noGrp="1"/>
          </p:cNvSpPr>
          <p:nvPr>
            <p:ph type="title"/>
          </p:nvPr>
        </p:nvSpPr>
        <p:spPr/>
        <p:txBody>
          <a:bodyPr/>
          <a:lstStyle/>
          <a:p>
            <a:r>
              <a:rPr lang="en-IN" dirty="0"/>
              <a:t>Types of ROM</a:t>
            </a:r>
          </a:p>
        </p:txBody>
      </p:sp>
      <p:sp>
        <p:nvSpPr>
          <p:cNvPr id="3" name="Content Placeholder 2">
            <a:extLst>
              <a:ext uri="{FF2B5EF4-FFF2-40B4-BE49-F238E27FC236}">
                <a16:creationId xmlns:a16="http://schemas.microsoft.com/office/drawing/2014/main" id="{BC017A0A-E1D5-4836-90EB-9B180D09EE75}"/>
              </a:ext>
            </a:extLst>
          </p:cNvPr>
          <p:cNvSpPr>
            <a:spLocks noGrp="1"/>
          </p:cNvSpPr>
          <p:nvPr>
            <p:ph idx="1"/>
          </p:nvPr>
        </p:nvSpPr>
        <p:spPr/>
        <p:txBody>
          <a:bodyPr>
            <a:normAutofit/>
          </a:bodyPr>
          <a:lstStyle/>
          <a:p>
            <a:pPr marL="0" indent="0" algn="just">
              <a:buNone/>
            </a:pPr>
            <a:r>
              <a:rPr lang="en-US" sz="1800" b="1" i="0" dirty="0">
                <a:solidFill>
                  <a:srgbClr val="00B0F0"/>
                </a:solidFill>
                <a:effectLst/>
                <a:latin typeface="Times New Roman" panose="02020603050405020304" pitchFamily="18" charset="0"/>
                <a:cs typeface="Times New Roman" panose="02020603050405020304" pitchFamily="18" charset="0"/>
              </a:rPr>
              <a:t>1. MROM - Mask Read Only Memory</a:t>
            </a:r>
          </a:p>
          <a:p>
            <a:pPr algn="just"/>
            <a:r>
              <a:rPr lang="en-US" sz="1800" b="0" i="0" dirty="0">
                <a:solidFill>
                  <a:srgbClr val="424A4F"/>
                </a:solidFill>
                <a:effectLst/>
                <a:latin typeface="Times New Roman" panose="02020603050405020304" pitchFamily="18" charset="0"/>
                <a:cs typeface="Times New Roman" panose="02020603050405020304" pitchFamily="18" charset="0"/>
              </a:rPr>
              <a:t>MROM is the short form of Mask Read Only Memory. It is inexpensive and is the very first ROM which is hard wired device that contains a pre-programmed set of data or instructions.</a:t>
            </a:r>
          </a:p>
          <a:p>
            <a:pPr algn="just"/>
            <a:endParaRPr lang="en-US" sz="1800" b="0" i="0" dirty="0">
              <a:solidFill>
                <a:srgbClr val="424A4F"/>
              </a:solidFill>
              <a:effectLst/>
              <a:latin typeface="Times New Roman" panose="02020603050405020304" pitchFamily="18" charset="0"/>
              <a:cs typeface="Times New Roman" panose="02020603050405020304" pitchFamily="18" charset="0"/>
            </a:endParaRPr>
          </a:p>
          <a:p>
            <a:pPr marL="0" indent="0" algn="just">
              <a:buNone/>
            </a:pPr>
            <a:r>
              <a:rPr lang="en-US" sz="1800" b="1" dirty="0">
                <a:solidFill>
                  <a:srgbClr val="00B0F0"/>
                </a:solidFill>
                <a:latin typeface="Times New Roman" panose="02020603050405020304" pitchFamily="18" charset="0"/>
                <a:cs typeface="Times New Roman" panose="02020603050405020304" pitchFamily="18" charset="0"/>
              </a:rPr>
              <a:t>2. </a:t>
            </a:r>
            <a:r>
              <a:rPr lang="en-US" sz="1800" b="1" i="0" dirty="0">
                <a:solidFill>
                  <a:srgbClr val="00B0F0"/>
                </a:solidFill>
                <a:effectLst/>
                <a:latin typeface="Times New Roman" panose="02020603050405020304" pitchFamily="18" charset="0"/>
                <a:cs typeface="Times New Roman" panose="02020603050405020304" pitchFamily="18" charset="0"/>
              </a:rPr>
              <a:t>PROM - Programmable Read Only Memory</a:t>
            </a:r>
          </a:p>
          <a:p>
            <a:pPr algn="just"/>
            <a:r>
              <a:rPr lang="en-US" sz="1800" b="0" i="0" dirty="0">
                <a:solidFill>
                  <a:srgbClr val="424A4F"/>
                </a:solidFill>
                <a:effectLst/>
                <a:latin typeface="Times New Roman" panose="02020603050405020304" pitchFamily="18" charset="0"/>
                <a:cs typeface="Times New Roman" panose="02020603050405020304" pitchFamily="18" charset="0"/>
              </a:rPr>
              <a:t>PROM is read-only memory chip that data can be written only once by a user. The difference between it and the read only memory is that PROM is manufactured as a blank memory, while the ROM is programmed during the manufacturing process.</a:t>
            </a:r>
          </a:p>
          <a:p>
            <a:pPr algn="just"/>
            <a:r>
              <a:rPr lang="en-US" sz="1800" b="0" i="0" dirty="0">
                <a:solidFill>
                  <a:srgbClr val="424A4F"/>
                </a:solidFill>
                <a:effectLst/>
                <a:latin typeface="Times New Roman" panose="02020603050405020304" pitchFamily="18" charset="0"/>
                <a:cs typeface="Times New Roman" panose="02020603050405020304" pitchFamily="18" charset="0"/>
              </a:rPr>
              <a:t>The user buys a PROM, the user will need a special device called a PROM programmer or PROM burner to write the desired data onto the blank PROM chip. The process of programming a PROM is sometimes called burning the PROM. The memory can be programmed just once after manufacturing by "blowing" the fuses, which is an irreversible process.</a:t>
            </a:r>
          </a:p>
          <a:p>
            <a:pPr algn="just"/>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63A5343-BBD9-4104-8226-F60A1E6E0EA0}"/>
              </a:ext>
            </a:extLst>
          </p:cNvPr>
          <p:cNvSpPr>
            <a:spLocks noGrp="1"/>
          </p:cNvSpPr>
          <p:nvPr>
            <p:ph type="dt" sz="half" idx="10"/>
          </p:nvPr>
        </p:nvSpPr>
        <p:spPr/>
        <p:txBody>
          <a:bodyPr/>
          <a:lstStyle/>
          <a:p>
            <a:r>
              <a:rPr lang="en-US"/>
              <a:t>17/05/2021</a:t>
            </a:r>
            <a:endParaRPr lang="en-US" dirty="0"/>
          </a:p>
        </p:txBody>
      </p:sp>
      <p:sp>
        <p:nvSpPr>
          <p:cNvPr id="5" name="Footer Placeholder 4">
            <a:extLst>
              <a:ext uri="{FF2B5EF4-FFF2-40B4-BE49-F238E27FC236}">
                <a16:creationId xmlns:a16="http://schemas.microsoft.com/office/drawing/2014/main" id="{80782B91-4425-49B2-AFE0-B26F03BB05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E895F-7152-4B16-B033-264070A9B38A}"/>
              </a:ext>
            </a:extLst>
          </p:cNvPr>
          <p:cNvSpPr>
            <a:spLocks noGrp="1"/>
          </p:cNvSpPr>
          <p:nvPr>
            <p:ph type="sldNum" sz="quarter" idx="12"/>
          </p:nvPr>
        </p:nvSpPr>
        <p:spPr/>
        <p:txBody>
          <a:bodyPr/>
          <a:lstStyle/>
          <a:p>
            <a:fld id="{B6F15528-21DE-4FAA-801E-634DDDAF4B2B}" type="slidenum">
              <a:rPr lang="en-US" smtClean="0"/>
              <a:pPr/>
              <a:t>57</a:t>
            </a:fld>
            <a:endParaRPr lang="en-US"/>
          </a:p>
        </p:txBody>
      </p:sp>
    </p:spTree>
    <p:extLst>
      <p:ext uri="{BB962C8B-B14F-4D97-AF65-F5344CB8AC3E}">
        <p14:creationId xmlns:p14="http://schemas.microsoft.com/office/powerpoint/2010/main" val="36850420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03BDE-39E5-4EF6-B609-2EAFF003CC25}"/>
              </a:ext>
            </a:extLst>
          </p:cNvPr>
          <p:cNvSpPr>
            <a:spLocks noGrp="1"/>
          </p:cNvSpPr>
          <p:nvPr>
            <p:ph type="title"/>
          </p:nvPr>
        </p:nvSpPr>
        <p:spPr/>
        <p:txBody>
          <a:bodyPr/>
          <a:lstStyle/>
          <a:p>
            <a:r>
              <a:rPr lang="en-IN" dirty="0"/>
              <a:t>Types of ROM</a:t>
            </a:r>
          </a:p>
        </p:txBody>
      </p:sp>
      <p:sp>
        <p:nvSpPr>
          <p:cNvPr id="3" name="Content Placeholder 2">
            <a:extLst>
              <a:ext uri="{FF2B5EF4-FFF2-40B4-BE49-F238E27FC236}">
                <a16:creationId xmlns:a16="http://schemas.microsoft.com/office/drawing/2014/main" id="{0709382B-3F57-429F-9879-F0FA37F2FC03}"/>
              </a:ext>
            </a:extLst>
          </p:cNvPr>
          <p:cNvSpPr>
            <a:spLocks noGrp="1"/>
          </p:cNvSpPr>
          <p:nvPr>
            <p:ph idx="1"/>
          </p:nvPr>
        </p:nvSpPr>
        <p:spPr/>
        <p:txBody>
          <a:bodyPr>
            <a:noAutofit/>
          </a:bodyPr>
          <a:lstStyle/>
          <a:p>
            <a:pPr algn="just"/>
            <a:r>
              <a:rPr lang="en-US" sz="1600" b="1" i="0" dirty="0">
                <a:solidFill>
                  <a:srgbClr val="424A4F"/>
                </a:solidFill>
                <a:effectLst/>
                <a:latin typeface="Times New Roman" panose="02020603050405020304" pitchFamily="18" charset="0"/>
                <a:cs typeface="Times New Roman" panose="02020603050405020304" pitchFamily="18" charset="0"/>
              </a:rPr>
              <a:t>EPROM - Erasable Programmable Read Only Memory</a:t>
            </a:r>
          </a:p>
          <a:p>
            <a:pPr algn="just"/>
            <a:endParaRPr lang="en-US" sz="1600" b="1" i="0" dirty="0">
              <a:solidFill>
                <a:srgbClr val="424A4F"/>
              </a:solidFill>
              <a:effectLst/>
              <a:latin typeface="Times New Roman" panose="02020603050405020304" pitchFamily="18" charset="0"/>
              <a:cs typeface="Times New Roman" panose="02020603050405020304" pitchFamily="18" charset="0"/>
            </a:endParaRPr>
          </a:p>
          <a:p>
            <a:pPr algn="just"/>
            <a:r>
              <a:rPr lang="en-US" sz="1600" b="0" i="0" dirty="0">
                <a:solidFill>
                  <a:srgbClr val="424A4F"/>
                </a:solidFill>
                <a:effectLst/>
                <a:latin typeface="Times New Roman" panose="02020603050405020304" pitchFamily="18" charset="0"/>
                <a:cs typeface="Times New Roman" panose="02020603050405020304" pitchFamily="18" charset="0"/>
              </a:rPr>
              <a:t>EPROM is a special kind of read only memory chip that has the opportunity to erase the programmed data, which the feature can be seen from its name. </a:t>
            </a:r>
          </a:p>
          <a:p>
            <a:pPr algn="just"/>
            <a:endParaRPr lang="en-US" sz="1600" dirty="0">
              <a:solidFill>
                <a:srgbClr val="424A4F"/>
              </a:solidFill>
              <a:latin typeface="Times New Roman" panose="02020603050405020304" pitchFamily="18" charset="0"/>
              <a:cs typeface="Times New Roman" panose="02020603050405020304" pitchFamily="18" charset="0"/>
            </a:endParaRPr>
          </a:p>
          <a:p>
            <a:pPr algn="just"/>
            <a:r>
              <a:rPr lang="en-US" sz="1600" b="0" i="0" dirty="0">
                <a:solidFill>
                  <a:srgbClr val="424A4F"/>
                </a:solidFill>
                <a:effectLst/>
                <a:latin typeface="Times New Roman" panose="02020603050405020304" pitchFamily="18" charset="0"/>
                <a:cs typeface="Times New Roman" panose="02020603050405020304" pitchFamily="18" charset="0"/>
              </a:rPr>
              <a:t>The programmable read-only memory can be programmed to write data with high voltage, and the data remains until it is exposed to ultraviolet light for lasting up to 10 minutes or longer. </a:t>
            </a:r>
          </a:p>
          <a:p>
            <a:pPr algn="just"/>
            <a:endParaRPr lang="en-US" sz="1600" dirty="0">
              <a:solidFill>
                <a:srgbClr val="424A4F"/>
              </a:solidFill>
              <a:latin typeface="Times New Roman" panose="02020603050405020304" pitchFamily="18" charset="0"/>
              <a:cs typeface="Times New Roman" panose="02020603050405020304" pitchFamily="18" charset="0"/>
            </a:endParaRPr>
          </a:p>
          <a:p>
            <a:pPr algn="just"/>
            <a:r>
              <a:rPr lang="en-US" sz="1600" b="0" i="0" dirty="0">
                <a:solidFill>
                  <a:srgbClr val="424A4F"/>
                </a:solidFill>
                <a:effectLst/>
                <a:latin typeface="Times New Roman" panose="02020603050405020304" pitchFamily="18" charset="0"/>
                <a:cs typeface="Times New Roman" panose="02020603050405020304" pitchFamily="18" charset="0"/>
              </a:rPr>
              <a:t>Usually, an EPROM eraser can achieve this purpose, making it possible to reprogram the memory. For this purpose, a quartz transparent window is reserved on the package of the memory for easy exposure.</a:t>
            </a:r>
          </a:p>
          <a:p>
            <a:pPr algn="just"/>
            <a:endParaRPr lang="en-US" sz="1600" b="0" i="0" dirty="0">
              <a:solidFill>
                <a:srgbClr val="424A4F"/>
              </a:solidFill>
              <a:effectLst/>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FF77B39-3883-467D-9C1F-297E6FA1C193}"/>
              </a:ext>
            </a:extLst>
          </p:cNvPr>
          <p:cNvSpPr>
            <a:spLocks noGrp="1"/>
          </p:cNvSpPr>
          <p:nvPr>
            <p:ph type="dt" sz="half" idx="10"/>
          </p:nvPr>
        </p:nvSpPr>
        <p:spPr/>
        <p:txBody>
          <a:bodyPr/>
          <a:lstStyle/>
          <a:p>
            <a:r>
              <a:rPr lang="en-US"/>
              <a:t>17/05/2021</a:t>
            </a:r>
            <a:endParaRPr lang="en-US" dirty="0"/>
          </a:p>
        </p:txBody>
      </p:sp>
      <p:sp>
        <p:nvSpPr>
          <p:cNvPr id="5" name="Footer Placeholder 4">
            <a:extLst>
              <a:ext uri="{FF2B5EF4-FFF2-40B4-BE49-F238E27FC236}">
                <a16:creationId xmlns:a16="http://schemas.microsoft.com/office/drawing/2014/main" id="{1FADA64C-2ABB-4495-AF8A-0729AC307F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4C940AD-7BF4-4867-889B-5B5842B5108D}"/>
              </a:ext>
            </a:extLst>
          </p:cNvPr>
          <p:cNvSpPr>
            <a:spLocks noGrp="1"/>
          </p:cNvSpPr>
          <p:nvPr>
            <p:ph type="sldNum" sz="quarter" idx="12"/>
          </p:nvPr>
        </p:nvSpPr>
        <p:spPr/>
        <p:txBody>
          <a:bodyPr/>
          <a:lstStyle/>
          <a:p>
            <a:fld id="{B6F15528-21DE-4FAA-801E-634DDDAF4B2B}" type="slidenum">
              <a:rPr lang="en-US" smtClean="0"/>
              <a:pPr/>
              <a:t>58</a:t>
            </a:fld>
            <a:endParaRPr lang="en-US"/>
          </a:p>
        </p:txBody>
      </p:sp>
    </p:spTree>
    <p:extLst>
      <p:ext uri="{BB962C8B-B14F-4D97-AF65-F5344CB8AC3E}">
        <p14:creationId xmlns:p14="http://schemas.microsoft.com/office/powerpoint/2010/main" val="911691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03BDE-39E5-4EF6-B609-2EAFF003CC25}"/>
              </a:ext>
            </a:extLst>
          </p:cNvPr>
          <p:cNvSpPr>
            <a:spLocks noGrp="1"/>
          </p:cNvSpPr>
          <p:nvPr>
            <p:ph type="title"/>
          </p:nvPr>
        </p:nvSpPr>
        <p:spPr/>
        <p:txBody>
          <a:bodyPr/>
          <a:lstStyle/>
          <a:p>
            <a:r>
              <a:rPr lang="en-IN" dirty="0"/>
              <a:t>Types of ROM</a:t>
            </a:r>
          </a:p>
        </p:txBody>
      </p:sp>
      <p:sp>
        <p:nvSpPr>
          <p:cNvPr id="3" name="Content Placeholder 2">
            <a:extLst>
              <a:ext uri="{FF2B5EF4-FFF2-40B4-BE49-F238E27FC236}">
                <a16:creationId xmlns:a16="http://schemas.microsoft.com/office/drawing/2014/main" id="{0709382B-3F57-429F-9879-F0FA37F2FC03}"/>
              </a:ext>
            </a:extLst>
          </p:cNvPr>
          <p:cNvSpPr>
            <a:spLocks noGrp="1"/>
          </p:cNvSpPr>
          <p:nvPr>
            <p:ph idx="1"/>
          </p:nvPr>
        </p:nvSpPr>
        <p:spPr/>
        <p:txBody>
          <a:bodyPr>
            <a:noAutofit/>
          </a:bodyPr>
          <a:lstStyle/>
          <a:p>
            <a:pPr marL="0" indent="0" algn="just">
              <a:buNone/>
            </a:pPr>
            <a:endParaRPr lang="en-US" sz="1600" b="0" i="0" dirty="0">
              <a:solidFill>
                <a:srgbClr val="424A4F"/>
              </a:solidFill>
              <a:effectLst/>
              <a:latin typeface="Times New Roman" panose="02020603050405020304" pitchFamily="18" charset="0"/>
              <a:cs typeface="Times New Roman" panose="02020603050405020304" pitchFamily="18" charset="0"/>
            </a:endParaRPr>
          </a:p>
          <a:p>
            <a:pPr algn="just"/>
            <a:r>
              <a:rPr lang="en-US" sz="1600" b="1" i="0" dirty="0">
                <a:solidFill>
                  <a:srgbClr val="424A4F"/>
                </a:solidFill>
                <a:effectLst/>
                <a:latin typeface="Times New Roman" panose="02020603050405020304" pitchFamily="18" charset="0"/>
                <a:cs typeface="Times New Roman" panose="02020603050405020304" pitchFamily="18" charset="0"/>
              </a:rPr>
              <a:t>EEPROM - Electrically Erasable and Programmable Read Only Memory</a:t>
            </a:r>
          </a:p>
          <a:p>
            <a:pPr algn="just"/>
            <a:r>
              <a:rPr lang="en-US" sz="1600" b="0" i="0" dirty="0">
                <a:solidFill>
                  <a:srgbClr val="424A4F"/>
                </a:solidFill>
                <a:effectLst/>
                <a:latin typeface="Times New Roman" panose="02020603050405020304" pitchFamily="18" charset="0"/>
                <a:cs typeface="Times New Roman" panose="02020603050405020304" pitchFamily="18" charset="0"/>
              </a:rPr>
              <a:t>EEPROM is also a kind of read only memory that the principle of operation is similar to EPROM which we have mentioned, but the ways to program and erase are done by exposing it to an electrical charge, so no transparent window is needed.</a:t>
            </a:r>
          </a:p>
          <a:p>
            <a:pPr algn="just"/>
            <a:endParaRPr lang="en-US" sz="1600" b="0" i="0" dirty="0">
              <a:solidFill>
                <a:srgbClr val="424A4F"/>
              </a:solidFill>
              <a:effectLst/>
              <a:latin typeface="Times New Roman" panose="02020603050405020304" pitchFamily="18" charset="0"/>
              <a:cs typeface="Times New Roman" panose="02020603050405020304" pitchFamily="18" charset="0"/>
            </a:endParaRPr>
          </a:p>
          <a:p>
            <a:pPr algn="just"/>
            <a:r>
              <a:rPr lang="en-US" sz="1600" b="0" i="0" dirty="0">
                <a:solidFill>
                  <a:srgbClr val="424A4F"/>
                </a:solidFill>
                <a:effectLst/>
                <a:latin typeface="Times New Roman" panose="02020603050405020304" pitchFamily="18" charset="0"/>
                <a:cs typeface="Times New Roman" panose="02020603050405020304" pitchFamily="18" charset="0"/>
              </a:rPr>
              <a:t>It can be erased and reprogrammed about 10,000 times. Both erasing and programming take about 4 to 10 milliseconds. In the EEPROM, users can selectively erase and program any location and it can be erased one byte at a time instead of being erased the entire chip. Therefore, the process of reprogramming can be flexible but slow.</a:t>
            </a:r>
          </a:p>
          <a:p>
            <a:pPr algn="just"/>
            <a:endParaRPr lang="en-US" sz="1600" b="0" i="0" dirty="0">
              <a:solidFill>
                <a:srgbClr val="424A4F"/>
              </a:solidFill>
              <a:effectLst/>
              <a:latin typeface="Times New Roman" panose="02020603050405020304" pitchFamily="18" charset="0"/>
              <a:cs typeface="Times New Roman" panose="02020603050405020304" pitchFamily="18" charset="0"/>
            </a:endParaRPr>
          </a:p>
          <a:p>
            <a:pPr algn="just"/>
            <a:r>
              <a:rPr lang="en-US" sz="1600" b="1" i="0" dirty="0">
                <a:solidFill>
                  <a:srgbClr val="424A4F"/>
                </a:solidFill>
                <a:effectLst/>
                <a:latin typeface="Times New Roman" panose="02020603050405020304" pitchFamily="18" charset="0"/>
                <a:cs typeface="Times New Roman" panose="02020603050405020304" pitchFamily="18" charset="0"/>
              </a:rPr>
              <a:t>Flash Memory</a:t>
            </a:r>
          </a:p>
          <a:p>
            <a:pPr algn="just"/>
            <a:r>
              <a:rPr lang="en-US" sz="1600" b="0" i="0" dirty="0">
                <a:solidFill>
                  <a:srgbClr val="424A4F"/>
                </a:solidFill>
                <a:effectLst/>
                <a:latin typeface="Times New Roman" panose="02020603050405020304" pitchFamily="18" charset="0"/>
                <a:cs typeface="Times New Roman" panose="02020603050405020304" pitchFamily="18" charset="0"/>
              </a:rPr>
              <a:t>Flash memory (flash) is a modern type of EEPROM. Flash memory can be erased and rewritten faster than ordinary EEPROM, and newer designs has the feature that is very high endurance (exceeding 1,000,000 cycles).</a:t>
            </a:r>
          </a:p>
          <a:p>
            <a:pPr algn="just"/>
            <a:endParaRPr lang="en-US" sz="1600" b="0" i="0" dirty="0">
              <a:solidFill>
                <a:srgbClr val="424A4F"/>
              </a:solidFill>
              <a:effectLst/>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FF77B39-3883-467D-9C1F-297E6FA1C193}"/>
              </a:ext>
            </a:extLst>
          </p:cNvPr>
          <p:cNvSpPr>
            <a:spLocks noGrp="1"/>
          </p:cNvSpPr>
          <p:nvPr>
            <p:ph type="dt" sz="half" idx="10"/>
          </p:nvPr>
        </p:nvSpPr>
        <p:spPr/>
        <p:txBody>
          <a:bodyPr/>
          <a:lstStyle/>
          <a:p>
            <a:r>
              <a:rPr lang="en-US"/>
              <a:t>17/05/2021</a:t>
            </a:r>
            <a:endParaRPr lang="en-US" dirty="0"/>
          </a:p>
        </p:txBody>
      </p:sp>
      <p:sp>
        <p:nvSpPr>
          <p:cNvPr id="5" name="Footer Placeholder 4">
            <a:extLst>
              <a:ext uri="{FF2B5EF4-FFF2-40B4-BE49-F238E27FC236}">
                <a16:creationId xmlns:a16="http://schemas.microsoft.com/office/drawing/2014/main" id="{1FADA64C-2ABB-4495-AF8A-0729AC307F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4C940AD-7BF4-4867-889B-5B5842B5108D}"/>
              </a:ext>
            </a:extLst>
          </p:cNvPr>
          <p:cNvSpPr>
            <a:spLocks noGrp="1"/>
          </p:cNvSpPr>
          <p:nvPr>
            <p:ph type="sldNum" sz="quarter" idx="12"/>
          </p:nvPr>
        </p:nvSpPr>
        <p:spPr/>
        <p:txBody>
          <a:bodyPr/>
          <a:lstStyle/>
          <a:p>
            <a:fld id="{B6F15528-21DE-4FAA-801E-634DDDAF4B2B}" type="slidenum">
              <a:rPr lang="en-US" smtClean="0"/>
              <a:pPr/>
              <a:t>59</a:t>
            </a:fld>
            <a:endParaRPr lang="en-US"/>
          </a:p>
        </p:txBody>
      </p:sp>
    </p:spTree>
    <p:extLst>
      <p:ext uri="{BB962C8B-B14F-4D97-AF65-F5344CB8AC3E}">
        <p14:creationId xmlns:p14="http://schemas.microsoft.com/office/powerpoint/2010/main" val="318817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A20A3E-560C-4928-BBD9-B7640AC73534}"/>
              </a:ext>
            </a:extLst>
          </p:cNvPr>
          <p:cNvSpPr>
            <a:spLocks noGrp="1"/>
          </p:cNvSpPr>
          <p:nvPr>
            <p:ph type="dt" sz="half" idx="10"/>
          </p:nvPr>
        </p:nvSpPr>
        <p:spPr/>
        <p:txBody>
          <a:bodyPr/>
          <a:lstStyle/>
          <a:p>
            <a:r>
              <a:rPr lang="en-US"/>
              <a:t>17/05/2021</a:t>
            </a:r>
            <a:endParaRPr lang="en-US" dirty="0"/>
          </a:p>
        </p:txBody>
      </p:sp>
      <p:sp>
        <p:nvSpPr>
          <p:cNvPr id="3" name="Footer Placeholder 2">
            <a:extLst>
              <a:ext uri="{FF2B5EF4-FFF2-40B4-BE49-F238E27FC236}">
                <a16:creationId xmlns:a16="http://schemas.microsoft.com/office/drawing/2014/main" id="{50807F88-CFBC-4241-9CDD-6073868579B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E116C1A-819B-4507-B6F9-67687F4878BE}"/>
              </a:ext>
            </a:extLst>
          </p:cNvPr>
          <p:cNvSpPr>
            <a:spLocks noGrp="1"/>
          </p:cNvSpPr>
          <p:nvPr>
            <p:ph type="sldNum" sz="quarter" idx="12"/>
          </p:nvPr>
        </p:nvSpPr>
        <p:spPr/>
        <p:txBody>
          <a:bodyPr/>
          <a:lstStyle/>
          <a:p>
            <a:fld id="{B6F15528-21DE-4FAA-801E-634DDDAF4B2B}" type="slidenum">
              <a:rPr lang="en-US" smtClean="0"/>
              <a:pPr/>
              <a:t>6</a:t>
            </a:fld>
            <a:endParaRPr lang="en-US"/>
          </a:p>
        </p:txBody>
      </p:sp>
      <p:pic>
        <p:nvPicPr>
          <p:cNvPr id="6" name="Picture 5">
            <a:extLst>
              <a:ext uri="{FF2B5EF4-FFF2-40B4-BE49-F238E27FC236}">
                <a16:creationId xmlns:a16="http://schemas.microsoft.com/office/drawing/2014/main" id="{AFB030DC-4014-4472-BA43-18A237AF1885}"/>
              </a:ext>
            </a:extLst>
          </p:cNvPr>
          <p:cNvPicPr>
            <a:picLocks noChangeAspect="1"/>
          </p:cNvPicPr>
          <p:nvPr/>
        </p:nvPicPr>
        <p:blipFill>
          <a:blip r:embed="rId2"/>
          <a:stretch>
            <a:fillRect/>
          </a:stretch>
        </p:blipFill>
        <p:spPr>
          <a:xfrm>
            <a:off x="152400" y="143680"/>
            <a:ext cx="9144000" cy="6212670"/>
          </a:xfrm>
          <a:prstGeom prst="rect">
            <a:avLst/>
          </a:prstGeom>
        </p:spPr>
      </p:pic>
    </p:spTree>
    <p:extLst>
      <p:ext uri="{BB962C8B-B14F-4D97-AF65-F5344CB8AC3E}">
        <p14:creationId xmlns:p14="http://schemas.microsoft.com/office/powerpoint/2010/main" val="105464914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92FD7-B22A-4DFA-92FC-7DC0230E5441}"/>
              </a:ext>
            </a:extLst>
          </p:cNvPr>
          <p:cNvSpPr>
            <a:spLocks noGrp="1"/>
          </p:cNvSpPr>
          <p:nvPr>
            <p:ph type="title"/>
          </p:nvPr>
        </p:nvSpPr>
        <p:spPr/>
        <p:txBody>
          <a:bodyPr>
            <a:normAutofit fontScale="90000"/>
          </a:bodyPr>
          <a:lstStyle/>
          <a:p>
            <a:r>
              <a:rPr lang="en-IN" b="1" i="0" dirty="0">
                <a:solidFill>
                  <a:srgbClr val="3A3A3A"/>
                </a:solidFill>
                <a:effectLst/>
                <a:latin typeface="-apple-system"/>
              </a:rPr>
              <a:t>Secondary Memory</a:t>
            </a:r>
            <a:br>
              <a:rPr lang="en-IN" b="0" i="0" dirty="0">
                <a:solidFill>
                  <a:srgbClr val="3A3A3A"/>
                </a:solidFill>
                <a:effectLst/>
                <a:latin typeface="-apple-system"/>
              </a:rPr>
            </a:br>
            <a:endParaRPr lang="en-IN" dirty="0"/>
          </a:p>
        </p:txBody>
      </p:sp>
      <p:sp>
        <p:nvSpPr>
          <p:cNvPr id="4" name="Date Placeholder 3">
            <a:extLst>
              <a:ext uri="{FF2B5EF4-FFF2-40B4-BE49-F238E27FC236}">
                <a16:creationId xmlns:a16="http://schemas.microsoft.com/office/drawing/2014/main" id="{E2676C75-8610-49D3-B40F-740C3CFFF7C6}"/>
              </a:ext>
            </a:extLst>
          </p:cNvPr>
          <p:cNvSpPr>
            <a:spLocks noGrp="1"/>
          </p:cNvSpPr>
          <p:nvPr>
            <p:ph type="dt" sz="half" idx="10"/>
          </p:nvPr>
        </p:nvSpPr>
        <p:spPr/>
        <p:txBody>
          <a:bodyPr/>
          <a:lstStyle/>
          <a:p>
            <a:r>
              <a:rPr lang="en-US"/>
              <a:t>17/05/2021</a:t>
            </a:r>
            <a:endParaRPr lang="en-US" dirty="0"/>
          </a:p>
        </p:txBody>
      </p:sp>
      <p:sp>
        <p:nvSpPr>
          <p:cNvPr id="5" name="Footer Placeholder 4">
            <a:extLst>
              <a:ext uri="{FF2B5EF4-FFF2-40B4-BE49-F238E27FC236}">
                <a16:creationId xmlns:a16="http://schemas.microsoft.com/office/drawing/2014/main" id="{9D86DF67-14FF-44A6-B83D-18535BD6AAA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6439D67-5E53-4C92-99B9-D18E906338D3}"/>
              </a:ext>
            </a:extLst>
          </p:cNvPr>
          <p:cNvSpPr>
            <a:spLocks noGrp="1"/>
          </p:cNvSpPr>
          <p:nvPr>
            <p:ph type="sldNum" sz="quarter" idx="12"/>
          </p:nvPr>
        </p:nvSpPr>
        <p:spPr/>
        <p:txBody>
          <a:bodyPr/>
          <a:lstStyle/>
          <a:p>
            <a:fld id="{B6F15528-21DE-4FAA-801E-634DDDAF4B2B}" type="slidenum">
              <a:rPr lang="en-US" smtClean="0"/>
              <a:pPr/>
              <a:t>60</a:t>
            </a:fld>
            <a:endParaRPr lang="en-US"/>
          </a:p>
        </p:txBody>
      </p:sp>
      <p:sp>
        <p:nvSpPr>
          <p:cNvPr id="10" name="Content Placeholder 9">
            <a:extLst>
              <a:ext uri="{FF2B5EF4-FFF2-40B4-BE49-F238E27FC236}">
                <a16:creationId xmlns:a16="http://schemas.microsoft.com/office/drawing/2014/main" id="{105077F6-DE5A-483C-BC32-A1CB55FF2D2F}"/>
              </a:ext>
            </a:extLst>
          </p:cNvPr>
          <p:cNvSpPr>
            <a:spLocks noGrp="1"/>
          </p:cNvSpPr>
          <p:nvPr>
            <p:ph idx="1"/>
          </p:nvPr>
        </p:nvSpPr>
        <p:spPr/>
        <p:txBody>
          <a:bodyPr>
            <a:normAutofit/>
          </a:bodyPr>
          <a:lstStyle/>
          <a:p>
            <a:pPr algn="just"/>
            <a:r>
              <a:rPr lang="en-US" sz="2400" b="1" i="0" dirty="0">
                <a:solidFill>
                  <a:srgbClr val="3A3A3A"/>
                </a:solidFill>
                <a:effectLst/>
                <a:latin typeface="-apple-system"/>
              </a:rPr>
              <a:t>Secondary Memory</a:t>
            </a:r>
          </a:p>
          <a:p>
            <a:pPr algn="just"/>
            <a:r>
              <a:rPr lang="en-US" sz="2400" b="0" i="0" dirty="0">
                <a:solidFill>
                  <a:srgbClr val="333333"/>
                </a:solidFill>
                <a:effectLst/>
                <a:latin typeface="Source Sans Pro" panose="020B0503030403020204" pitchFamily="34" charset="0"/>
              </a:rPr>
              <a:t>Secondary memory is not directly addressed by the processor. </a:t>
            </a:r>
          </a:p>
          <a:p>
            <a:pPr algn="just"/>
            <a:r>
              <a:rPr lang="en-US" sz="2400" b="0" i="0" dirty="0">
                <a:solidFill>
                  <a:srgbClr val="333333"/>
                </a:solidFill>
                <a:effectLst/>
                <a:latin typeface="Source Sans Pro" panose="020B0503030403020204" pitchFamily="34" charset="0"/>
              </a:rPr>
              <a:t>Programs and data are kept on a long term basis. It has enormous storage capacity as compared to primary memory.</a:t>
            </a:r>
            <a:endParaRPr lang="en-US" sz="2400" b="0" i="0" dirty="0">
              <a:solidFill>
                <a:srgbClr val="3A3A3A"/>
              </a:solidFill>
              <a:effectLst/>
              <a:latin typeface="-apple-system"/>
            </a:endParaRPr>
          </a:p>
          <a:p>
            <a:pPr algn="just"/>
            <a:r>
              <a:rPr lang="en-US" sz="2400" b="0" i="0" dirty="0">
                <a:solidFill>
                  <a:srgbClr val="3A3A3A"/>
                </a:solidFill>
                <a:effectLst/>
                <a:latin typeface="-apple-system"/>
              </a:rPr>
              <a:t>Secondary memory does not care if the power is present or not, it can happily hold its contents. But compared to Primary memory,</a:t>
            </a:r>
            <a:r>
              <a:rPr lang="en-US" sz="2400" b="1" i="0" dirty="0">
                <a:solidFill>
                  <a:srgbClr val="3A3A3A"/>
                </a:solidFill>
                <a:effectLst/>
                <a:latin typeface="-apple-system"/>
              </a:rPr>
              <a:t> they are relatively slow</a:t>
            </a:r>
            <a:r>
              <a:rPr lang="en-US" sz="2400" b="0" i="0" dirty="0">
                <a:solidFill>
                  <a:srgbClr val="3A3A3A"/>
                </a:solidFill>
                <a:effectLst/>
                <a:latin typeface="-apple-system"/>
              </a:rPr>
              <a:t>. Popular implementations include the Hard disks, SSDs, USB Flash drives, and SD cards.</a:t>
            </a:r>
          </a:p>
          <a:p>
            <a:pPr algn="just"/>
            <a:endParaRPr lang="en-IN" sz="2400" dirty="0"/>
          </a:p>
        </p:txBody>
      </p:sp>
    </p:spTree>
    <p:extLst>
      <p:ext uri="{BB962C8B-B14F-4D97-AF65-F5344CB8AC3E}">
        <p14:creationId xmlns:p14="http://schemas.microsoft.com/office/powerpoint/2010/main" val="2622555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4CCBF-7D4F-413A-8684-981148685D8F}"/>
              </a:ext>
            </a:extLst>
          </p:cNvPr>
          <p:cNvSpPr>
            <a:spLocks noGrp="1"/>
          </p:cNvSpPr>
          <p:nvPr>
            <p:ph type="title"/>
          </p:nvPr>
        </p:nvSpPr>
        <p:spPr/>
        <p:txBody>
          <a:bodyPr/>
          <a:lstStyle/>
          <a:p>
            <a:r>
              <a:rPr lang="en-IN" dirty="0"/>
              <a:t>Difference between RAM and ROM</a:t>
            </a:r>
          </a:p>
        </p:txBody>
      </p:sp>
      <p:pic>
        <p:nvPicPr>
          <p:cNvPr id="8" name="Content Placeholder 7">
            <a:extLst>
              <a:ext uri="{FF2B5EF4-FFF2-40B4-BE49-F238E27FC236}">
                <a16:creationId xmlns:a16="http://schemas.microsoft.com/office/drawing/2014/main" id="{73B72879-ED0C-4AB6-B0EA-1E83D3731371}"/>
              </a:ext>
            </a:extLst>
          </p:cNvPr>
          <p:cNvPicPr>
            <a:picLocks noGrp="1" noChangeAspect="1"/>
          </p:cNvPicPr>
          <p:nvPr>
            <p:ph idx="1"/>
          </p:nvPr>
        </p:nvPicPr>
        <p:blipFill>
          <a:blip r:embed="rId2"/>
          <a:stretch>
            <a:fillRect/>
          </a:stretch>
        </p:blipFill>
        <p:spPr>
          <a:xfrm>
            <a:off x="1676400" y="1504326"/>
            <a:ext cx="6324600" cy="4765335"/>
          </a:xfrm>
        </p:spPr>
      </p:pic>
      <p:sp>
        <p:nvSpPr>
          <p:cNvPr id="4" name="Date Placeholder 3">
            <a:extLst>
              <a:ext uri="{FF2B5EF4-FFF2-40B4-BE49-F238E27FC236}">
                <a16:creationId xmlns:a16="http://schemas.microsoft.com/office/drawing/2014/main" id="{B2344233-2623-4947-9E6B-176DA0E2E70D}"/>
              </a:ext>
            </a:extLst>
          </p:cNvPr>
          <p:cNvSpPr>
            <a:spLocks noGrp="1"/>
          </p:cNvSpPr>
          <p:nvPr>
            <p:ph type="dt" sz="half" idx="10"/>
          </p:nvPr>
        </p:nvSpPr>
        <p:spPr/>
        <p:txBody>
          <a:bodyPr/>
          <a:lstStyle/>
          <a:p>
            <a:r>
              <a:rPr lang="en-US"/>
              <a:t>17/05/2021</a:t>
            </a:r>
            <a:endParaRPr lang="en-US" dirty="0"/>
          </a:p>
        </p:txBody>
      </p:sp>
      <p:sp>
        <p:nvSpPr>
          <p:cNvPr id="5" name="Footer Placeholder 4">
            <a:extLst>
              <a:ext uri="{FF2B5EF4-FFF2-40B4-BE49-F238E27FC236}">
                <a16:creationId xmlns:a16="http://schemas.microsoft.com/office/drawing/2014/main" id="{EC0D39CD-7A92-4B86-ACCC-A6076E7859F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AAE923-8C8A-418C-AE34-62CD374F7653}"/>
              </a:ext>
            </a:extLst>
          </p:cNvPr>
          <p:cNvSpPr>
            <a:spLocks noGrp="1"/>
          </p:cNvSpPr>
          <p:nvPr>
            <p:ph type="sldNum" sz="quarter" idx="12"/>
          </p:nvPr>
        </p:nvSpPr>
        <p:spPr/>
        <p:txBody>
          <a:bodyPr/>
          <a:lstStyle/>
          <a:p>
            <a:fld id="{B6F15528-21DE-4FAA-801E-634DDDAF4B2B}" type="slidenum">
              <a:rPr lang="en-US" smtClean="0"/>
              <a:pPr/>
              <a:t>61</a:t>
            </a:fld>
            <a:endParaRPr lang="en-US"/>
          </a:p>
        </p:txBody>
      </p:sp>
    </p:spTree>
    <p:extLst>
      <p:ext uri="{BB962C8B-B14F-4D97-AF65-F5344CB8AC3E}">
        <p14:creationId xmlns:p14="http://schemas.microsoft.com/office/powerpoint/2010/main" val="31154764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CPU</a:t>
            </a:r>
          </a:p>
        </p:txBody>
      </p:sp>
      <p:sp>
        <p:nvSpPr>
          <p:cNvPr id="3" name="Content Placeholder 2"/>
          <p:cNvSpPr>
            <a:spLocks noGrp="1"/>
          </p:cNvSpPr>
          <p:nvPr>
            <p:ph idx="1"/>
          </p:nvPr>
        </p:nvSpPr>
        <p:spPr/>
        <p:txBody>
          <a:bodyPr>
            <a:normAutofit lnSpcReduction="10000"/>
          </a:bodyPr>
          <a:lstStyle/>
          <a:p>
            <a:pPr lvl="0"/>
            <a:r>
              <a:rPr lang="en-US" b="1" dirty="0"/>
              <a:t>CPU-central processing units</a:t>
            </a:r>
            <a:endParaRPr lang="en-US" dirty="0"/>
          </a:p>
          <a:p>
            <a:r>
              <a:rPr lang="en-US" dirty="0"/>
              <a:t>brain of a microcontroller </a:t>
            </a:r>
          </a:p>
          <a:p>
            <a:r>
              <a:rPr lang="en-US" dirty="0"/>
              <a:t> responsible for fetching the instruction, decodes it, then finally executed. </a:t>
            </a:r>
          </a:p>
          <a:p>
            <a:r>
              <a:rPr lang="en-US" dirty="0"/>
              <a:t>connects every part of a microcontroller into a single system. The primary function of CPU is fetching and decoding instructions. Instruction fetched from program memory must be decoded by the CPU.</a:t>
            </a:r>
          </a:p>
          <a:p>
            <a:endParaRPr lang="en-US" dirty="0"/>
          </a:p>
        </p:txBody>
      </p:sp>
      <p:sp>
        <p:nvSpPr>
          <p:cNvPr id="4" name="Date Placeholder 3"/>
          <p:cNvSpPr>
            <a:spLocks noGrp="1"/>
          </p:cNvSpPr>
          <p:nvPr>
            <p:ph type="dt" sz="half" idx="10"/>
          </p:nvPr>
        </p:nvSpPr>
        <p:spPr/>
        <p:txBody>
          <a:bodyPr/>
          <a:lstStyle/>
          <a:p>
            <a:r>
              <a:rPr lang="en-US"/>
              <a:t>17/05/2021</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62</a:t>
            </a:fld>
            <a:endParaRPr lang="en-US"/>
          </a:p>
        </p:txBody>
      </p:sp>
      <p:sp>
        <p:nvSpPr>
          <p:cNvPr id="6" name="Footer Placeholder 5"/>
          <p:cNvSpPr>
            <a:spLocks noGrp="1"/>
          </p:cNvSpPr>
          <p:nvPr>
            <p:ph type="ftr" sz="quarter" idx="11"/>
          </p:nvPr>
        </p:nvSpPr>
        <p:spPr/>
        <p:txBody>
          <a:bodyPr/>
          <a:lstStyle/>
          <a:p>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Registers of 8051</a:t>
            </a:r>
          </a:p>
        </p:txBody>
      </p:sp>
      <p:sp>
        <p:nvSpPr>
          <p:cNvPr id="3" name="Content Placeholder 2"/>
          <p:cNvSpPr>
            <a:spLocks noGrp="1"/>
          </p:cNvSpPr>
          <p:nvPr>
            <p:ph idx="1"/>
          </p:nvPr>
        </p:nvSpPr>
        <p:spPr/>
        <p:txBody>
          <a:bodyPr>
            <a:normAutofit/>
          </a:bodyPr>
          <a:lstStyle/>
          <a:p>
            <a:pPr>
              <a:buNone/>
            </a:pPr>
            <a:r>
              <a:rPr lang="en-US" dirty="0"/>
              <a:t>Storage Registers in 8051</a:t>
            </a:r>
          </a:p>
          <a:p>
            <a:pPr lvl="0"/>
            <a:r>
              <a:rPr lang="en-US" dirty="0"/>
              <a:t>Accumulator</a:t>
            </a:r>
          </a:p>
          <a:p>
            <a:pPr lvl="0"/>
            <a:r>
              <a:rPr lang="en-US" dirty="0"/>
              <a:t>R register</a:t>
            </a:r>
          </a:p>
          <a:p>
            <a:pPr lvl="0"/>
            <a:r>
              <a:rPr lang="en-US" dirty="0"/>
              <a:t>B register</a:t>
            </a:r>
          </a:p>
          <a:p>
            <a:pPr lvl="0"/>
            <a:r>
              <a:rPr lang="en-US" dirty="0"/>
              <a:t>Data Pointer (DPTR)</a:t>
            </a:r>
          </a:p>
          <a:p>
            <a:pPr lvl="0"/>
            <a:r>
              <a:rPr lang="en-US" dirty="0"/>
              <a:t>Program Counter (PC)</a:t>
            </a:r>
          </a:p>
          <a:p>
            <a:pPr lvl="0"/>
            <a:r>
              <a:rPr lang="en-US" dirty="0"/>
              <a:t>Stack Pointer (SP)</a:t>
            </a:r>
          </a:p>
          <a:p>
            <a:endParaRPr lang="en-US" dirty="0"/>
          </a:p>
        </p:txBody>
      </p:sp>
      <p:pic>
        <p:nvPicPr>
          <p:cNvPr id="4" name="Picture 3" descr="8 Bit registers"/>
          <p:cNvPicPr/>
          <p:nvPr/>
        </p:nvPicPr>
        <p:blipFill>
          <a:blip r:embed="rId2"/>
          <a:srcRect/>
          <a:stretch>
            <a:fillRect/>
          </a:stretch>
        </p:blipFill>
        <p:spPr bwMode="auto">
          <a:xfrm>
            <a:off x="4648200" y="1595535"/>
            <a:ext cx="4294505" cy="4495800"/>
          </a:xfrm>
          <a:prstGeom prst="rect">
            <a:avLst/>
          </a:prstGeom>
          <a:noFill/>
          <a:ln w="9525">
            <a:noFill/>
            <a:miter lim="800000"/>
            <a:headEnd/>
            <a:tailEnd/>
          </a:ln>
        </p:spPr>
      </p:pic>
      <p:sp>
        <p:nvSpPr>
          <p:cNvPr id="5" name="Date Placeholder 4"/>
          <p:cNvSpPr>
            <a:spLocks noGrp="1"/>
          </p:cNvSpPr>
          <p:nvPr>
            <p:ph type="dt" sz="half" idx="10"/>
          </p:nvPr>
        </p:nvSpPr>
        <p:spPr/>
        <p:txBody>
          <a:bodyPr/>
          <a:lstStyle/>
          <a:p>
            <a:r>
              <a:rPr lang="en-US"/>
              <a:t>17/05/2021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a:p>
        </p:txBody>
      </p:sp>
      <p:sp>
        <p:nvSpPr>
          <p:cNvPr id="7" name="Footer Placeholder 6"/>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0868722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Registers of 8051 contd.</a:t>
            </a:r>
          </a:p>
        </p:txBody>
      </p:sp>
      <p:sp>
        <p:nvSpPr>
          <p:cNvPr id="3" name="Content Placeholder 2"/>
          <p:cNvSpPr>
            <a:spLocks noGrp="1"/>
          </p:cNvSpPr>
          <p:nvPr>
            <p:ph idx="1"/>
          </p:nvPr>
        </p:nvSpPr>
        <p:spPr/>
        <p:txBody>
          <a:bodyPr>
            <a:normAutofit/>
          </a:bodyPr>
          <a:lstStyle/>
          <a:p>
            <a:pPr algn="just"/>
            <a:r>
              <a:rPr lang="en-US" sz="2000" dirty="0"/>
              <a:t>Accumulator</a:t>
            </a:r>
          </a:p>
          <a:p>
            <a:pPr algn="just">
              <a:buNone/>
            </a:pPr>
            <a:r>
              <a:rPr lang="en-US" sz="2000" dirty="0"/>
              <a:t>	The accumulator, register A, is used for all arithmetic and logic operations. If the accumulator is not present, then every result of each calculation (addition, multiplication, shift, etc.) is to be stored into the main memory. Access to main memory is slower than access to a register like the accumulator</a:t>
            </a:r>
          </a:p>
          <a:p>
            <a:pPr algn="just">
              <a:buNone/>
            </a:pPr>
            <a:endParaRPr lang="en-US" sz="2000" dirty="0"/>
          </a:p>
          <a:p>
            <a:pPr algn="just"/>
            <a:r>
              <a:rPr lang="en-US" sz="2000" dirty="0"/>
              <a:t>The "R" Registers</a:t>
            </a:r>
          </a:p>
          <a:p>
            <a:pPr algn="just">
              <a:buNone/>
            </a:pPr>
            <a:r>
              <a:rPr lang="en-US" sz="2000" dirty="0"/>
              <a:t>	The "R" registers are a set of eight registers, namely, R0, R1 to R7. These registers function as auxiliary or temporary storage registers in many operations.</a:t>
            </a:r>
          </a:p>
        </p:txBody>
      </p:sp>
      <p:sp>
        <p:nvSpPr>
          <p:cNvPr id="4" name="Date Placeholder 3"/>
          <p:cNvSpPr>
            <a:spLocks noGrp="1"/>
          </p:cNvSpPr>
          <p:nvPr>
            <p:ph type="dt" sz="half" idx="10"/>
          </p:nvPr>
        </p:nvSpPr>
        <p:spPr/>
        <p:txBody>
          <a:bodyPr/>
          <a:lstStyle/>
          <a:p>
            <a:r>
              <a:rPr lang="en-US"/>
              <a:t>17/05/2021</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64</a:t>
            </a:fld>
            <a:endParaRPr lang="en-US"/>
          </a:p>
        </p:txBody>
      </p:sp>
      <p:sp>
        <p:nvSpPr>
          <p:cNvPr id="6" name="Footer Placeholder 5"/>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7329079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Registers of 8051 contd.</a:t>
            </a:r>
          </a:p>
        </p:txBody>
      </p:sp>
      <p:sp>
        <p:nvSpPr>
          <p:cNvPr id="3" name="Content Placeholder 2"/>
          <p:cNvSpPr>
            <a:spLocks noGrp="1"/>
          </p:cNvSpPr>
          <p:nvPr>
            <p:ph idx="1"/>
          </p:nvPr>
        </p:nvSpPr>
        <p:spPr/>
        <p:txBody>
          <a:bodyPr>
            <a:normAutofit fontScale="70000" lnSpcReduction="20000"/>
          </a:bodyPr>
          <a:lstStyle/>
          <a:p>
            <a:pPr algn="just"/>
            <a:r>
              <a:rPr lang="en-US" b="1" dirty="0"/>
              <a:t>The "B" Register</a:t>
            </a:r>
          </a:p>
          <a:p>
            <a:pPr algn="just">
              <a:buNone/>
            </a:pPr>
            <a:r>
              <a:rPr lang="en-US" dirty="0"/>
              <a:t>	The "B" register is very similar to the Accumulator in the sense that it may hold an 8-bit (1-byte) value. The "B" register is used only by two 8051 instructions: </a:t>
            </a:r>
            <a:r>
              <a:rPr lang="en-US" b="1" dirty="0"/>
              <a:t>MUL AB</a:t>
            </a:r>
            <a:r>
              <a:rPr lang="en-US" dirty="0"/>
              <a:t> and </a:t>
            </a:r>
            <a:r>
              <a:rPr lang="en-US" b="1" dirty="0"/>
              <a:t>DIV AB</a:t>
            </a:r>
            <a:r>
              <a:rPr lang="en-US" dirty="0"/>
              <a:t>. To quickly and easily multiply or divide A by another number, you may store the other number in "B" and make use of these two instructions. Apart from using MUL and DIV instructions, the "B" register is often used as yet another temporary storage register, much like a ninth R register.</a:t>
            </a:r>
          </a:p>
          <a:p>
            <a:pPr algn="just"/>
            <a:endParaRPr lang="en-US" dirty="0"/>
          </a:p>
          <a:p>
            <a:pPr algn="just"/>
            <a:r>
              <a:rPr lang="en-US" b="1" dirty="0"/>
              <a:t>The Data Pointer</a:t>
            </a:r>
          </a:p>
          <a:p>
            <a:pPr algn="just">
              <a:buNone/>
            </a:pPr>
            <a:r>
              <a:rPr lang="en-US" dirty="0"/>
              <a:t>	The Data Pointer (DPTR) is the 8051’s only user-accessible 16-bit (2-byte) register. DPTR is meant for pointing to data. It is used by the 8051 to access external memory using the address indicated by DPTR. DPTR is the only 16-bit register available and is often used to store 2-byte values.</a:t>
            </a:r>
          </a:p>
          <a:p>
            <a:pPr algn="just"/>
            <a:endParaRPr lang="en-US" dirty="0"/>
          </a:p>
          <a:p>
            <a:pPr algn="just"/>
            <a:endParaRPr lang="en-US" dirty="0"/>
          </a:p>
        </p:txBody>
      </p:sp>
      <p:sp>
        <p:nvSpPr>
          <p:cNvPr id="4" name="Date Placeholder 3"/>
          <p:cNvSpPr>
            <a:spLocks noGrp="1"/>
          </p:cNvSpPr>
          <p:nvPr>
            <p:ph type="dt" sz="half" idx="10"/>
          </p:nvPr>
        </p:nvSpPr>
        <p:spPr/>
        <p:txBody>
          <a:bodyPr/>
          <a:lstStyle/>
          <a:p>
            <a:r>
              <a:rPr lang="en-US"/>
              <a:t>17/05/2021</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65</a:t>
            </a:fld>
            <a:endParaRPr lang="en-US"/>
          </a:p>
        </p:txBody>
      </p:sp>
      <p:sp>
        <p:nvSpPr>
          <p:cNvPr id="6" name="Footer Placeholder 5"/>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72407951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Registers of 8051 contd.</a:t>
            </a:r>
          </a:p>
        </p:txBody>
      </p:sp>
      <p:sp>
        <p:nvSpPr>
          <p:cNvPr id="3" name="Content Placeholder 2"/>
          <p:cNvSpPr>
            <a:spLocks noGrp="1"/>
          </p:cNvSpPr>
          <p:nvPr>
            <p:ph idx="1"/>
          </p:nvPr>
        </p:nvSpPr>
        <p:spPr/>
        <p:txBody>
          <a:bodyPr>
            <a:normAutofit fontScale="62500" lnSpcReduction="20000"/>
          </a:bodyPr>
          <a:lstStyle/>
          <a:p>
            <a:pPr algn="just"/>
            <a:r>
              <a:rPr lang="en-US" b="1" dirty="0"/>
              <a:t>The Program Counter</a:t>
            </a:r>
          </a:p>
          <a:p>
            <a:pPr algn="just">
              <a:buNone/>
            </a:pPr>
            <a:r>
              <a:rPr lang="en-US" dirty="0"/>
              <a:t>	The Program Counter (PC) is a 2-byte address which tells the 8051 where the next instruction to execute can be found in the memory. PC starts at 0000h when the 8051 initializes and is incremented every time after an instruction is executed. PC is not always incremented by 1. Some instructions may require 2 or 3 bytes; in such cases, the PC will be incremented by 2 or 3.</a:t>
            </a:r>
          </a:p>
          <a:p>
            <a:pPr algn="just"/>
            <a:endParaRPr lang="en-US" dirty="0"/>
          </a:p>
          <a:p>
            <a:pPr algn="just"/>
            <a:r>
              <a:rPr lang="en-US" b="1" dirty="0"/>
              <a:t>The Stack Pointer (SP)</a:t>
            </a:r>
          </a:p>
          <a:p>
            <a:pPr algn="just">
              <a:buNone/>
            </a:pPr>
            <a:r>
              <a:rPr lang="en-US" dirty="0"/>
              <a:t>	The Stack Pointer, like all registers except DPTR and PC, may hold an 8-bit (1-byte) value. The Stack Pointer tells the location from where the next value is to be removed from the stack. When a value is pushed onto the stack, the value of SP is incremented and then the value is stored at the resulting memory location. When a value is popped off the stack, the value is returned from the memory location indicated by SP, and then the value of SP is decremented.</a:t>
            </a:r>
          </a:p>
          <a:p>
            <a:pPr algn="just"/>
            <a:endParaRPr lang="en-US" dirty="0"/>
          </a:p>
        </p:txBody>
      </p:sp>
      <p:sp>
        <p:nvSpPr>
          <p:cNvPr id="4" name="Date Placeholder 3"/>
          <p:cNvSpPr>
            <a:spLocks noGrp="1"/>
          </p:cNvSpPr>
          <p:nvPr>
            <p:ph type="dt" sz="half" idx="10"/>
          </p:nvPr>
        </p:nvSpPr>
        <p:spPr/>
        <p:txBody>
          <a:bodyPr/>
          <a:lstStyle/>
          <a:p>
            <a:r>
              <a:rPr lang="en-US"/>
              <a:t>17/05/2021</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66</a:t>
            </a:fld>
            <a:endParaRPr lang="en-US"/>
          </a:p>
        </p:txBody>
      </p:sp>
      <p:sp>
        <p:nvSpPr>
          <p:cNvPr id="6" name="Footer Placeholder 5"/>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8168772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78B73-5A63-489D-819D-303E64872A6E}"/>
              </a:ext>
            </a:extLst>
          </p:cNvPr>
          <p:cNvSpPr>
            <a:spLocks noGrp="1"/>
          </p:cNvSpPr>
          <p:nvPr>
            <p:ph type="title"/>
          </p:nvPr>
        </p:nvSpPr>
        <p:spPr/>
        <p:txBody>
          <a:bodyPr>
            <a:normAutofit fontScale="90000"/>
          </a:bodyPr>
          <a:lstStyle/>
          <a:p>
            <a:r>
              <a:rPr lang="en-US" b="1" dirty="0">
                <a:solidFill>
                  <a:srgbClr val="000000"/>
                </a:solidFill>
                <a:latin typeface="Arial" panose="020B0604020202020204" pitchFamily="34" charset="0"/>
              </a:rPr>
              <a:t>Introduction to </a:t>
            </a:r>
            <a:r>
              <a:rPr lang="en-US" b="1" i="0" dirty="0">
                <a:solidFill>
                  <a:srgbClr val="000000"/>
                </a:solidFill>
                <a:effectLst/>
                <a:latin typeface="Arial" panose="020B0604020202020204" pitchFamily="34" charset="0"/>
              </a:rPr>
              <a:t>Embedded C</a:t>
            </a:r>
            <a:br>
              <a:rPr lang="en-US" b="1" i="0" dirty="0">
                <a:solidFill>
                  <a:srgbClr val="000000"/>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53DE6EA8-8BA2-4D1E-9D61-7F8507F5CE78}"/>
              </a:ext>
            </a:extLst>
          </p:cNvPr>
          <p:cNvSpPr>
            <a:spLocks noGrp="1"/>
          </p:cNvSpPr>
          <p:nvPr>
            <p:ph idx="1"/>
          </p:nvPr>
        </p:nvSpPr>
        <p:spPr/>
        <p:txBody>
          <a:bodyPr>
            <a:normAutofit fontScale="55000" lnSpcReduction="20000"/>
          </a:bodyPr>
          <a:lstStyle/>
          <a:p>
            <a:pPr algn="just"/>
            <a:r>
              <a:rPr lang="en-US" sz="2900" dirty="0">
                <a:effectLst/>
                <a:latin typeface="Open Sans" panose="020B0606030504020204" pitchFamily="34" charset="0"/>
                <a:ea typeface="Times New Roman" panose="02020603050405020304" pitchFamily="18" charset="0"/>
                <a:cs typeface="Mangal" panose="02040503050203030202" pitchFamily="18" charset="0"/>
              </a:rPr>
              <a:t>Embedded C is perhaps the most popular languages among Embedded Programmers for programming Embedded Systems. </a:t>
            </a:r>
          </a:p>
          <a:p>
            <a:pPr algn="just"/>
            <a:endParaRPr lang="en-US" sz="2900" dirty="0">
              <a:effectLst/>
              <a:latin typeface="Open Sans" panose="020B0606030504020204" pitchFamily="34" charset="0"/>
              <a:ea typeface="Times New Roman" panose="02020603050405020304" pitchFamily="18" charset="0"/>
              <a:cs typeface="Mangal" panose="02040503050203030202" pitchFamily="18" charset="0"/>
            </a:endParaRPr>
          </a:p>
          <a:p>
            <a:pPr algn="just"/>
            <a:r>
              <a:rPr lang="en-US" sz="2900" dirty="0">
                <a:effectLst/>
                <a:latin typeface="Open Sans" panose="020B0606030504020204" pitchFamily="34" charset="0"/>
                <a:ea typeface="Times New Roman" panose="02020603050405020304" pitchFamily="18" charset="0"/>
                <a:cs typeface="Mangal" panose="02040503050203030202" pitchFamily="18" charset="0"/>
              </a:rPr>
              <a:t>There are many popular programming languages like Assembly, BASIC, C++, Python etc. that are often used for developing Embedded Systems but Embedded C remains popular due to its efficiency, less development time and portability.</a:t>
            </a:r>
          </a:p>
          <a:p>
            <a:pPr algn="just"/>
            <a:endParaRPr lang="en-IN" sz="2900" dirty="0">
              <a:effectLst/>
              <a:latin typeface="Calibri" panose="020F0502020204030204" pitchFamily="34" charset="0"/>
              <a:ea typeface="Calibri" panose="020F0502020204030204" pitchFamily="34" charset="0"/>
              <a:cs typeface="Mangal" panose="02040503050203030202" pitchFamily="18" charset="0"/>
            </a:endParaRPr>
          </a:p>
          <a:p>
            <a:pPr marL="0" indent="0" algn="l" fontAlgn="base">
              <a:buNone/>
            </a:pPr>
            <a:r>
              <a:rPr lang="en-US" sz="2900" b="1" i="0" dirty="0">
                <a:effectLst/>
                <a:latin typeface="Arial" panose="020B0604020202020204" pitchFamily="34" charset="0"/>
              </a:rPr>
              <a:t>C Programming</a:t>
            </a:r>
          </a:p>
          <a:p>
            <a:pPr algn="just" fontAlgn="base"/>
            <a:r>
              <a:rPr lang="en-US" sz="2900" b="0" i="0" dirty="0">
                <a:effectLst/>
                <a:latin typeface="Arial" panose="020B0604020202020204" pitchFamily="34" charset="0"/>
              </a:rPr>
              <a:t>C language is a structure-oriented language, developed by Dennis Ritchie. It provides less memory access using the simple compiler and delivers the data efficiently according to machine instructions. They are applicable in wide ranges from embedded systems to supercomputers.</a:t>
            </a:r>
          </a:p>
          <a:p>
            <a:pPr algn="just" fontAlgn="base"/>
            <a:endParaRPr lang="en-US" sz="2900" b="0" i="0" dirty="0">
              <a:effectLst/>
              <a:latin typeface="Arial" panose="020B0604020202020204" pitchFamily="34" charset="0"/>
            </a:endParaRPr>
          </a:p>
          <a:p>
            <a:pPr marL="0" indent="0" algn="l" fontAlgn="base">
              <a:buNone/>
            </a:pPr>
            <a:r>
              <a:rPr lang="en-US" sz="2900" b="1" i="0" dirty="0">
                <a:effectLst/>
                <a:latin typeface="Arial" panose="020B0604020202020204" pitchFamily="34" charset="0"/>
              </a:rPr>
              <a:t>Embedded C</a:t>
            </a:r>
          </a:p>
          <a:p>
            <a:pPr algn="just" fontAlgn="base"/>
            <a:r>
              <a:rPr lang="en-US" sz="2900" b="0" i="0" dirty="0">
                <a:effectLst/>
                <a:latin typeface="Arial" panose="020B0604020202020204" pitchFamily="34" charset="0"/>
              </a:rPr>
              <a:t>Embedded C is an extension of the C language, which is used for developing an embedded system. The syntax is similar to C language (like the main function, functions declaration, data types declaration, loops, </a:t>
            </a:r>
            <a:r>
              <a:rPr lang="en-US" sz="2900" b="0" i="0" dirty="0" err="1">
                <a:effectLst/>
                <a:latin typeface="Arial" panose="020B0604020202020204" pitchFamily="34" charset="0"/>
              </a:rPr>
              <a:t>etc</a:t>
            </a:r>
            <a:r>
              <a:rPr lang="en-US" sz="2900" b="0" i="0" dirty="0">
                <a:effectLst/>
                <a:latin typeface="Arial" panose="020B0604020202020204" pitchFamily="34" charset="0"/>
              </a:rPr>
              <a:t>). The main difference between embedded C and standard C language are input-output addressing of hardware, fixed-point operations, and processing address spaces.</a:t>
            </a:r>
          </a:p>
          <a:p>
            <a:pPr algn="just"/>
            <a:endParaRPr lang="en-IN" dirty="0"/>
          </a:p>
        </p:txBody>
      </p:sp>
      <p:sp>
        <p:nvSpPr>
          <p:cNvPr id="4" name="Date Placeholder 3">
            <a:extLst>
              <a:ext uri="{FF2B5EF4-FFF2-40B4-BE49-F238E27FC236}">
                <a16:creationId xmlns:a16="http://schemas.microsoft.com/office/drawing/2014/main" id="{6D8ED843-EE25-4AB4-88FF-DD9DCC116DF1}"/>
              </a:ext>
            </a:extLst>
          </p:cNvPr>
          <p:cNvSpPr>
            <a:spLocks noGrp="1"/>
          </p:cNvSpPr>
          <p:nvPr>
            <p:ph type="dt" sz="half" idx="10"/>
          </p:nvPr>
        </p:nvSpPr>
        <p:spPr/>
        <p:txBody>
          <a:bodyPr/>
          <a:lstStyle/>
          <a:p>
            <a:r>
              <a:rPr lang="en-US"/>
              <a:t>17/05/2021</a:t>
            </a:r>
            <a:endParaRPr lang="en-US" dirty="0"/>
          </a:p>
        </p:txBody>
      </p:sp>
      <p:sp>
        <p:nvSpPr>
          <p:cNvPr id="5" name="Footer Placeholder 4">
            <a:extLst>
              <a:ext uri="{FF2B5EF4-FFF2-40B4-BE49-F238E27FC236}">
                <a16:creationId xmlns:a16="http://schemas.microsoft.com/office/drawing/2014/main" id="{714B966C-94DE-4A00-AAEF-7BED6C58D60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44A8EA7-FCC9-4EE1-9A44-A044F0114B98}"/>
              </a:ext>
            </a:extLst>
          </p:cNvPr>
          <p:cNvSpPr>
            <a:spLocks noGrp="1"/>
          </p:cNvSpPr>
          <p:nvPr>
            <p:ph type="sldNum" sz="quarter" idx="12"/>
          </p:nvPr>
        </p:nvSpPr>
        <p:spPr/>
        <p:txBody>
          <a:bodyPr/>
          <a:lstStyle/>
          <a:p>
            <a:fld id="{B6F15528-21DE-4FAA-801E-634DDDAF4B2B}" type="slidenum">
              <a:rPr lang="en-US" smtClean="0"/>
              <a:pPr/>
              <a:t>67</a:t>
            </a:fld>
            <a:endParaRPr lang="en-US"/>
          </a:p>
        </p:txBody>
      </p:sp>
    </p:spTree>
    <p:extLst>
      <p:ext uri="{BB962C8B-B14F-4D97-AF65-F5344CB8AC3E}">
        <p14:creationId xmlns:p14="http://schemas.microsoft.com/office/powerpoint/2010/main" val="191561541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928C3-784A-4F08-8CBD-6AFE8DE59A72}"/>
              </a:ext>
            </a:extLst>
          </p:cNvPr>
          <p:cNvSpPr>
            <a:spLocks noGrp="1"/>
          </p:cNvSpPr>
          <p:nvPr>
            <p:ph type="title"/>
          </p:nvPr>
        </p:nvSpPr>
        <p:spPr>
          <a:xfrm>
            <a:off x="457200" y="274638"/>
            <a:ext cx="8229600" cy="365125"/>
          </a:xfrm>
        </p:spPr>
        <p:txBody>
          <a:bodyPr>
            <a:normAutofit fontScale="90000"/>
          </a:bodyPr>
          <a:lstStyle/>
          <a:p>
            <a:r>
              <a:rPr lang="en-IN" dirty="0"/>
              <a:t>C vs Embedded C</a:t>
            </a:r>
          </a:p>
        </p:txBody>
      </p:sp>
      <p:pic>
        <p:nvPicPr>
          <p:cNvPr id="8" name="Content Placeholder 7">
            <a:extLst>
              <a:ext uri="{FF2B5EF4-FFF2-40B4-BE49-F238E27FC236}">
                <a16:creationId xmlns:a16="http://schemas.microsoft.com/office/drawing/2014/main" id="{931151C1-2F99-4CBB-89C5-9CEBEF14F69C}"/>
              </a:ext>
            </a:extLst>
          </p:cNvPr>
          <p:cNvPicPr>
            <a:picLocks noGrp="1" noChangeAspect="1"/>
          </p:cNvPicPr>
          <p:nvPr>
            <p:ph idx="1"/>
          </p:nvPr>
        </p:nvPicPr>
        <p:blipFill>
          <a:blip r:embed="rId2"/>
          <a:stretch>
            <a:fillRect/>
          </a:stretch>
        </p:blipFill>
        <p:spPr>
          <a:xfrm>
            <a:off x="762000" y="914400"/>
            <a:ext cx="7620000" cy="5211763"/>
          </a:xfrm>
        </p:spPr>
      </p:pic>
      <p:sp>
        <p:nvSpPr>
          <p:cNvPr id="4" name="Date Placeholder 3">
            <a:extLst>
              <a:ext uri="{FF2B5EF4-FFF2-40B4-BE49-F238E27FC236}">
                <a16:creationId xmlns:a16="http://schemas.microsoft.com/office/drawing/2014/main" id="{5E896364-672D-4150-AE4B-98C07F22AF78}"/>
              </a:ext>
            </a:extLst>
          </p:cNvPr>
          <p:cNvSpPr>
            <a:spLocks noGrp="1"/>
          </p:cNvSpPr>
          <p:nvPr>
            <p:ph type="dt" sz="half" idx="10"/>
          </p:nvPr>
        </p:nvSpPr>
        <p:spPr/>
        <p:txBody>
          <a:bodyPr/>
          <a:lstStyle/>
          <a:p>
            <a:r>
              <a:rPr lang="en-US"/>
              <a:t>17/05/2021</a:t>
            </a:r>
            <a:endParaRPr lang="en-US" dirty="0"/>
          </a:p>
        </p:txBody>
      </p:sp>
      <p:sp>
        <p:nvSpPr>
          <p:cNvPr id="5" name="Footer Placeholder 4">
            <a:extLst>
              <a:ext uri="{FF2B5EF4-FFF2-40B4-BE49-F238E27FC236}">
                <a16:creationId xmlns:a16="http://schemas.microsoft.com/office/drawing/2014/main" id="{5AA5274A-A8DA-431A-8C2B-CCAB41CEC58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043540C-EE92-4D53-94D2-30FA68183363}"/>
              </a:ext>
            </a:extLst>
          </p:cNvPr>
          <p:cNvSpPr>
            <a:spLocks noGrp="1"/>
          </p:cNvSpPr>
          <p:nvPr>
            <p:ph type="sldNum" sz="quarter" idx="12"/>
          </p:nvPr>
        </p:nvSpPr>
        <p:spPr/>
        <p:txBody>
          <a:bodyPr/>
          <a:lstStyle/>
          <a:p>
            <a:fld id="{B6F15528-21DE-4FAA-801E-634DDDAF4B2B}" type="slidenum">
              <a:rPr lang="en-US" smtClean="0"/>
              <a:pPr/>
              <a:t>68</a:t>
            </a:fld>
            <a:endParaRPr lang="en-US"/>
          </a:p>
        </p:txBody>
      </p:sp>
    </p:spTree>
    <p:extLst>
      <p:ext uri="{BB962C8B-B14F-4D97-AF65-F5344CB8AC3E}">
        <p14:creationId xmlns:p14="http://schemas.microsoft.com/office/powerpoint/2010/main" val="159333794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307D8-4957-4C73-8F68-E495059FCA84}"/>
              </a:ext>
            </a:extLst>
          </p:cNvPr>
          <p:cNvSpPr>
            <a:spLocks noGrp="1"/>
          </p:cNvSpPr>
          <p:nvPr>
            <p:ph type="title"/>
          </p:nvPr>
        </p:nvSpPr>
        <p:spPr/>
        <p:txBody>
          <a:bodyPr/>
          <a:lstStyle/>
          <a:p>
            <a:r>
              <a:rPr lang="en-IN" dirty="0"/>
              <a:t>C vs Embedded C</a:t>
            </a:r>
          </a:p>
        </p:txBody>
      </p:sp>
      <p:pic>
        <p:nvPicPr>
          <p:cNvPr id="8" name="Content Placeholder 7">
            <a:extLst>
              <a:ext uri="{FF2B5EF4-FFF2-40B4-BE49-F238E27FC236}">
                <a16:creationId xmlns:a16="http://schemas.microsoft.com/office/drawing/2014/main" id="{04E23098-12C8-4080-8BCA-6A77652C03B0}"/>
              </a:ext>
            </a:extLst>
          </p:cNvPr>
          <p:cNvPicPr>
            <a:picLocks noGrp="1" noChangeAspect="1"/>
          </p:cNvPicPr>
          <p:nvPr>
            <p:ph idx="1"/>
          </p:nvPr>
        </p:nvPicPr>
        <p:blipFill>
          <a:blip r:embed="rId2"/>
          <a:stretch>
            <a:fillRect/>
          </a:stretch>
        </p:blipFill>
        <p:spPr>
          <a:xfrm>
            <a:off x="457200" y="1608654"/>
            <a:ext cx="8229600" cy="4509055"/>
          </a:xfrm>
        </p:spPr>
      </p:pic>
      <p:sp>
        <p:nvSpPr>
          <p:cNvPr id="4" name="Date Placeholder 3">
            <a:extLst>
              <a:ext uri="{FF2B5EF4-FFF2-40B4-BE49-F238E27FC236}">
                <a16:creationId xmlns:a16="http://schemas.microsoft.com/office/drawing/2014/main" id="{378B626F-52BB-4BFF-A97E-7462DC612ECB}"/>
              </a:ext>
            </a:extLst>
          </p:cNvPr>
          <p:cNvSpPr>
            <a:spLocks noGrp="1"/>
          </p:cNvSpPr>
          <p:nvPr>
            <p:ph type="dt" sz="half" idx="10"/>
          </p:nvPr>
        </p:nvSpPr>
        <p:spPr/>
        <p:txBody>
          <a:bodyPr/>
          <a:lstStyle/>
          <a:p>
            <a:r>
              <a:rPr lang="en-US"/>
              <a:t>17/05/2021</a:t>
            </a:r>
            <a:endParaRPr lang="en-US" dirty="0"/>
          </a:p>
        </p:txBody>
      </p:sp>
      <p:sp>
        <p:nvSpPr>
          <p:cNvPr id="5" name="Footer Placeholder 4">
            <a:extLst>
              <a:ext uri="{FF2B5EF4-FFF2-40B4-BE49-F238E27FC236}">
                <a16:creationId xmlns:a16="http://schemas.microsoft.com/office/drawing/2014/main" id="{517AD816-FB7A-40CC-96AF-FBA2937A5A1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6DF4091-1374-4DC5-A61D-41935DD59A3A}"/>
              </a:ext>
            </a:extLst>
          </p:cNvPr>
          <p:cNvSpPr>
            <a:spLocks noGrp="1"/>
          </p:cNvSpPr>
          <p:nvPr>
            <p:ph type="sldNum" sz="quarter" idx="12"/>
          </p:nvPr>
        </p:nvSpPr>
        <p:spPr/>
        <p:txBody>
          <a:bodyPr/>
          <a:lstStyle/>
          <a:p>
            <a:fld id="{B6F15528-21DE-4FAA-801E-634DDDAF4B2B}" type="slidenum">
              <a:rPr lang="en-US" smtClean="0"/>
              <a:pPr/>
              <a:t>69</a:t>
            </a:fld>
            <a:endParaRPr lang="en-US"/>
          </a:p>
        </p:txBody>
      </p:sp>
    </p:spTree>
    <p:extLst>
      <p:ext uri="{BB962C8B-B14F-4D97-AF65-F5344CB8AC3E}">
        <p14:creationId xmlns:p14="http://schemas.microsoft.com/office/powerpoint/2010/main" val="2009566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cap="all" dirty="0"/>
              <a:t>WHAT IS EMBEDDED SYSTEMS ???</a:t>
            </a:r>
            <a:br>
              <a:rPr lang="en-US" b="1" i="1" dirty="0"/>
            </a:br>
            <a:endParaRPr lang="en-US" dirty="0"/>
          </a:p>
        </p:txBody>
      </p:sp>
      <p:sp>
        <p:nvSpPr>
          <p:cNvPr id="3" name="Content Placeholder 2"/>
          <p:cNvSpPr>
            <a:spLocks noGrp="1"/>
          </p:cNvSpPr>
          <p:nvPr>
            <p:ph idx="1"/>
          </p:nvPr>
        </p:nvSpPr>
        <p:spPr/>
        <p:txBody>
          <a:bodyPr>
            <a:normAutofit fontScale="55000" lnSpcReduction="20000"/>
          </a:bodyPr>
          <a:lstStyle/>
          <a:p>
            <a:pPr algn="just"/>
            <a:r>
              <a:rPr lang="en-US" b="1" dirty="0"/>
              <a:t>Embedded System  - </a:t>
            </a:r>
            <a:r>
              <a:rPr lang="en-US" dirty="0"/>
              <a:t>As its name suggests, Embedded means something that is attached to another thing. </a:t>
            </a:r>
            <a:r>
              <a:rPr lang="en-US" b="1" dirty="0"/>
              <a:t>Embedded System</a:t>
            </a:r>
            <a:r>
              <a:rPr lang="en-US" dirty="0"/>
              <a:t> is a computer </a:t>
            </a:r>
            <a:r>
              <a:rPr lang="en-US" b="1" dirty="0"/>
              <a:t>system embedded into an  device, appliance</a:t>
            </a:r>
            <a:r>
              <a:rPr lang="en-US" dirty="0"/>
              <a:t> or a unit that is used to create any automation device or to control any machines using Micro Controller. </a:t>
            </a:r>
          </a:p>
          <a:p>
            <a:pPr algn="just"/>
            <a:endParaRPr lang="en-US" dirty="0"/>
          </a:p>
          <a:p>
            <a:pPr algn="just"/>
            <a:r>
              <a:rPr lang="en-US" dirty="0">
                <a:latin typeface="Arial" pitchFamily="34" charset="0"/>
              </a:rPr>
              <a:t>Any sort of device which includes a programmable computer but itself is not intended to be a general-purpose computer</a:t>
            </a:r>
            <a:r>
              <a:rPr lang="en-US" dirty="0"/>
              <a:t>”</a:t>
            </a:r>
            <a:endParaRPr lang="en-US" dirty="0">
              <a:latin typeface="Arial" pitchFamily="34" charset="0"/>
            </a:endParaRPr>
          </a:p>
          <a:p>
            <a:pPr marL="0" lvl="0" indent="0" algn="just">
              <a:buNone/>
            </a:pPr>
            <a:r>
              <a:rPr lang="en-IN" dirty="0"/>
              <a:t> </a:t>
            </a:r>
            <a:endParaRPr lang="en-US" dirty="0"/>
          </a:p>
          <a:p>
            <a:pPr lvl="0" algn="just"/>
            <a:r>
              <a:rPr lang="en-IN" dirty="0"/>
              <a:t>It includes hardware as well as software and it is a part of a larger system and is expected to function without human intervention. </a:t>
            </a:r>
          </a:p>
          <a:p>
            <a:pPr lvl="0" algn="just"/>
            <a:endParaRPr lang="en-US" dirty="0"/>
          </a:p>
          <a:p>
            <a:pPr lvl="0" algn="just"/>
            <a:r>
              <a:rPr lang="en-IN" dirty="0"/>
              <a:t>An embedded system is expected to respond, monitor as well as control external environment using sensors and actuators. </a:t>
            </a:r>
          </a:p>
          <a:p>
            <a:pPr lvl="0" algn="just"/>
            <a:endParaRPr lang="en-US" dirty="0"/>
          </a:p>
          <a:p>
            <a:pPr lvl="0" algn="just"/>
            <a:r>
              <a:rPr lang="en-IN" dirty="0"/>
              <a:t>So, basically what we are talking about is embedding a computer into an appliance and, that computer is not expected to be used for general purpose computing. Since it is embedded into an appliance, it needs to interact with the external world, so it has got </a:t>
            </a:r>
            <a:r>
              <a:rPr lang="en-IN" dirty="0" err="1"/>
              <a:t>analog</a:t>
            </a:r>
            <a:r>
              <a:rPr lang="en-IN" dirty="0"/>
              <a:t> interfaces.</a:t>
            </a:r>
            <a:endParaRPr lang="en-US" dirty="0"/>
          </a:p>
          <a:p>
            <a:pPr lvl="0" algn="just"/>
            <a:endParaRPr lang="en-US" dirty="0"/>
          </a:p>
          <a:p>
            <a:endParaRPr lang="en-US" dirty="0"/>
          </a:p>
        </p:txBody>
      </p:sp>
      <p:sp>
        <p:nvSpPr>
          <p:cNvPr id="4" name="Date Placeholder 3"/>
          <p:cNvSpPr>
            <a:spLocks noGrp="1"/>
          </p:cNvSpPr>
          <p:nvPr>
            <p:ph type="dt" sz="half" idx="10"/>
          </p:nvPr>
        </p:nvSpPr>
        <p:spPr/>
        <p:txBody>
          <a:bodyPr/>
          <a:lstStyle/>
          <a:p>
            <a:r>
              <a:rPr lang="en-US"/>
              <a:t>17/05/2021</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BC866-9EC8-4149-871E-4D7345646B4D}"/>
              </a:ext>
            </a:extLst>
          </p:cNvPr>
          <p:cNvSpPr>
            <a:spLocks noGrp="1"/>
          </p:cNvSpPr>
          <p:nvPr>
            <p:ph type="title"/>
          </p:nvPr>
        </p:nvSpPr>
        <p:spPr/>
        <p:txBody>
          <a:bodyPr>
            <a:normAutofit fontScale="90000"/>
          </a:bodyPr>
          <a:lstStyle/>
          <a:p>
            <a:r>
              <a:rPr lang="en-US" sz="4400" b="1" dirty="0">
                <a:solidFill>
                  <a:srgbClr val="34444C"/>
                </a:solidFill>
                <a:effectLst/>
                <a:latin typeface="inherit"/>
                <a:ea typeface="Times New Roman" panose="02020603050405020304" pitchFamily="18" charset="0"/>
                <a:cs typeface="Open Sans" panose="020B0606030504020204" pitchFamily="34" charset="0"/>
              </a:rPr>
              <a:t>Basics of Embedded C Program</a:t>
            </a:r>
            <a:br>
              <a:rPr lang="en-IN" sz="4400" dirty="0">
                <a:effectLst/>
                <a:latin typeface="Calibri" panose="020F0502020204030204" pitchFamily="34" charset="0"/>
                <a:ea typeface="Calibri" panose="020F0502020204030204" pitchFamily="34"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6E630456-291B-4240-BCD9-AF1D7A0E0B25}"/>
              </a:ext>
            </a:extLst>
          </p:cNvPr>
          <p:cNvSpPr>
            <a:spLocks noGrp="1"/>
          </p:cNvSpPr>
          <p:nvPr>
            <p:ph idx="1"/>
          </p:nvPr>
        </p:nvSpPr>
        <p:spPr/>
        <p:txBody>
          <a:bodyPr>
            <a:normAutofit/>
          </a:bodyPr>
          <a:lstStyle/>
          <a:p>
            <a:pPr marL="0" indent="0">
              <a:buNone/>
            </a:pPr>
            <a:r>
              <a:rPr lang="en-US" sz="2400" dirty="0">
                <a:solidFill>
                  <a:srgbClr val="34444C"/>
                </a:solidFill>
                <a:latin typeface="Open Sans" panose="020B0606030504020204" pitchFamily="34" charset="0"/>
                <a:ea typeface="Times New Roman" panose="02020603050405020304" pitchFamily="18" charset="0"/>
              </a:rPr>
              <a:t>T</a:t>
            </a:r>
            <a:r>
              <a:rPr lang="en-US" sz="2400" dirty="0">
                <a:solidFill>
                  <a:srgbClr val="34444C"/>
                </a:solidFill>
                <a:effectLst/>
                <a:latin typeface="Open Sans" panose="020B0606030504020204" pitchFamily="34" charset="0"/>
                <a:ea typeface="Times New Roman" panose="02020603050405020304" pitchFamily="18" charset="0"/>
              </a:rPr>
              <a:t>wo of the basic features of the Embedded C Program: </a:t>
            </a:r>
          </a:p>
          <a:p>
            <a:r>
              <a:rPr lang="en-US" sz="2400" dirty="0">
                <a:solidFill>
                  <a:srgbClr val="34444C"/>
                </a:solidFill>
                <a:effectLst/>
                <a:latin typeface="Open Sans" panose="020B0606030504020204" pitchFamily="34" charset="0"/>
                <a:ea typeface="Times New Roman" panose="02020603050405020304" pitchFamily="18" charset="0"/>
              </a:rPr>
              <a:t>Keywords </a:t>
            </a:r>
            <a:endParaRPr lang="en-US" sz="2400" dirty="0">
              <a:solidFill>
                <a:srgbClr val="34444C"/>
              </a:solidFill>
              <a:latin typeface="Open Sans" panose="020B0606030504020204" pitchFamily="34" charset="0"/>
              <a:ea typeface="Times New Roman" panose="02020603050405020304" pitchFamily="18" charset="0"/>
            </a:endParaRPr>
          </a:p>
          <a:p>
            <a:r>
              <a:rPr lang="en-US" sz="2400" dirty="0">
                <a:solidFill>
                  <a:srgbClr val="34444C"/>
                </a:solidFill>
                <a:effectLst/>
                <a:latin typeface="Open Sans" panose="020B0606030504020204" pitchFamily="34" charset="0"/>
                <a:ea typeface="Times New Roman" panose="02020603050405020304" pitchFamily="18" charset="0"/>
              </a:rPr>
              <a:t>Datatypes.</a:t>
            </a:r>
            <a:endParaRPr lang="en-IN" sz="2400" dirty="0"/>
          </a:p>
        </p:txBody>
      </p:sp>
      <p:sp>
        <p:nvSpPr>
          <p:cNvPr id="4" name="Date Placeholder 3">
            <a:extLst>
              <a:ext uri="{FF2B5EF4-FFF2-40B4-BE49-F238E27FC236}">
                <a16:creationId xmlns:a16="http://schemas.microsoft.com/office/drawing/2014/main" id="{93AE2BD5-4A13-49A4-950E-FBCC5060DC7F}"/>
              </a:ext>
            </a:extLst>
          </p:cNvPr>
          <p:cNvSpPr>
            <a:spLocks noGrp="1"/>
          </p:cNvSpPr>
          <p:nvPr>
            <p:ph type="dt" sz="half" idx="10"/>
          </p:nvPr>
        </p:nvSpPr>
        <p:spPr/>
        <p:txBody>
          <a:bodyPr/>
          <a:lstStyle/>
          <a:p>
            <a:r>
              <a:rPr lang="en-US"/>
              <a:t>17/05/2021</a:t>
            </a:r>
            <a:endParaRPr lang="en-US" dirty="0"/>
          </a:p>
        </p:txBody>
      </p:sp>
      <p:sp>
        <p:nvSpPr>
          <p:cNvPr id="5" name="Footer Placeholder 4">
            <a:extLst>
              <a:ext uri="{FF2B5EF4-FFF2-40B4-BE49-F238E27FC236}">
                <a16:creationId xmlns:a16="http://schemas.microsoft.com/office/drawing/2014/main" id="{3D98060C-81FB-4F08-98D6-4B779F3D265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7462820-46F4-411D-9DA1-F1518595C295}"/>
              </a:ext>
            </a:extLst>
          </p:cNvPr>
          <p:cNvSpPr>
            <a:spLocks noGrp="1"/>
          </p:cNvSpPr>
          <p:nvPr>
            <p:ph type="sldNum" sz="quarter" idx="12"/>
          </p:nvPr>
        </p:nvSpPr>
        <p:spPr/>
        <p:txBody>
          <a:bodyPr/>
          <a:lstStyle/>
          <a:p>
            <a:fld id="{B6F15528-21DE-4FAA-801E-634DDDAF4B2B}" type="slidenum">
              <a:rPr lang="en-US" smtClean="0"/>
              <a:pPr/>
              <a:t>70</a:t>
            </a:fld>
            <a:endParaRPr lang="en-US"/>
          </a:p>
        </p:txBody>
      </p:sp>
    </p:spTree>
    <p:extLst>
      <p:ext uri="{BB962C8B-B14F-4D97-AF65-F5344CB8AC3E}">
        <p14:creationId xmlns:p14="http://schemas.microsoft.com/office/powerpoint/2010/main" val="221589536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E5582-3902-446F-970D-056D758E29F2}"/>
              </a:ext>
            </a:extLst>
          </p:cNvPr>
          <p:cNvSpPr>
            <a:spLocks noGrp="1"/>
          </p:cNvSpPr>
          <p:nvPr>
            <p:ph type="title"/>
          </p:nvPr>
        </p:nvSpPr>
        <p:spPr/>
        <p:txBody>
          <a:bodyPr>
            <a:normAutofit fontScale="90000"/>
          </a:bodyPr>
          <a:lstStyle/>
          <a:p>
            <a:r>
              <a:rPr lang="en-US" sz="4400" b="1" dirty="0">
                <a:solidFill>
                  <a:srgbClr val="34444C"/>
                </a:solidFill>
                <a:effectLst/>
                <a:latin typeface="inherit"/>
                <a:ea typeface="Times New Roman" panose="02020603050405020304" pitchFamily="18" charset="0"/>
                <a:cs typeface="Open Sans" panose="020B0606030504020204" pitchFamily="34" charset="0"/>
              </a:rPr>
              <a:t>Keywords in Embedded C</a:t>
            </a:r>
            <a:br>
              <a:rPr lang="en-IN" sz="4400" dirty="0">
                <a:effectLst/>
                <a:latin typeface="Calibri" panose="020F0502020204030204" pitchFamily="34" charset="0"/>
                <a:ea typeface="Calibri" panose="020F0502020204030204" pitchFamily="34"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A0305D83-889A-402A-9DE0-5D49455BB592}"/>
              </a:ext>
            </a:extLst>
          </p:cNvPr>
          <p:cNvSpPr>
            <a:spLocks noGrp="1"/>
          </p:cNvSpPr>
          <p:nvPr>
            <p:ph idx="1"/>
          </p:nvPr>
        </p:nvSpPr>
        <p:spPr/>
        <p:txBody>
          <a:bodyPr/>
          <a:lstStyle/>
          <a:p>
            <a:pPr>
              <a:lnSpc>
                <a:spcPts val="2400"/>
              </a:lnSpc>
              <a:spcAft>
                <a:spcPts val="2400"/>
              </a:spcAft>
            </a:pPr>
            <a:r>
              <a:rPr lang="en-US" sz="1800" dirty="0">
                <a:solidFill>
                  <a:srgbClr val="34444C"/>
                </a:solidFill>
                <a:effectLst/>
                <a:latin typeface="Open Sans" panose="020B0606030504020204" pitchFamily="34" charset="0"/>
                <a:ea typeface="Times New Roman" panose="02020603050405020304" pitchFamily="18" charset="0"/>
                <a:cs typeface="Mangal" panose="02040503050203030202" pitchFamily="18" charset="0"/>
              </a:rPr>
              <a:t>A Keyword is a special word with a special meaning to the compiler (a C Compiler for example, is a software that is used to convert program written in C to Machine Code). For example, if we take the Keil’s Cx51 Compiler (a popular C Compiler for 8051 based Microcontrollers) the following are some of the keywords: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fontAlgn="base">
              <a:lnSpc>
                <a:spcPts val="2400"/>
              </a:lnSpc>
              <a:spcAft>
                <a:spcPts val="1000"/>
              </a:spcAft>
              <a:buSzPts val="1000"/>
              <a:buFont typeface="Symbol" panose="05050102010706020507" pitchFamily="18" charset="2"/>
              <a:buChar char=""/>
              <a:tabLst>
                <a:tab pos="457200" algn="l"/>
              </a:tabLst>
            </a:pPr>
            <a:r>
              <a:rPr lang="en-US" sz="1800" dirty="0">
                <a:solidFill>
                  <a:srgbClr val="34444C"/>
                </a:solidFill>
                <a:latin typeface="Open Sans" panose="020B0606030504020204" pitchFamily="34" charset="0"/>
                <a:ea typeface="Times New Roman" panose="02020603050405020304" pitchFamily="18" charset="0"/>
                <a:cs typeface="Mangal" panose="02040503050203030202" pitchFamily="18" charset="0"/>
              </a:rPr>
              <a:t>b</a:t>
            </a:r>
            <a:r>
              <a:rPr lang="en-US" sz="1800" dirty="0">
                <a:solidFill>
                  <a:srgbClr val="34444C"/>
                </a:solidFill>
                <a:effectLst/>
                <a:latin typeface="Open Sans" panose="020B0606030504020204" pitchFamily="34" charset="0"/>
                <a:ea typeface="Times New Roman" panose="02020603050405020304" pitchFamily="18" charset="0"/>
                <a:cs typeface="Mangal" panose="02040503050203030202" pitchFamily="18" charset="0"/>
              </a:rPr>
              <a:t>it- </a:t>
            </a:r>
            <a:endParaRPr lang="en-IN" sz="1800" dirty="0">
              <a:solidFill>
                <a:srgbClr val="34444C"/>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fontAlgn="base">
              <a:lnSpc>
                <a:spcPts val="2400"/>
              </a:lnSpc>
              <a:spcAft>
                <a:spcPts val="1000"/>
              </a:spcAft>
              <a:buSzPts val="1000"/>
              <a:buFont typeface="Symbol" panose="05050102010706020507" pitchFamily="18" charset="2"/>
              <a:buChar char=""/>
              <a:tabLst>
                <a:tab pos="457200" algn="l"/>
              </a:tabLst>
            </a:pPr>
            <a:r>
              <a:rPr lang="en-US" sz="1800" dirty="0" err="1">
                <a:solidFill>
                  <a:srgbClr val="34444C"/>
                </a:solidFill>
                <a:latin typeface="Open Sans" panose="020B0606030504020204" pitchFamily="34" charset="0"/>
                <a:ea typeface="Times New Roman" panose="02020603050405020304" pitchFamily="18" charset="0"/>
                <a:cs typeface="Mangal" panose="02040503050203030202" pitchFamily="18" charset="0"/>
              </a:rPr>
              <a:t>s</a:t>
            </a:r>
            <a:r>
              <a:rPr lang="en-US" sz="1800" dirty="0" err="1">
                <a:solidFill>
                  <a:srgbClr val="34444C"/>
                </a:solidFill>
                <a:effectLst/>
                <a:latin typeface="Open Sans" panose="020B0606030504020204" pitchFamily="34" charset="0"/>
                <a:ea typeface="Times New Roman" panose="02020603050405020304" pitchFamily="18" charset="0"/>
                <a:cs typeface="Mangal" panose="02040503050203030202" pitchFamily="18" charset="0"/>
              </a:rPr>
              <a:t>bit</a:t>
            </a:r>
            <a:r>
              <a:rPr lang="en-US" sz="1800" dirty="0">
                <a:solidFill>
                  <a:srgbClr val="34444C"/>
                </a:solidFill>
                <a:effectLst/>
                <a:latin typeface="Open Sans" panose="020B0606030504020204" pitchFamily="34" charset="0"/>
                <a:ea typeface="Times New Roman" panose="02020603050405020304" pitchFamily="18" charset="0"/>
                <a:cs typeface="Mangal" panose="02040503050203030202" pitchFamily="18" charset="0"/>
              </a:rPr>
              <a:t> - </a:t>
            </a:r>
            <a:r>
              <a:rPr lang="en-US" sz="1100" b="0" i="0" dirty="0">
                <a:solidFill>
                  <a:srgbClr val="1D1D1D"/>
                </a:solidFill>
                <a:effectLst/>
                <a:latin typeface="Segoe UI" panose="020B0502040204020203" pitchFamily="34" charset="0"/>
              </a:rPr>
              <a:t>The </a:t>
            </a:r>
            <a:r>
              <a:rPr lang="en-US" sz="1100" b="1" i="0" dirty="0" err="1">
                <a:solidFill>
                  <a:srgbClr val="1D1D1D"/>
                </a:solidFill>
                <a:effectLst/>
                <a:latin typeface="Segoe UI" panose="020B0502040204020203" pitchFamily="34" charset="0"/>
              </a:rPr>
              <a:t>sbit</a:t>
            </a:r>
            <a:r>
              <a:rPr lang="en-US" sz="1100" b="0" i="0" dirty="0">
                <a:solidFill>
                  <a:srgbClr val="1D1D1D"/>
                </a:solidFill>
                <a:effectLst/>
                <a:latin typeface="Segoe UI" panose="020B0502040204020203" pitchFamily="34" charset="0"/>
              </a:rPr>
              <a:t> type defines a bit within a special function register (SFR).</a:t>
            </a:r>
            <a:endParaRPr lang="en-IN" sz="1800" dirty="0">
              <a:solidFill>
                <a:srgbClr val="34444C"/>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fontAlgn="base">
              <a:lnSpc>
                <a:spcPts val="2400"/>
              </a:lnSpc>
              <a:spcAft>
                <a:spcPts val="1000"/>
              </a:spcAft>
              <a:buSzPts val="1000"/>
              <a:buFont typeface="Symbol" panose="05050102010706020507" pitchFamily="18" charset="2"/>
              <a:buChar char=""/>
              <a:tabLst>
                <a:tab pos="457200" algn="l"/>
              </a:tabLst>
            </a:pPr>
            <a:r>
              <a:rPr lang="en-US" sz="1800" dirty="0" err="1">
                <a:solidFill>
                  <a:srgbClr val="34444C"/>
                </a:solidFill>
                <a:latin typeface="Open Sans" panose="020B0606030504020204" pitchFamily="34" charset="0"/>
                <a:ea typeface="Times New Roman" panose="02020603050405020304" pitchFamily="18" charset="0"/>
                <a:cs typeface="Mangal" panose="02040503050203030202" pitchFamily="18" charset="0"/>
              </a:rPr>
              <a:t>s</a:t>
            </a:r>
            <a:r>
              <a:rPr lang="en-US" sz="1800" dirty="0" err="1">
                <a:solidFill>
                  <a:srgbClr val="34444C"/>
                </a:solidFill>
                <a:effectLst/>
                <a:latin typeface="Open Sans" panose="020B0606030504020204" pitchFamily="34" charset="0"/>
                <a:ea typeface="Times New Roman" panose="02020603050405020304" pitchFamily="18" charset="0"/>
                <a:cs typeface="Mangal" panose="02040503050203030202" pitchFamily="18" charset="0"/>
              </a:rPr>
              <a:t>fr</a:t>
            </a:r>
            <a:r>
              <a:rPr lang="en-US" sz="1800" dirty="0">
                <a:solidFill>
                  <a:srgbClr val="34444C"/>
                </a:solidFill>
                <a:effectLst/>
                <a:latin typeface="Open Sans" panose="020B0606030504020204" pitchFamily="34" charset="0"/>
                <a:ea typeface="Times New Roman" panose="02020603050405020304" pitchFamily="18" charset="0"/>
                <a:cs typeface="Mangal" panose="02040503050203030202" pitchFamily="18" charset="0"/>
              </a:rPr>
              <a:t>- </a:t>
            </a:r>
            <a:r>
              <a:rPr lang="en-IN" sz="1100" b="0" i="0" dirty="0">
                <a:solidFill>
                  <a:srgbClr val="202124"/>
                </a:solidFill>
                <a:effectLst/>
                <a:latin typeface="arial" panose="020B0604020202020204" pitchFamily="34" charset="0"/>
              </a:rPr>
              <a:t>special function registers</a:t>
            </a:r>
            <a:endParaRPr lang="en-IN" sz="1800" dirty="0">
              <a:solidFill>
                <a:srgbClr val="34444C"/>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fontAlgn="base">
              <a:lnSpc>
                <a:spcPts val="2400"/>
              </a:lnSpc>
              <a:spcAft>
                <a:spcPts val="1000"/>
              </a:spcAft>
              <a:buSzPts val="1000"/>
              <a:buFont typeface="Symbol" panose="05050102010706020507" pitchFamily="18" charset="2"/>
              <a:buChar char=""/>
              <a:tabLst>
                <a:tab pos="457200" algn="l"/>
              </a:tabLst>
            </a:pPr>
            <a:r>
              <a:rPr lang="en-US" sz="1800" dirty="0">
                <a:solidFill>
                  <a:srgbClr val="34444C"/>
                </a:solidFill>
                <a:effectLst/>
                <a:latin typeface="Open Sans" panose="020B0606030504020204" pitchFamily="34" charset="0"/>
                <a:ea typeface="Times New Roman" panose="02020603050405020304" pitchFamily="18" charset="0"/>
                <a:cs typeface="Mangal" panose="02040503050203030202" pitchFamily="18" charset="0"/>
              </a:rPr>
              <a:t>small</a:t>
            </a:r>
            <a:endParaRPr lang="en-IN" sz="1800" dirty="0">
              <a:solidFill>
                <a:srgbClr val="34444C"/>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fontAlgn="base">
              <a:lnSpc>
                <a:spcPts val="2400"/>
              </a:lnSpc>
              <a:spcAft>
                <a:spcPts val="1000"/>
              </a:spcAft>
              <a:buSzPts val="1000"/>
              <a:buFont typeface="Symbol" panose="05050102010706020507" pitchFamily="18" charset="2"/>
              <a:buChar char=""/>
              <a:tabLst>
                <a:tab pos="457200" algn="l"/>
              </a:tabLst>
            </a:pPr>
            <a:r>
              <a:rPr lang="en-US" sz="1800" dirty="0">
                <a:solidFill>
                  <a:srgbClr val="34444C"/>
                </a:solidFill>
                <a:effectLst/>
                <a:latin typeface="Open Sans" panose="020B0606030504020204" pitchFamily="34" charset="0"/>
                <a:ea typeface="Times New Roman" panose="02020603050405020304" pitchFamily="18" charset="0"/>
                <a:cs typeface="Mangal" panose="02040503050203030202" pitchFamily="18" charset="0"/>
              </a:rPr>
              <a:t>large</a:t>
            </a:r>
            <a:endParaRPr lang="en-IN" sz="1800" dirty="0">
              <a:solidFill>
                <a:srgbClr val="34444C"/>
              </a:solidFill>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
        <p:nvSpPr>
          <p:cNvPr id="4" name="Date Placeholder 3">
            <a:extLst>
              <a:ext uri="{FF2B5EF4-FFF2-40B4-BE49-F238E27FC236}">
                <a16:creationId xmlns:a16="http://schemas.microsoft.com/office/drawing/2014/main" id="{358EB4E4-6B68-437A-9A69-524EA6B0DC56}"/>
              </a:ext>
            </a:extLst>
          </p:cNvPr>
          <p:cNvSpPr>
            <a:spLocks noGrp="1"/>
          </p:cNvSpPr>
          <p:nvPr>
            <p:ph type="dt" sz="half" idx="10"/>
          </p:nvPr>
        </p:nvSpPr>
        <p:spPr/>
        <p:txBody>
          <a:bodyPr/>
          <a:lstStyle/>
          <a:p>
            <a:r>
              <a:rPr lang="en-US"/>
              <a:t>17/05/2021</a:t>
            </a:r>
            <a:endParaRPr lang="en-US" dirty="0"/>
          </a:p>
        </p:txBody>
      </p:sp>
      <p:sp>
        <p:nvSpPr>
          <p:cNvPr id="5" name="Footer Placeholder 4">
            <a:extLst>
              <a:ext uri="{FF2B5EF4-FFF2-40B4-BE49-F238E27FC236}">
                <a16:creationId xmlns:a16="http://schemas.microsoft.com/office/drawing/2014/main" id="{46A7D804-84DD-4AFB-9504-2C3A4F3676E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279718C-B899-4F65-85BD-0A542F6C3544}"/>
              </a:ext>
            </a:extLst>
          </p:cNvPr>
          <p:cNvSpPr>
            <a:spLocks noGrp="1"/>
          </p:cNvSpPr>
          <p:nvPr>
            <p:ph type="sldNum" sz="quarter" idx="12"/>
          </p:nvPr>
        </p:nvSpPr>
        <p:spPr/>
        <p:txBody>
          <a:bodyPr/>
          <a:lstStyle/>
          <a:p>
            <a:fld id="{B6F15528-21DE-4FAA-801E-634DDDAF4B2B}" type="slidenum">
              <a:rPr lang="en-US" smtClean="0"/>
              <a:pPr/>
              <a:t>71</a:t>
            </a:fld>
            <a:endParaRPr lang="en-US"/>
          </a:p>
        </p:txBody>
      </p:sp>
    </p:spTree>
    <p:extLst>
      <p:ext uri="{BB962C8B-B14F-4D97-AF65-F5344CB8AC3E}">
        <p14:creationId xmlns:p14="http://schemas.microsoft.com/office/powerpoint/2010/main" val="20192672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8E739-3452-47D5-8142-6FF90486AB86}"/>
              </a:ext>
            </a:extLst>
          </p:cNvPr>
          <p:cNvSpPr>
            <a:spLocks noGrp="1"/>
          </p:cNvSpPr>
          <p:nvPr>
            <p:ph type="title"/>
          </p:nvPr>
        </p:nvSpPr>
        <p:spPr/>
        <p:txBody>
          <a:bodyPr>
            <a:normAutofit fontScale="90000"/>
          </a:bodyPr>
          <a:lstStyle/>
          <a:p>
            <a:r>
              <a:rPr lang="en-US" sz="4400" b="1" dirty="0">
                <a:solidFill>
                  <a:srgbClr val="34444C"/>
                </a:solidFill>
                <a:effectLst/>
                <a:latin typeface="inherit"/>
                <a:ea typeface="Times New Roman" panose="02020603050405020304" pitchFamily="18" charset="0"/>
                <a:cs typeface="Open Sans" panose="020B0606030504020204" pitchFamily="34" charset="0"/>
              </a:rPr>
              <a:t>Keywords in Embedded C</a:t>
            </a:r>
            <a:br>
              <a:rPr lang="en-IN" sz="4400" dirty="0">
                <a:effectLst/>
                <a:latin typeface="Calibri" panose="020F0502020204030204" pitchFamily="34" charset="0"/>
                <a:ea typeface="Calibri" panose="020F0502020204030204" pitchFamily="34"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D4BB9778-21A9-4867-9E5A-99DEFD31ADD6}"/>
              </a:ext>
            </a:extLst>
          </p:cNvPr>
          <p:cNvSpPr>
            <a:spLocks noGrp="1"/>
          </p:cNvSpPr>
          <p:nvPr>
            <p:ph idx="1"/>
          </p:nvPr>
        </p:nvSpPr>
        <p:spPr/>
        <p:txBody>
          <a:bodyPr/>
          <a:lstStyle/>
          <a:p>
            <a:r>
              <a:rPr lang="en-US" sz="1800" dirty="0">
                <a:solidFill>
                  <a:srgbClr val="34444C"/>
                </a:solidFill>
                <a:effectLst/>
                <a:latin typeface="Open Sans" panose="020B0606030504020204" pitchFamily="34" charset="0"/>
                <a:ea typeface="Times New Roman" panose="02020603050405020304" pitchFamily="18" charset="0"/>
                <a:cs typeface="Mangal" panose="02040503050203030202" pitchFamily="18" charset="0"/>
              </a:rPr>
              <a:t>The following table lists out all the keywords associated with the Cx51 C Compiler.</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a:p>
            <a:endParaRPr lang="en-IN" dirty="0"/>
          </a:p>
        </p:txBody>
      </p:sp>
      <p:sp>
        <p:nvSpPr>
          <p:cNvPr id="4" name="Date Placeholder 3">
            <a:extLst>
              <a:ext uri="{FF2B5EF4-FFF2-40B4-BE49-F238E27FC236}">
                <a16:creationId xmlns:a16="http://schemas.microsoft.com/office/drawing/2014/main" id="{66AC9C8F-C3B0-4863-B896-4D7C211C964B}"/>
              </a:ext>
            </a:extLst>
          </p:cNvPr>
          <p:cNvSpPr>
            <a:spLocks noGrp="1"/>
          </p:cNvSpPr>
          <p:nvPr>
            <p:ph type="dt" sz="half" idx="10"/>
          </p:nvPr>
        </p:nvSpPr>
        <p:spPr/>
        <p:txBody>
          <a:bodyPr/>
          <a:lstStyle/>
          <a:p>
            <a:r>
              <a:rPr lang="en-US"/>
              <a:t>17/05/2021</a:t>
            </a:r>
            <a:endParaRPr lang="en-US" dirty="0"/>
          </a:p>
        </p:txBody>
      </p:sp>
      <p:sp>
        <p:nvSpPr>
          <p:cNvPr id="5" name="Footer Placeholder 4">
            <a:extLst>
              <a:ext uri="{FF2B5EF4-FFF2-40B4-BE49-F238E27FC236}">
                <a16:creationId xmlns:a16="http://schemas.microsoft.com/office/drawing/2014/main" id="{7416E5B6-19B9-4004-93E3-1EAB2DCD1D3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01C2541-269C-4402-BA1D-86C08317E4E7}"/>
              </a:ext>
            </a:extLst>
          </p:cNvPr>
          <p:cNvSpPr>
            <a:spLocks noGrp="1"/>
          </p:cNvSpPr>
          <p:nvPr>
            <p:ph type="sldNum" sz="quarter" idx="12"/>
          </p:nvPr>
        </p:nvSpPr>
        <p:spPr/>
        <p:txBody>
          <a:bodyPr/>
          <a:lstStyle/>
          <a:p>
            <a:fld id="{B6F15528-21DE-4FAA-801E-634DDDAF4B2B}" type="slidenum">
              <a:rPr lang="en-US" smtClean="0"/>
              <a:pPr/>
              <a:t>72</a:t>
            </a:fld>
            <a:endParaRPr lang="en-US"/>
          </a:p>
        </p:txBody>
      </p:sp>
      <p:graphicFrame>
        <p:nvGraphicFramePr>
          <p:cNvPr id="7" name="Table 6">
            <a:extLst>
              <a:ext uri="{FF2B5EF4-FFF2-40B4-BE49-F238E27FC236}">
                <a16:creationId xmlns:a16="http://schemas.microsoft.com/office/drawing/2014/main" id="{7F9F26C0-C27A-431F-AED3-763A8749C588}"/>
              </a:ext>
            </a:extLst>
          </p:cNvPr>
          <p:cNvGraphicFramePr>
            <a:graphicFrameLocks noGrp="1"/>
          </p:cNvGraphicFramePr>
          <p:nvPr>
            <p:extLst>
              <p:ext uri="{D42A27DB-BD31-4B8C-83A1-F6EECF244321}">
                <p14:modId xmlns:p14="http://schemas.microsoft.com/office/powerpoint/2010/main" val="1823826761"/>
              </p:ext>
            </p:extLst>
          </p:nvPr>
        </p:nvGraphicFramePr>
        <p:xfrm>
          <a:off x="457200" y="3164427"/>
          <a:ext cx="8229600" cy="1980692"/>
        </p:xfrm>
        <a:graphic>
          <a:graphicData uri="http://schemas.openxmlformats.org/drawingml/2006/table">
            <a:tbl>
              <a:tblPr firstRow="1" firstCol="1" bandRow="1">
                <a:tableStyleId>{5940675A-B579-460E-94D1-54222C63F5DA}</a:tableStyleId>
              </a:tblPr>
              <a:tblGrid>
                <a:gridCol w="2743200">
                  <a:extLst>
                    <a:ext uri="{9D8B030D-6E8A-4147-A177-3AD203B41FA5}">
                      <a16:colId xmlns:a16="http://schemas.microsoft.com/office/drawing/2014/main" val="28113376"/>
                    </a:ext>
                  </a:extLst>
                </a:gridCol>
                <a:gridCol w="2743200">
                  <a:extLst>
                    <a:ext uri="{9D8B030D-6E8A-4147-A177-3AD203B41FA5}">
                      <a16:colId xmlns:a16="http://schemas.microsoft.com/office/drawing/2014/main" val="2934360314"/>
                    </a:ext>
                  </a:extLst>
                </a:gridCol>
                <a:gridCol w="2743200">
                  <a:extLst>
                    <a:ext uri="{9D8B030D-6E8A-4147-A177-3AD203B41FA5}">
                      <a16:colId xmlns:a16="http://schemas.microsoft.com/office/drawing/2014/main" val="2786216893"/>
                    </a:ext>
                  </a:extLst>
                </a:gridCol>
              </a:tblGrid>
              <a:tr h="0">
                <a:tc>
                  <a:txBody>
                    <a:bodyPr/>
                    <a:lstStyle/>
                    <a:p>
                      <a:pPr algn="ctr">
                        <a:lnSpc>
                          <a:spcPct val="115000"/>
                        </a:lnSpc>
                        <a:spcAft>
                          <a:spcPts val="1125"/>
                        </a:spcAft>
                      </a:pPr>
                      <a:r>
                        <a:rPr lang="en-US" sz="1600" dirty="0">
                          <a:effectLst/>
                        </a:rPr>
                        <a:t>_at_</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tc>
                <a:tc>
                  <a:txBody>
                    <a:bodyPr/>
                    <a:lstStyle/>
                    <a:p>
                      <a:pPr algn="ctr">
                        <a:lnSpc>
                          <a:spcPct val="115000"/>
                        </a:lnSpc>
                        <a:spcAft>
                          <a:spcPts val="1125"/>
                        </a:spcAft>
                      </a:pPr>
                      <a:r>
                        <a:rPr lang="en-US" sz="1600" dirty="0">
                          <a:effectLst/>
                        </a:rPr>
                        <a:t>alien</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tc>
                <a:tc>
                  <a:txBody>
                    <a:bodyPr/>
                    <a:lstStyle/>
                    <a:p>
                      <a:pPr algn="ctr">
                        <a:lnSpc>
                          <a:spcPct val="115000"/>
                        </a:lnSpc>
                        <a:spcAft>
                          <a:spcPts val="1125"/>
                        </a:spcAft>
                      </a:pPr>
                      <a:r>
                        <a:rPr lang="en-US" sz="1600">
                          <a:effectLst/>
                        </a:rPr>
                        <a:t>bdata</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tc>
                <a:extLst>
                  <a:ext uri="{0D108BD9-81ED-4DB2-BD59-A6C34878D82A}">
                    <a16:rowId xmlns:a16="http://schemas.microsoft.com/office/drawing/2014/main" val="1065756989"/>
                  </a:ext>
                </a:extLst>
              </a:tr>
              <a:tr h="0">
                <a:tc>
                  <a:txBody>
                    <a:bodyPr/>
                    <a:lstStyle/>
                    <a:p>
                      <a:pPr algn="ctr">
                        <a:lnSpc>
                          <a:spcPct val="115000"/>
                        </a:lnSpc>
                        <a:spcAft>
                          <a:spcPts val="1125"/>
                        </a:spcAft>
                      </a:pPr>
                      <a:r>
                        <a:rPr lang="en-US" sz="1600">
                          <a:effectLst/>
                        </a:rPr>
                        <a:t>bit</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tc>
                <a:tc>
                  <a:txBody>
                    <a:bodyPr/>
                    <a:lstStyle/>
                    <a:p>
                      <a:pPr algn="ctr">
                        <a:lnSpc>
                          <a:spcPct val="115000"/>
                        </a:lnSpc>
                        <a:spcAft>
                          <a:spcPts val="1125"/>
                        </a:spcAft>
                      </a:pPr>
                      <a:r>
                        <a:rPr lang="en-US" sz="1600">
                          <a:effectLst/>
                        </a:rPr>
                        <a:t>code</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tc>
                <a:tc>
                  <a:txBody>
                    <a:bodyPr/>
                    <a:lstStyle/>
                    <a:p>
                      <a:pPr algn="ctr">
                        <a:lnSpc>
                          <a:spcPct val="115000"/>
                        </a:lnSpc>
                        <a:spcAft>
                          <a:spcPts val="1125"/>
                        </a:spcAft>
                      </a:pPr>
                      <a:r>
                        <a:rPr lang="en-US" sz="1600">
                          <a:effectLst/>
                        </a:rPr>
                        <a:t>compact</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tc>
                <a:extLst>
                  <a:ext uri="{0D108BD9-81ED-4DB2-BD59-A6C34878D82A}">
                    <a16:rowId xmlns:a16="http://schemas.microsoft.com/office/drawing/2014/main" val="2806782926"/>
                  </a:ext>
                </a:extLst>
              </a:tr>
              <a:tr h="0">
                <a:tc>
                  <a:txBody>
                    <a:bodyPr/>
                    <a:lstStyle/>
                    <a:p>
                      <a:pPr algn="ctr">
                        <a:lnSpc>
                          <a:spcPct val="115000"/>
                        </a:lnSpc>
                        <a:spcAft>
                          <a:spcPts val="1125"/>
                        </a:spcAft>
                      </a:pPr>
                      <a:r>
                        <a:rPr lang="en-US" sz="1600">
                          <a:effectLst/>
                        </a:rPr>
                        <a:t>data</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tc>
                <a:tc>
                  <a:txBody>
                    <a:bodyPr/>
                    <a:lstStyle/>
                    <a:p>
                      <a:pPr algn="ctr">
                        <a:lnSpc>
                          <a:spcPct val="115000"/>
                        </a:lnSpc>
                        <a:spcAft>
                          <a:spcPts val="1125"/>
                        </a:spcAft>
                      </a:pPr>
                      <a:r>
                        <a:rPr lang="en-US" sz="1600">
                          <a:effectLst/>
                        </a:rPr>
                        <a:t>far</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tc>
                <a:tc>
                  <a:txBody>
                    <a:bodyPr/>
                    <a:lstStyle/>
                    <a:p>
                      <a:pPr algn="ctr">
                        <a:lnSpc>
                          <a:spcPct val="115000"/>
                        </a:lnSpc>
                        <a:spcAft>
                          <a:spcPts val="1125"/>
                        </a:spcAft>
                      </a:pPr>
                      <a:r>
                        <a:rPr lang="en-US" sz="1600">
                          <a:effectLst/>
                        </a:rPr>
                        <a:t>idata</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tc>
                <a:extLst>
                  <a:ext uri="{0D108BD9-81ED-4DB2-BD59-A6C34878D82A}">
                    <a16:rowId xmlns:a16="http://schemas.microsoft.com/office/drawing/2014/main" val="3624120465"/>
                  </a:ext>
                </a:extLst>
              </a:tr>
              <a:tr h="0">
                <a:tc>
                  <a:txBody>
                    <a:bodyPr/>
                    <a:lstStyle/>
                    <a:p>
                      <a:pPr algn="ctr">
                        <a:lnSpc>
                          <a:spcPct val="115000"/>
                        </a:lnSpc>
                        <a:spcAft>
                          <a:spcPts val="1125"/>
                        </a:spcAft>
                      </a:pPr>
                      <a:r>
                        <a:rPr lang="en-US" sz="1600">
                          <a:effectLst/>
                        </a:rPr>
                        <a:t>interrupt</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tc>
                <a:tc>
                  <a:txBody>
                    <a:bodyPr/>
                    <a:lstStyle/>
                    <a:p>
                      <a:pPr algn="ctr">
                        <a:lnSpc>
                          <a:spcPct val="115000"/>
                        </a:lnSpc>
                        <a:spcAft>
                          <a:spcPts val="1125"/>
                        </a:spcAft>
                      </a:pPr>
                      <a:r>
                        <a:rPr lang="en-US" sz="1600">
                          <a:effectLst/>
                        </a:rPr>
                        <a:t>large</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tc>
                <a:tc>
                  <a:txBody>
                    <a:bodyPr/>
                    <a:lstStyle/>
                    <a:p>
                      <a:pPr algn="ctr">
                        <a:lnSpc>
                          <a:spcPct val="115000"/>
                        </a:lnSpc>
                        <a:spcAft>
                          <a:spcPts val="1125"/>
                        </a:spcAft>
                      </a:pPr>
                      <a:r>
                        <a:rPr lang="en-US" sz="1600" dirty="0" err="1">
                          <a:effectLst/>
                        </a:rPr>
                        <a:t>pdata</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tc>
                <a:extLst>
                  <a:ext uri="{0D108BD9-81ED-4DB2-BD59-A6C34878D82A}">
                    <a16:rowId xmlns:a16="http://schemas.microsoft.com/office/drawing/2014/main" val="2073821942"/>
                  </a:ext>
                </a:extLst>
              </a:tr>
              <a:tr h="0">
                <a:tc>
                  <a:txBody>
                    <a:bodyPr/>
                    <a:lstStyle/>
                    <a:p>
                      <a:pPr algn="ctr">
                        <a:lnSpc>
                          <a:spcPct val="115000"/>
                        </a:lnSpc>
                        <a:spcAft>
                          <a:spcPts val="1125"/>
                        </a:spcAft>
                      </a:pPr>
                      <a:r>
                        <a:rPr lang="en-US" sz="1600">
                          <a:effectLst/>
                        </a:rPr>
                        <a:t>_priority_</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tc>
                <a:tc>
                  <a:txBody>
                    <a:bodyPr/>
                    <a:lstStyle/>
                    <a:p>
                      <a:pPr algn="ctr">
                        <a:lnSpc>
                          <a:spcPct val="115000"/>
                        </a:lnSpc>
                        <a:spcAft>
                          <a:spcPts val="1125"/>
                        </a:spcAft>
                      </a:pPr>
                      <a:r>
                        <a:rPr lang="en-US" sz="1600">
                          <a:effectLst/>
                        </a:rPr>
                        <a:t>reentrant</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tc>
                <a:tc>
                  <a:txBody>
                    <a:bodyPr/>
                    <a:lstStyle/>
                    <a:p>
                      <a:pPr algn="ctr">
                        <a:lnSpc>
                          <a:spcPct val="115000"/>
                        </a:lnSpc>
                        <a:spcAft>
                          <a:spcPts val="1125"/>
                        </a:spcAft>
                      </a:pPr>
                      <a:r>
                        <a:rPr lang="en-US" sz="1600">
                          <a:effectLst/>
                        </a:rPr>
                        <a:t>sbit</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tc>
                <a:extLst>
                  <a:ext uri="{0D108BD9-81ED-4DB2-BD59-A6C34878D82A}">
                    <a16:rowId xmlns:a16="http://schemas.microsoft.com/office/drawing/2014/main" val="1820689178"/>
                  </a:ext>
                </a:extLst>
              </a:tr>
              <a:tr h="0">
                <a:tc>
                  <a:txBody>
                    <a:bodyPr/>
                    <a:lstStyle/>
                    <a:p>
                      <a:pPr algn="ctr">
                        <a:lnSpc>
                          <a:spcPct val="115000"/>
                        </a:lnSpc>
                        <a:spcAft>
                          <a:spcPts val="1125"/>
                        </a:spcAft>
                      </a:pPr>
                      <a:r>
                        <a:rPr lang="en-US" sz="1600">
                          <a:effectLst/>
                        </a:rPr>
                        <a:t>sfr</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tc>
                <a:tc>
                  <a:txBody>
                    <a:bodyPr/>
                    <a:lstStyle/>
                    <a:p>
                      <a:pPr algn="ctr">
                        <a:lnSpc>
                          <a:spcPct val="115000"/>
                        </a:lnSpc>
                        <a:spcAft>
                          <a:spcPts val="1125"/>
                        </a:spcAft>
                      </a:pPr>
                      <a:r>
                        <a:rPr lang="en-US" sz="1600">
                          <a:effectLst/>
                        </a:rPr>
                        <a:t>sfr16</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tc>
                <a:tc>
                  <a:txBody>
                    <a:bodyPr/>
                    <a:lstStyle/>
                    <a:p>
                      <a:pPr algn="ctr">
                        <a:lnSpc>
                          <a:spcPct val="115000"/>
                        </a:lnSpc>
                        <a:spcAft>
                          <a:spcPts val="1125"/>
                        </a:spcAft>
                      </a:pPr>
                      <a:r>
                        <a:rPr lang="en-US" sz="1600" dirty="0">
                          <a:effectLst/>
                        </a:rPr>
                        <a:t>small</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tc>
                <a:extLst>
                  <a:ext uri="{0D108BD9-81ED-4DB2-BD59-A6C34878D82A}">
                    <a16:rowId xmlns:a16="http://schemas.microsoft.com/office/drawing/2014/main" val="2165584319"/>
                  </a:ext>
                </a:extLst>
              </a:tr>
              <a:tr h="0">
                <a:tc>
                  <a:txBody>
                    <a:bodyPr/>
                    <a:lstStyle/>
                    <a:p>
                      <a:pPr algn="ctr">
                        <a:lnSpc>
                          <a:spcPct val="115000"/>
                        </a:lnSpc>
                        <a:spcAft>
                          <a:spcPts val="1125"/>
                        </a:spcAft>
                      </a:pPr>
                      <a:r>
                        <a:rPr lang="en-US" sz="1600">
                          <a:effectLst/>
                        </a:rPr>
                        <a:t>_task_</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tc>
                <a:tc>
                  <a:txBody>
                    <a:bodyPr/>
                    <a:lstStyle/>
                    <a:p>
                      <a:pPr algn="ctr">
                        <a:lnSpc>
                          <a:spcPct val="115000"/>
                        </a:lnSpc>
                        <a:spcAft>
                          <a:spcPts val="1125"/>
                        </a:spcAft>
                      </a:pPr>
                      <a:r>
                        <a:rPr lang="en-US" sz="1600">
                          <a:effectLst/>
                        </a:rPr>
                        <a:t>using</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tc>
                <a:tc>
                  <a:txBody>
                    <a:bodyPr/>
                    <a:lstStyle/>
                    <a:p>
                      <a:pPr algn="ctr">
                        <a:lnSpc>
                          <a:spcPct val="115000"/>
                        </a:lnSpc>
                        <a:spcAft>
                          <a:spcPts val="1125"/>
                        </a:spcAft>
                      </a:pPr>
                      <a:r>
                        <a:rPr lang="en-US" sz="1600" dirty="0" err="1">
                          <a:effectLst/>
                        </a:rPr>
                        <a:t>xdata</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tc>
                <a:extLst>
                  <a:ext uri="{0D108BD9-81ED-4DB2-BD59-A6C34878D82A}">
                    <a16:rowId xmlns:a16="http://schemas.microsoft.com/office/drawing/2014/main" val="143697712"/>
                  </a:ext>
                </a:extLst>
              </a:tr>
            </a:tbl>
          </a:graphicData>
        </a:graphic>
      </p:graphicFrame>
    </p:spTree>
    <p:extLst>
      <p:ext uri="{BB962C8B-B14F-4D97-AF65-F5344CB8AC3E}">
        <p14:creationId xmlns:p14="http://schemas.microsoft.com/office/powerpoint/2010/main" val="201691425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E4EF2-0B50-41E0-8AEA-7FE3FFA8D1D0}"/>
              </a:ext>
            </a:extLst>
          </p:cNvPr>
          <p:cNvSpPr>
            <a:spLocks noGrp="1"/>
          </p:cNvSpPr>
          <p:nvPr>
            <p:ph type="title"/>
          </p:nvPr>
        </p:nvSpPr>
        <p:spPr/>
        <p:txBody>
          <a:bodyPr>
            <a:normAutofit fontScale="90000"/>
          </a:bodyPr>
          <a:lstStyle/>
          <a:p>
            <a:r>
              <a:rPr lang="en-US" sz="4400" b="1" dirty="0">
                <a:solidFill>
                  <a:srgbClr val="34444C"/>
                </a:solidFill>
                <a:effectLst/>
                <a:latin typeface="inherit"/>
                <a:ea typeface="Times New Roman" panose="02020603050405020304" pitchFamily="18" charset="0"/>
                <a:cs typeface="Open Sans" panose="020B0606030504020204" pitchFamily="34" charset="0"/>
              </a:rPr>
              <a:t>Data Types in Embedded C</a:t>
            </a:r>
            <a:br>
              <a:rPr lang="en-IN" sz="4400" dirty="0">
                <a:effectLst/>
                <a:latin typeface="Calibri" panose="020F0502020204030204" pitchFamily="34" charset="0"/>
                <a:ea typeface="Calibri" panose="020F0502020204030204" pitchFamily="34"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C28905B5-0A08-41BF-B497-141E5247128F}"/>
              </a:ext>
            </a:extLst>
          </p:cNvPr>
          <p:cNvSpPr>
            <a:spLocks noGrp="1"/>
          </p:cNvSpPr>
          <p:nvPr>
            <p:ph idx="1"/>
          </p:nvPr>
        </p:nvSpPr>
        <p:spPr/>
        <p:txBody>
          <a:bodyPr>
            <a:normAutofit fontScale="85000" lnSpcReduction="10000"/>
          </a:bodyPr>
          <a:lstStyle/>
          <a:p>
            <a:pPr algn="just">
              <a:lnSpc>
                <a:spcPts val="2400"/>
              </a:lnSpc>
              <a:spcAft>
                <a:spcPts val="2400"/>
              </a:spcAft>
            </a:pPr>
            <a:r>
              <a:rPr lang="en-US" sz="1800" dirty="0">
                <a:solidFill>
                  <a:srgbClr val="34444C"/>
                </a:solidFill>
                <a:effectLst/>
                <a:latin typeface="Open Sans" panose="020B0606030504020204" pitchFamily="34" charset="0"/>
                <a:ea typeface="Times New Roman" panose="02020603050405020304" pitchFamily="18" charset="0"/>
                <a:cs typeface="Mangal" panose="02040503050203030202" pitchFamily="18" charset="0"/>
              </a:rPr>
              <a:t>Data Types in C Programming Language (or any programming language for that matter) help us declaring variables in the program. There are many data types in C Programming Language like signed int, unsigned int, signed char, unsigned char, float, double, etc. In addition to these there few more data types in Embedded C.</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gn="just">
              <a:lnSpc>
                <a:spcPts val="2400"/>
              </a:lnSpc>
              <a:spcAft>
                <a:spcPts val="2400"/>
              </a:spcAft>
            </a:pPr>
            <a:r>
              <a:rPr lang="en-US" sz="1800" dirty="0">
                <a:solidFill>
                  <a:srgbClr val="34444C"/>
                </a:solidFill>
                <a:effectLst/>
                <a:latin typeface="Open Sans" panose="020B0606030504020204" pitchFamily="34" charset="0"/>
                <a:ea typeface="Times New Roman" panose="02020603050405020304" pitchFamily="18" charset="0"/>
                <a:cs typeface="Mangal" panose="02040503050203030202" pitchFamily="18" charset="0"/>
              </a:rPr>
              <a:t>The following are the extra data types in Embedded C associated with the Keil’s Cx51 Compiler.</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lvl="1" indent="-342900" algn="just" fontAlgn="base">
              <a:lnSpc>
                <a:spcPts val="2400"/>
              </a:lnSpc>
              <a:spcAft>
                <a:spcPts val="1000"/>
              </a:spcAft>
              <a:buSzPts val="1000"/>
              <a:buFont typeface="Symbol" panose="05050102010706020507" pitchFamily="18" charset="2"/>
              <a:buChar char=""/>
              <a:tabLst>
                <a:tab pos="457200" algn="l"/>
              </a:tabLst>
            </a:pPr>
            <a:r>
              <a:rPr lang="en-US" sz="1400" dirty="0">
                <a:solidFill>
                  <a:srgbClr val="34444C"/>
                </a:solidFill>
                <a:effectLst/>
                <a:latin typeface="Open Sans" panose="020B0606030504020204" pitchFamily="34" charset="0"/>
                <a:ea typeface="Times New Roman" panose="02020603050405020304" pitchFamily="18" charset="0"/>
                <a:cs typeface="Mangal" panose="02040503050203030202" pitchFamily="18" charset="0"/>
              </a:rPr>
              <a:t>bit</a:t>
            </a:r>
            <a:endParaRPr lang="en-IN" sz="1400" dirty="0">
              <a:solidFill>
                <a:srgbClr val="34444C"/>
              </a:solidFill>
              <a:effectLst/>
              <a:latin typeface="Calibri" panose="020F0502020204030204" pitchFamily="34" charset="0"/>
              <a:ea typeface="Calibri" panose="020F0502020204030204" pitchFamily="34" charset="0"/>
              <a:cs typeface="Mangal" panose="02040503050203030202" pitchFamily="18" charset="0"/>
            </a:endParaRPr>
          </a:p>
          <a:p>
            <a:pPr lvl="1" indent="-342900" algn="just" fontAlgn="base">
              <a:lnSpc>
                <a:spcPts val="2400"/>
              </a:lnSpc>
              <a:spcAft>
                <a:spcPts val="1000"/>
              </a:spcAft>
              <a:buSzPts val="1000"/>
              <a:buFont typeface="Symbol" panose="05050102010706020507" pitchFamily="18" charset="2"/>
              <a:buChar char=""/>
              <a:tabLst>
                <a:tab pos="457200" algn="l"/>
              </a:tabLst>
            </a:pPr>
            <a:r>
              <a:rPr lang="en-US" sz="1400" dirty="0" err="1">
                <a:solidFill>
                  <a:srgbClr val="34444C"/>
                </a:solidFill>
                <a:effectLst/>
                <a:latin typeface="Open Sans" panose="020B0606030504020204" pitchFamily="34" charset="0"/>
                <a:ea typeface="Times New Roman" panose="02020603050405020304" pitchFamily="18" charset="0"/>
                <a:cs typeface="Mangal" panose="02040503050203030202" pitchFamily="18" charset="0"/>
              </a:rPr>
              <a:t>sbit</a:t>
            </a:r>
            <a:endParaRPr lang="en-IN" sz="1400" dirty="0">
              <a:solidFill>
                <a:srgbClr val="34444C"/>
              </a:solidFill>
              <a:effectLst/>
              <a:latin typeface="Calibri" panose="020F0502020204030204" pitchFamily="34" charset="0"/>
              <a:ea typeface="Calibri" panose="020F0502020204030204" pitchFamily="34" charset="0"/>
              <a:cs typeface="Mangal" panose="02040503050203030202" pitchFamily="18" charset="0"/>
            </a:endParaRPr>
          </a:p>
          <a:p>
            <a:pPr lvl="1" indent="-342900" algn="just" fontAlgn="base">
              <a:lnSpc>
                <a:spcPts val="2400"/>
              </a:lnSpc>
              <a:spcAft>
                <a:spcPts val="1000"/>
              </a:spcAft>
              <a:buSzPts val="1000"/>
              <a:buFont typeface="Symbol" panose="05050102010706020507" pitchFamily="18" charset="2"/>
              <a:buChar char=""/>
              <a:tabLst>
                <a:tab pos="457200" algn="l"/>
              </a:tabLst>
            </a:pPr>
            <a:r>
              <a:rPr lang="en-US" sz="1400" dirty="0" err="1">
                <a:solidFill>
                  <a:srgbClr val="34444C"/>
                </a:solidFill>
                <a:effectLst/>
                <a:latin typeface="Open Sans" panose="020B0606030504020204" pitchFamily="34" charset="0"/>
                <a:ea typeface="Times New Roman" panose="02020603050405020304" pitchFamily="18" charset="0"/>
                <a:cs typeface="Mangal" panose="02040503050203030202" pitchFamily="18" charset="0"/>
              </a:rPr>
              <a:t>sfr</a:t>
            </a:r>
            <a:endParaRPr lang="en-IN" sz="1400" dirty="0">
              <a:solidFill>
                <a:srgbClr val="34444C"/>
              </a:solidFill>
              <a:effectLst/>
              <a:latin typeface="Calibri" panose="020F0502020204030204" pitchFamily="34" charset="0"/>
              <a:ea typeface="Calibri" panose="020F0502020204030204" pitchFamily="34" charset="0"/>
              <a:cs typeface="Mangal" panose="02040503050203030202" pitchFamily="18" charset="0"/>
            </a:endParaRPr>
          </a:p>
          <a:p>
            <a:pPr lvl="1" indent="-342900" algn="just" fontAlgn="base">
              <a:lnSpc>
                <a:spcPts val="2400"/>
              </a:lnSpc>
              <a:spcAft>
                <a:spcPts val="1000"/>
              </a:spcAft>
              <a:buSzPts val="1000"/>
              <a:buFont typeface="Symbol" panose="05050102010706020507" pitchFamily="18" charset="2"/>
              <a:buChar char=""/>
              <a:tabLst>
                <a:tab pos="457200" algn="l"/>
              </a:tabLst>
            </a:pPr>
            <a:r>
              <a:rPr lang="en-US" sz="1400" dirty="0">
                <a:solidFill>
                  <a:srgbClr val="34444C"/>
                </a:solidFill>
                <a:effectLst/>
                <a:latin typeface="Open Sans" panose="020B0606030504020204" pitchFamily="34" charset="0"/>
                <a:ea typeface="Times New Roman" panose="02020603050405020304" pitchFamily="18" charset="0"/>
                <a:cs typeface="Mangal" panose="02040503050203030202" pitchFamily="18" charset="0"/>
              </a:rPr>
              <a:t>sfr16</a:t>
            </a:r>
            <a:endParaRPr lang="en-IN" sz="1400" dirty="0">
              <a:solidFill>
                <a:srgbClr val="34444C"/>
              </a:solidFill>
              <a:effectLst/>
              <a:latin typeface="Calibri" panose="020F0502020204030204" pitchFamily="34" charset="0"/>
              <a:ea typeface="Calibri" panose="020F0502020204030204" pitchFamily="34" charset="0"/>
              <a:cs typeface="Mangal" panose="02040503050203030202" pitchFamily="18" charset="0"/>
            </a:endParaRPr>
          </a:p>
          <a:p>
            <a:pPr algn="just"/>
            <a:endParaRPr lang="en-IN" dirty="0"/>
          </a:p>
        </p:txBody>
      </p:sp>
      <p:sp>
        <p:nvSpPr>
          <p:cNvPr id="4" name="Date Placeholder 3">
            <a:extLst>
              <a:ext uri="{FF2B5EF4-FFF2-40B4-BE49-F238E27FC236}">
                <a16:creationId xmlns:a16="http://schemas.microsoft.com/office/drawing/2014/main" id="{05836449-008D-49C4-8F26-315F44BF677C}"/>
              </a:ext>
            </a:extLst>
          </p:cNvPr>
          <p:cNvSpPr>
            <a:spLocks noGrp="1"/>
          </p:cNvSpPr>
          <p:nvPr>
            <p:ph type="dt" sz="half" idx="10"/>
          </p:nvPr>
        </p:nvSpPr>
        <p:spPr/>
        <p:txBody>
          <a:bodyPr/>
          <a:lstStyle/>
          <a:p>
            <a:r>
              <a:rPr lang="en-US"/>
              <a:t>17/05/2021</a:t>
            </a:r>
            <a:endParaRPr lang="en-US" dirty="0"/>
          </a:p>
        </p:txBody>
      </p:sp>
      <p:sp>
        <p:nvSpPr>
          <p:cNvPr id="5" name="Footer Placeholder 4">
            <a:extLst>
              <a:ext uri="{FF2B5EF4-FFF2-40B4-BE49-F238E27FC236}">
                <a16:creationId xmlns:a16="http://schemas.microsoft.com/office/drawing/2014/main" id="{CEA71582-66D2-4E44-9CD3-6D5B3F66FA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8BE03C8-C20C-4F61-87B5-F3AC1337B1D4}"/>
              </a:ext>
            </a:extLst>
          </p:cNvPr>
          <p:cNvSpPr>
            <a:spLocks noGrp="1"/>
          </p:cNvSpPr>
          <p:nvPr>
            <p:ph type="sldNum" sz="quarter" idx="12"/>
          </p:nvPr>
        </p:nvSpPr>
        <p:spPr/>
        <p:txBody>
          <a:bodyPr/>
          <a:lstStyle/>
          <a:p>
            <a:fld id="{B6F15528-21DE-4FAA-801E-634DDDAF4B2B}" type="slidenum">
              <a:rPr lang="en-US" smtClean="0"/>
              <a:pPr/>
              <a:t>73</a:t>
            </a:fld>
            <a:endParaRPr lang="en-US"/>
          </a:p>
        </p:txBody>
      </p:sp>
    </p:spTree>
    <p:extLst>
      <p:ext uri="{BB962C8B-B14F-4D97-AF65-F5344CB8AC3E}">
        <p14:creationId xmlns:p14="http://schemas.microsoft.com/office/powerpoint/2010/main" val="352260646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61D14-4DFB-4111-8D54-1229A739A71D}"/>
              </a:ext>
            </a:extLst>
          </p:cNvPr>
          <p:cNvSpPr>
            <a:spLocks noGrp="1"/>
          </p:cNvSpPr>
          <p:nvPr>
            <p:ph type="title"/>
          </p:nvPr>
        </p:nvSpPr>
        <p:spPr/>
        <p:txBody>
          <a:bodyPr>
            <a:normAutofit fontScale="90000"/>
          </a:bodyPr>
          <a:lstStyle/>
          <a:p>
            <a:r>
              <a:rPr lang="en-US" sz="4400" b="1" dirty="0">
                <a:solidFill>
                  <a:srgbClr val="34444C"/>
                </a:solidFill>
                <a:effectLst/>
                <a:latin typeface="inherit"/>
                <a:ea typeface="Times New Roman" panose="02020603050405020304" pitchFamily="18" charset="0"/>
                <a:cs typeface="Open Sans" panose="020B0606030504020204" pitchFamily="34" charset="0"/>
              </a:rPr>
              <a:t>Data Types in Embedded C</a:t>
            </a:r>
            <a:br>
              <a:rPr lang="en-IN" sz="4400" dirty="0">
                <a:effectLst/>
                <a:latin typeface="Calibri" panose="020F0502020204030204" pitchFamily="34" charset="0"/>
                <a:ea typeface="Calibri" panose="020F0502020204030204" pitchFamily="34"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17BE0277-372A-4518-9408-B2F2BB89698B}"/>
              </a:ext>
            </a:extLst>
          </p:cNvPr>
          <p:cNvSpPr>
            <a:spLocks noGrp="1"/>
          </p:cNvSpPr>
          <p:nvPr>
            <p:ph idx="1"/>
          </p:nvPr>
        </p:nvSpPr>
        <p:spPr/>
        <p:txBody>
          <a:bodyPr/>
          <a:lstStyle/>
          <a:p>
            <a:pPr marL="342900" lvl="0" indent="-342900">
              <a:lnSpc>
                <a:spcPct val="115000"/>
              </a:lnSpc>
              <a:spcAft>
                <a:spcPts val="1000"/>
              </a:spcAft>
              <a:buFont typeface="Arial" panose="020B0604020202020204" pitchFamily="34" charset="0"/>
              <a:buChar char="•"/>
              <a:tabLst>
                <a:tab pos="457200" algn="l"/>
              </a:tabLst>
            </a:pP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sbit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is one kind of data type, used to access a single bit within an SFR register.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syntax for this data type is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sbit</a:t>
            </a:r>
            <a:r>
              <a:rPr lang="en-US" sz="1800" dirty="0">
                <a:effectLst/>
                <a:latin typeface="Calibri" panose="020F0502020204030204" pitchFamily="34" charset="0"/>
                <a:ea typeface="Calibri" panose="020F0502020204030204" pitchFamily="34" charset="0"/>
                <a:cs typeface="Times New Roman" panose="02020603050405020304" pitchFamily="18" charset="0"/>
              </a:rPr>
              <a:t> variable name = SFR bit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Example: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sbit</a:t>
            </a:r>
            <a:r>
              <a:rPr lang="en-US" sz="1800" dirty="0">
                <a:effectLst/>
                <a:latin typeface="Calibri" panose="020F0502020204030204" pitchFamily="34" charset="0"/>
                <a:ea typeface="Calibri" panose="020F0502020204030204" pitchFamily="34" charset="0"/>
                <a:cs typeface="Times New Roman" panose="02020603050405020304" pitchFamily="18" charset="0"/>
              </a:rPr>
              <a:t> a=P2^1;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If we assign p2.1 as ‘a’ variable, then we can use ‘a’ instead of p2.1 anywhere in the program, which reduces the complexity of the program.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9AD81344-8270-4730-88D7-950E932C73EB}"/>
              </a:ext>
            </a:extLst>
          </p:cNvPr>
          <p:cNvSpPr>
            <a:spLocks noGrp="1"/>
          </p:cNvSpPr>
          <p:nvPr>
            <p:ph type="dt" sz="half" idx="10"/>
          </p:nvPr>
        </p:nvSpPr>
        <p:spPr/>
        <p:txBody>
          <a:bodyPr/>
          <a:lstStyle/>
          <a:p>
            <a:r>
              <a:rPr lang="en-US"/>
              <a:t>17/05/2021</a:t>
            </a:r>
            <a:endParaRPr lang="en-US" dirty="0"/>
          </a:p>
        </p:txBody>
      </p:sp>
      <p:sp>
        <p:nvSpPr>
          <p:cNvPr id="5" name="Footer Placeholder 4">
            <a:extLst>
              <a:ext uri="{FF2B5EF4-FFF2-40B4-BE49-F238E27FC236}">
                <a16:creationId xmlns:a16="http://schemas.microsoft.com/office/drawing/2014/main" id="{6AB7D95E-8266-4F97-927D-8CC5B524593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CC8B86B-DCCD-4E0E-803C-360DC6E0AEB1}"/>
              </a:ext>
            </a:extLst>
          </p:cNvPr>
          <p:cNvSpPr>
            <a:spLocks noGrp="1"/>
          </p:cNvSpPr>
          <p:nvPr>
            <p:ph type="sldNum" sz="quarter" idx="12"/>
          </p:nvPr>
        </p:nvSpPr>
        <p:spPr/>
        <p:txBody>
          <a:bodyPr/>
          <a:lstStyle/>
          <a:p>
            <a:fld id="{B6F15528-21DE-4FAA-801E-634DDDAF4B2B}" type="slidenum">
              <a:rPr lang="en-US" smtClean="0"/>
              <a:pPr/>
              <a:t>74</a:t>
            </a:fld>
            <a:endParaRPr lang="en-US"/>
          </a:p>
        </p:txBody>
      </p:sp>
    </p:spTree>
    <p:extLst>
      <p:ext uri="{BB962C8B-B14F-4D97-AF65-F5344CB8AC3E}">
        <p14:creationId xmlns:p14="http://schemas.microsoft.com/office/powerpoint/2010/main" val="112601171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61D14-4DFB-4111-8D54-1229A739A71D}"/>
              </a:ext>
            </a:extLst>
          </p:cNvPr>
          <p:cNvSpPr>
            <a:spLocks noGrp="1"/>
          </p:cNvSpPr>
          <p:nvPr>
            <p:ph type="title"/>
          </p:nvPr>
        </p:nvSpPr>
        <p:spPr/>
        <p:txBody>
          <a:bodyPr>
            <a:normAutofit fontScale="90000"/>
          </a:bodyPr>
          <a:lstStyle/>
          <a:p>
            <a:r>
              <a:rPr lang="en-US" sz="4400" b="1" dirty="0">
                <a:solidFill>
                  <a:srgbClr val="34444C"/>
                </a:solidFill>
                <a:effectLst/>
                <a:latin typeface="inherit"/>
                <a:ea typeface="Times New Roman" panose="02020603050405020304" pitchFamily="18" charset="0"/>
                <a:cs typeface="Open Sans" panose="020B0606030504020204" pitchFamily="34" charset="0"/>
              </a:rPr>
              <a:t>Data Types in Embedded C</a:t>
            </a:r>
            <a:br>
              <a:rPr lang="en-IN" sz="4400" dirty="0">
                <a:effectLst/>
                <a:latin typeface="Calibri" panose="020F0502020204030204" pitchFamily="34" charset="0"/>
                <a:ea typeface="Calibri" panose="020F0502020204030204" pitchFamily="34"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17BE0277-372A-4518-9408-B2F2BB89698B}"/>
              </a:ext>
            </a:extLst>
          </p:cNvPr>
          <p:cNvSpPr>
            <a:spLocks noGrp="1"/>
          </p:cNvSpPr>
          <p:nvPr>
            <p:ph idx="1"/>
          </p:nvPr>
        </p:nvSpPr>
        <p:spPr/>
        <p:txBody>
          <a:bodyPr/>
          <a:lstStyle/>
          <a:p>
            <a:pPr marL="342900" lvl="0" indent="-342900">
              <a:lnSpc>
                <a:spcPct val="115000"/>
              </a:lnSpc>
              <a:spcAft>
                <a:spcPts val="1000"/>
              </a:spcAft>
              <a:buFont typeface="Arial" panose="020B0604020202020204" pitchFamily="34" charset="0"/>
              <a:buChar char="•"/>
              <a:tabLst>
                <a:tab pos="457200"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Bit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type of data type is mainly used for allowing the bit addressable memory of random access memory like 20h to 2fh.</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syntax of this data type is : name of bit variable;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Example: bit 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It is a bit series setting within a small data region that is mainly used with the help of a program to memorize something.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9AD81344-8270-4730-88D7-950E932C73EB}"/>
              </a:ext>
            </a:extLst>
          </p:cNvPr>
          <p:cNvSpPr>
            <a:spLocks noGrp="1"/>
          </p:cNvSpPr>
          <p:nvPr>
            <p:ph type="dt" sz="half" idx="10"/>
          </p:nvPr>
        </p:nvSpPr>
        <p:spPr/>
        <p:txBody>
          <a:bodyPr/>
          <a:lstStyle/>
          <a:p>
            <a:r>
              <a:rPr lang="en-US"/>
              <a:t>17/05/2021</a:t>
            </a:r>
            <a:endParaRPr lang="en-US" dirty="0"/>
          </a:p>
        </p:txBody>
      </p:sp>
      <p:sp>
        <p:nvSpPr>
          <p:cNvPr id="5" name="Footer Placeholder 4">
            <a:extLst>
              <a:ext uri="{FF2B5EF4-FFF2-40B4-BE49-F238E27FC236}">
                <a16:creationId xmlns:a16="http://schemas.microsoft.com/office/drawing/2014/main" id="{6AB7D95E-8266-4F97-927D-8CC5B524593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CC8B86B-DCCD-4E0E-803C-360DC6E0AEB1}"/>
              </a:ext>
            </a:extLst>
          </p:cNvPr>
          <p:cNvSpPr>
            <a:spLocks noGrp="1"/>
          </p:cNvSpPr>
          <p:nvPr>
            <p:ph type="sldNum" sz="quarter" idx="12"/>
          </p:nvPr>
        </p:nvSpPr>
        <p:spPr/>
        <p:txBody>
          <a:bodyPr/>
          <a:lstStyle/>
          <a:p>
            <a:fld id="{B6F15528-21DE-4FAA-801E-634DDDAF4B2B}" type="slidenum">
              <a:rPr lang="en-US" smtClean="0"/>
              <a:pPr/>
              <a:t>75</a:t>
            </a:fld>
            <a:endParaRPr lang="en-US"/>
          </a:p>
        </p:txBody>
      </p:sp>
    </p:spTree>
    <p:extLst>
      <p:ext uri="{BB962C8B-B14F-4D97-AF65-F5344CB8AC3E}">
        <p14:creationId xmlns:p14="http://schemas.microsoft.com/office/powerpoint/2010/main" val="210601776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61D14-4DFB-4111-8D54-1229A739A71D}"/>
              </a:ext>
            </a:extLst>
          </p:cNvPr>
          <p:cNvSpPr>
            <a:spLocks noGrp="1"/>
          </p:cNvSpPr>
          <p:nvPr>
            <p:ph type="title"/>
          </p:nvPr>
        </p:nvSpPr>
        <p:spPr/>
        <p:txBody>
          <a:bodyPr>
            <a:normAutofit fontScale="90000"/>
          </a:bodyPr>
          <a:lstStyle/>
          <a:p>
            <a:r>
              <a:rPr lang="en-US" sz="4400" b="1" dirty="0">
                <a:solidFill>
                  <a:srgbClr val="34444C"/>
                </a:solidFill>
                <a:effectLst/>
                <a:latin typeface="inherit"/>
                <a:ea typeface="Times New Roman" panose="02020603050405020304" pitchFamily="18" charset="0"/>
                <a:cs typeface="Open Sans" panose="020B0606030504020204" pitchFamily="34" charset="0"/>
              </a:rPr>
              <a:t>Data Types in Embedded C</a:t>
            </a:r>
            <a:br>
              <a:rPr lang="en-IN" sz="4400" dirty="0">
                <a:effectLst/>
                <a:latin typeface="Calibri" panose="020F0502020204030204" pitchFamily="34" charset="0"/>
                <a:ea typeface="Calibri" panose="020F0502020204030204" pitchFamily="34"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17BE0277-372A-4518-9408-B2F2BB89698B}"/>
              </a:ext>
            </a:extLst>
          </p:cNvPr>
          <p:cNvSpPr>
            <a:spLocks noGrp="1"/>
          </p:cNvSpPr>
          <p:nvPr>
            <p:ph idx="1"/>
          </p:nvPr>
        </p:nvSpPr>
        <p:spPr/>
        <p:txBody>
          <a:bodyPr/>
          <a:lstStyle/>
          <a:p>
            <a:pPr marL="342900" lvl="0" indent="-342900">
              <a:lnSpc>
                <a:spcPct val="115000"/>
              </a:lnSpc>
              <a:spcAft>
                <a:spcPts val="1000"/>
              </a:spcAft>
              <a:buFont typeface="Arial" panose="020B0604020202020204" pitchFamily="34" charset="0"/>
              <a:buChar char="•"/>
              <a:tabLst>
                <a:tab pos="457200"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SFR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kind of data type is used to obtain the peripheral ports of the SFR register through an additional name. So, the declaration of all the SFR registers can be done in capital letters.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syntax of this data type is: SFR variable name = SFR address for SFR register;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Example: SFR port0 = 0×80;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If we allocate 0×80 like ‘port0’, after that we can utilize 0×80 in place of port0 wherever in the programming language to decrease the difficulty of the program.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9AD81344-8270-4730-88D7-950E932C73EB}"/>
              </a:ext>
            </a:extLst>
          </p:cNvPr>
          <p:cNvSpPr>
            <a:spLocks noGrp="1"/>
          </p:cNvSpPr>
          <p:nvPr>
            <p:ph type="dt" sz="half" idx="10"/>
          </p:nvPr>
        </p:nvSpPr>
        <p:spPr/>
        <p:txBody>
          <a:bodyPr/>
          <a:lstStyle/>
          <a:p>
            <a:r>
              <a:rPr lang="en-US"/>
              <a:t>17/05/2021</a:t>
            </a:r>
            <a:endParaRPr lang="en-US" dirty="0"/>
          </a:p>
        </p:txBody>
      </p:sp>
      <p:sp>
        <p:nvSpPr>
          <p:cNvPr id="5" name="Footer Placeholder 4">
            <a:extLst>
              <a:ext uri="{FF2B5EF4-FFF2-40B4-BE49-F238E27FC236}">
                <a16:creationId xmlns:a16="http://schemas.microsoft.com/office/drawing/2014/main" id="{6AB7D95E-8266-4F97-927D-8CC5B524593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CC8B86B-DCCD-4E0E-803C-360DC6E0AEB1}"/>
              </a:ext>
            </a:extLst>
          </p:cNvPr>
          <p:cNvSpPr>
            <a:spLocks noGrp="1"/>
          </p:cNvSpPr>
          <p:nvPr>
            <p:ph type="sldNum" sz="quarter" idx="12"/>
          </p:nvPr>
        </p:nvSpPr>
        <p:spPr/>
        <p:txBody>
          <a:bodyPr/>
          <a:lstStyle/>
          <a:p>
            <a:fld id="{B6F15528-21DE-4FAA-801E-634DDDAF4B2B}" type="slidenum">
              <a:rPr lang="en-US" smtClean="0"/>
              <a:pPr/>
              <a:t>76</a:t>
            </a:fld>
            <a:endParaRPr lang="en-US"/>
          </a:p>
        </p:txBody>
      </p:sp>
    </p:spTree>
    <p:extLst>
      <p:ext uri="{BB962C8B-B14F-4D97-AF65-F5344CB8AC3E}">
        <p14:creationId xmlns:p14="http://schemas.microsoft.com/office/powerpoint/2010/main" val="191592666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7EB74-B982-4783-A4C2-F79196FB375C}"/>
              </a:ext>
            </a:extLst>
          </p:cNvPr>
          <p:cNvSpPr>
            <a:spLocks noGrp="1"/>
          </p:cNvSpPr>
          <p:nvPr>
            <p:ph type="title"/>
          </p:nvPr>
        </p:nvSpPr>
        <p:spPr/>
        <p:txBody>
          <a:bodyPr>
            <a:normAutofit fontScale="90000"/>
          </a:bodyPr>
          <a:lstStyle/>
          <a:p>
            <a:r>
              <a:rPr lang="en-US" sz="4400" b="1" dirty="0">
                <a:solidFill>
                  <a:srgbClr val="34444C"/>
                </a:solidFill>
                <a:effectLst/>
                <a:latin typeface="inherit"/>
                <a:ea typeface="Times New Roman" panose="02020603050405020304" pitchFamily="18" charset="0"/>
                <a:cs typeface="Open Sans" panose="020B0606030504020204" pitchFamily="34" charset="0"/>
              </a:rPr>
              <a:t>Data Types in Embedded C</a:t>
            </a:r>
            <a:br>
              <a:rPr lang="en-IN" sz="4400" dirty="0">
                <a:effectLst/>
                <a:latin typeface="Calibri" panose="020F0502020204030204" pitchFamily="34" charset="0"/>
                <a:ea typeface="Calibri" panose="020F0502020204030204" pitchFamily="34"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D3062329-B28E-4651-81A9-96E14B0C30E9}"/>
              </a:ext>
            </a:extLst>
          </p:cNvPr>
          <p:cNvSpPr>
            <a:spLocks noGrp="1"/>
          </p:cNvSpPr>
          <p:nvPr>
            <p:ph idx="1"/>
          </p:nvPr>
        </p:nvSpPr>
        <p:spPr/>
        <p:txBody>
          <a:bodyPr/>
          <a:lstStyle/>
          <a:p>
            <a:pPr marL="342900" lvl="0" indent="-342900">
              <a:lnSpc>
                <a:spcPct val="115000"/>
              </a:lnSpc>
              <a:spcAft>
                <a:spcPts val="1000"/>
              </a:spcAft>
              <a:buFont typeface="Arial" panose="020B0604020202020204" pitchFamily="34" charset="0"/>
              <a:buChar char="•"/>
              <a:tabLst>
                <a:tab pos="457200"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SFR Register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SFR stands for Special Function Register. In 8051 microcontroller, it includes the RAM memory with 256 bytes, which is divided into two main elements: the first element of 128 bytes is mainly utilized for storing the data whereas the other element of 128 bytes is mainly utilized to SFR registers. All the peripheral devices such as timers, counters &amp; I/O ports are stored within the SFR register &amp; every element includes a single address.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C2709A1A-7714-411D-B331-B72668D6C76A}"/>
              </a:ext>
            </a:extLst>
          </p:cNvPr>
          <p:cNvSpPr>
            <a:spLocks noGrp="1"/>
          </p:cNvSpPr>
          <p:nvPr>
            <p:ph type="dt" sz="half" idx="10"/>
          </p:nvPr>
        </p:nvSpPr>
        <p:spPr/>
        <p:txBody>
          <a:bodyPr/>
          <a:lstStyle/>
          <a:p>
            <a:r>
              <a:rPr lang="en-US"/>
              <a:t>17/05/2021</a:t>
            </a:r>
            <a:endParaRPr lang="en-US" dirty="0"/>
          </a:p>
        </p:txBody>
      </p:sp>
      <p:sp>
        <p:nvSpPr>
          <p:cNvPr id="5" name="Footer Placeholder 4">
            <a:extLst>
              <a:ext uri="{FF2B5EF4-FFF2-40B4-BE49-F238E27FC236}">
                <a16:creationId xmlns:a16="http://schemas.microsoft.com/office/drawing/2014/main" id="{120FE220-B249-4686-8A43-7C325F34D42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9654A0A-CAA2-432C-A131-5F13DBE1E4AA}"/>
              </a:ext>
            </a:extLst>
          </p:cNvPr>
          <p:cNvSpPr>
            <a:spLocks noGrp="1"/>
          </p:cNvSpPr>
          <p:nvPr>
            <p:ph type="sldNum" sz="quarter" idx="12"/>
          </p:nvPr>
        </p:nvSpPr>
        <p:spPr/>
        <p:txBody>
          <a:bodyPr/>
          <a:lstStyle/>
          <a:p>
            <a:fld id="{B6F15528-21DE-4FAA-801E-634DDDAF4B2B}" type="slidenum">
              <a:rPr lang="en-US" smtClean="0"/>
              <a:pPr/>
              <a:t>77</a:t>
            </a:fld>
            <a:endParaRPr lang="en-US"/>
          </a:p>
        </p:txBody>
      </p:sp>
    </p:spTree>
    <p:extLst>
      <p:ext uri="{BB962C8B-B14F-4D97-AF65-F5344CB8AC3E}">
        <p14:creationId xmlns:p14="http://schemas.microsoft.com/office/powerpoint/2010/main" val="128386092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E4EF2-0B50-41E0-8AEA-7FE3FFA8D1D0}"/>
              </a:ext>
            </a:extLst>
          </p:cNvPr>
          <p:cNvSpPr>
            <a:spLocks noGrp="1"/>
          </p:cNvSpPr>
          <p:nvPr>
            <p:ph type="title"/>
          </p:nvPr>
        </p:nvSpPr>
        <p:spPr/>
        <p:txBody>
          <a:bodyPr>
            <a:normAutofit fontScale="90000"/>
          </a:bodyPr>
          <a:lstStyle/>
          <a:p>
            <a:r>
              <a:rPr lang="en-US" sz="4400" b="1" dirty="0">
                <a:solidFill>
                  <a:srgbClr val="34444C"/>
                </a:solidFill>
                <a:effectLst/>
                <a:latin typeface="inherit"/>
                <a:ea typeface="Times New Roman" panose="02020603050405020304" pitchFamily="18" charset="0"/>
                <a:cs typeface="Open Sans" panose="020B0606030504020204" pitchFamily="34" charset="0"/>
              </a:rPr>
              <a:t>Data Types in Embedded C</a:t>
            </a:r>
            <a:br>
              <a:rPr lang="en-IN" sz="4400" dirty="0">
                <a:effectLst/>
                <a:latin typeface="Calibri" panose="020F0502020204030204" pitchFamily="34" charset="0"/>
                <a:ea typeface="Calibri" panose="020F0502020204030204" pitchFamily="34"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C28905B5-0A08-41BF-B497-141E5247128F}"/>
              </a:ext>
            </a:extLst>
          </p:cNvPr>
          <p:cNvSpPr>
            <a:spLocks noGrp="1"/>
          </p:cNvSpPr>
          <p:nvPr>
            <p:ph idx="1"/>
          </p:nvPr>
        </p:nvSpPr>
        <p:spPr/>
        <p:txBody>
          <a:bodyPr>
            <a:normAutofit/>
          </a:bodyPr>
          <a:lstStyle/>
          <a:p>
            <a:pPr algn="just"/>
            <a:r>
              <a:rPr lang="en-US" sz="1800" dirty="0">
                <a:solidFill>
                  <a:srgbClr val="34444C"/>
                </a:solidFill>
                <a:effectLst/>
                <a:latin typeface="Open Sans" panose="020B0606030504020204" pitchFamily="34" charset="0"/>
                <a:ea typeface="Times New Roman" panose="02020603050405020304" pitchFamily="18" charset="0"/>
                <a:cs typeface="Mangal" panose="02040503050203030202" pitchFamily="18" charset="0"/>
              </a:rPr>
              <a:t>The following table shows some of the data types in Cx51 Compiler along with their ranges.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gn="just"/>
            <a:endParaRPr lang="en-IN" dirty="0"/>
          </a:p>
          <a:p>
            <a:pPr algn="just"/>
            <a:endParaRPr lang="en-IN" dirty="0"/>
          </a:p>
        </p:txBody>
      </p:sp>
      <p:sp>
        <p:nvSpPr>
          <p:cNvPr id="4" name="Date Placeholder 3">
            <a:extLst>
              <a:ext uri="{FF2B5EF4-FFF2-40B4-BE49-F238E27FC236}">
                <a16:creationId xmlns:a16="http://schemas.microsoft.com/office/drawing/2014/main" id="{05836449-008D-49C4-8F26-315F44BF677C}"/>
              </a:ext>
            </a:extLst>
          </p:cNvPr>
          <p:cNvSpPr>
            <a:spLocks noGrp="1"/>
          </p:cNvSpPr>
          <p:nvPr>
            <p:ph type="dt" sz="half" idx="10"/>
          </p:nvPr>
        </p:nvSpPr>
        <p:spPr/>
        <p:txBody>
          <a:bodyPr/>
          <a:lstStyle/>
          <a:p>
            <a:r>
              <a:rPr lang="en-US"/>
              <a:t>17/05/2021</a:t>
            </a:r>
            <a:endParaRPr lang="en-US" dirty="0"/>
          </a:p>
        </p:txBody>
      </p:sp>
      <p:sp>
        <p:nvSpPr>
          <p:cNvPr id="5" name="Footer Placeholder 4">
            <a:extLst>
              <a:ext uri="{FF2B5EF4-FFF2-40B4-BE49-F238E27FC236}">
                <a16:creationId xmlns:a16="http://schemas.microsoft.com/office/drawing/2014/main" id="{CEA71582-66D2-4E44-9CD3-6D5B3F66FA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8BE03C8-C20C-4F61-87B5-F3AC1337B1D4}"/>
              </a:ext>
            </a:extLst>
          </p:cNvPr>
          <p:cNvSpPr>
            <a:spLocks noGrp="1"/>
          </p:cNvSpPr>
          <p:nvPr>
            <p:ph type="sldNum" sz="quarter" idx="12"/>
          </p:nvPr>
        </p:nvSpPr>
        <p:spPr/>
        <p:txBody>
          <a:bodyPr/>
          <a:lstStyle/>
          <a:p>
            <a:fld id="{B6F15528-21DE-4FAA-801E-634DDDAF4B2B}" type="slidenum">
              <a:rPr lang="en-US" smtClean="0"/>
              <a:pPr/>
              <a:t>78</a:t>
            </a:fld>
            <a:endParaRPr lang="en-US"/>
          </a:p>
        </p:txBody>
      </p:sp>
      <p:graphicFrame>
        <p:nvGraphicFramePr>
          <p:cNvPr id="11" name="Table 10">
            <a:extLst>
              <a:ext uri="{FF2B5EF4-FFF2-40B4-BE49-F238E27FC236}">
                <a16:creationId xmlns:a16="http://schemas.microsoft.com/office/drawing/2014/main" id="{B88F144C-485F-4F0C-B89B-6E28748D9AFE}"/>
              </a:ext>
            </a:extLst>
          </p:cNvPr>
          <p:cNvGraphicFramePr>
            <a:graphicFrameLocks noGrp="1"/>
          </p:cNvGraphicFramePr>
          <p:nvPr>
            <p:extLst>
              <p:ext uri="{D42A27DB-BD31-4B8C-83A1-F6EECF244321}">
                <p14:modId xmlns:p14="http://schemas.microsoft.com/office/powerpoint/2010/main" val="3136990205"/>
              </p:ext>
            </p:extLst>
          </p:nvPr>
        </p:nvGraphicFramePr>
        <p:xfrm>
          <a:off x="457200" y="2674681"/>
          <a:ext cx="8229600" cy="2750000"/>
        </p:xfrm>
        <a:graphic>
          <a:graphicData uri="http://schemas.openxmlformats.org/drawingml/2006/table">
            <a:tbl>
              <a:tblPr firstRow="1" firstCol="1" bandRow="1">
                <a:tableStyleId>{5940675A-B579-460E-94D1-54222C63F5DA}</a:tableStyleId>
              </a:tblPr>
              <a:tblGrid>
                <a:gridCol w="2743200">
                  <a:extLst>
                    <a:ext uri="{9D8B030D-6E8A-4147-A177-3AD203B41FA5}">
                      <a16:colId xmlns:a16="http://schemas.microsoft.com/office/drawing/2014/main" val="2434224967"/>
                    </a:ext>
                  </a:extLst>
                </a:gridCol>
                <a:gridCol w="2743200">
                  <a:extLst>
                    <a:ext uri="{9D8B030D-6E8A-4147-A177-3AD203B41FA5}">
                      <a16:colId xmlns:a16="http://schemas.microsoft.com/office/drawing/2014/main" val="4131666431"/>
                    </a:ext>
                  </a:extLst>
                </a:gridCol>
                <a:gridCol w="2743200">
                  <a:extLst>
                    <a:ext uri="{9D8B030D-6E8A-4147-A177-3AD203B41FA5}">
                      <a16:colId xmlns:a16="http://schemas.microsoft.com/office/drawing/2014/main" val="2671776789"/>
                    </a:ext>
                  </a:extLst>
                </a:gridCol>
              </a:tblGrid>
              <a:tr h="0">
                <a:tc>
                  <a:txBody>
                    <a:bodyPr/>
                    <a:lstStyle/>
                    <a:p>
                      <a:pPr algn="ctr">
                        <a:lnSpc>
                          <a:spcPct val="115000"/>
                        </a:lnSpc>
                        <a:spcAft>
                          <a:spcPts val="1000"/>
                        </a:spcAft>
                      </a:pPr>
                      <a:r>
                        <a:rPr lang="en-US" sz="1400">
                          <a:effectLst/>
                        </a:rPr>
                        <a:t>Data Type</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tc>
                <a:tc>
                  <a:txBody>
                    <a:bodyPr/>
                    <a:lstStyle/>
                    <a:p>
                      <a:pPr algn="ctr">
                        <a:lnSpc>
                          <a:spcPct val="115000"/>
                        </a:lnSpc>
                        <a:spcAft>
                          <a:spcPts val="1000"/>
                        </a:spcAft>
                      </a:pPr>
                      <a:r>
                        <a:rPr lang="en-US" sz="1400">
                          <a:effectLst/>
                        </a:rPr>
                        <a:t>Bits (Bytes)</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tc>
                <a:tc>
                  <a:txBody>
                    <a:bodyPr/>
                    <a:lstStyle/>
                    <a:p>
                      <a:pPr algn="ctr">
                        <a:lnSpc>
                          <a:spcPct val="115000"/>
                        </a:lnSpc>
                        <a:spcAft>
                          <a:spcPts val="1000"/>
                        </a:spcAft>
                      </a:pPr>
                      <a:r>
                        <a:rPr lang="en-US" sz="1400">
                          <a:effectLst/>
                        </a:rPr>
                        <a:t>Range</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tc>
                <a:extLst>
                  <a:ext uri="{0D108BD9-81ED-4DB2-BD59-A6C34878D82A}">
                    <a16:rowId xmlns:a16="http://schemas.microsoft.com/office/drawing/2014/main" val="515352189"/>
                  </a:ext>
                </a:extLst>
              </a:tr>
              <a:tr h="0">
                <a:tc>
                  <a:txBody>
                    <a:bodyPr/>
                    <a:lstStyle/>
                    <a:p>
                      <a:pPr algn="ctr">
                        <a:lnSpc>
                          <a:spcPct val="115000"/>
                        </a:lnSpc>
                        <a:spcAft>
                          <a:spcPts val="1000"/>
                        </a:spcAft>
                      </a:pPr>
                      <a:r>
                        <a:rPr lang="en-US" sz="1400">
                          <a:effectLst/>
                        </a:rPr>
                        <a:t>bit</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tc>
                <a:tc>
                  <a:txBody>
                    <a:bodyPr/>
                    <a:lstStyle/>
                    <a:p>
                      <a:pPr algn="ctr">
                        <a:lnSpc>
                          <a:spcPct val="115000"/>
                        </a:lnSpc>
                        <a:spcAft>
                          <a:spcPts val="1000"/>
                        </a:spcAft>
                      </a:pPr>
                      <a:r>
                        <a:rPr lang="en-US" sz="1400">
                          <a:effectLst/>
                        </a:rPr>
                        <a:t>1</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tc>
                <a:tc>
                  <a:txBody>
                    <a:bodyPr/>
                    <a:lstStyle/>
                    <a:p>
                      <a:pPr algn="ctr">
                        <a:lnSpc>
                          <a:spcPct val="115000"/>
                        </a:lnSpc>
                        <a:spcAft>
                          <a:spcPts val="1000"/>
                        </a:spcAft>
                      </a:pPr>
                      <a:r>
                        <a:rPr lang="en-US" sz="1400">
                          <a:effectLst/>
                        </a:rPr>
                        <a:t>0 or 1 (bit addressable part of RAM)</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tc>
                <a:extLst>
                  <a:ext uri="{0D108BD9-81ED-4DB2-BD59-A6C34878D82A}">
                    <a16:rowId xmlns:a16="http://schemas.microsoft.com/office/drawing/2014/main" val="2519248897"/>
                  </a:ext>
                </a:extLst>
              </a:tr>
              <a:tr h="0">
                <a:tc>
                  <a:txBody>
                    <a:bodyPr/>
                    <a:lstStyle/>
                    <a:p>
                      <a:pPr algn="ctr">
                        <a:lnSpc>
                          <a:spcPct val="115000"/>
                        </a:lnSpc>
                        <a:spcAft>
                          <a:spcPts val="1000"/>
                        </a:spcAft>
                      </a:pPr>
                      <a:r>
                        <a:rPr lang="en-US" sz="1400">
                          <a:effectLst/>
                        </a:rPr>
                        <a:t>signed int</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tc>
                <a:tc>
                  <a:txBody>
                    <a:bodyPr/>
                    <a:lstStyle/>
                    <a:p>
                      <a:pPr algn="ctr">
                        <a:lnSpc>
                          <a:spcPct val="115000"/>
                        </a:lnSpc>
                        <a:spcAft>
                          <a:spcPts val="1000"/>
                        </a:spcAft>
                      </a:pPr>
                      <a:r>
                        <a:rPr lang="en-US" sz="1400">
                          <a:effectLst/>
                        </a:rPr>
                        <a:t>16 (2)</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tc>
                <a:tc>
                  <a:txBody>
                    <a:bodyPr/>
                    <a:lstStyle/>
                    <a:p>
                      <a:pPr algn="ctr">
                        <a:lnSpc>
                          <a:spcPct val="115000"/>
                        </a:lnSpc>
                        <a:spcAft>
                          <a:spcPts val="1000"/>
                        </a:spcAft>
                      </a:pPr>
                      <a:r>
                        <a:rPr lang="en-US" sz="1400">
                          <a:effectLst/>
                        </a:rPr>
                        <a:t>-32768 to +32767</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tc>
                <a:extLst>
                  <a:ext uri="{0D108BD9-81ED-4DB2-BD59-A6C34878D82A}">
                    <a16:rowId xmlns:a16="http://schemas.microsoft.com/office/drawing/2014/main" val="2747945285"/>
                  </a:ext>
                </a:extLst>
              </a:tr>
              <a:tr h="0">
                <a:tc>
                  <a:txBody>
                    <a:bodyPr/>
                    <a:lstStyle/>
                    <a:p>
                      <a:pPr algn="ctr">
                        <a:lnSpc>
                          <a:spcPct val="115000"/>
                        </a:lnSpc>
                        <a:spcAft>
                          <a:spcPts val="1000"/>
                        </a:spcAft>
                      </a:pPr>
                      <a:r>
                        <a:rPr lang="en-US" sz="1400">
                          <a:effectLst/>
                        </a:rPr>
                        <a:t>unsigned int</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tc>
                <a:tc>
                  <a:txBody>
                    <a:bodyPr/>
                    <a:lstStyle/>
                    <a:p>
                      <a:pPr algn="ctr">
                        <a:lnSpc>
                          <a:spcPct val="115000"/>
                        </a:lnSpc>
                        <a:spcAft>
                          <a:spcPts val="1000"/>
                        </a:spcAft>
                      </a:pPr>
                      <a:r>
                        <a:rPr lang="en-US" sz="1400">
                          <a:effectLst/>
                        </a:rPr>
                        <a:t>16 (2)</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tc>
                <a:tc>
                  <a:txBody>
                    <a:bodyPr/>
                    <a:lstStyle/>
                    <a:p>
                      <a:pPr algn="ctr">
                        <a:lnSpc>
                          <a:spcPct val="115000"/>
                        </a:lnSpc>
                        <a:spcAft>
                          <a:spcPts val="1000"/>
                        </a:spcAft>
                      </a:pPr>
                      <a:r>
                        <a:rPr lang="en-US" sz="1400">
                          <a:effectLst/>
                        </a:rPr>
                        <a:t>0 to 65535</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tc>
                <a:extLst>
                  <a:ext uri="{0D108BD9-81ED-4DB2-BD59-A6C34878D82A}">
                    <a16:rowId xmlns:a16="http://schemas.microsoft.com/office/drawing/2014/main" val="871155316"/>
                  </a:ext>
                </a:extLst>
              </a:tr>
              <a:tr h="0">
                <a:tc>
                  <a:txBody>
                    <a:bodyPr/>
                    <a:lstStyle/>
                    <a:p>
                      <a:pPr algn="ctr">
                        <a:lnSpc>
                          <a:spcPct val="115000"/>
                        </a:lnSpc>
                        <a:spcAft>
                          <a:spcPts val="1000"/>
                        </a:spcAft>
                      </a:pPr>
                      <a:r>
                        <a:rPr lang="en-US" sz="1400">
                          <a:effectLst/>
                        </a:rPr>
                        <a:t>signed char</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tc>
                <a:tc>
                  <a:txBody>
                    <a:bodyPr/>
                    <a:lstStyle/>
                    <a:p>
                      <a:pPr algn="ctr">
                        <a:lnSpc>
                          <a:spcPct val="115000"/>
                        </a:lnSpc>
                        <a:spcAft>
                          <a:spcPts val="1000"/>
                        </a:spcAft>
                      </a:pPr>
                      <a:r>
                        <a:rPr lang="en-US" sz="1400">
                          <a:effectLst/>
                        </a:rPr>
                        <a:t>8 (1)</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tc>
                <a:tc>
                  <a:txBody>
                    <a:bodyPr/>
                    <a:lstStyle/>
                    <a:p>
                      <a:pPr algn="ctr">
                        <a:lnSpc>
                          <a:spcPct val="115000"/>
                        </a:lnSpc>
                        <a:spcAft>
                          <a:spcPts val="1000"/>
                        </a:spcAft>
                      </a:pPr>
                      <a:r>
                        <a:rPr lang="en-US" sz="1400">
                          <a:effectLst/>
                        </a:rPr>
                        <a:t>-128 to +127</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tc>
                <a:extLst>
                  <a:ext uri="{0D108BD9-81ED-4DB2-BD59-A6C34878D82A}">
                    <a16:rowId xmlns:a16="http://schemas.microsoft.com/office/drawing/2014/main" val="1371386518"/>
                  </a:ext>
                </a:extLst>
              </a:tr>
              <a:tr h="0">
                <a:tc>
                  <a:txBody>
                    <a:bodyPr/>
                    <a:lstStyle/>
                    <a:p>
                      <a:pPr algn="ctr">
                        <a:lnSpc>
                          <a:spcPct val="115000"/>
                        </a:lnSpc>
                        <a:spcAft>
                          <a:spcPts val="1000"/>
                        </a:spcAft>
                      </a:pPr>
                      <a:r>
                        <a:rPr lang="en-US" sz="1400">
                          <a:effectLst/>
                        </a:rPr>
                        <a:t>unsigned</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tc>
                <a:tc>
                  <a:txBody>
                    <a:bodyPr/>
                    <a:lstStyle/>
                    <a:p>
                      <a:pPr algn="ctr">
                        <a:lnSpc>
                          <a:spcPct val="115000"/>
                        </a:lnSpc>
                        <a:spcAft>
                          <a:spcPts val="1000"/>
                        </a:spcAft>
                      </a:pPr>
                      <a:r>
                        <a:rPr lang="en-US" sz="1400">
                          <a:effectLst/>
                        </a:rPr>
                        <a:t>8 (1)</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tc>
                <a:tc>
                  <a:txBody>
                    <a:bodyPr/>
                    <a:lstStyle/>
                    <a:p>
                      <a:pPr algn="ctr">
                        <a:lnSpc>
                          <a:spcPct val="115000"/>
                        </a:lnSpc>
                        <a:spcAft>
                          <a:spcPts val="1000"/>
                        </a:spcAft>
                      </a:pPr>
                      <a:r>
                        <a:rPr lang="en-US" sz="1400">
                          <a:effectLst/>
                        </a:rPr>
                        <a:t>0 to 255</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tc>
                <a:extLst>
                  <a:ext uri="{0D108BD9-81ED-4DB2-BD59-A6C34878D82A}">
                    <a16:rowId xmlns:a16="http://schemas.microsoft.com/office/drawing/2014/main" val="2436997152"/>
                  </a:ext>
                </a:extLst>
              </a:tr>
              <a:tr h="0">
                <a:tc>
                  <a:txBody>
                    <a:bodyPr/>
                    <a:lstStyle/>
                    <a:p>
                      <a:pPr algn="ctr">
                        <a:lnSpc>
                          <a:spcPct val="115000"/>
                        </a:lnSpc>
                        <a:spcAft>
                          <a:spcPts val="1000"/>
                        </a:spcAft>
                      </a:pPr>
                      <a:r>
                        <a:rPr lang="en-US" sz="1400">
                          <a:effectLst/>
                        </a:rPr>
                        <a:t>float</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tc>
                <a:tc>
                  <a:txBody>
                    <a:bodyPr/>
                    <a:lstStyle/>
                    <a:p>
                      <a:pPr algn="ctr">
                        <a:lnSpc>
                          <a:spcPct val="115000"/>
                        </a:lnSpc>
                        <a:spcAft>
                          <a:spcPts val="1000"/>
                        </a:spcAft>
                      </a:pPr>
                      <a:r>
                        <a:rPr lang="en-US" sz="1400">
                          <a:effectLst/>
                        </a:rPr>
                        <a:t>32 (4)</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tc>
                <a:tc>
                  <a:txBody>
                    <a:bodyPr/>
                    <a:lstStyle/>
                    <a:p>
                      <a:pPr algn="ctr">
                        <a:lnSpc>
                          <a:spcPct val="115000"/>
                        </a:lnSpc>
                        <a:spcAft>
                          <a:spcPts val="1000"/>
                        </a:spcAft>
                      </a:pPr>
                      <a:r>
                        <a:rPr lang="en-US" sz="1400">
                          <a:effectLst/>
                        </a:rPr>
                        <a:t>±1.175494E-38 to ±3.402823E+38</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tc>
                <a:extLst>
                  <a:ext uri="{0D108BD9-81ED-4DB2-BD59-A6C34878D82A}">
                    <a16:rowId xmlns:a16="http://schemas.microsoft.com/office/drawing/2014/main" val="2308295001"/>
                  </a:ext>
                </a:extLst>
              </a:tr>
              <a:tr h="0">
                <a:tc>
                  <a:txBody>
                    <a:bodyPr/>
                    <a:lstStyle/>
                    <a:p>
                      <a:pPr algn="ctr">
                        <a:lnSpc>
                          <a:spcPct val="115000"/>
                        </a:lnSpc>
                        <a:spcAft>
                          <a:spcPts val="1000"/>
                        </a:spcAft>
                      </a:pPr>
                      <a:r>
                        <a:rPr lang="en-US" sz="1400">
                          <a:effectLst/>
                        </a:rPr>
                        <a:t>double</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tc>
                <a:tc>
                  <a:txBody>
                    <a:bodyPr/>
                    <a:lstStyle/>
                    <a:p>
                      <a:pPr algn="ctr">
                        <a:lnSpc>
                          <a:spcPct val="115000"/>
                        </a:lnSpc>
                        <a:spcAft>
                          <a:spcPts val="1000"/>
                        </a:spcAft>
                      </a:pPr>
                      <a:r>
                        <a:rPr lang="en-US" sz="1400">
                          <a:effectLst/>
                        </a:rPr>
                        <a:t>32 (4)</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tc>
                <a:tc>
                  <a:txBody>
                    <a:bodyPr/>
                    <a:lstStyle/>
                    <a:p>
                      <a:pPr algn="ctr">
                        <a:lnSpc>
                          <a:spcPct val="115000"/>
                        </a:lnSpc>
                        <a:spcAft>
                          <a:spcPts val="1000"/>
                        </a:spcAft>
                      </a:pPr>
                      <a:r>
                        <a:rPr lang="en-US" sz="1400">
                          <a:effectLst/>
                        </a:rPr>
                        <a:t>±1.175494E-38 to ±3.402823E+38</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tc>
                <a:extLst>
                  <a:ext uri="{0D108BD9-81ED-4DB2-BD59-A6C34878D82A}">
                    <a16:rowId xmlns:a16="http://schemas.microsoft.com/office/drawing/2014/main" val="2425908457"/>
                  </a:ext>
                </a:extLst>
              </a:tr>
              <a:tr h="0">
                <a:tc>
                  <a:txBody>
                    <a:bodyPr/>
                    <a:lstStyle/>
                    <a:p>
                      <a:pPr algn="ctr">
                        <a:lnSpc>
                          <a:spcPct val="115000"/>
                        </a:lnSpc>
                        <a:spcAft>
                          <a:spcPts val="1000"/>
                        </a:spcAft>
                      </a:pPr>
                      <a:r>
                        <a:rPr lang="en-US" sz="1400">
                          <a:effectLst/>
                        </a:rPr>
                        <a:t>sbit</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tc>
                <a:tc>
                  <a:txBody>
                    <a:bodyPr/>
                    <a:lstStyle/>
                    <a:p>
                      <a:pPr algn="ctr">
                        <a:lnSpc>
                          <a:spcPct val="115000"/>
                        </a:lnSpc>
                        <a:spcAft>
                          <a:spcPts val="1000"/>
                        </a:spcAft>
                      </a:pPr>
                      <a:r>
                        <a:rPr lang="en-US" sz="1400">
                          <a:effectLst/>
                        </a:rPr>
                        <a:t>1</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tc>
                <a:tc>
                  <a:txBody>
                    <a:bodyPr/>
                    <a:lstStyle/>
                    <a:p>
                      <a:pPr algn="ctr">
                        <a:lnSpc>
                          <a:spcPct val="115000"/>
                        </a:lnSpc>
                        <a:spcAft>
                          <a:spcPts val="1000"/>
                        </a:spcAft>
                      </a:pPr>
                      <a:r>
                        <a:rPr lang="en-US" sz="1400">
                          <a:effectLst/>
                        </a:rPr>
                        <a:t>0 or 1 (bit addressable part of RAM)</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tc>
                <a:extLst>
                  <a:ext uri="{0D108BD9-81ED-4DB2-BD59-A6C34878D82A}">
                    <a16:rowId xmlns:a16="http://schemas.microsoft.com/office/drawing/2014/main" val="2973216041"/>
                  </a:ext>
                </a:extLst>
              </a:tr>
              <a:tr h="0">
                <a:tc>
                  <a:txBody>
                    <a:bodyPr/>
                    <a:lstStyle/>
                    <a:p>
                      <a:pPr algn="ctr">
                        <a:lnSpc>
                          <a:spcPct val="115000"/>
                        </a:lnSpc>
                        <a:spcAft>
                          <a:spcPts val="1000"/>
                        </a:spcAft>
                      </a:pPr>
                      <a:r>
                        <a:rPr lang="en-US" sz="1400">
                          <a:effectLst/>
                        </a:rPr>
                        <a:t>sfr</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tc>
                <a:tc>
                  <a:txBody>
                    <a:bodyPr/>
                    <a:lstStyle/>
                    <a:p>
                      <a:pPr algn="ctr">
                        <a:lnSpc>
                          <a:spcPct val="115000"/>
                        </a:lnSpc>
                        <a:spcAft>
                          <a:spcPts val="1000"/>
                        </a:spcAft>
                      </a:pPr>
                      <a:r>
                        <a:rPr lang="en-US" sz="1400">
                          <a:effectLst/>
                        </a:rPr>
                        <a:t>8 (1)</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tc>
                <a:tc>
                  <a:txBody>
                    <a:bodyPr/>
                    <a:lstStyle/>
                    <a:p>
                      <a:pPr algn="ctr">
                        <a:lnSpc>
                          <a:spcPct val="115000"/>
                        </a:lnSpc>
                        <a:spcAft>
                          <a:spcPts val="1000"/>
                        </a:spcAft>
                      </a:pPr>
                      <a:r>
                        <a:rPr lang="en-US" sz="1400">
                          <a:effectLst/>
                        </a:rPr>
                        <a:t>RAM Addresses (80h to FFh)</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tc>
                <a:extLst>
                  <a:ext uri="{0D108BD9-81ED-4DB2-BD59-A6C34878D82A}">
                    <a16:rowId xmlns:a16="http://schemas.microsoft.com/office/drawing/2014/main" val="168172952"/>
                  </a:ext>
                </a:extLst>
              </a:tr>
              <a:tr h="0">
                <a:tc>
                  <a:txBody>
                    <a:bodyPr/>
                    <a:lstStyle/>
                    <a:p>
                      <a:pPr algn="ctr">
                        <a:lnSpc>
                          <a:spcPct val="115000"/>
                        </a:lnSpc>
                        <a:spcAft>
                          <a:spcPts val="1000"/>
                        </a:spcAft>
                      </a:pPr>
                      <a:r>
                        <a:rPr lang="en-US" sz="1400" dirty="0">
                          <a:effectLst/>
                        </a:rPr>
                        <a:t>sfr16</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tc>
                <a:tc>
                  <a:txBody>
                    <a:bodyPr/>
                    <a:lstStyle/>
                    <a:p>
                      <a:pPr algn="ctr">
                        <a:lnSpc>
                          <a:spcPct val="115000"/>
                        </a:lnSpc>
                        <a:spcAft>
                          <a:spcPts val="1000"/>
                        </a:spcAft>
                      </a:pPr>
                      <a:r>
                        <a:rPr lang="en-US" sz="1400">
                          <a:effectLst/>
                        </a:rPr>
                        <a:t>16 (2)</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tc>
                <a:tc>
                  <a:txBody>
                    <a:bodyPr/>
                    <a:lstStyle/>
                    <a:p>
                      <a:pPr algn="ctr">
                        <a:lnSpc>
                          <a:spcPct val="115000"/>
                        </a:lnSpc>
                        <a:spcAft>
                          <a:spcPts val="1000"/>
                        </a:spcAft>
                      </a:pPr>
                      <a:r>
                        <a:rPr lang="en-US" sz="1400" dirty="0">
                          <a:effectLst/>
                        </a:rPr>
                        <a:t>0 to 65535</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tc>
                <a:extLst>
                  <a:ext uri="{0D108BD9-81ED-4DB2-BD59-A6C34878D82A}">
                    <a16:rowId xmlns:a16="http://schemas.microsoft.com/office/drawing/2014/main" val="2177746993"/>
                  </a:ext>
                </a:extLst>
              </a:tr>
            </a:tbl>
          </a:graphicData>
        </a:graphic>
      </p:graphicFrame>
    </p:spTree>
    <p:extLst>
      <p:ext uri="{BB962C8B-B14F-4D97-AF65-F5344CB8AC3E}">
        <p14:creationId xmlns:p14="http://schemas.microsoft.com/office/powerpoint/2010/main" val="298242088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D259C-4953-4BA8-9EC9-8382F2BEF8D6}"/>
              </a:ext>
            </a:extLst>
          </p:cNvPr>
          <p:cNvSpPr>
            <a:spLocks noGrp="1"/>
          </p:cNvSpPr>
          <p:nvPr>
            <p:ph type="title"/>
          </p:nvPr>
        </p:nvSpPr>
        <p:spPr/>
        <p:txBody>
          <a:bodyPr>
            <a:normAutofit fontScale="90000"/>
          </a:bodyPr>
          <a:lstStyle/>
          <a:p>
            <a:r>
              <a:rPr lang="en-US" sz="4400" b="1" dirty="0">
                <a:solidFill>
                  <a:srgbClr val="34444C"/>
                </a:solidFill>
                <a:effectLst/>
                <a:latin typeface="inherit"/>
                <a:ea typeface="Times New Roman" panose="02020603050405020304" pitchFamily="18" charset="0"/>
                <a:cs typeface="Open Sans" panose="020B0606030504020204" pitchFamily="34" charset="0"/>
              </a:rPr>
              <a:t>Different Components of an Embedded C Program</a:t>
            </a:r>
            <a:endParaRPr lang="en-IN" dirty="0"/>
          </a:p>
        </p:txBody>
      </p:sp>
      <p:sp>
        <p:nvSpPr>
          <p:cNvPr id="3" name="Content Placeholder 2">
            <a:extLst>
              <a:ext uri="{FF2B5EF4-FFF2-40B4-BE49-F238E27FC236}">
                <a16:creationId xmlns:a16="http://schemas.microsoft.com/office/drawing/2014/main" id="{DBA0A993-277E-4332-B82E-B44584921564}"/>
              </a:ext>
            </a:extLst>
          </p:cNvPr>
          <p:cNvSpPr>
            <a:spLocks noGrp="1"/>
          </p:cNvSpPr>
          <p:nvPr>
            <p:ph idx="1"/>
          </p:nvPr>
        </p:nvSpPr>
        <p:spPr/>
        <p:txBody>
          <a:bodyPr>
            <a:normAutofit fontScale="92500" lnSpcReduction="10000"/>
          </a:bodyPr>
          <a:lstStyle/>
          <a:p>
            <a:pPr marL="342900" lvl="0" indent="-342900">
              <a:lnSpc>
                <a:spcPct val="115000"/>
              </a:lnSpc>
              <a:spcAft>
                <a:spcPts val="1000"/>
              </a:spcAft>
              <a:buFont typeface="Arial" panose="020B0604020202020204" pitchFamily="34" charset="0"/>
              <a:buChar char="•"/>
              <a:tabLst>
                <a:tab pos="457200"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Steps to Build an Embedded C Program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There are different steps involved in designing an embedded c program like the following.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Comments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Directives of Processor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Configuration of Port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Global variables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Core Function/Main Function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Declaration of Variable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logic of the Program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8D47D66F-9188-4746-833C-68AD0944EC22}"/>
              </a:ext>
            </a:extLst>
          </p:cNvPr>
          <p:cNvSpPr>
            <a:spLocks noGrp="1"/>
          </p:cNvSpPr>
          <p:nvPr>
            <p:ph type="dt" sz="half" idx="10"/>
          </p:nvPr>
        </p:nvSpPr>
        <p:spPr/>
        <p:txBody>
          <a:bodyPr/>
          <a:lstStyle/>
          <a:p>
            <a:r>
              <a:rPr lang="en-US"/>
              <a:t>17/05/2021</a:t>
            </a:r>
            <a:endParaRPr lang="en-US" dirty="0"/>
          </a:p>
        </p:txBody>
      </p:sp>
      <p:sp>
        <p:nvSpPr>
          <p:cNvPr id="5" name="Footer Placeholder 4">
            <a:extLst>
              <a:ext uri="{FF2B5EF4-FFF2-40B4-BE49-F238E27FC236}">
                <a16:creationId xmlns:a16="http://schemas.microsoft.com/office/drawing/2014/main" id="{71B61C9A-D492-41DB-9446-B3E8DB7366E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0909105-0E6A-4F65-A5E2-2F5893D0530E}"/>
              </a:ext>
            </a:extLst>
          </p:cNvPr>
          <p:cNvSpPr>
            <a:spLocks noGrp="1"/>
          </p:cNvSpPr>
          <p:nvPr>
            <p:ph type="sldNum" sz="quarter" idx="12"/>
          </p:nvPr>
        </p:nvSpPr>
        <p:spPr/>
        <p:txBody>
          <a:bodyPr/>
          <a:lstStyle/>
          <a:p>
            <a:fld id="{B6F15528-21DE-4FAA-801E-634DDDAF4B2B}" type="slidenum">
              <a:rPr lang="en-US" smtClean="0"/>
              <a:pPr/>
              <a:t>79</a:t>
            </a:fld>
            <a:endParaRPr lang="en-US"/>
          </a:p>
        </p:txBody>
      </p:sp>
    </p:spTree>
    <p:extLst>
      <p:ext uri="{BB962C8B-B14F-4D97-AF65-F5344CB8AC3E}">
        <p14:creationId xmlns:p14="http://schemas.microsoft.com/office/powerpoint/2010/main" val="1600877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t>Embedded Systems</a:t>
            </a:r>
          </a:p>
        </p:txBody>
      </p:sp>
      <p:sp>
        <p:nvSpPr>
          <p:cNvPr id="3" name="Content Placeholder 2"/>
          <p:cNvSpPr>
            <a:spLocks noGrp="1"/>
          </p:cNvSpPr>
          <p:nvPr>
            <p:ph idx="1"/>
          </p:nvPr>
        </p:nvSpPr>
        <p:spPr>
          <a:xfrm>
            <a:off x="457200" y="1143000"/>
            <a:ext cx="8229600" cy="4983163"/>
          </a:xfrm>
        </p:spPr>
        <p:txBody>
          <a:bodyPr>
            <a:normAutofit fontScale="40000" lnSpcReduction="20000"/>
          </a:bodyPr>
          <a:lstStyle/>
          <a:p>
            <a:pPr lvl="0" algn="just"/>
            <a:r>
              <a:rPr lang="en-US" sz="5000" dirty="0"/>
              <a:t>An embedded system is that system which has computer hardware with software embedded in it. Microcontrollers normally used to design embedded systems are Arduino, PIC Microcontroller, Atmel Microcontroller, 8051 Microcontroller etc. </a:t>
            </a:r>
          </a:p>
          <a:p>
            <a:pPr lvl="0" algn="just"/>
            <a:endParaRPr lang="en-US" sz="5000" dirty="0"/>
          </a:p>
          <a:p>
            <a:pPr algn="just"/>
            <a:r>
              <a:rPr lang="en-US" sz="5000" dirty="0"/>
              <a:t>A general purpose computer such as Pentium PC is not an embedded system as it does not perform only specific functions. It can be used for a number of applications. Different programs can be installed on a PC for different tasks. A PC has a RAM and an operating system. The operating system loads application software into RAM and then the CPU runs it. While in the case of an embedded system, there is ROM in which application software is burned which can usually perform only one task.</a:t>
            </a:r>
          </a:p>
          <a:p>
            <a:pPr algn="just"/>
            <a:endParaRPr lang="en-US" sz="5000" dirty="0"/>
          </a:p>
          <a:p>
            <a:pPr algn="just"/>
            <a:r>
              <a:rPr lang="en-US" sz="5000" dirty="0"/>
              <a:t>A PC itself is connected to many embedded systems, such as printer, keyboard, mouse, scanner, modem and many others. Such systems perform specific functions and have their own microcontrollers in them. I am going to explain this with some examples.</a:t>
            </a:r>
          </a:p>
          <a:p>
            <a:endParaRPr lang="en-US" dirty="0"/>
          </a:p>
        </p:txBody>
      </p:sp>
      <p:sp>
        <p:nvSpPr>
          <p:cNvPr id="4" name="Date Placeholder 3"/>
          <p:cNvSpPr>
            <a:spLocks noGrp="1"/>
          </p:cNvSpPr>
          <p:nvPr>
            <p:ph type="dt" sz="half" idx="10"/>
          </p:nvPr>
        </p:nvSpPr>
        <p:spPr/>
        <p:txBody>
          <a:bodyPr/>
          <a:lstStyle/>
          <a:p>
            <a:r>
              <a:rPr lang="en-US"/>
              <a:t>17/05/2021</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457EF-F0B3-43C8-9615-7D056F46D807}"/>
              </a:ext>
            </a:extLst>
          </p:cNvPr>
          <p:cNvSpPr>
            <a:spLocks noGrp="1"/>
          </p:cNvSpPr>
          <p:nvPr>
            <p:ph type="title"/>
          </p:nvPr>
        </p:nvSpPr>
        <p:spPr>
          <a:xfrm>
            <a:off x="457200" y="914400"/>
            <a:ext cx="8229600" cy="228600"/>
          </a:xfrm>
        </p:spPr>
        <p:txBody>
          <a:bodyPr>
            <a:noAutofit/>
          </a:bodyPr>
          <a:lstStyle/>
          <a:p>
            <a:r>
              <a:rPr lang="en-US" sz="2800" b="1" dirty="0">
                <a:solidFill>
                  <a:srgbClr val="34444C"/>
                </a:solidFill>
                <a:effectLst/>
                <a:latin typeface="inherit"/>
                <a:ea typeface="Times New Roman" panose="02020603050405020304" pitchFamily="18" charset="0"/>
                <a:cs typeface="Open Sans" panose="020B0606030504020204" pitchFamily="34" charset="0"/>
              </a:rPr>
              <a:t>Different Components of an Embedded C Program</a:t>
            </a:r>
            <a:br>
              <a:rPr lang="en-IN" sz="2800" dirty="0">
                <a:effectLst/>
                <a:latin typeface="Calibri" panose="020F0502020204030204" pitchFamily="34" charset="0"/>
                <a:ea typeface="Calibri" panose="020F0502020204030204" pitchFamily="34" charset="0"/>
                <a:cs typeface="Mangal" panose="02040503050203030202" pitchFamily="18" charset="0"/>
              </a:rPr>
            </a:br>
            <a:br>
              <a:rPr lang="en-IN" sz="2800" dirty="0"/>
            </a:br>
            <a:endParaRPr lang="en-IN" sz="2800" dirty="0"/>
          </a:p>
        </p:txBody>
      </p:sp>
      <p:sp>
        <p:nvSpPr>
          <p:cNvPr id="3" name="Content Placeholder 2">
            <a:extLst>
              <a:ext uri="{FF2B5EF4-FFF2-40B4-BE49-F238E27FC236}">
                <a16:creationId xmlns:a16="http://schemas.microsoft.com/office/drawing/2014/main" id="{87B2386D-04A6-4A4C-8B78-E4E8EEA5DA3F}"/>
              </a:ext>
            </a:extLst>
          </p:cNvPr>
          <p:cNvSpPr>
            <a:spLocks noGrp="1"/>
          </p:cNvSpPr>
          <p:nvPr>
            <p:ph idx="1"/>
          </p:nvPr>
        </p:nvSpPr>
        <p:spPr/>
        <p:txBody>
          <a:bodyPr/>
          <a:lstStyle/>
          <a:p>
            <a:pPr>
              <a:lnSpc>
                <a:spcPts val="2400"/>
              </a:lnSpc>
              <a:spcAft>
                <a:spcPts val="2400"/>
              </a:spcAft>
            </a:pPr>
            <a:r>
              <a:rPr lang="en-US" sz="1800" b="1" dirty="0">
                <a:solidFill>
                  <a:srgbClr val="34444C"/>
                </a:solidFill>
                <a:effectLst/>
                <a:latin typeface="Open Sans" panose="020B0606030504020204" pitchFamily="34" charset="0"/>
                <a:ea typeface="Times New Roman" panose="02020603050405020304" pitchFamily="18" charset="0"/>
                <a:cs typeface="Mangal" panose="02040503050203030202" pitchFamily="18" charset="0"/>
              </a:rPr>
              <a:t>Comments:</a:t>
            </a:r>
            <a:r>
              <a:rPr lang="en-US" sz="1800" dirty="0">
                <a:solidFill>
                  <a:srgbClr val="34444C"/>
                </a:solidFill>
                <a:effectLst/>
                <a:latin typeface="Open Sans" panose="020B0606030504020204" pitchFamily="34" charset="0"/>
                <a:ea typeface="Times New Roman" panose="02020603050405020304" pitchFamily="18" charset="0"/>
                <a:cs typeface="Mangal" panose="02040503050203030202" pitchFamily="18" charset="0"/>
              </a:rPr>
              <a:t> Comments are readable text that are written to help us (the reader) understand the code easily. They are ignored by the compiler and do not take up any memory in the final code (after compilation).</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nSpc>
                <a:spcPts val="2400"/>
              </a:lnSpc>
              <a:spcAft>
                <a:spcPts val="2400"/>
              </a:spcAft>
            </a:pPr>
            <a:r>
              <a:rPr lang="en-US" sz="1800" dirty="0">
                <a:solidFill>
                  <a:srgbClr val="34444C"/>
                </a:solidFill>
                <a:effectLst/>
                <a:latin typeface="Open Sans" panose="020B0606030504020204" pitchFamily="34" charset="0"/>
                <a:ea typeface="Times New Roman" panose="02020603050405020304" pitchFamily="18" charset="0"/>
                <a:cs typeface="Mangal" panose="02040503050203030202" pitchFamily="18" charset="0"/>
              </a:rPr>
              <a:t>There are two ways you can write comments: one is the single line comments denoted by // and the other is multiline comments denoted by /*….*/.</a:t>
            </a:r>
          </a:p>
          <a:p>
            <a:pPr marL="342900" lvl="0" indent="-342900">
              <a:lnSpc>
                <a:spcPct val="115000"/>
              </a:lnSpc>
              <a:spcAft>
                <a:spcPts val="10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an embedded C programming language, we can place comments in our code which helps the reader to understand the code easily.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C=</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a+b</a:t>
            </a:r>
            <a:r>
              <a:rPr lang="en-US" sz="1800" dirty="0">
                <a:effectLst/>
                <a:latin typeface="Calibri" panose="020F0502020204030204" pitchFamily="34" charset="0"/>
                <a:ea typeface="Calibri" panose="020F0502020204030204" pitchFamily="34" charset="0"/>
                <a:cs typeface="Times New Roman" panose="02020603050405020304" pitchFamily="18" charset="0"/>
              </a:rPr>
              <a:t>; /* add two variables whose value is stored in another variable 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2400"/>
              </a:lnSpc>
              <a:spcAft>
                <a:spcPts val="2400"/>
              </a:spcAft>
            </a:pP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
        <p:nvSpPr>
          <p:cNvPr id="4" name="Date Placeholder 3">
            <a:extLst>
              <a:ext uri="{FF2B5EF4-FFF2-40B4-BE49-F238E27FC236}">
                <a16:creationId xmlns:a16="http://schemas.microsoft.com/office/drawing/2014/main" id="{0A3199A4-B016-4513-95AC-9E18F8C6E39B}"/>
              </a:ext>
            </a:extLst>
          </p:cNvPr>
          <p:cNvSpPr>
            <a:spLocks noGrp="1"/>
          </p:cNvSpPr>
          <p:nvPr>
            <p:ph type="dt" sz="half" idx="10"/>
          </p:nvPr>
        </p:nvSpPr>
        <p:spPr/>
        <p:txBody>
          <a:bodyPr/>
          <a:lstStyle/>
          <a:p>
            <a:r>
              <a:rPr lang="en-US"/>
              <a:t>17/05/2021</a:t>
            </a:r>
            <a:endParaRPr lang="en-US" dirty="0"/>
          </a:p>
        </p:txBody>
      </p:sp>
      <p:sp>
        <p:nvSpPr>
          <p:cNvPr id="5" name="Footer Placeholder 4">
            <a:extLst>
              <a:ext uri="{FF2B5EF4-FFF2-40B4-BE49-F238E27FC236}">
                <a16:creationId xmlns:a16="http://schemas.microsoft.com/office/drawing/2014/main" id="{7900E969-291A-401D-A159-203FC05B0FD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4CC498E-D625-4865-95A4-A02B9D2B8E6F}"/>
              </a:ext>
            </a:extLst>
          </p:cNvPr>
          <p:cNvSpPr>
            <a:spLocks noGrp="1"/>
          </p:cNvSpPr>
          <p:nvPr>
            <p:ph type="sldNum" sz="quarter" idx="12"/>
          </p:nvPr>
        </p:nvSpPr>
        <p:spPr/>
        <p:txBody>
          <a:bodyPr/>
          <a:lstStyle/>
          <a:p>
            <a:fld id="{B6F15528-21DE-4FAA-801E-634DDDAF4B2B}" type="slidenum">
              <a:rPr lang="en-US" smtClean="0"/>
              <a:pPr/>
              <a:t>80</a:t>
            </a:fld>
            <a:endParaRPr lang="en-US"/>
          </a:p>
        </p:txBody>
      </p:sp>
    </p:spTree>
    <p:extLst>
      <p:ext uri="{BB962C8B-B14F-4D97-AF65-F5344CB8AC3E}">
        <p14:creationId xmlns:p14="http://schemas.microsoft.com/office/powerpoint/2010/main" val="299025083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D5B54-65B8-4611-82C8-8E8E1B6A46B1}"/>
              </a:ext>
            </a:extLst>
          </p:cNvPr>
          <p:cNvSpPr>
            <a:spLocks noGrp="1"/>
          </p:cNvSpPr>
          <p:nvPr>
            <p:ph type="title"/>
          </p:nvPr>
        </p:nvSpPr>
        <p:spPr/>
        <p:txBody>
          <a:bodyPr>
            <a:normAutofit fontScale="90000"/>
          </a:bodyPr>
          <a:lstStyle/>
          <a:p>
            <a:r>
              <a:rPr lang="en-US" sz="4400" b="1" dirty="0">
                <a:solidFill>
                  <a:srgbClr val="34444C"/>
                </a:solidFill>
                <a:effectLst/>
                <a:latin typeface="inherit"/>
                <a:ea typeface="Times New Roman" panose="02020603050405020304" pitchFamily="18" charset="0"/>
                <a:cs typeface="Open Sans" panose="020B0606030504020204" pitchFamily="34" charset="0"/>
              </a:rPr>
              <a:t>Different Components of an Embedded C Program</a:t>
            </a:r>
            <a:endParaRPr lang="en-IN" dirty="0"/>
          </a:p>
        </p:txBody>
      </p:sp>
      <p:sp>
        <p:nvSpPr>
          <p:cNvPr id="3" name="Content Placeholder 2">
            <a:extLst>
              <a:ext uri="{FF2B5EF4-FFF2-40B4-BE49-F238E27FC236}">
                <a16:creationId xmlns:a16="http://schemas.microsoft.com/office/drawing/2014/main" id="{771BFBC3-F947-46C3-9FE9-6693CDB9625E}"/>
              </a:ext>
            </a:extLst>
          </p:cNvPr>
          <p:cNvSpPr>
            <a:spLocks noGrp="1"/>
          </p:cNvSpPr>
          <p:nvPr>
            <p:ph idx="1"/>
          </p:nvPr>
        </p:nvSpPr>
        <p:spPr/>
        <p:txBody>
          <a:bodyPr/>
          <a:lstStyle/>
          <a:p>
            <a:pPr marL="342900" lvl="0" indent="-342900">
              <a:lnSpc>
                <a:spcPct val="115000"/>
              </a:lnSpc>
              <a:spcAft>
                <a:spcPts val="1000"/>
              </a:spcAft>
              <a:buFont typeface="Arial" panose="020B0604020202020204" pitchFamily="34" charset="0"/>
              <a:buChar char="•"/>
              <a:tabLst>
                <a:tab pos="457200"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Single Line Comment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Generally, for the programming languages, single-line comments are very useful to clarify a fraction of the program. These comments begin with a double slash (//) and it can be located anywhere within the programming language. By using this, the whole line can be ignored within a program.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Arial" panose="020B0604020202020204" pitchFamily="34" charset="0"/>
              <a:buChar char="•"/>
              <a:tabLst>
                <a:tab pos="457200"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Multi-Line Comment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Multi-line comments begin with a single slash (/) &amp; an asterisk (/*) in the programming languages which explains a block of code. These types of comments can be arranged anywhere within the programming language and mainly used to ignore a whole block of code within a program.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FD48A35E-B388-4B65-B3DF-1A2677DE7EB8}"/>
              </a:ext>
            </a:extLst>
          </p:cNvPr>
          <p:cNvSpPr>
            <a:spLocks noGrp="1"/>
          </p:cNvSpPr>
          <p:nvPr>
            <p:ph type="dt" sz="half" idx="10"/>
          </p:nvPr>
        </p:nvSpPr>
        <p:spPr/>
        <p:txBody>
          <a:bodyPr/>
          <a:lstStyle/>
          <a:p>
            <a:r>
              <a:rPr lang="en-US"/>
              <a:t>17/05/2021</a:t>
            </a:r>
            <a:endParaRPr lang="en-US" dirty="0"/>
          </a:p>
        </p:txBody>
      </p:sp>
      <p:sp>
        <p:nvSpPr>
          <p:cNvPr id="5" name="Footer Placeholder 4">
            <a:extLst>
              <a:ext uri="{FF2B5EF4-FFF2-40B4-BE49-F238E27FC236}">
                <a16:creationId xmlns:a16="http://schemas.microsoft.com/office/drawing/2014/main" id="{B798587F-7A5A-4548-BF79-F57D670EFFF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D563DCA-5E6C-4A6B-9A05-00B6355E0DF0}"/>
              </a:ext>
            </a:extLst>
          </p:cNvPr>
          <p:cNvSpPr>
            <a:spLocks noGrp="1"/>
          </p:cNvSpPr>
          <p:nvPr>
            <p:ph type="sldNum" sz="quarter" idx="12"/>
          </p:nvPr>
        </p:nvSpPr>
        <p:spPr/>
        <p:txBody>
          <a:bodyPr/>
          <a:lstStyle/>
          <a:p>
            <a:fld id="{B6F15528-21DE-4FAA-801E-634DDDAF4B2B}" type="slidenum">
              <a:rPr lang="en-US" smtClean="0"/>
              <a:pPr/>
              <a:t>81</a:t>
            </a:fld>
            <a:endParaRPr lang="en-US"/>
          </a:p>
        </p:txBody>
      </p:sp>
    </p:spTree>
    <p:extLst>
      <p:ext uri="{BB962C8B-B14F-4D97-AF65-F5344CB8AC3E}">
        <p14:creationId xmlns:p14="http://schemas.microsoft.com/office/powerpoint/2010/main" val="48275782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457EF-F0B3-43C8-9615-7D056F46D807}"/>
              </a:ext>
            </a:extLst>
          </p:cNvPr>
          <p:cNvSpPr>
            <a:spLocks noGrp="1"/>
          </p:cNvSpPr>
          <p:nvPr>
            <p:ph type="title"/>
          </p:nvPr>
        </p:nvSpPr>
        <p:spPr>
          <a:xfrm>
            <a:off x="457200" y="914400"/>
            <a:ext cx="8229600" cy="228600"/>
          </a:xfrm>
        </p:spPr>
        <p:txBody>
          <a:bodyPr>
            <a:noAutofit/>
          </a:bodyPr>
          <a:lstStyle/>
          <a:p>
            <a:r>
              <a:rPr lang="en-US" sz="2800" b="1" dirty="0">
                <a:solidFill>
                  <a:srgbClr val="34444C"/>
                </a:solidFill>
                <a:effectLst/>
                <a:latin typeface="inherit"/>
                <a:ea typeface="Times New Roman" panose="02020603050405020304" pitchFamily="18" charset="0"/>
                <a:cs typeface="Open Sans" panose="020B0606030504020204" pitchFamily="34" charset="0"/>
              </a:rPr>
              <a:t>Different Components of an Embedded C Program</a:t>
            </a:r>
            <a:br>
              <a:rPr lang="en-IN" sz="2800" dirty="0">
                <a:effectLst/>
                <a:latin typeface="Calibri" panose="020F0502020204030204" pitchFamily="34" charset="0"/>
                <a:ea typeface="Calibri" panose="020F0502020204030204" pitchFamily="34" charset="0"/>
                <a:cs typeface="Mangal" panose="02040503050203030202" pitchFamily="18" charset="0"/>
              </a:rPr>
            </a:br>
            <a:br>
              <a:rPr lang="en-IN" sz="2800" dirty="0"/>
            </a:br>
            <a:endParaRPr lang="en-IN" sz="2800" dirty="0"/>
          </a:p>
        </p:txBody>
      </p:sp>
      <p:sp>
        <p:nvSpPr>
          <p:cNvPr id="3" name="Content Placeholder 2">
            <a:extLst>
              <a:ext uri="{FF2B5EF4-FFF2-40B4-BE49-F238E27FC236}">
                <a16:creationId xmlns:a16="http://schemas.microsoft.com/office/drawing/2014/main" id="{87B2386D-04A6-4A4C-8B78-E4E8EEA5DA3F}"/>
              </a:ext>
            </a:extLst>
          </p:cNvPr>
          <p:cNvSpPr>
            <a:spLocks noGrp="1"/>
          </p:cNvSpPr>
          <p:nvPr>
            <p:ph idx="1"/>
          </p:nvPr>
        </p:nvSpPr>
        <p:spPr/>
        <p:txBody>
          <a:bodyPr>
            <a:normAutofit/>
          </a:bodyPr>
          <a:lstStyle/>
          <a:p>
            <a:pPr>
              <a:lnSpc>
                <a:spcPts val="2400"/>
              </a:lnSpc>
              <a:spcAft>
                <a:spcPts val="2400"/>
              </a:spcAft>
            </a:pPr>
            <a:r>
              <a:rPr lang="en-US" sz="1800" b="1" dirty="0">
                <a:solidFill>
                  <a:srgbClr val="34444C"/>
                </a:solidFill>
                <a:effectLst/>
                <a:latin typeface="Open Sans" panose="020B0606030504020204" pitchFamily="34" charset="0"/>
                <a:ea typeface="Times New Roman" panose="02020603050405020304" pitchFamily="18" charset="0"/>
                <a:cs typeface="Mangal" panose="02040503050203030202" pitchFamily="18" charset="0"/>
              </a:rPr>
              <a:t>Preprocessor Directive:</a:t>
            </a:r>
            <a:r>
              <a:rPr lang="en-US" sz="1800" dirty="0">
                <a:solidFill>
                  <a:srgbClr val="34444C"/>
                </a:solidFill>
                <a:effectLst/>
                <a:latin typeface="Open Sans" panose="020B0606030504020204" pitchFamily="34" charset="0"/>
                <a:ea typeface="Times New Roman" panose="02020603050405020304" pitchFamily="18" charset="0"/>
                <a:cs typeface="Mangal" panose="02040503050203030202" pitchFamily="18" charset="0"/>
              </a:rPr>
              <a:t> </a:t>
            </a:r>
          </a:p>
          <a:p>
            <a:pPr>
              <a:lnSpc>
                <a:spcPts val="2400"/>
              </a:lnSpc>
              <a:spcAft>
                <a:spcPts val="2400"/>
              </a:spcAft>
            </a:pPr>
            <a:r>
              <a:rPr lang="en-US" sz="1800" dirty="0">
                <a:effectLst/>
                <a:latin typeface="Calibri" panose="020F0502020204030204" pitchFamily="34" charset="0"/>
                <a:ea typeface="Calibri" panose="020F0502020204030204" pitchFamily="34" charset="0"/>
                <a:cs typeface="Mangal" panose="02040503050203030202" pitchFamily="18" charset="0"/>
              </a:rPr>
              <a:t>The lines included within the program code are called preprocessor directives which can be followed through a hash symbol (#). These lines are the preprocessor directives but not programmed statements.</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the #include directive is generally used to comprise standard libraries like study and. h is used to allow I/O functions using the library of ‘C’.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The #define directive usually used to describe the series of variables &amp; allocates the values by executing the process within a particular instruction like macros.</a:t>
            </a:r>
          </a:p>
          <a:p>
            <a:pPr>
              <a:lnSpc>
                <a:spcPts val="2400"/>
              </a:lnSpc>
              <a:spcAft>
                <a:spcPts val="2400"/>
              </a:spcAft>
            </a:pPr>
            <a:endParaRPr lang="en-US" sz="1800" dirty="0">
              <a:solidFill>
                <a:srgbClr val="34444C"/>
              </a:solidFill>
              <a:effectLst/>
              <a:latin typeface="Open Sans" panose="020B0606030504020204" pitchFamily="34" charset="0"/>
              <a:ea typeface="Times New Roman" panose="02020603050405020304" pitchFamily="18" charset="0"/>
              <a:cs typeface="Mangal" panose="02040503050203030202" pitchFamily="18" charset="0"/>
            </a:endParaRPr>
          </a:p>
          <a:p>
            <a:endParaRPr lang="en-IN" dirty="0"/>
          </a:p>
        </p:txBody>
      </p:sp>
      <p:sp>
        <p:nvSpPr>
          <p:cNvPr id="4" name="Date Placeholder 3">
            <a:extLst>
              <a:ext uri="{FF2B5EF4-FFF2-40B4-BE49-F238E27FC236}">
                <a16:creationId xmlns:a16="http://schemas.microsoft.com/office/drawing/2014/main" id="{0A3199A4-B016-4513-95AC-9E18F8C6E39B}"/>
              </a:ext>
            </a:extLst>
          </p:cNvPr>
          <p:cNvSpPr>
            <a:spLocks noGrp="1"/>
          </p:cNvSpPr>
          <p:nvPr>
            <p:ph type="dt" sz="half" idx="10"/>
          </p:nvPr>
        </p:nvSpPr>
        <p:spPr/>
        <p:txBody>
          <a:bodyPr/>
          <a:lstStyle/>
          <a:p>
            <a:r>
              <a:rPr lang="en-US"/>
              <a:t>17/05/2021</a:t>
            </a:r>
            <a:endParaRPr lang="en-US" dirty="0"/>
          </a:p>
        </p:txBody>
      </p:sp>
      <p:sp>
        <p:nvSpPr>
          <p:cNvPr id="5" name="Footer Placeholder 4">
            <a:extLst>
              <a:ext uri="{FF2B5EF4-FFF2-40B4-BE49-F238E27FC236}">
                <a16:creationId xmlns:a16="http://schemas.microsoft.com/office/drawing/2014/main" id="{7900E969-291A-401D-A159-203FC05B0FD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4CC498E-D625-4865-95A4-A02B9D2B8E6F}"/>
              </a:ext>
            </a:extLst>
          </p:cNvPr>
          <p:cNvSpPr>
            <a:spLocks noGrp="1"/>
          </p:cNvSpPr>
          <p:nvPr>
            <p:ph type="sldNum" sz="quarter" idx="12"/>
          </p:nvPr>
        </p:nvSpPr>
        <p:spPr/>
        <p:txBody>
          <a:bodyPr/>
          <a:lstStyle/>
          <a:p>
            <a:fld id="{B6F15528-21DE-4FAA-801E-634DDDAF4B2B}" type="slidenum">
              <a:rPr lang="en-US" smtClean="0"/>
              <a:pPr/>
              <a:t>82</a:t>
            </a:fld>
            <a:endParaRPr lang="en-US"/>
          </a:p>
        </p:txBody>
      </p:sp>
    </p:spTree>
    <p:extLst>
      <p:ext uri="{BB962C8B-B14F-4D97-AF65-F5344CB8AC3E}">
        <p14:creationId xmlns:p14="http://schemas.microsoft.com/office/powerpoint/2010/main" val="316270094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98904-3430-4921-9C7E-0F98BD190C63}"/>
              </a:ext>
            </a:extLst>
          </p:cNvPr>
          <p:cNvSpPr>
            <a:spLocks noGrp="1"/>
          </p:cNvSpPr>
          <p:nvPr>
            <p:ph type="title"/>
          </p:nvPr>
        </p:nvSpPr>
        <p:spPr>
          <a:xfrm>
            <a:off x="457200" y="274638"/>
            <a:ext cx="8229600" cy="868362"/>
          </a:xfrm>
        </p:spPr>
        <p:txBody>
          <a:bodyPr>
            <a:noAutofit/>
          </a:bodyPr>
          <a:lstStyle/>
          <a:p>
            <a:r>
              <a:rPr lang="en-US" sz="2800" b="1" dirty="0">
                <a:solidFill>
                  <a:srgbClr val="34444C"/>
                </a:solidFill>
                <a:effectLst/>
                <a:latin typeface="inherit"/>
                <a:ea typeface="Times New Roman" panose="02020603050405020304" pitchFamily="18" charset="0"/>
                <a:cs typeface="Open Sans" panose="020B0606030504020204" pitchFamily="34" charset="0"/>
              </a:rPr>
              <a:t>Different Components of an Embedded C Program</a:t>
            </a:r>
            <a:endParaRPr lang="en-IN" sz="2800" dirty="0"/>
          </a:p>
        </p:txBody>
      </p:sp>
      <p:sp>
        <p:nvSpPr>
          <p:cNvPr id="3" name="Content Placeholder 2">
            <a:extLst>
              <a:ext uri="{FF2B5EF4-FFF2-40B4-BE49-F238E27FC236}">
                <a16:creationId xmlns:a16="http://schemas.microsoft.com/office/drawing/2014/main" id="{C66107E2-171F-4316-8C6A-4624A91FDD30}"/>
              </a:ext>
            </a:extLst>
          </p:cNvPr>
          <p:cNvSpPr>
            <a:spLocks noGrp="1"/>
          </p:cNvSpPr>
          <p:nvPr>
            <p:ph idx="1"/>
          </p:nvPr>
        </p:nvSpPr>
        <p:spPr/>
        <p:txBody>
          <a:bodyPr>
            <a:normAutofit/>
          </a:bodyPr>
          <a:lstStyle/>
          <a:p>
            <a:pPr>
              <a:lnSpc>
                <a:spcPts val="2400"/>
              </a:lnSpc>
              <a:spcAft>
                <a:spcPts val="2400"/>
              </a:spcAft>
            </a:pPr>
            <a:r>
              <a:rPr lang="en-US" sz="1800" dirty="0">
                <a:solidFill>
                  <a:srgbClr val="34444C"/>
                </a:solidFill>
                <a:effectLst/>
                <a:latin typeface="Times New Roman" panose="02020603050405020304" pitchFamily="18" charset="0"/>
                <a:ea typeface="Times New Roman" panose="02020603050405020304" pitchFamily="18" charset="0"/>
                <a:cs typeface="Times New Roman" panose="02020603050405020304" pitchFamily="18" charset="0"/>
              </a:rPr>
              <a:t>A Preprocessor Directive in Embedded C is an indication to the compiler that it must look in to this file for symbols that are not defined in the program.</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2400"/>
              </a:lnSpc>
              <a:spcAft>
                <a:spcPts val="2400"/>
              </a:spcAft>
            </a:pPr>
            <a:r>
              <a:rPr lang="en-US" sz="1800" dirty="0">
                <a:solidFill>
                  <a:srgbClr val="34444C"/>
                </a:solidFill>
                <a:effectLst/>
                <a:latin typeface="Open Sans" panose="020B0606030504020204" pitchFamily="34" charset="0"/>
                <a:ea typeface="Times New Roman" panose="02020603050405020304" pitchFamily="18" charset="0"/>
                <a:cs typeface="Mangal" panose="02040503050203030202" pitchFamily="18" charset="0"/>
              </a:rPr>
              <a:t>In C Programming Language (also in Embedded C), Preprocessor Directives are usually represented using # symbol like #include… or #define….</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nSpc>
                <a:spcPts val="2400"/>
              </a:lnSpc>
              <a:spcAft>
                <a:spcPts val="2400"/>
              </a:spcAft>
            </a:pPr>
            <a:r>
              <a:rPr lang="en-US" sz="1800" dirty="0">
                <a:solidFill>
                  <a:srgbClr val="34444C"/>
                </a:solidFill>
                <a:effectLst/>
                <a:latin typeface="Open Sans" panose="020B0606030504020204" pitchFamily="34" charset="0"/>
                <a:ea typeface="Times New Roman" panose="02020603050405020304" pitchFamily="18" charset="0"/>
                <a:cs typeface="Mangal" panose="02040503050203030202" pitchFamily="18" charset="0"/>
              </a:rPr>
              <a:t>In Embedded C Programming, we usually use the preprocessor directive to indicate a header file specific to the microcontroller, which contains all the SFRs and the bits in those SFRs.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nSpc>
                <a:spcPts val="2400"/>
              </a:lnSpc>
              <a:spcAft>
                <a:spcPts val="2400"/>
              </a:spcAft>
            </a:pPr>
            <a:r>
              <a:rPr lang="en-US" sz="1800" dirty="0">
                <a:solidFill>
                  <a:srgbClr val="34444C"/>
                </a:solidFill>
                <a:effectLst/>
                <a:latin typeface="Open Sans" panose="020B0606030504020204" pitchFamily="34" charset="0"/>
                <a:ea typeface="Times New Roman" panose="02020603050405020304" pitchFamily="18" charset="0"/>
                <a:cs typeface="Mangal" panose="02040503050203030202" pitchFamily="18" charset="0"/>
              </a:rPr>
              <a:t>In case of 8051, Keil Compiler has the file “reg51.h”, which must be written at the beginning of every Embedded C Program.</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AA0691BC-2B09-4C2D-A861-C8A2A7A7A7D2}"/>
              </a:ext>
            </a:extLst>
          </p:cNvPr>
          <p:cNvSpPr>
            <a:spLocks noGrp="1"/>
          </p:cNvSpPr>
          <p:nvPr>
            <p:ph type="dt" sz="half" idx="10"/>
          </p:nvPr>
        </p:nvSpPr>
        <p:spPr/>
        <p:txBody>
          <a:bodyPr/>
          <a:lstStyle/>
          <a:p>
            <a:r>
              <a:rPr lang="en-US"/>
              <a:t>17/05/2021</a:t>
            </a:r>
            <a:endParaRPr lang="en-US" dirty="0"/>
          </a:p>
        </p:txBody>
      </p:sp>
      <p:sp>
        <p:nvSpPr>
          <p:cNvPr id="5" name="Footer Placeholder 4">
            <a:extLst>
              <a:ext uri="{FF2B5EF4-FFF2-40B4-BE49-F238E27FC236}">
                <a16:creationId xmlns:a16="http://schemas.microsoft.com/office/drawing/2014/main" id="{7163E876-DC26-4B5A-9DEB-330FB122D6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7843C87-2D12-4011-9B51-CD771FC2369B}"/>
              </a:ext>
            </a:extLst>
          </p:cNvPr>
          <p:cNvSpPr>
            <a:spLocks noGrp="1"/>
          </p:cNvSpPr>
          <p:nvPr>
            <p:ph type="sldNum" sz="quarter" idx="12"/>
          </p:nvPr>
        </p:nvSpPr>
        <p:spPr/>
        <p:txBody>
          <a:bodyPr/>
          <a:lstStyle/>
          <a:p>
            <a:fld id="{B6F15528-21DE-4FAA-801E-634DDDAF4B2B}" type="slidenum">
              <a:rPr lang="en-US" smtClean="0"/>
              <a:pPr/>
              <a:t>83</a:t>
            </a:fld>
            <a:endParaRPr lang="en-US"/>
          </a:p>
        </p:txBody>
      </p:sp>
    </p:spTree>
    <p:extLst>
      <p:ext uri="{BB962C8B-B14F-4D97-AF65-F5344CB8AC3E}">
        <p14:creationId xmlns:p14="http://schemas.microsoft.com/office/powerpoint/2010/main" val="299063613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EB22B-E1A2-40DC-8037-F42A1007616E}"/>
              </a:ext>
            </a:extLst>
          </p:cNvPr>
          <p:cNvSpPr>
            <a:spLocks noGrp="1"/>
          </p:cNvSpPr>
          <p:nvPr>
            <p:ph type="title"/>
          </p:nvPr>
        </p:nvSpPr>
        <p:spPr/>
        <p:txBody>
          <a:bodyPr>
            <a:normAutofit fontScale="90000"/>
          </a:bodyPr>
          <a:lstStyle/>
          <a:p>
            <a:r>
              <a:rPr lang="en-US" sz="4400" b="1" dirty="0">
                <a:solidFill>
                  <a:srgbClr val="34444C"/>
                </a:solidFill>
                <a:effectLst/>
                <a:latin typeface="inherit"/>
                <a:ea typeface="Times New Roman" panose="02020603050405020304" pitchFamily="18" charset="0"/>
                <a:cs typeface="Open Sans" panose="020B0606030504020204" pitchFamily="34" charset="0"/>
              </a:rPr>
              <a:t>Different Components of an Embedded C Program</a:t>
            </a:r>
            <a:endParaRPr lang="en-IN" dirty="0"/>
          </a:p>
        </p:txBody>
      </p:sp>
      <p:sp>
        <p:nvSpPr>
          <p:cNvPr id="3" name="Content Placeholder 2">
            <a:extLst>
              <a:ext uri="{FF2B5EF4-FFF2-40B4-BE49-F238E27FC236}">
                <a16:creationId xmlns:a16="http://schemas.microsoft.com/office/drawing/2014/main" id="{B340A6DD-E1C8-461F-B449-A0BCE59331E4}"/>
              </a:ext>
            </a:extLst>
          </p:cNvPr>
          <p:cNvSpPr>
            <a:spLocks noGrp="1"/>
          </p:cNvSpPr>
          <p:nvPr>
            <p:ph idx="1"/>
          </p:nvPr>
        </p:nvSpPr>
        <p:spPr/>
        <p:txBody>
          <a:bodyPr/>
          <a:lstStyle/>
          <a:p>
            <a:pPr marL="342900" lvl="0" indent="-342900">
              <a:lnSpc>
                <a:spcPct val="115000"/>
              </a:lnSpc>
              <a:spcAft>
                <a:spcPts val="1000"/>
              </a:spcAft>
              <a:buFont typeface="Arial" panose="020B0604020202020204" pitchFamily="34" charset="0"/>
              <a:buChar char="•"/>
              <a:tabLst>
                <a:tab pos="457200"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Configuration of Port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microcontroller includes several ports where every port has different pins. These pins can be used for controlling the interfacing devices. The declaration of these pins can be done within a program with the help of keywords. The keywords in the embedded c program are standard as well as predefined like a bit,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sbit</a:t>
            </a:r>
            <a:r>
              <a:rPr lang="en-US" sz="1800" dirty="0">
                <a:effectLst/>
                <a:latin typeface="Calibri" panose="020F0502020204030204" pitchFamily="34" charset="0"/>
                <a:ea typeface="Calibri" panose="020F0502020204030204" pitchFamily="34" charset="0"/>
                <a:cs typeface="Times New Roman" panose="02020603050405020304" pitchFamily="18" charset="0"/>
              </a:rPr>
              <a:t>, SFR which are used to state the bits &amp; single pin within a program.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There are certain words that are reserved for doing specific tasks. These words are known as keywords. They are standard and predefined in the Embedded C. Keywords are always written in lowercase. These keywords must be defined before writing the main program. The main functions of the keywords include the following.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960FD39C-6C2A-48AE-85C7-FFFBAB04D066}"/>
              </a:ext>
            </a:extLst>
          </p:cNvPr>
          <p:cNvSpPr>
            <a:spLocks noGrp="1"/>
          </p:cNvSpPr>
          <p:nvPr>
            <p:ph type="dt" sz="half" idx="10"/>
          </p:nvPr>
        </p:nvSpPr>
        <p:spPr/>
        <p:txBody>
          <a:bodyPr/>
          <a:lstStyle/>
          <a:p>
            <a:r>
              <a:rPr lang="en-US"/>
              <a:t>17/05/2021</a:t>
            </a:r>
            <a:endParaRPr lang="en-US" dirty="0"/>
          </a:p>
        </p:txBody>
      </p:sp>
      <p:sp>
        <p:nvSpPr>
          <p:cNvPr id="5" name="Footer Placeholder 4">
            <a:extLst>
              <a:ext uri="{FF2B5EF4-FFF2-40B4-BE49-F238E27FC236}">
                <a16:creationId xmlns:a16="http://schemas.microsoft.com/office/drawing/2014/main" id="{C3A0D370-8EFE-48F0-A8DD-BA99C6F1FF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2822566-98B0-4359-ADAC-598C6705A4FB}"/>
              </a:ext>
            </a:extLst>
          </p:cNvPr>
          <p:cNvSpPr>
            <a:spLocks noGrp="1"/>
          </p:cNvSpPr>
          <p:nvPr>
            <p:ph type="sldNum" sz="quarter" idx="12"/>
          </p:nvPr>
        </p:nvSpPr>
        <p:spPr/>
        <p:txBody>
          <a:bodyPr/>
          <a:lstStyle/>
          <a:p>
            <a:fld id="{B6F15528-21DE-4FAA-801E-634DDDAF4B2B}" type="slidenum">
              <a:rPr lang="en-US" smtClean="0"/>
              <a:pPr/>
              <a:t>84</a:t>
            </a:fld>
            <a:endParaRPr lang="en-US"/>
          </a:p>
        </p:txBody>
      </p:sp>
    </p:spTree>
    <p:extLst>
      <p:ext uri="{BB962C8B-B14F-4D97-AF65-F5344CB8AC3E}">
        <p14:creationId xmlns:p14="http://schemas.microsoft.com/office/powerpoint/2010/main" val="17595849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457EF-F0B3-43C8-9615-7D056F46D807}"/>
              </a:ext>
            </a:extLst>
          </p:cNvPr>
          <p:cNvSpPr>
            <a:spLocks noGrp="1"/>
          </p:cNvSpPr>
          <p:nvPr>
            <p:ph type="title"/>
          </p:nvPr>
        </p:nvSpPr>
        <p:spPr>
          <a:xfrm>
            <a:off x="457200" y="914400"/>
            <a:ext cx="8229600" cy="228600"/>
          </a:xfrm>
        </p:spPr>
        <p:txBody>
          <a:bodyPr>
            <a:noAutofit/>
          </a:bodyPr>
          <a:lstStyle/>
          <a:p>
            <a:r>
              <a:rPr lang="en-US" sz="2800" b="1" dirty="0">
                <a:solidFill>
                  <a:srgbClr val="34444C"/>
                </a:solidFill>
                <a:effectLst/>
                <a:latin typeface="inherit"/>
                <a:ea typeface="Times New Roman" panose="02020603050405020304" pitchFamily="18" charset="0"/>
                <a:cs typeface="Open Sans" panose="020B0606030504020204" pitchFamily="34" charset="0"/>
              </a:rPr>
              <a:t>Different Components of an Embedded C Program</a:t>
            </a:r>
            <a:br>
              <a:rPr lang="en-IN" sz="2800" dirty="0">
                <a:effectLst/>
                <a:latin typeface="Calibri" panose="020F0502020204030204" pitchFamily="34" charset="0"/>
                <a:ea typeface="Calibri" panose="020F0502020204030204" pitchFamily="34" charset="0"/>
                <a:cs typeface="Mangal" panose="02040503050203030202" pitchFamily="18" charset="0"/>
              </a:rPr>
            </a:br>
            <a:br>
              <a:rPr lang="en-IN" sz="2800" dirty="0"/>
            </a:br>
            <a:endParaRPr lang="en-IN" sz="2800" dirty="0"/>
          </a:p>
        </p:txBody>
      </p:sp>
      <p:sp>
        <p:nvSpPr>
          <p:cNvPr id="3" name="Content Placeholder 2">
            <a:extLst>
              <a:ext uri="{FF2B5EF4-FFF2-40B4-BE49-F238E27FC236}">
                <a16:creationId xmlns:a16="http://schemas.microsoft.com/office/drawing/2014/main" id="{87B2386D-04A6-4A4C-8B78-E4E8EEA5DA3F}"/>
              </a:ext>
            </a:extLst>
          </p:cNvPr>
          <p:cNvSpPr>
            <a:spLocks noGrp="1"/>
          </p:cNvSpPr>
          <p:nvPr>
            <p:ph idx="1"/>
          </p:nvPr>
        </p:nvSpPr>
        <p:spPr/>
        <p:txBody>
          <a:bodyPr>
            <a:normAutofit fontScale="92500"/>
          </a:bodyPr>
          <a:lstStyle/>
          <a:p>
            <a:pPr>
              <a:lnSpc>
                <a:spcPts val="2400"/>
              </a:lnSpc>
              <a:spcAft>
                <a:spcPts val="2400"/>
              </a:spcAft>
            </a:pPr>
            <a:r>
              <a:rPr lang="en-US" sz="1800" b="1" dirty="0">
                <a:solidFill>
                  <a:srgbClr val="34444C"/>
                </a:solidFill>
                <a:effectLst/>
                <a:latin typeface="Open Sans" panose="020B0606030504020204" pitchFamily="34" charset="0"/>
                <a:ea typeface="Times New Roman" panose="02020603050405020304" pitchFamily="18" charset="0"/>
                <a:cs typeface="Mangal" panose="02040503050203030202" pitchFamily="18" charset="0"/>
              </a:rPr>
              <a:t>Global Variables:</a:t>
            </a:r>
            <a:r>
              <a:rPr lang="en-US" sz="1800" dirty="0">
                <a:solidFill>
                  <a:srgbClr val="34444C"/>
                </a:solidFill>
                <a:effectLst/>
                <a:latin typeface="Open Sans" panose="020B0606030504020204" pitchFamily="34" charset="0"/>
                <a:ea typeface="Times New Roman" panose="02020603050405020304" pitchFamily="18" charset="0"/>
                <a:cs typeface="Mangal" panose="02040503050203030202" pitchFamily="18" charset="0"/>
              </a:rPr>
              <a:t> Global Variables, as the name suggests, are Global to the program i.e., they can be accessed anywhere in the program.</a:t>
            </a:r>
          </a:p>
          <a:p>
            <a:pPr marL="342900" lvl="0" indent="-342900">
              <a:lnSpc>
                <a:spcPct val="115000"/>
              </a:lnSpc>
              <a:spcAft>
                <a:spcPts val="10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When the variable is declared before the key function is known as the global variable. This variable can be allowed on any function within the program. The global variable’s life span mainly depends on the programming until it reaches an end.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#include&lt;reg51.h&gt;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Unsigned int a, c =10;</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Main()</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0A3199A4-B016-4513-95AC-9E18F8C6E39B}"/>
              </a:ext>
            </a:extLst>
          </p:cNvPr>
          <p:cNvSpPr>
            <a:spLocks noGrp="1"/>
          </p:cNvSpPr>
          <p:nvPr>
            <p:ph type="dt" sz="half" idx="10"/>
          </p:nvPr>
        </p:nvSpPr>
        <p:spPr/>
        <p:txBody>
          <a:bodyPr/>
          <a:lstStyle/>
          <a:p>
            <a:r>
              <a:rPr lang="en-US"/>
              <a:t>17/05/2021</a:t>
            </a:r>
            <a:endParaRPr lang="en-US" dirty="0"/>
          </a:p>
        </p:txBody>
      </p:sp>
      <p:sp>
        <p:nvSpPr>
          <p:cNvPr id="5" name="Footer Placeholder 4">
            <a:extLst>
              <a:ext uri="{FF2B5EF4-FFF2-40B4-BE49-F238E27FC236}">
                <a16:creationId xmlns:a16="http://schemas.microsoft.com/office/drawing/2014/main" id="{7900E969-291A-401D-A159-203FC05B0FD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4CC498E-D625-4865-95A4-A02B9D2B8E6F}"/>
              </a:ext>
            </a:extLst>
          </p:cNvPr>
          <p:cNvSpPr>
            <a:spLocks noGrp="1"/>
          </p:cNvSpPr>
          <p:nvPr>
            <p:ph type="sldNum" sz="quarter" idx="12"/>
          </p:nvPr>
        </p:nvSpPr>
        <p:spPr/>
        <p:txBody>
          <a:bodyPr/>
          <a:lstStyle/>
          <a:p>
            <a:fld id="{B6F15528-21DE-4FAA-801E-634DDDAF4B2B}" type="slidenum">
              <a:rPr lang="en-US" smtClean="0"/>
              <a:pPr/>
              <a:t>85</a:t>
            </a:fld>
            <a:endParaRPr lang="en-US"/>
          </a:p>
        </p:txBody>
      </p:sp>
    </p:spTree>
    <p:extLst>
      <p:ext uri="{BB962C8B-B14F-4D97-AF65-F5344CB8AC3E}">
        <p14:creationId xmlns:p14="http://schemas.microsoft.com/office/powerpoint/2010/main" val="18019238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40FC8-3A17-4946-B616-02EFEA0575E5}"/>
              </a:ext>
            </a:extLst>
          </p:cNvPr>
          <p:cNvSpPr>
            <a:spLocks noGrp="1"/>
          </p:cNvSpPr>
          <p:nvPr>
            <p:ph type="title"/>
          </p:nvPr>
        </p:nvSpPr>
        <p:spPr/>
        <p:txBody>
          <a:bodyPr>
            <a:noAutofit/>
          </a:bodyPr>
          <a:lstStyle/>
          <a:p>
            <a:r>
              <a:rPr lang="en-US" sz="2800" b="1" dirty="0">
                <a:solidFill>
                  <a:srgbClr val="34444C"/>
                </a:solidFill>
                <a:effectLst/>
                <a:latin typeface="inherit"/>
                <a:ea typeface="Times New Roman" panose="02020603050405020304" pitchFamily="18" charset="0"/>
                <a:cs typeface="Open Sans" panose="020B0606030504020204" pitchFamily="34" charset="0"/>
              </a:rPr>
              <a:t>Different Components of an Embedded C Program</a:t>
            </a:r>
            <a:br>
              <a:rPr lang="en-IN" sz="2800" dirty="0">
                <a:effectLst/>
                <a:latin typeface="Calibri" panose="020F0502020204030204" pitchFamily="34" charset="0"/>
                <a:ea typeface="Calibri" panose="020F0502020204030204" pitchFamily="34" charset="0"/>
                <a:cs typeface="Mangal" panose="02040503050203030202" pitchFamily="18" charset="0"/>
              </a:rPr>
            </a:br>
            <a:br>
              <a:rPr lang="en-IN" sz="2800" dirty="0"/>
            </a:br>
            <a:endParaRPr lang="en-IN" sz="2800" dirty="0"/>
          </a:p>
        </p:txBody>
      </p:sp>
      <p:sp>
        <p:nvSpPr>
          <p:cNvPr id="3" name="Content Placeholder 2">
            <a:extLst>
              <a:ext uri="{FF2B5EF4-FFF2-40B4-BE49-F238E27FC236}">
                <a16:creationId xmlns:a16="http://schemas.microsoft.com/office/drawing/2014/main" id="{65011C9E-A0DA-49C8-BE3D-5BCF0F932374}"/>
              </a:ext>
            </a:extLst>
          </p:cNvPr>
          <p:cNvSpPr>
            <a:spLocks noGrp="1"/>
          </p:cNvSpPr>
          <p:nvPr>
            <p:ph idx="1"/>
          </p:nvPr>
        </p:nvSpPr>
        <p:spPr/>
        <p:txBody>
          <a:bodyPr>
            <a:normAutofit fontScale="92500" lnSpcReduction="20000"/>
          </a:bodyPr>
          <a:lstStyle/>
          <a:p>
            <a:pPr>
              <a:lnSpc>
                <a:spcPts val="2400"/>
              </a:lnSpc>
              <a:spcAft>
                <a:spcPts val="2400"/>
              </a:spcAft>
            </a:pPr>
            <a:r>
              <a:rPr lang="en-US" sz="1600" b="1" dirty="0">
                <a:solidFill>
                  <a:srgbClr val="34444C"/>
                </a:solidFill>
                <a:effectLst/>
                <a:latin typeface="Times New Roman" panose="02020603050405020304" pitchFamily="18" charset="0"/>
                <a:ea typeface="Times New Roman" panose="02020603050405020304" pitchFamily="18" charset="0"/>
                <a:cs typeface="Times New Roman" panose="02020603050405020304" pitchFamily="18" charset="0"/>
              </a:rPr>
              <a:t>Local Variables:</a:t>
            </a:r>
            <a:r>
              <a:rPr lang="en-US" sz="1600" dirty="0">
                <a:solidFill>
                  <a:srgbClr val="34444C"/>
                </a:solidFill>
                <a:effectLst/>
                <a:latin typeface="Times New Roman" panose="02020603050405020304" pitchFamily="18" charset="0"/>
                <a:ea typeface="Times New Roman" panose="02020603050405020304" pitchFamily="18" charset="0"/>
                <a:cs typeface="Times New Roman" panose="02020603050405020304" pitchFamily="18" charset="0"/>
              </a:rPr>
              <a:t> Local Variables, in contrast to Global Variables, are confined to their respective function.</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Arial" panose="020B0604020202020204" pitchFamily="34" charset="0"/>
              <a:buChar char="•"/>
              <a:tabLst>
                <a:tab pos="457200"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Core Function / Main Function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Arial" panose="020B0604020202020204" pitchFamily="34" charset="0"/>
              <a:buChar char="•"/>
              <a:tabLst>
                <a:tab pos="457200" algn="l"/>
              </a:tabLst>
            </a:pPr>
            <a:r>
              <a:rPr lang="en-US" sz="1800" dirty="0">
                <a:solidFill>
                  <a:srgbClr val="34444C"/>
                </a:solidFill>
                <a:effectLst/>
                <a:latin typeface="Times New Roman" panose="02020603050405020304" pitchFamily="18" charset="0"/>
                <a:ea typeface="Times New Roman" panose="02020603050405020304" pitchFamily="18" charset="0"/>
                <a:cs typeface="Times New Roman" panose="02020603050405020304" pitchFamily="18" charset="0"/>
              </a:rPr>
              <a:t>Every C or Embedded C Program has one main function, from where the execution of the program begins . </a:t>
            </a:r>
            <a:r>
              <a:rPr lang="en-US" sz="1800" dirty="0">
                <a:effectLst/>
                <a:latin typeface="Calibri" panose="020F0502020204030204" pitchFamily="34" charset="0"/>
                <a:ea typeface="Calibri" panose="020F0502020204030204" pitchFamily="34" charset="0"/>
                <a:cs typeface="Times New Roman" panose="02020603050405020304" pitchFamily="18" charset="0"/>
              </a:rPr>
              <a:t>The main function is a central part while executing any program and it begins with the main function simply. Each program utilizes simply one major function since if the program includes above one major function, next the compiler will be confused in begin the execution of the program.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#include&lt;reg51.h&gt;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Main()</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2400"/>
              </a:lnSpc>
              <a:spcAft>
                <a:spcPts val="2400"/>
              </a:spcAft>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7787144-6333-469C-A9CA-AF550D6672F0}"/>
              </a:ext>
            </a:extLst>
          </p:cNvPr>
          <p:cNvSpPr>
            <a:spLocks noGrp="1"/>
          </p:cNvSpPr>
          <p:nvPr>
            <p:ph type="dt" sz="half" idx="10"/>
          </p:nvPr>
        </p:nvSpPr>
        <p:spPr/>
        <p:txBody>
          <a:bodyPr/>
          <a:lstStyle/>
          <a:p>
            <a:r>
              <a:rPr lang="en-US"/>
              <a:t>17/05/2021</a:t>
            </a:r>
            <a:endParaRPr lang="en-US" dirty="0"/>
          </a:p>
        </p:txBody>
      </p:sp>
      <p:sp>
        <p:nvSpPr>
          <p:cNvPr id="5" name="Footer Placeholder 4">
            <a:extLst>
              <a:ext uri="{FF2B5EF4-FFF2-40B4-BE49-F238E27FC236}">
                <a16:creationId xmlns:a16="http://schemas.microsoft.com/office/drawing/2014/main" id="{9FE4462D-6D15-4396-B13B-8AAF273CE26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4B27272-F402-4159-AC11-9104478C4838}"/>
              </a:ext>
            </a:extLst>
          </p:cNvPr>
          <p:cNvSpPr>
            <a:spLocks noGrp="1"/>
          </p:cNvSpPr>
          <p:nvPr>
            <p:ph type="sldNum" sz="quarter" idx="12"/>
          </p:nvPr>
        </p:nvSpPr>
        <p:spPr/>
        <p:txBody>
          <a:bodyPr/>
          <a:lstStyle/>
          <a:p>
            <a:fld id="{B6F15528-21DE-4FAA-801E-634DDDAF4B2B}" type="slidenum">
              <a:rPr lang="en-US" smtClean="0"/>
              <a:pPr/>
              <a:t>86</a:t>
            </a:fld>
            <a:endParaRPr lang="en-US"/>
          </a:p>
        </p:txBody>
      </p:sp>
    </p:spTree>
    <p:extLst>
      <p:ext uri="{BB962C8B-B14F-4D97-AF65-F5344CB8AC3E}">
        <p14:creationId xmlns:p14="http://schemas.microsoft.com/office/powerpoint/2010/main" val="153919502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D5BB-6686-4F96-8CCF-F61717FBF513}"/>
              </a:ext>
            </a:extLst>
          </p:cNvPr>
          <p:cNvSpPr>
            <a:spLocks noGrp="1"/>
          </p:cNvSpPr>
          <p:nvPr>
            <p:ph type="title"/>
          </p:nvPr>
        </p:nvSpPr>
        <p:spPr>
          <a:xfrm>
            <a:off x="457200" y="0"/>
            <a:ext cx="8229600" cy="1066800"/>
          </a:xfrm>
        </p:spPr>
        <p:txBody>
          <a:bodyPr>
            <a:normAutofit/>
          </a:bodyPr>
          <a:lstStyle/>
          <a:p>
            <a:r>
              <a:rPr lang="en-US" sz="2800" b="1" dirty="0">
                <a:solidFill>
                  <a:srgbClr val="34444C"/>
                </a:solidFill>
                <a:effectLst/>
                <a:latin typeface="+mn-lt"/>
                <a:ea typeface="Times New Roman" panose="02020603050405020304" pitchFamily="18" charset="0"/>
                <a:cs typeface="Open Sans" panose="020B0606030504020204" pitchFamily="34" charset="0"/>
              </a:rPr>
              <a:t>Basic Structure of an Embedded C Program</a:t>
            </a:r>
            <a:br>
              <a:rPr lang="en-US" sz="2800" b="1" dirty="0">
                <a:solidFill>
                  <a:srgbClr val="34444C"/>
                </a:solidFill>
                <a:effectLst/>
                <a:latin typeface="+mn-lt"/>
                <a:ea typeface="Times New Roman" panose="02020603050405020304" pitchFamily="18" charset="0"/>
                <a:cs typeface="Open Sans" panose="020B0606030504020204" pitchFamily="34" charset="0"/>
              </a:rPr>
            </a:br>
            <a:r>
              <a:rPr lang="en-US" sz="2800" b="1" dirty="0">
                <a:solidFill>
                  <a:srgbClr val="34444C"/>
                </a:solidFill>
                <a:effectLst/>
                <a:latin typeface="+mn-lt"/>
                <a:ea typeface="Times New Roman" panose="02020603050405020304" pitchFamily="18" charset="0"/>
                <a:cs typeface="Open Sans" panose="020B0606030504020204" pitchFamily="34" charset="0"/>
              </a:rPr>
              <a:t> (Template for Embedded C Program)</a:t>
            </a:r>
            <a:endParaRPr lang="en-IN" sz="2800" dirty="0"/>
          </a:p>
        </p:txBody>
      </p:sp>
      <p:sp>
        <p:nvSpPr>
          <p:cNvPr id="3" name="Content Placeholder 2">
            <a:extLst>
              <a:ext uri="{FF2B5EF4-FFF2-40B4-BE49-F238E27FC236}">
                <a16:creationId xmlns:a16="http://schemas.microsoft.com/office/drawing/2014/main" id="{736BBAE0-BAA1-4526-AEA5-00195D9DED93}"/>
              </a:ext>
            </a:extLst>
          </p:cNvPr>
          <p:cNvSpPr>
            <a:spLocks noGrp="1"/>
          </p:cNvSpPr>
          <p:nvPr>
            <p:ph idx="1"/>
          </p:nvPr>
        </p:nvSpPr>
        <p:spPr>
          <a:xfrm>
            <a:off x="457200" y="1219200"/>
            <a:ext cx="8229600" cy="4906963"/>
          </a:xfrm>
        </p:spPr>
        <p:txBody>
          <a:bodyPr>
            <a:noAutofit/>
          </a:bodyPr>
          <a:lstStyle/>
          <a:p>
            <a:r>
              <a:rPr lang="en-US" sz="1800" b="1" dirty="0">
                <a:solidFill>
                  <a:srgbClr val="34444C"/>
                </a:solidFill>
                <a:effectLst/>
                <a:latin typeface="Open Sans" panose="020B0606030504020204" pitchFamily="34" charset="0"/>
                <a:ea typeface="Times New Roman" panose="02020603050405020304" pitchFamily="18" charset="0"/>
                <a:cs typeface="Times New Roman" panose="02020603050405020304" pitchFamily="18" charset="0"/>
              </a:rPr>
              <a:t>Main Function </a:t>
            </a:r>
            <a:r>
              <a:rPr lang="en-US" sz="1800" dirty="0">
                <a:solidFill>
                  <a:srgbClr val="34444C"/>
                </a:solidFill>
                <a:effectLst/>
                <a:latin typeface="Open Sans" panose="020B0606030504020204" pitchFamily="34" charset="0"/>
                <a:ea typeface="Times New Roman" panose="02020603050405020304" pitchFamily="18" charset="0"/>
                <a:cs typeface="Times New Roman" panose="02020603050405020304" pitchFamily="18" charset="0"/>
              </a:rPr>
              <a:t>. . . . . Main Function, execution begins here</a:t>
            </a:r>
            <a:br>
              <a:rPr lang="en-US" sz="1800" dirty="0">
                <a:solidFill>
                  <a:srgbClr val="34444C"/>
                </a:solidFill>
                <a:effectLst/>
                <a:latin typeface="Open Sans" panose="020B0606030504020204" pitchFamily="34" charset="0"/>
                <a:ea typeface="Times New Roman" panose="02020603050405020304" pitchFamily="18" charset="0"/>
                <a:cs typeface="Times New Roman" panose="02020603050405020304" pitchFamily="18" charset="0"/>
              </a:rPr>
            </a:br>
            <a:r>
              <a:rPr lang="en-US" sz="1800" dirty="0">
                <a:solidFill>
                  <a:srgbClr val="34444C"/>
                </a:solidFill>
                <a:effectLst/>
                <a:latin typeface="Open Sans" panose="020B0606030504020204" pitchFamily="34" charset="0"/>
                <a:ea typeface="Times New Roman" panose="02020603050405020304" pitchFamily="18" charset="0"/>
                <a:cs typeface="Times New Roman" panose="02020603050405020304" pitchFamily="18" charset="0"/>
              </a:rPr>
              <a:t>{</a:t>
            </a:r>
            <a:br>
              <a:rPr lang="en-US" sz="1800" dirty="0">
                <a:solidFill>
                  <a:srgbClr val="34444C"/>
                </a:solidFill>
                <a:effectLst/>
                <a:latin typeface="Open Sans" panose="020B0606030504020204" pitchFamily="34" charset="0"/>
                <a:ea typeface="Times New Roman" panose="02020603050405020304" pitchFamily="18" charset="0"/>
                <a:cs typeface="Times New Roman" panose="02020603050405020304" pitchFamily="18" charset="0"/>
              </a:rPr>
            </a:br>
            <a:r>
              <a:rPr lang="en-US" sz="1800" dirty="0">
                <a:solidFill>
                  <a:srgbClr val="34444C"/>
                </a:solidFill>
                <a:effectLst/>
                <a:latin typeface="Open Sans" panose="020B0606030504020204" pitchFamily="34" charset="0"/>
                <a:ea typeface="Times New Roman" panose="02020603050405020304" pitchFamily="18" charset="0"/>
                <a:cs typeface="Times New Roman" panose="02020603050405020304" pitchFamily="18" charset="0"/>
              </a:rPr>
              <a:t>Local Variables . . . . . Variables confined to main function</a:t>
            </a:r>
            <a:br>
              <a:rPr lang="en-US" sz="1800" dirty="0">
                <a:solidFill>
                  <a:srgbClr val="34444C"/>
                </a:solidFill>
                <a:effectLst/>
                <a:latin typeface="Open Sans" panose="020B0606030504020204" pitchFamily="34" charset="0"/>
                <a:ea typeface="Times New Roman" panose="02020603050405020304" pitchFamily="18" charset="0"/>
                <a:cs typeface="Times New Roman" panose="02020603050405020304" pitchFamily="18" charset="0"/>
              </a:rPr>
            </a:br>
            <a:r>
              <a:rPr lang="en-US" sz="1800" dirty="0" err="1">
                <a:solidFill>
                  <a:srgbClr val="34444C"/>
                </a:solidFill>
                <a:effectLst/>
                <a:latin typeface="Open Sans" panose="020B0606030504020204" pitchFamily="34" charset="0"/>
                <a:ea typeface="Times New Roman" panose="02020603050405020304" pitchFamily="18" charset="0"/>
                <a:cs typeface="Times New Roman" panose="02020603050405020304" pitchFamily="18" charset="0"/>
              </a:rPr>
              <a:t>Function</a:t>
            </a:r>
            <a:r>
              <a:rPr lang="en-US" sz="1800" dirty="0">
                <a:solidFill>
                  <a:srgbClr val="34444C"/>
                </a:solidFill>
                <a:effectLst/>
                <a:latin typeface="Open Sans" panose="020B0606030504020204" pitchFamily="34" charset="0"/>
                <a:ea typeface="Times New Roman" panose="02020603050405020304" pitchFamily="18" charset="0"/>
                <a:cs typeface="Times New Roman" panose="02020603050405020304" pitchFamily="18" charset="0"/>
              </a:rPr>
              <a:t> Calls . . . . . Calling other Functions</a:t>
            </a:r>
            <a:br>
              <a:rPr lang="en-US" sz="1800" dirty="0">
                <a:solidFill>
                  <a:srgbClr val="34444C"/>
                </a:solidFill>
                <a:effectLst/>
                <a:latin typeface="Open Sans" panose="020B0606030504020204" pitchFamily="34" charset="0"/>
                <a:ea typeface="Times New Roman" panose="02020603050405020304" pitchFamily="18" charset="0"/>
                <a:cs typeface="Times New Roman" panose="02020603050405020304" pitchFamily="18" charset="0"/>
              </a:rPr>
            </a:br>
            <a:r>
              <a:rPr lang="en-US" sz="1800" dirty="0">
                <a:solidFill>
                  <a:srgbClr val="34444C"/>
                </a:solidFill>
                <a:effectLst/>
                <a:latin typeface="Open Sans" panose="020B0606030504020204" pitchFamily="34" charset="0"/>
                <a:ea typeface="Times New Roman" panose="02020603050405020304" pitchFamily="18" charset="0"/>
                <a:cs typeface="Times New Roman" panose="02020603050405020304" pitchFamily="18" charset="0"/>
              </a:rPr>
              <a:t>Infinite Loop . . . . . Like while(1) or for(;;)</a:t>
            </a:r>
            <a:br>
              <a:rPr lang="en-US" sz="1800" dirty="0">
                <a:solidFill>
                  <a:srgbClr val="34444C"/>
                </a:solidFill>
                <a:effectLst/>
                <a:latin typeface="Open Sans" panose="020B0606030504020204" pitchFamily="34" charset="0"/>
                <a:ea typeface="Times New Roman" panose="02020603050405020304" pitchFamily="18" charset="0"/>
                <a:cs typeface="Times New Roman" panose="02020603050405020304" pitchFamily="18" charset="0"/>
              </a:rPr>
            </a:br>
            <a:r>
              <a:rPr lang="en-US" sz="1800" dirty="0">
                <a:solidFill>
                  <a:srgbClr val="34444C"/>
                </a:solidFill>
                <a:effectLst/>
                <a:latin typeface="Open Sans" panose="020B0606030504020204" pitchFamily="34" charset="0"/>
                <a:ea typeface="Times New Roman" panose="02020603050405020304" pitchFamily="18" charset="0"/>
                <a:cs typeface="Times New Roman" panose="02020603050405020304" pitchFamily="18" charset="0"/>
              </a:rPr>
              <a:t>Statements . . . . .</a:t>
            </a:r>
            <a:br>
              <a:rPr lang="en-US" sz="1800" dirty="0">
                <a:solidFill>
                  <a:srgbClr val="34444C"/>
                </a:solidFill>
                <a:effectLst/>
                <a:latin typeface="Open Sans" panose="020B0606030504020204" pitchFamily="34" charset="0"/>
                <a:ea typeface="Times New Roman" panose="02020603050405020304" pitchFamily="18" charset="0"/>
                <a:cs typeface="Times New Roman" panose="02020603050405020304" pitchFamily="18" charset="0"/>
              </a:rPr>
            </a:br>
            <a:r>
              <a:rPr lang="en-US" sz="1800" dirty="0">
                <a:solidFill>
                  <a:srgbClr val="34444C"/>
                </a:solidFill>
                <a:effectLst/>
                <a:latin typeface="Open Sans" panose="020B0606030504020204" pitchFamily="34" charset="0"/>
                <a:ea typeface="Times New Roman" panose="02020603050405020304" pitchFamily="18" charset="0"/>
                <a:cs typeface="Times New Roman" panose="02020603050405020304" pitchFamily="18" charset="0"/>
              </a:rPr>
              <a:t>….</a:t>
            </a:r>
            <a:br>
              <a:rPr lang="en-US" sz="1800" dirty="0">
                <a:solidFill>
                  <a:srgbClr val="34444C"/>
                </a:solidFill>
                <a:effectLst/>
                <a:latin typeface="Open Sans" panose="020B0606030504020204" pitchFamily="34" charset="0"/>
                <a:ea typeface="Times New Roman" panose="02020603050405020304" pitchFamily="18" charset="0"/>
                <a:cs typeface="Times New Roman" panose="02020603050405020304" pitchFamily="18" charset="0"/>
              </a:rPr>
            </a:br>
            <a:r>
              <a:rPr lang="en-US" sz="1800" dirty="0">
                <a:solidFill>
                  <a:srgbClr val="34444C"/>
                </a:solidFill>
                <a:effectLst/>
                <a:latin typeface="Open Sans" panose="020B0606030504020204" pitchFamily="34" charset="0"/>
                <a:ea typeface="Times New Roman" panose="02020603050405020304" pitchFamily="18" charset="0"/>
                <a:cs typeface="Times New Roman" panose="02020603050405020304" pitchFamily="18" charset="0"/>
              </a:rPr>
              <a:t>….</a:t>
            </a:r>
            <a:br>
              <a:rPr lang="en-US" sz="1800" dirty="0">
                <a:solidFill>
                  <a:srgbClr val="34444C"/>
                </a:solidFill>
                <a:effectLst/>
                <a:latin typeface="Open Sans" panose="020B0606030504020204" pitchFamily="34" charset="0"/>
                <a:ea typeface="Times New Roman" panose="02020603050405020304" pitchFamily="18" charset="0"/>
                <a:cs typeface="Times New Roman" panose="02020603050405020304" pitchFamily="18" charset="0"/>
              </a:rPr>
            </a:br>
            <a:r>
              <a:rPr lang="en-US" sz="1800" dirty="0">
                <a:solidFill>
                  <a:srgbClr val="34444C"/>
                </a:solidFill>
                <a:effectLst/>
                <a:latin typeface="Open Sans" panose="020B0606030504020204" pitchFamily="34" charset="0"/>
                <a:ea typeface="Times New Roman" panose="02020603050405020304" pitchFamily="18" charset="0"/>
                <a:cs typeface="Times New Roman" panose="02020603050405020304" pitchFamily="18" charset="0"/>
              </a:rPr>
              <a:t>}</a:t>
            </a:r>
          </a:p>
          <a:p>
            <a:endParaRPr lang="en-US" sz="1800" dirty="0">
              <a:solidFill>
                <a:srgbClr val="34444C"/>
              </a:solidFill>
              <a:effectLst/>
              <a:latin typeface="Open Sans" panose="020B0606030504020204" pitchFamily="34" charset="0"/>
              <a:ea typeface="Times New Roman" panose="02020603050405020304" pitchFamily="18" charset="0"/>
              <a:cs typeface="Times New Roman" panose="02020603050405020304" pitchFamily="18" charset="0"/>
            </a:endParaRPr>
          </a:p>
          <a:p>
            <a:r>
              <a:rPr lang="en-US" sz="1800" b="1" dirty="0">
                <a:solidFill>
                  <a:srgbClr val="34444C"/>
                </a:solidFill>
                <a:effectLst/>
                <a:latin typeface="Open Sans" panose="020B0606030504020204" pitchFamily="34" charset="0"/>
                <a:ea typeface="Times New Roman" panose="02020603050405020304" pitchFamily="18" charset="0"/>
                <a:cs typeface="Times New Roman" panose="02020603050405020304" pitchFamily="18" charset="0"/>
              </a:rPr>
              <a:t>Function Definitions </a:t>
            </a:r>
            <a:r>
              <a:rPr lang="en-US" sz="1800" dirty="0">
                <a:solidFill>
                  <a:srgbClr val="34444C"/>
                </a:solidFill>
                <a:effectLst/>
                <a:latin typeface="Open Sans" panose="020B0606030504020204" pitchFamily="34" charset="0"/>
                <a:ea typeface="Times New Roman" panose="02020603050405020304" pitchFamily="18" charset="0"/>
                <a:cs typeface="Times New Roman" panose="02020603050405020304" pitchFamily="18" charset="0"/>
              </a:rPr>
              <a:t>. . . . . Defining the Functions</a:t>
            </a:r>
            <a:br>
              <a:rPr lang="en-US" sz="1800" dirty="0">
                <a:solidFill>
                  <a:srgbClr val="34444C"/>
                </a:solidFill>
                <a:effectLst/>
                <a:latin typeface="Open Sans" panose="020B0606030504020204" pitchFamily="34" charset="0"/>
                <a:ea typeface="Times New Roman" panose="02020603050405020304" pitchFamily="18" charset="0"/>
                <a:cs typeface="Times New Roman" panose="02020603050405020304" pitchFamily="18" charset="0"/>
              </a:rPr>
            </a:br>
            <a:r>
              <a:rPr lang="en-US" sz="1800" dirty="0">
                <a:solidFill>
                  <a:srgbClr val="34444C"/>
                </a:solidFill>
                <a:effectLst/>
                <a:latin typeface="Open Sans" panose="020B0606030504020204" pitchFamily="34" charset="0"/>
                <a:ea typeface="Times New Roman" panose="02020603050405020304" pitchFamily="18" charset="0"/>
                <a:cs typeface="Times New Roman" panose="02020603050405020304" pitchFamily="18" charset="0"/>
              </a:rPr>
              <a:t>{</a:t>
            </a:r>
            <a:br>
              <a:rPr lang="en-US" sz="1800" dirty="0">
                <a:solidFill>
                  <a:srgbClr val="34444C"/>
                </a:solidFill>
                <a:effectLst/>
                <a:latin typeface="Open Sans" panose="020B0606030504020204" pitchFamily="34" charset="0"/>
                <a:ea typeface="Times New Roman" panose="02020603050405020304" pitchFamily="18" charset="0"/>
                <a:cs typeface="Times New Roman" panose="02020603050405020304" pitchFamily="18" charset="0"/>
              </a:rPr>
            </a:br>
            <a:r>
              <a:rPr lang="en-US" sz="1800" dirty="0">
                <a:solidFill>
                  <a:srgbClr val="34444C"/>
                </a:solidFill>
                <a:effectLst/>
                <a:latin typeface="Open Sans" panose="020B0606030504020204" pitchFamily="34" charset="0"/>
                <a:ea typeface="Times New Roman" panose="02020603050405020304" pitchFamily="18" charset="0"/>
                <a:cs typeface="Times New Roman" panose="02020603050405020304" pitchFamily="18" charset="0"/>
              </a:rPr>
              <a:t>Local Variables . . . . . Local Variables confined to this Function</a:t>
            </a:r>
            <a:br>
              <a:rPr lang="en-US" sz="1800" dirty="0">
                <a:solidFill>
                  <a:srgbClr val="34444C"/>
                </a:solidFill>
                <a:effectLst/>
                <a:latin typeface="Open Sans" panose="020B0606030504020204" pitchFamily="34" charset="0"/>
                <a:ea typeface="Times New Roman" panose="02020603050405020304" pitchFamily="18" charset="0"/>
                <a:cs typeface="Times New Roman" panose="02020603050405020304" pitchFamily="18" charset="0"/>
              </a:rPr>
            </a:br>
            <a:r>
              <a:rPr lang="en-US" sz="1800" dirty="0">
                <a:solidFill>
                  <a:srgbClr val="34444C"/>
                </a:solidFill>
                <a:effectLst/>
                <a:latin typeface="Open Sans" panose="020B0606030504020204" pitchFamily="34" charset="0"/>
                <a:ea typeface="Times New Roman" panose="02020603050405020304" pitchFamily="18" charset="0"/>
                <a:cs typeface="Times New Roman" panose="02020603050405020304" pitchFamily="18" charset="0"/>
              </a:rPr>
              <a:t>Statements . . . . .</a:t>
            </a:r>
            <a:br>
              <a:rPr lang="en-US" sz="1800" dirty="0">
                <a:solidFill>
                  <a:srgbClr val="34444C"/>
                </a:solidFill>
                <a:effectLst/>
                <a:latin typeface="Open Sans" panose="020B0606030504020204" pitchFamily="34" charset="0"/>
                <a:ea typeface="Times New Roman" panose="02020603050405020304" pitchFamily="18" charset="0"/>
                <a:cs typeface="Times New Roman" panose="02020603050405020304" pitchFamily="18" charset="0"/>
              </a:rPr>
            </a:br>
            <a:r>
              <a:rPr lang="en-US" sz="1800" dirty="0">
                <a:solidFill>
                  <a:srgbClr val="34444C"/>
                </a:solidFill>
                <a:effectLst/>
                <a:latin typeface="Open Sans" panose="020B0606030504020204" pitchFamily="34" charset="0"/>
                <a:ea typeface="Times New Roman" panose="02020603050405020304" pitchFamily="18" charset="0"/>
                <a:cs typeface="Times New Roman" panose="02020603050405020304" pitchFamily="18" charset="0"/>
              </a:rPr>
              <a:t>….</a:t>
            </a:r>
            <a:br>
              <a:rPr lang="en-US" sz="1800" dirty="0">
                <a:solidFill>
                  <a:srgbClr val="34444C"/>
                </a:solidFill>
                <a:effectLst/>
                <a:latin typeface="Open Sans" panose="020B0606030504020204" pitchFamily="34" charset="0"/>
                <a:ea typeface="Times New Roman" panose="02020603050405020304" pitchFamily="18" charset="0"/>
                <a:cs typeface="Times New Roman" panose="02020603050405020304" pitchFamily="18" charset="0"/>
              </a:rPr>
            </a:br>
            <a:r>
              <a:rPr lang="en-US" sz="1800" dirty="0">
                <a:solidFill>
                  <a:srgbClr val="34444C"/>
                </a:solidFill>
                <a:effectLst/>
                <a:latin typeface="Open Sans" panose="020B0606030504020204" pitchFamily="34" charset="0"/>
                <a:ea typeface="Times New Roman" panose="02020603050405020304" pitchFamily="18" charset="0"/>
                <a:cs typeface="Times New Roman" panose="02020603050405020304" pitchFamily="18" charset="0"/>
              </a:rPr>
              <a:t>….</a:t>
            </a:r>
            <a:br>
              <a:rPr lang="en-US" sz="1800" dirty="0">
                <a:solidFill>
                  <a:srgbClr val="34444C"/>
                </a:solidFill>
                <a:effectLst/>
                <a:latin typeface="Open Sans" panose="020B0606030504020204" pitchFamily="34" charset="0"/>
                <a:ea typeface="Times New Roman" panose="02020603050405020304" pitchFamily="18" charset="0"/>
                <a:cs typeface="Times New Roman" panose="02020603050405020304" pitchFamily="18" charset="0"/>
              </a:rPr>
            </a:br>
            <a:r>
              <a:rPr lang="en-US" sz="1800" dirty="0">
                <a:solidFill>
                  <a:srgbClr val="34444C"/>
                </a:solidFill>
                <a:effectLst/>
                <a:latin typeface="Open Sans" panose="020B0606030504020204" pitchFamily="34" charset="0"/>
                <a:ea typeface="Times New Roman" panose="02020603050405020304" pitchFamily="18" charset="0"/>
                <a:cs typeface="Times New Roman" panose="02020603050405020304" pitchFamily="18" charset="0"/>
              </a:rPr>
              <a:t>}</a:t>
            </a:r>
          </a:p>
          <a:p>
            <a:endParaRPr lang="en-IN" sz="1800" dirty="0">
              <a:solidFill>
                <a:srgbClr val="34444C"/>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solidFill>
                <a:srgbClr val="34444C"/>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p>
        </p:txBody>
      </p:sp>
      <p:sp>
        <p:nvSpPr>
          <p:cNvPr id="4" name="Date Placeholder 3">
            <a:extLst>
              <a:ext uri="{FF2B5EF4-FFF2-40B4-BE49-F238E27FC236}">
                <a16:creationId xmlns:a16="http://schemas.microsoft.com/office/drawing/2014/main" id="{71CBBA70-442D-490B-AC9D-2C3A9254924E}"/>
              </a:ext>
            </a:extLst>
          </p:cNvPr>
          <p:cNvSpPr>
            <a:spLocks noGrp="1"/>
          </p:cNvSpPr>
          <p:nvPr>
            <p:ph type="dt" sz="half" idx="10"/>
          </p:nvPr>
        </p:nvSpPr>
        <p:spPr/>
        <p:txBody>
          <a:bodyPr/>
          <a:lstStyle/>
          <a:p>
            <a:r>
              <a:rPr lang="en-US"/>
              <a:t>17/05/2021</a:t>
            </a:r>
            <a:endParaRPr lang="en-US" dirty="0"/>
          </a:p>
        </p:txBody>
      </p:sp>
      <p:sp>
        <p:nvSpPr>
          <p:cNvPr id="5" name="Footer Placeholder 4">
            <a:extLst>
              <a:ext uri="{FF2B5EF4-FFF2-40B4-BE49-F238E27FC236}">
                <a16:creationId xmlns:a16="http://schemas.microsoft.com/office/drawing/2014/main" id="{7CE8E2CE-352E-4DB9-A9E1-37D0CEB9129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FECCC7-E8C8-49D5-9E46-2C8497390913}"/>
              </a:ext>
            </a:extLst>
          </p:cNvPr>
          <p:cNvSpPr>
            <a:spLocks noGrp="1"/>
          </p:cNvSpPr>
          <p:nvPr>
            <p:ph type="sldNum" sz="quarter" idx="12"/>
          </p:nvPr>
        </p:nvSpPr>
        <p:spPr/>
        <p:txBody>
          <a:bodyPr/>
          <a:lstStyle/>
          <a:p>
            <a:fld id="{B6F15528-21DE-4FAA-801E-634DDDAF4B2B}" type="slidenum">
              <a:rPr lang="en-US" smtClean="0"/>
              <a:pPr/>
              <a:t>87</a:t>
            </a:fld>
            <a:endParaRPr lang="en-US"/>
          </a:p>
        </p:txBody>
      </p:sp>
    </p:spTree>
    <p:extLst>
      <p:ext uri="{BB962C8B-B14F-4D97-AF65-F5344CB8AC3E}">
        <p14:creationId xmlns:p14="http://schemas.microsoft.com/office/powerpoint/2010/main" val="425700016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EC8D2-D454-4319-A0A7-E44EBF6B097A}"/>
              </a:ext>
            </a:extLst>
          </p:cNvPr>
          <p:cNvSpPr>
            <a:spLocks noGrp="1"/>
          </p:cNvSpPr>
          <p:nvPr>
            <p:ph type="title"/>
          </p:nvPr>
        </p:nvSpPr>
        <p:spPr/>
        <p:txBody>
          <a:bodyPr>
            <a:noAutofit/>
          </a:bodyPr>
          <a:lstStyle/>
          <a:p>
            <a:r>
              <a:rPr lang="en-US" sz="3200" b="1" dirty="0">
                <a:solidFill>
                  <a:srgbClr val="34444C"/>
                </a:solidFill>
                <a:effectLst/>
                <a:latin typeface="+mn-lt"/>
                <a:ea typeface="Times New Roman" panose="02020603050405020304" pitchFamily="18" charset="0"/>
                <a:cs typeface="Open Sans" panose="020B0606030504020204" pitchFamily="34" charset="0"/>
              </a:rPr>
              <a:t>Basic Structure of an Embedded C Program</a:t>
            </a:r>
            <a:br>
              <a:rPr lang="en-US" sz="3200" b="1" dirty="0">
                <a:solidFill>
                  <a:srgbClr val="34444C"/>
                </a:solidFill>
                <a:effectLst/>
                <a:latin typeface="+mn-lt"/>
                <a:ea typeface="Times New Roman" panose="02020603050405020304" pitchFamily="18" charset="0"/>
                <a:cs typeface="Open Sans" panose="020B0606030504020204" pitchFamily="34" charset="0"/>
              </a:rPr>
            </a:br>
            <a:r>
              <a:rPr lang="en-US" sz="3200" b="1" dirty="0">
                <a:solidFill>
                  <a:srgbClr val="34444C"/>
                </a:solidFill>
                <a:effectLst/>
                <a:latin typeface="+mn-lt"/>
                <a:ea typeface="Times New Roman" panose="02020603050405020304" pitchFamily="18" charset="0"/>
                <a:cs typeface="Open Sans" panose="020B0606030504020204" pitchFamily="34" charset="0"/>
              </a:rPr>
              <a:t> (Template for Embedded C Program)</a:t>
            </a:r>
            <a:endParaRPr lang="en-IN" sz="3200" dirty="0"/>
          </a:p>
        </p:txBody>
      </p:sp>
      <p:sp>
        <p:nvSpPr>
          <p:cNvPr id="3" name="Content Placeholder 2">
            <a:extLst>
              <a:ext uri="{FF2B5EF4-FFF2-40B4-BE49-F238E27FC236}">
                <a16:creationId xmlns:a16="http://schemas.microsoft.com/office/drawing/2014/main" id="{06F6DD07-6E99-4BC5-9D5A-5AD8C29E2A98}"/>
              </a:ext>
            </a:extLst>
          </p:cNvPr>
          <p:cNvSpPr>
            <a:spLocks noGrp="1"/>
          </p:cNvSpPr>
          <p:nvPr>
            <p:ph idx="1"/>
          </p:nvPr>
        </p:nvSpPr>
        <p:spPr/>
        <p:txBody>
          <a:bodyPr>
            <a:normAutofit fontScale="47500" lnSpcReduction="20000"/>
          </a:bodyPr>
          <a:lstStyle/>
          <a:p>
            <a:pPr marL="0" indent="0" algn="just" fontAlgn="base">
              <a:buNone/>
            </a:pPr>
            <a:r>
              <a:rPr lang="en-IN" b="1" i="0" dirty="0">
                <a:effectLst/>
                <a:latin typeface="Arial" panose="020B0604020202020204" pitchFamily="34" charset="0"/>
              </a:rPr>
              <a:t>Declaration of Variable</a:t>
            </a:r>
            <a:endParaRPr lang="en-US" b="0" i="0" dirty="0">
              <a:effectLst/>
              <a:latin typeface="Arial" panose="020B0604020202020204" pitchFamily="34" charset="0"/>
            </a:endParaRPr>
          </a:p>
          <a:p>
            <a:pPr algn="just" fontAlgn="base"/>
            <a:r>
              <a:rPr lang="en-US" b="0" i="0" dirty="0">
                <a:effectLst/>
                <a:latin typeface="Arial" panose="020B0604020202020204" pitchFamily="34" charset="0"/>
              </a:rPr>
              <a:t>The name like the variable is used for storing the values but this variable should be first declared before utilized within the program. The variable declaration states its name as well as a data type. Here, the data type is nothing but the representation of storage data. In embedded C programming, it uses four fundamental data types like integer, float, character for storing the data within the memory. The data type size, as well as range, can be defined depending on the compiler.</a:t>
            </a:r>
          </a:p>
          <a:p>
            <a:pPr algn="just" fontAlgn="base"/>
            <a:r>
              <a:rPr lang="en-US" b="0" i="0" dirty="0">
                <a:effectLst/>
                <a:latin typeface="Arial" panose="020B0604020202020204" pitchFamily="34" charset="0"/>
              </a:rPr>
              <a:t>The data type refers to an extensive system for declaring variables of different types like integer, character, float, etc. The embedded C software uses four data types that are used to store data in memory.</a:t>
            </a:r>
          </a:p>
          <a:p>
            <a:pPr algn="just" fontAlgn="base"/>
            <a:r>
              <a:rPr lang="en-US" b="0" i="0" dirty="0">
                <a:effectLst/>
                <a:latin typeface="Arial" panose="020B0604020202020204" pitchFamily="34" charset="0"/>
              </a:rPr>
              <a:t>The ‘char’ is used to store any single character; ‘int’ is used to store integer value, and ‘float’ is used to store any precision floating-point value. The size and range of different data types on a 32-bit machine are given in the following table. The size and range may vary on machines with different word sizes.</a:t>
            </a:r>
          </a:p>
          <a:p>
            <a:pPr algn="just" fontAlgn="base">
              <a:buFont typeface="Arial" panose="020B0604020202020204" pitchFamily="34" charset="0"/>
              <a:buChar char="•"/>
            </a:pPr>
            <a:r>
              <a:rPr lang="en-US" b="0" i="0" dirty="0">
                <a:effectLst/>
                <a:latin typeface="Arial" panose="020B0604020202020204" pitchFamily="34" charset="0"/>
              </a:rPr>
              <a:t>The char/signed char data type size is 1 byte and its range is from -128 to +128</a:t>
            </a:r>
          </a:p>
          <a:p>
            <a:pPr algn="just" fontAlgn="base">
              <a:buFont typeface="Arial" panose="020B0604020202020204" pitchFamily="34" charset="0"/>
              <a:buChar char="•"/>
            </a:pPr>
            <a:r>
              <a:rPr lang="en-US" b="0" i="0" dirty="0">
                <a:effectLst/>
                <a:latin typeface="Arial" panose="020B0604020202020204" pitchFamily="34" charset="0"/>
              </a:rPr>
              <a:t>The unsigned char data type size is 1 byte and its range is from 0 to 255</a:t>
            </a:r>
          </a:p>
          <a:p>
            <a:pPr algn="just" fontAlgn="base">
              <a:buFont typeface="Arial" panose="020B0604020202020204" pitchFamily="34" charset="0"/>
              <a:buChar char="•"/>
            </a:pPr>
            <a:r>
              <a:rPr lang="en-US" b="0" i="0" dirty="0">
                <a:effectLst/>
                <a:latin typeface="Arial" panose="020B0604020202020204" pitchFamily="34" charset="0"/>
              </a:rPr>
              <a:t>Int/signed int data type size is 2 byte and its range is from -32768 to 32767</a:t>
            </a:r>
          </a:p>
          <a:p>
            <a:pPr algn="just" fontAlgn="base">
              <a:buFont typeface="Arial" panose="020B0604020202020204" pitchFamily="34" charset="0"/>
              <a:buChar char="•"/>
            </a:pPr>
            <a:r>
              <a:rPr lang="en-US" b="0" i="0" dirty="0">
                <a:effectLst/>
                <a:latin typeface="Arial" panose="020B0604020202020204" pitchFamily="34" charset="0"/>
              </a:rPr>
              <a:t>Unsigned int data type size is 2 byte and its range is from 0 to 65535</a:t>
            </a:r>
          </a:p>
          <a:p>
            <a:pPr algn="just"/>
            <a:endParaRPr lang="en-IN" dirty="0"/>
          </a:p>
        </p:txBody>
      </p:sp>
      <p:sp>
        <p:nvSpPr>
          <p:cNvPr id="4" name="Date Placeholder 3">
            <a:extLst>
              <a:ext uri="{FF2B5EF4-FFF2-40B4-BE49-F238E27FC236}">
                <a16:creationId xmlns:a16="http://schemas.microsoft.com/office/drawing/2014/main" id="{97148728-86A9-4620-BE92-C2422ACB6E4B}"/>
              </a:ext>
            </a:extLst>
          </p:cNvPr>
          <p:cNvSpPr>
            <a:spLocks noGrp="1"/>
          </p:cNvSpPr>
          <p:nvPr>
            <p:ph type="dt" sz="half" idx="10"/>
          </p:nvPr>
        </p:nvSpPr>
        <p:spPr/>
        <p:txBody>
          <a:bodyPr/>
          <a:lstStyle/>
          <a:p>
            <a:r>
              <a:rPr lang="en-US"/>
              <a:t>17/05/2021</a:t>
            </a:r>
            <a:endParaRPr lang="en-US" dirty="0"/>
          </a:p>
        </p:txBody>
      </p:sp>
      <p:sp>
        <p:nvSpPr>
          <p:cNvPr id="5" name="Footer Placeholder 4">
            <a:extLst>
              <a:ext uri="{FF2B5EF4-FFF2-40B4-BE49-F238E27FC236}">
                <a16:creationId xmlns:a16="http://schemas.microsoft.com/office/drawing/2014/main" id="{1E3D4B2A-AD27-4FFB-ABF7-CF28B96E00E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B95F5A7-A064-4267-A0D3-E267CA298E81}"/>
              </a:ext>
            </a:extLst>
          </p:cNvPr>
          <p:cNvSpPr>
            <a:spLocks noGrp="1"/>
          </p:cNvSpPr>
          <p:nvPr>
            <p:ph type="sldNum" sz="quarter" idx="12"/>
          </p:nvPr>
        </p:nvSpPr>
        <p:spPr/>
        <p:txBody>
          <a:bodyPr/>
          <a:lstStyle/>
          <a:p>
            <a:fld id="{B6F15528-21DE-4FAA-801E-634DDDAF4B2B}" type="slidenum">
              <a:rPr lang="en-US" smtClean="0"/>
              <a:pPr/>
              <a:t>88</a:t>
            </a:fld>
            <a:endParaRPr lang="en-US"/>
          </a:p>
        </p:txBody>
      </p:sp>
    </p:spTree>
    <p:extLst>
      <p:ext uri="{BB962C8B-B14F-4D97-AF65-F5344CB8AC3E}">
        <p14:creationId xmlns:p14="http://schemas.microsoft.com/office/powerpoint/2010/main" val="221269507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27D66-8422-4728-BB8E-1F938124B7A4}"/>
              </a:ext>
            </a:extLst>
          </p:cNvPr>
          <p:cNvSpPr>
            <a:spLocks noGrp="1"/>
          </p:cNvSpPr>
          <p:nvPr>
            <p:ph type="title"/>
          </p:nvPr>
        </p:nvSpPr>
        <p:spPr/>
        <p:txBody>
          <a:bodyPr>
            <a:normAutofit/>
          </a:bodyPr>
          <a:lstStyle/>
          <a:p>
            <a:r>
              <a:rPr lang="en-US" sz="3200" b="1" dirty="0">
                <a:solidFill>
                  <a:srgbClr val="34444C"/>
                </a:solidFill>
                <a:effectLst/>
                <a:latin typeface="+mn-lt"/>
                <a:ea typeface="Times New Roman" panose="02020603050405020304" pitchFamily="18" charset="0"/>
                <a:cs typeface="Open Sans" panose="020B0606030504020204" pitchFamily="34" charset="0"/>
              </a:rPr>
              <a:t>Basic Structure of an Embedded C Program</a:t>
            </a:r>
            <a:br>
              <a:rPr lang="en-US" sz="3200" b="1" dirty="0">
                <a:solidFill>
                  <a:srgbClr val="34444C"/>
                </a:solidFill>
                <a:effectLst/>
                <a:latin typeface="+mn-lt"/>
                <a:ea typeface="Times New Roman" panose="02020603050405020304" pitchFamily="18" charset="0"/>
                <a:cs typeface="Open Sans" panose="020B0606030504020204" pitchFamily="34" charset="0"/>
              </a:rPr>
            </a:br>
            <a:r>
              <a:rPr lang="en-US" sz="3200" b="1" dirty="0">
                <a:solidFill>
                  <a:srgbClr val="34444C"/>
                </a:solidFill>
                <a:effectLst/>
                <a:latin typeface="+mn-lt"/>
                <a:ea typeface="Times New Roman" panose="02020603050405020304" pitchFamily="18" charset="0"/>
                <a:cs typeface="Open Sans" panose="020B0606030504020204" pitchFamily="34" charset="0"/>
              </a:rPr>
              <a:t> (Template for Embedded C Program)</a:t>
            </a:r>
            <a:endParaRPr lang="en-IN" sz="3200" dirty="0"/>
          </a:p>
        </p:txBody>
      </p:sp>
      <p:sp>
        <p:nvSpPr>
          <p:cNvPr id="3" name="Content Placeholder 2">
            <a:extLst>
              <a:ext uri="{FF2B5EF4-FFF2-40B4-BE49-F238E27FC236}">
                <a16:creationId xmlns:a16="http://schemas.microsoft.com/office/drawing/2014/main" id="{14AEC7DC-4710-4193-BBA8-098FD7C47E99}"/>
              </a:ext>
            </a:extLst>
          </p:cNvPr>
          <p:cNvSpPr>
            <a:spLocks noGrp="1"/>
          </p:cNvSpPr>
          <p:nvPr>
            <p:ph idx="1"/>
          </p:nvPr>
        </p:nvSpPr>
        <p:spPr/>
        <p:txBody>
          <a:bodyPr>
            <a:normAutofit fontScale="92500" lnSpcReduction="10000"/>
          </a:bodyPr>
          <a:lstStyle/>
          <a:p>
            <a:pPr algn="just" fontAlgn="base"/>
            <a:r>
              <a:rPr lang="en-US" sz="3200" b="0" i="0" dirty="0">
                <a:effectLst/>
                <a:latin typeface="Arial" panose="020B0604020202020204" pitchFamily="34" charset="0"/>
              </a:rPr>
              <a:t>The logic of the Program</a:t>
            </a:r>
          </a:p>
          <a:p>
            <a:pPr marL="0" indent="0" algn="just" fontAlgn="base">
              <a:buNone/>
            </a:pPr>
            <a:br>
              <a:rPr lang="en-US" sz="3200" b="0" i="0" dirty="0">
                <a:solidFill>
                  <a:srgbClr val="666666"/>
                </a:solidFill>
                <a:effectLst/>
                <a:latin typeface="Arial" panose="020B0604020202020204" pitchFamily="34" charset="0"/>
              </a:rPr>
            </a:br>
            <a:r>
              <a:rPr lang="en-US" sz="2000" b="0" i="0" dirty="0">
                <a:effectLst/>
                <a:latin typeface="Arial" panose="020B0604020202020204" pitchFamily="34" charset="0"/>
              </a:rPr>
              <a:t>The logic of the program is a plan of the lane that appears in the theory behind &amp; predictable outputs of actions of the program. It explains the statement otherwise theory regarding why the embedded program will work and shows the recognized effects of actions otherwise resources.</a:t>
            </a:r>
          </a:p>
          <a:p>
            <a:pPr algn="l" fontAlgn="base"/>
            <a:endParaRPr lang="en-US" sz="2000" b="0" i="0" dirty="0">
              <a:effectLst/>
              <a:latin typeface="Arial" panose="020B0604020202020204" pitchFamily="34" charset="0"/>
            </a:endParaRPr>
          </a:p>
          <a:p>
            <a:pPr algn="l" fontAlgn="base"/>
            <a:r>
              <a:rPr lang="en-US" sz="2000" b="0" i="0" dirty="0">
                <a:effectLst/>
                <a:latin typeface="Arial" panose="020B0604020202020204" pitchFamily="34" charset="0"/>
              </a:rPr>
              <a:t>Main</a:t>
            </a:r>
            <a:br>
              <a:rPr lang="en-US" sz="2000" b="0" i="0" dirty="0">
                <a:effectLst/>
                <a:latin typeface="Arial" panose="020B0604020202020204" pitchFamily="34" charset="0"/>
              </a:rPr>
            </a:br>
            <a:r>
              <a:rPr lang="en-US" sz="2000" b="0" i="0" dirty="0">
                <a:effectLst/>
                <a:latin typeface="Arial" panose="020B0604020202020204" pitchFamily="34" charset="0"/>
              </a:rPr>
              <a:t>{</a:t>
            </a:r>
            <a:br>
              <a:rPr lang="en-US" sz="2000" b="0" i="0" dirty="0">
                <a:effectLst/>
                <a:latin typeface="Arial" panose="020B0604020202020204" pitchFamily="34" charset="0"/>
              </a:rPr>
            </a:br>
            <a:r>
              <a:rPr lang="en-US" sz="2000" b="0" i="0" dirty="0">
                <a:effectLst/>
                <a:latin typeface="Arial" panose="020B0604020202020204" pitchFamily="34" charset="0"/>
              </a:rPr>
              <a:t>LED = 0x0f;</a:t>
            </a:r>
            <a:br>
              <a:rPr lang="en-US" sz="2000" b="0" i="0" dirty="0">
                <a:effectLst/>
                <a:latin typeface="Arial" panose="020B0604020202020204" pitchFamily="34" charset="0"/>
              </a:rPr>
            </a:br>
            <a:r>
              <a:rPr lang="en-US" sz="2000" b="0" i="0" dirty="0">
                <a:effectLst/>
                <a:latin typeface="Arial" panose="020B0604020202020204" pitchFamily="34" charset="0"/>
              </a:rPr>
              <a:t>delay(100);</a:t>
            </a:r>
            <a:br>
              <a:rPr lang="en-US" sz="2000" b="0" i="0" dirty="0">
                <a:effectLst/>
                <a:latin typeface="Arial" panose="020B0604020202020204" pitchFamily="34" charset="0"/>
              </a:rPr>
            </a:br>
            <a:r>
              <a:rPr lang="en-US" sz="2000" b="0" i="0" dirty="0">
                <a:effectLst/>
                <a:latin typeface="Arial" panose="020B0604020202020204" pitchFamily="34" charset="0"/>
              </a:rPr>
              <a:t>LED = 0x00;</a:t>
            </a:r>
            <a:br>
              <a:rPr lang="en-US" sz="2000" b="0" i="0" dirty="0">
                <a:effectLst/>
                <a:latin typeface="Arial" panose="020B0604020202020204" pitchFamily="34" charset="0"/>
              </a:rPr>
            </a:br>
            <a:r>
              <a:rPr lang="en-US" sz="2000" b="0" i="0" dirty="0">
                <a:effectLst/>
                <a:latin typeface="Arial" panose="020B0604020202020204" pitchFamily="34" charset="0"/>
              </a:rPr>
              <a:t>delay(100);</a:t>
            </a:r>
            <a:br>
              <a:rPr lang="en-US" sz="2000" b="0" i="0" dirty="0">
                <a:effectLst/>
                <a:latin typeface="Arial" panose="020B0604020202020204" pitchFamily="34" charset="0"/>
              </a:rPr>
            </a:br>
            <a:r>
              <a:rPr lang="en-US" sz="2000" b="0" i="0" dirty="0">
                <a:effectLst/>
                <a:latin typeface="Arial" panose="020B0604020202020204" pitchFamily="34" charset="0"/>
              </a:rPr>
              <a:t>}</a:t>
            </a:r>
          </a:p>
          <a:p>
            <a:endParaRPr lang="en-IN" sz="2000" dirty="0"/>
          </a:p>
        </p:txBody>
      </p:sp>
      <p:sp>
        <p:nvSpPr>
          <p:cNvPr id="4" name="Date Placeholder 3">
            <a:extLst>
              <a:ext uri="{FF2B5EF4-FFF2-40B4-BE49-F238E27FC236}">
                <a16:creationId xmlns:a16="http://schemas.microsoft.com/office/drawing/2014/main" id="{C0B643F8-6314-44A6-8640-4BFF44D8DF4D}"/>
              </a:ext>
            </a:extLst>
          </p:cNvPr>
          <p:cNvSpPr>
            <a:spLocks noGrp="1"/>
          </p:cNvSpPr>
          <p:nvPr>
            <p:ph type="dt" sz="half" idx="10"/>
          </p:nvPr>
        </p:nvSpPr>
        <p:spPr/>
        <p:txBody>
          <a:bodyPr/>
          <a:lstStyle/>
          <a:p>
            <a:r>
              <a:rPr lang="en-US"/>
              <a:t>17/05/2021</a:t>
            </a:r>
            <a:endParaRPr lang="en-US" dirty="0"/>
          </a:p>
        </p:txBody>
      </p:sp>
      <p:sp>
        <p:nvSpPr>
          <p:cNvPr id="5" name="Footer Placeholder 4">
            <a:extLst>
              <a:ext uri="{FF2B5EF4-FFF2-40B4-BE49-F238E27FC236}">
                <a16:creationId xmlns:a16="http://schemas.microsoft.com/office/drawing/2014/main" id="{C7F27FEB-6724-4D38-8327-A26AD412560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A535159-CC9F-4340-8264-0F6C9B6FCDA3}"/>
              </a:ext>
            </a:extLst>
          </p:cNvPr>
          <p:cNvSpPr>
            <a:spLocks noGrp="1"/>
          </p:cNvSpPr>
          <p:nvPr>
            <p:ph type="sldNum" sz="quarter" idx="12"/>
          </p:nvPr>
        </p:nvSpPr>
        <p:spPr/>
        <p:txBody>
          <a:bodyPr/>
          <a:lstStyle/>
          <a:p>
            <a:fld id="{B6F15528-21DE-4FAA-801E-634DDDAF4B2B}" type="slidenum">
              <a:rPr lang="en-US" smtClean="0"/>
              <a:pPr/>
              <a:t>89</a:t>
            </a:fld>
            <a:endParaRPr lang="en-US"/>
          </a:p>
        </p:txBody>
      </p:sp>
    </p:spTree>
    <p:extLst>
      <p:ext uri="{BB962C8B-B14F-4D97-AF65-F5344CB8AC3E}">
        <p14:creationId xmlns:p14="http://schemas.microsoft.com/office/powerpoint/2010/main" val="2165381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A2246A-DF6C-48DB-BADD-F6F50C163E6D}"/>
              </a:ext>
            </a:extLst>
          </p:cNvPr>
          <p:cNvSpPr>
            <a:spLocks noGrp="1"/>
          </p:cNvSpPr>
          <p:nvPr>
            <p:ph type="dt" sz="half" idx="10"/>
          </p:nvPr>
        </p:nvSpPr>
        <p:spPr/>
        <p:txBody>
          <a:bodyPr/>
          <a:lstStyle/>
          <a:p>
            <a:r>
              <a:rPr lang="en-US"/>
              <a:t>17/05/2021</a:t>
            </a:r>
            <a:endParaRPr lang="en-US" dirty="0"/>
          </a:p>
        </p:txBody>
      </p:sp>
      <p:sp>
        <p:nvSpPr>
          <p:cNvPr id="3" name="Footer Placeholder 2">
            <a:extLst>
              <a:ext uri="{FF2B5EF4-FFF2-40B4-BE49-F238E27FC236}">
                <a16:creationId xmlns:a16="http://schemas.microsoft.com/office/drawing/2014/main" id="{5E489FEB-A5B5-4883-A2A6-1F1560AE59C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5C1F17C-9705-4854-8583-CA60D345A548}"/>
              </a:ext>
            </a:extLst>
          </p:cNvPr>
          <p:cNvSpPr>
            <a:spLocks noGrp="1"/>
          </p:cNvSpPr>
          <p:nvPr>
            <p:ph type="sldNum" sz="quarter" idx="12"/>
          </p:nvPr>
        </p:nvSpPr>
        <p:spPr/>
        <p:txBody>
          <a:bodyPr/>
          <a:lstStyle/>
          <a:p>
            <a:fld id="{B6F15528-21DE-4FAA-801E-634DDDAF4B2B}" type="slidenum">
              <a:rPr lang="en-US" smtClean="0"/>
              <a:pPr/>
              <a:t>9</a:t>
            </a:fld>
            <a:endParaRPr lang="en-US"/>
          </a:p>
        </p:txBody>
      </p:sp>
      <p:pic>
        <p:nvPicPr>
          <p:cNvPr id="6" name="Picture 5">
            <a:extLst>
              <a:ext uri="{FF2B5EF4-FFF2-40B4-BE49-F238E27FC236}">
                <a16:creationId xmlns:a16="http://schemas.microsoft.com/office/drawing/2014/main" id="{5666F8AC-CDCF-4214-BB58-B0A975A1CD1D}"/>
              </a:ext>
            </a:extLst>
          </p:cNvPr>
          <p:cNvPicPr>
            <a:picLocks noChangeAspect="1"/>
          </p:cNvPicPr>
          <p:nvPr/>
        </p:nvPicPr>
        <p:blipFill>
          <a:blip r:embed="rId2"/>
          <a:stretch>
            <a:fillRect/>
          </a:stretch>
        </p:blipFill>
        <p:spPr>
          <a:xfrm>
            <a:off x="161925" y="242887"/>
            <a:ext cx="8820150" cy="6372225"/>
          </a:xfrm>
          <a:prstGeom prst="rect">
            <a:avLst/>
          </a:prstGeom>
        </p:spPr>
      </p:pic>
    </p:spTree>
    <p:extLst>
      <p:ext uri="{BB962C8B-B14F-4D97-AF65-F5344CB8AC3E}">
        <p14:creationId xmlns:p14="http://schemas.microsoft.com/office/powerpoint/2010/main" val="349125329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65A21-D859-4022-AC07-634E5FAA4753}"/>
              </a:ext>
            </a:extLst>
          </p:cNvPr>
          <p:cNvSpPr>
            <a:spLocks noGrp="1"/>
          </p:cNvSpPr>
          <p:nvPr>
            <p:ph type="title"/>
          </p:nvPr>
        </p:nvSpPr>
        <p:spPr>
          <a:xfrm>
            <a:off x="457200" y="274638"/>
            <a:ext cx="8229600" cy="639762"/>
          </a:xfrm>
        </p:spPr>
        <p:txBody>
          <a:bodyPr>
            <a:normAutofit fontScale="90000"/>
          </a:bodyPr>
          <a:lstStyle/>
          <a:p>
            <a:r>
              <a:rPr lang="en-IN" dirty="0"/>
              <a:t>Structure of the Embedded C program </a:t>
            </a:r>
          </a:p>
        </p:txBody>
      </p:sp>
      <p:pic>
        <p:nvPicPr>
          <p:cNvPr id="8" name="Content Placeholder 7">
            <a:extLst>
              <a:ext uri="{FF2B5EF4-FFF2-40B4-BE49-F238E27FC236}">
                <a16:creationId xmlns:a16="http://schemas.microsoft.com/office/drawing/2014/main" id="{F0D22E71-65A6-40E2-9DE1-2B8B774B2E2D}"/>
              </a:ext>
            </a:extLst>
          </p:cNvPr>
          <p:cNvPicPr>
            <a:picLocks noGrp="1" noChangeAspect="1"/>
          </p:cNvPicPr>
          <p:nvPr>
            <p:ph idx="1"/>
          </p:nvPr>
        </p:nvPicPr>
        <p:blipFill>
          <a:blip r:embed="rId2"/>
          <a:stretch>
            <a:fillRect/>
          </a:stretch>
        </p:blipFill>
        <p:spPr>
          <a:xfrm>
            <a:off x="3352800" y="1143000"/>
            <a:ext cx="2514599" cy="4983163"/>
          </a:xfrm>
        </p:spPr>
      </p:pic>
      <p:sp>
        <p:nvSpPr>
          <p:cNvPr id="4" name="Date Placeholder 3">
            <a:extLst>
              <a:ext uri="{FF2B5EF4-FFF2-40B4-BE49-F238E27FC236}">
                <a16:creationId xmlns:a16="http://schemas.microsoft.com/office/drawing/2014/main" id="{054A1C6B-739C-427C-8973-9273BB382EF4}"/>
              </a:ext>
            </a:extLst>
          </p:cNvPr>
          <p:cNvSpPr>
            <a:spLocks noGrp="1"/>
          </p:cNvSpPr>
          <p:nvPr>
            <p:ph type="dt" sz="half" idx="10"/>
          </p:nvPr>
        </p:nvSpPr>
        <p:spPr/>
        <p:txBody>
          <a:bodyPr/>
          <a:lstStyle/>
          <a:p>
            <a:r>
              <a:rPr lang="en-US"/>
              <a:t>17/05/2021</a:t>
            </a:r>
            <a:endParaRPr lang="en-US" dirty="0"/>
          </a:p>
        </p:txBody>
      </p:sp>
      <p:sp>
        <p:nvSpPr>
          <p:cNvPr id="5" name="Footer Placeholder 4">
            <a:extLst>
              <a:ext uri="{FF2B5EF4-FFF2-40B4-BE49-F238E27FC236}">
                <a16:creationId xmlns:a16="http://schemas.microsoft.com/office/drawing/2014/main" id="{A6805320-54F9-4D7B-ADCA-833FCCDFF62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644FE1C-65B4-4F0D-B716-06F0D6335A85}"/>
              </a:ext>
            </a:extLst>
          </p:cNvPr>
          <p:cNvSpPr>
            <a:spLocks noGrp="1"/>
          </p:cNvSpPr>
          <p:nvPr>
            <p:ph type="sldNum" sz="quarter" idx="12"/>
          </p:nvPr>
        </p:nvSpPr>
        <p:spPr/>
        <p:txBody>
          <a:bodyPr/>
          <a:lstStyle/>
          <a:p>
            <a:fld id="{B6F15528-21DE-4FAA-801E-634DDDAF4B2B}" type="slidenum">
              <a:rPr lang="en-US" smtClean="0"/>
              <a:pPr/>
              <a:t>90</a:t>
            </a:fld>
            <a:endParaRPr lang="en-US"/>
          </a:p>
        </p:txBody>
      </p:sp>
    </p:spTree>
    <p:extLst>
      <p:ext uri="{BB962C8B-B14F-4D97-AF65-F5344CB8AC3E}">
        <p14:creationId xmlns:p14="http://schemas.microsoft.com/office/powerpoint/2010/main" val="163162292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3D6E6-87BD-4057-AA36-10D295DEB0F9}"/>
              </a:ext>
            </a:extLst>
          </p:cNvPr>
          <p:cNvSpPr>
            <a:spLocks noGrp="1"/>
          </p:cNvSpPr>
          <p:nvPr>
            <p:ph type="title"/>
          </p:nvPr>
        </p:nvSpPr>
        <p:spPr/>
        <p:txBody>
          <a:bodyPr>
            <a:normAutofit/>
          </a:bodyPr>
          <a:lstStyle/>
          <a:p>
            <a:r>
              <a:rPr lang="en-US" sz="2800" b="1" dirty="0">
                <a:solidFill>
                  <a:srgbClr val="34444C"/>
                </a:solidFill>
                <a:effectLst/>
                <a:latin typeface="Times New Roman" panose="02020603050405020304" pitchFamily="18" charset="0"/>
                <a:ea typeface="Times New Roman" panose="02020603050405020304" pitchFamily="18" charset="0"/>
                <a:cs typeface="Times New Roman" panose="02020603050405020304" pitchFamily="18" charset="0"/>
              </a:rPr>
              <a:t>Example of Embedded C Program</a:t>
            </a:r>
            <a:br>
              <a:rPr lang="en-IN" sz="28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E2DED00-6DF4-4EBE-A114-9E4C48A684C5}"/>
              </a:ext>
            </a:extLst>
          </p:cNvPr>
          <p:cNvSpPr>
            <a:spLocks noGrp="1"/>
          </p:cNvSpPr>
          <p:nvPr>
            <p:ph idx="1"/>
          </p:nvPr>
        </p:nvSpPr>
        <p:spPr/>
        <p:txBody>
          <a:bodyPr/>
          <a:lstStyle/>
          <a:p>
            <a:pPr algn="just"/>
            <a:r>
              <a:rPr lang="en-US" sz="1800" dirty="0">
                <a:solidFill>
                  <a:srgbClr val="34444C"/>
                </a:solidFill>
                <a:effectLst/>
                <a:latin typeface="Open Sans" panose="020B0606030504020204" pitchFamily="34" charset="0"/>
                <a:ea typeface="Times New Roman" panose="02020603050405020304" pitchFamily="18" charset="0"/>
              </a:rPr>
              <a:t>In this example, we will use an 8051 Microcontroller to blink LEDs connected to PORT1 of the microcontroller.</a:t>
            </a:r>
          </a:p>
          <a:p>
            <a:pPr algn="just"/>
            <a:endParaRPr lang="en-US" sz="1800" dirty="0">
              <a:solidFill>
                <a:srgbClr val="34444C"/>
              </a:solidFill>
              <a:effectLst/>
              <a:latin typeface="Open Sans" panose="020B0606030504020204" pitchFamily="34" charset="0"/>
              <a:ea typeface="Times New Roman" panose="02020603050405020304" pitchFamily="18" charset="0"/>
            </a:endParaRPr>
          </a:p>
          <a:p>
            <a:pPr algn="just"/>
            <a:r>
              <a:rPr lang="en-US" sz="1800" dirty="0">
                <a:solidFill>
                  <a:srgbClr val="34444C"/>
                </a:solidFill>
                <a:latin typeface="Open Sans" panose="020B0606030504020204" pitchFamily="34" charset="0"/>
                <a:ea typeface="Times New Roman" panose="02020603050405020304" pitchFamily="18" charset="0"/>
                <a:cs typeface="Mangal" panose="02040503050203030202" pitchFamily="18" charset="0"/>
              </a:rPr>
              <a:t>The circuit </a:t>
            </a:r>
            <a:r>
              <a:rPr lang="en-US" sz="1800" dirty="0">
                <a:solidFill>
                  <a:srgbClr val="34444C"/>
                </a:solidFill>
                <a:effectLst/>
                <a:latin typeface="Open Sans" panose="020B0606030504020204" pitchFamily="34" charset="0"/>
                <a:ea typeface="Times New Roman" panose="02020603050405020304" pitchFamily="18" charset="0"/>
                <a:cs typeface="Mangal" panose="02040503050203030202" pitchFamily="18" charset="0"/>
              </a:rPr>
              <a:t>contains an 8051 based Microcontroller (AT89S52) along with its basic components (like RESET Circuit, Oscillator Circuit, etc.) and components for blinking LEDs (LEDs and Resistors).</a:t>
            </a:r>
          </a:p>
          <a:p>
            <a:pPr algn="just"/>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gn="just"/>
            <a:r>
              <a:rPr lang="en-US" sz="1800" dirty="0">
                <a:solidFill>
                  <a:srgbClr val="34444C"/>
                </a:solidFill>
                <a:effectLst/>
                <a:latin typeface="Open Sans" panose="020B0606030504020204" pitchFamily="34" charset="0"/>
                <a:ea typeface="Times New Roman" panose="02020603050405020304" pitchFamily="18" charset="0"/>
              </a:rPr>
              <a:t>In order to write the Embedded C Program for the above circuit, we will use the Keil C Compiler. This compiler is a part of the Keil µVision IDE. </a:t>
            </a:r>
            <a:endParaRPr lang="en-IN" dirty="0"/>
          </a:p>
        </p:txBody>
      </p:sp>
      <p:sp>
        <p:nvSpPr>
          <p:cNvPr id="4" name="Date Placeholder 3">
            <a:extLst>
              <a:ext uri="{FF2B5EF4-FFF2-40B4-BE49-F238E27FC236}">
                <a16:creationId xmlns:a16="http://schemas.microsoft.com/office/drawing/2014/main" id="{F9102882-2CA3-4D3E-A6FF-534159822E04}"/>
              </a:ext>
            </a:extLst>
          </p:cNvPr>
          <p:cNvSpPr>
            <a:spLocks noGrp="1"/>
          </p:cNvSpPr>
          <p:nvPr>
            <p:ph type="dt" sz="half" idx="10"/>
          </p:nvPr>
        </p:nvSpPr>
        <p:spPr/>
        <p:txBody>
          <a:bodyPr/>
          <a:lstStyle/>
          <a:p>
            <a:r>
              <a:rPr lang="en-US"/>
              <a:t>17/05/2021</a:t>
            </a:r>
            <a:endParaRPr lang="en-US" dirty="0"/>
          </a:p>
        </p:txBody>
      </p:sp>
      <p:sp>
        <p:nvSpPr>
          <p:cNvPr id="5" name="Footer Placeholder 4">
            <a:extLst>
              <a:ext uri="{FF2B5EF4-FFF2-40B4-BE49-F238E27FC236}">
                <a16:creationId xmlns:a16="http://schemas.microsoft.com/office/drawing/2014/main" id="{89B64350-CA06-4C7D-93FD-28A1FCC491E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B02E230-83F8-4819-A6DB-F9168E534F7A}"/>
              </a:ext>
            </a:extLst>
          </p:cNvPr>
          <p:cNvSpPr>
            <a:spLocks noGrp="1"/>
          </p:cNvSpPr>
          <p:nvPr>
            <p:ph type="sldNum" sz="quarter" idx="12"/>
          </p:nvPr>
        </p:nvSpPr>
        <p:spPr/>
        <p:txBody>
          <a:bodyPr/>
          <a:lstStyle/>
          <a:p>
            <a:fld id="{B6F15528-21DE-4FAA-801E-634DDDAF4B2B}" type="slidenum">
              <a:rPr lang="en-US" smtClean="0"/>
              <a:pPr/>
              <a:t>91</a:t>
            </a:fld>
            <a:endParaRPr lang="en-US"/>
          </a:p>
        </p:txBody>
      </p:sp>
    </p:spTree>
    <p:extLst>
      <p:ext uri="{BB962C8B-B14F-4D97-AF65-F5344CB8AC3E}">
        <p14:creationId xmlns:p14="http://schemas.microsoft.com/office/powerpoint/2010/main" val="30704927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0610C-62D2-41AB-95E3-BD3F748A13E1}"/>
              </a:ext>
            </a:extLst>
          </p:cNvPr>
          <p:cNvSpPr>
            <a:spLocks noGrp="1"/>
          </p:cNvSpPr>
          <p:nvPr>
            <p:ph type="title"/>
          </p:nvPr>
        </p:nvSpPr>
        <p:spPr/>
        <p:txBody>
          <a:bodyPr>
            <a:normAutofit fontScale="90000"/>
          </a:bodyPr>
          <a:lstStyle/>
          <a:p>
            <a:r>
              <a:rPr lang="en-US" sz="3600" b="1" dirty="0">
                <a:solidFill>
                  <a:srgbClr val="34444C"/>
                </a:solidFill>
                <a:latin typeface="Open Sans" panose="020B0606030504020204" pitchFamily="34" charset="0"/>
                <a:ea typeface="Times New Roman" panose="02020603050405020304" pitchFamily="18" charset="0"/>
                <a:cs typeface="Mangal" panose="02040503050203030202" pitchFamily="18" charset="0"/>
              </a:rPr>
              <a:t>C</a:t>
            </a:r>
            <a:r>
              <a:rPr lang="en-US" sz="3600" b="1" dirty="0">
                <a:solidFill>
                  <a:srgbClr val="34444C"/>
                </a:solidFill>
                <a:effectLst/>
                <a:latin typeface="Open Sans" panose="020B0606030504020204" pitchFamily="34" charset="0"/>
                <a:ea typeface="Times New Roman" panose="02020603050405020304" pitchFamily="18" charset="0"/>
                <a:cs typeface="Mangal" panose="02040503050203030202" pitchFamily="18" charset="0"/>
              </a:rPr>
              <a:t>ircuit diagram for the example circuit.</a:t>
            </a:r>
            <a:br>
              <a:rPr lang="en-US" sz="4400" dirty="0">
                <a:solidFill>
                  <a:srgbClr val="34444C"/>
                </a:solidFill>
                <a:effectLst/>
                <a:latin typeface="Open Sans" panose="020B0606030504020204" pitchFamily="34" charset="0"/>
                <a:ea typeface="Times New Roman" panose="02020603050405020304" pitchFamily="18" charset="0"/>
                <a:cs typeface="Mangal" panose="02040503050203030202" pitchFamily="18" charset="0"/>
              </a:rPr>
            </a:br>
            <a:endParaRPr lang="en-IN" dirty="0"/>
          </a:p>
        </p:txBody>
      </p:sp>
      <p:pic>
        <p:nvPicPr>
          <p:cNvPr id="10" name="Content Placeholder 9">
            <a:extLst>
              <a:ext uri="{FF2B5EF4-FFF2-40B4-BE49-F238E27FC236}">
                <a16:creationId xmlns:a16="http://schemas.microsoft.com/office/drawing/2014/main" id="{41C6E3F1-3CFA-4EE8-97C1-C8F50455C335}"/>
              </a:ext>
            </a:extLst>
          </p:cNvPr>
          <p:cNvPicPr>
            <a:picLocks noGrp="1" noChangeAspect="1"/>
          </p:cNvPicPr>
          <p:nvPr>
            <p:ph idx="1"/>
          </p:nvPr>
        </p:nvPicPr>
        <p:blipFill>
          <a:blip r:embed="rId2"/>
          <a:stretch>
            <a:fillRect/>
          </a:stretch>
        </p:blipFill>
        <p:spPr>
          <a:xfrm>
            <a:off x="1143000" y="827930"/>
            <a:ext cx="7239000" cy="5298233"/>
          </a:xfrm>
        </p:spPr>
      </p:pic>
      <p:sp>
        <p:nvSpPr>
          <p:cNvPr id="4" name="Date Placeholder 3">
            <a:extLst>
              <a:ext uri="{FF2B5EF4-FFF2-40B4-BE49-F238E27FC236}">
                <a16:creationId xmlns:a16="http://schemas.microsoft.com/office/drawing/2014/main" id="{2295733B-3CDF-4152-B458-D357E81FC0FE}"/>
              </a:ext>
            </a:extLst>
          </p:cNvPr>
          <p:cNvSpPr>
            <a:spLocks noGrp="1"/>
          </p:cNvSpPr>
          <p:nvPr>
            <p:ph type="dt" sz="half" idx="10"/>
          </p:nvPr>
        </p:nvSpPr>
        <p:spPr/>
        <p:txBody>
          <a:bodyPr/>
          <a:lstStyle/>
          <a:p>
            <a:r>
              <a:rPr lang="en-US"/>
              <a:t>17/05/2021</a:t>
            </a:r>
            <a:endParaRPr lang="en-US" dirty="0"/>
          </a:p>
        </p:txBody>
      </p:sp>
      <p:sp>
        <p:nvSpPr>
          <p:cNvPr id="5" name="Footer Placeholder 4">
            <a:extLst>
              <a:ext uri="{FF2B5EF4-FFF2-40B4-BE49-F238E27FC236}">
                <a16:creationId xmlns:a16="http://schemas.microsoft.com/office/drawing/2014/main" id="{71B9AA8A-9505-40A0-9DD6-3D1BC09DC4A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1D14EA-6226-4D97-8F85-62DFE3F47624}"/>
              </a:ext>
            </a:extLst>
          </p:cNvPr>
          <p:cNvSpPr>
            <a:spLocks noGrp="1"/>
          </p:cNvSpPr>
          <p:nvPr>
            <p:ph type="sldNum" sz="quarter" idx="12"/>
          </p:nvPr>
        </p:nvSpPr>
        <p:spPr/>
        <p:txBody>
          <a:bodyPr/>
          <a:lstStyle/>
          <a:p>
            <a:fld id="{B6F15528-21DE-4FAA-801E-634DDDAF4B2B}" type="slidenum">
              <a:rPr lang="en-US" smtClean="0"/>
              <a:pPr/>
              <a:t>92</a:t>
            </a:fld>
            <a:endParaRPr lang="en-US"/>
          </a:p>
        </p:txBody>
      </p:sp>
    </p:spTree>
    <p:extLst>
      <p:ext uri="{BB962C8B-B14F-4D97-AF65-F5344CB8AC3E}">
        <p14:creationId xmlns:p14="http://schemas.microsoft.com/office/powerpoint/2010/main" val="49491363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10EAB-402B-404A-A081-D1297B67DC30}"/>
              </a:ext>
            </a:extLst>
          </p:cNvPr>
          <p:cNvSpPr>
            <a:spLocks noGrp="1"/>
          </p:cNvSpPr>
          <p:nvPr>
            <p:ph type="title"/>
          </p:nvPr>
        </p:nvSpPr>
        <p:spPr>
          <a:xfrm>
            <a:off x="457200" y="136526"/>
            <a:ext cx="8229600" cy="595312"/>
          </a:xfrm>
        </p:spPr>
        <p:txBody>
          <a:bodyPr>
            <a:normAutofit fontScale="90000"/>
          </a:bodyPr>
          <a:lstStyle/>
          <a:p>
            <a:r>
              <a:rPr lang="en-US" b="1" dirty="0">
                <a:solidFill>
                  <a:srgbClr val="000000"/>
                </a:solidFill>
                <a:latin typeface="Open Sans" panose="020B0606030504020204" pitchFamily="34" charset="0"/>
                <a:cs typeface="Mangal" panose="02040503050203030202" pitchFamily="18" charset="0"/>
              </a:rPr>
              <a:t>Program</a:t>
            </a:r>
            <a:endParaRPr lang="en-IN" dirty="0"/>
          </a:p>
        </p:txBody>
      </p:sp>
      <p:sp>
        <p:nvSpPr>
          <p:cNvPr id="3" name="Content Placeholder 2">
            <a:extLst>
              <a:ext uri="{FF2B5EF4-FFF2-40B4-BE49-F238E27FC236}">
                <a16:creationId xmlns:a16="http://schemas.microsoft.com/office/drawing/2014/main" id="{AF2403BE-D432-4BC1-A85E-92EE6D2F67E5}"/>
              </a:ext>
            </a:extLst>
          </p:cNvPr>
          <p:cNvSpPr>
            <a:spLocks noGrp="1"/>
          </p:cNvSpPr>
          <p:nvPr>
            <p:ph idx="1"/>
          </p:nvPr>
        </p:nvSpPr>
        <p:spPr>
          <a:xfrm>
            <a:off x="457200" y="838200"/>
            <a:ext cx="8229600" cy="5287963"/>
          </a:xfrm>
        </p:spPr>
        <p:txBody>
          <a:bodyPr>
            <a:normAutofit fontScale="92500" lnSpcReduction="20000"/>
          </a:bodyPr>
          <a:lstStyle/>
          <a:p>
            <a:pPr marL="0" indent="0">
              <a:lnSpc>
                <a:spcPts val="2400"/>
              </a:lnSpc>
              <a:spcAft>
                <a:spcPts val="2400"/>
              </a:spcAft>
              <a:buNone/>
            </a:pPr>
            <a:r>
              <a:rPr lang="en-US" sz="1700" dirty="0">
                <a:solidFill>
                  <a:srgbClr val="444444"/>
                </a:solidFill>
                <a:effectLst/>
                <a:latin typeface="Open Sans" panose="020B0606030504020204" pitchFamily="34" charset="0"/>
                <a:ea typeface="Times New Roman" panose="02020603050405020304" pitchFamily="18" charset="0"/>
                <a:cs typeface="Mangal" panose="02040503050203030202" pitchFamily="18" charset="0"/>
              </a:rPr>
              <a:t>#include&lt;reg51.h&gt;</a:t>
            </a:r>
            <a:r>
              <a:rPr lang="en-US" sz="1700" i="1" dirty="0">
                <a:solidFill>
                  <a:srgbClr val="000000"/>
                </a:solidFill>
                <a:effectLst/>
                <a:latin typeface="Open Sans" panose="020B0606030504020204" pitchFamily="34" charset="0"/>
                <a:ea typeface="Times New Roman" panose="02020603050405020304" pitchFamily="18" charset="0"/>
                <a:cs typeface="Mangal" panose="02040503050203030202" pitchFamily="18" charset="0"/>
              </a:rPr>
              <a:t> </a:t>
            </a:r>
            <a:r>
              <a:rPr lang="en-US" sz="1700" i="1" dirty="0">
                <a:solidFill>
                  <a:srgbClr val="008000"/>
                </a:solidFill>
                <a:effectLst/>
                <a:latin typeface="Open Sans" panose="020B0606030504020204" pitchFamily="34" charset="0"/>
                <a:ea typeface="Times New Roman" panose="02020603050405020304" pitchFamily="18" charset="0"/>
                <a:cs typeface="Mangal" panose="02040503050203030202" pitchFamily="18" charset="0"/>
              </a:rPr>
              <a:t>// Preprocessor Directive</a:t>
            </a:r>
            <a:br>
              <a:rPr lang="en-US" sz="1700" dirty="0">
                <a:solidFill>
                  <a:srgbClr val="444444"/>
                </a:solidFill>
                <a:effectLst/>
                <a:latin typeface="Open Sans" panose="020B0606030504020204" pitchFamily="34" charset="0"/>
                <a:ea typeface="Times New Roman" panose="02020603050405020304" pitchFamily="18" charset="0"/>
                <a:cs typeface="Mangal" panose="02040503050203030202" pitchFamily="18" charset="0"/>
              </a:rPr>
            </a:br>
            <a:r>
              <a:rPr lang="en-US" sz="1700" dirty="0">
                <a:solidFill>
                  <a:srgbClr val="444444"/>
                </a:solidFill>
                <a:effectLst/>
                <a:latin typeface="Open Sans" panose="020B0606030504020204" pitchFamily="34" charset="0"/>
                <a:ea typeface="Times New Roman" panose="02020603050405020304" pitchFamily="18" charset="0"/>
                <a:cs typeface="Mangal" panose="02040503050203030202" pitchFamily="18" charset="0"/>
              </a:rPr>
              <a:t>void delay (int);</a:t>
            </a:r>
            <a:r>
              <a:rPr lang="en-US" sz="1700" i="1" dirty="0">
                <a:solidFill>
                  <a:srgbClr val="000000"/>
                </a:solidFill>
                <a:effectLst/>
                <a:latin typeface="Open Sans" panose="020B0606030504020204" pitchFamily="34" charset="0"/>
                <a:ea typeface="Times New Roman" panose="02020603050405020304" pitchFamily="18" charset="0"/>
                <a:cs typeface="Mangal" panose="02040503050203030202" pitchFamily="18" charset="0"/>
              </a:rPr>
              <a:t> </a:t>
            </a:r>
            <a:r>
              <a:rPr lang="en-US" sz="1700" i="1" dirty="0">
                <a:solidFill>
                  <a:srgbClr val="008000"/>
                </a:solidFill>
                <a:effectLst/>
                <a:latin typeface="Open Sans" panose="020B0606030504020204" pitchFamily="34" charset="0"/>
                <a:ea typeface="Times New Roman" panose="02020603050405020304" pitchFamily="18" charset="0"/>
                <a:cs typeface="Mangal" panose="02040503050203030202" pitchFamily="18" charset="0"/>
              </a:rPr>
              <a:t>// Delay Function Declaration</a:t>
            </a:r>
            <a:endParaRPr lang="en-IN" sz="1700" dirty="0">
              <a:effectLst/>
              <a:latin typeface="Calibri" panose="020F0502020204030204" pitchFamily="34" charset="0"/>
              <a:ea typeface="Calibri" panose="020F0502020204030204" pitchFamily="34" charset="0"/>
              <a:cs typeface="Mangal" panose="02040503050203030202" pitchFamily="18" charset="0"/>
            </a:endParaRPr>
          </a:p>
          <a:p>
            <a:pPr marL="0" indent="0">
              <a:lnSpc>
                <a:spcPts val="2400"/>
              </a:lnSpc>
              <a:spcAft>
                <a:spcPts val="2400"/>
              </a:spcAft>
              <a:buNone/>
            </a:pPr>
            <a:r>
              <a:rPr lang="en-US" sz="1700" dirty="0">
                <a:solidFill>
                  <a:srgbClr val="444444"/>
                </a:solidFill>
                <a:effectLst/>
                <a:latin typeface="Open Sans" panose="020B0606030504020204" pitchFamily="34" charset="0"/>
                <a:ea typeface="Times New Roman" panose="02020603050405020304" pitchFamily="18" charset="0"/>
                <a:cs typeface="Mangal" panose="02040503050203030202" pitchFamily="18" charset="0"/>
              </a:rPr>
              <a:t>void main(void)</a:t>
            </a:r>
            <a:r>
              <a:rPr lang="en-US" sz="1700" i="1" dirty="0">
                <a:solidFill>
                  <a:srgbClr val="000000"/>
                </a:solidFill>
                <a:effectLst/>
                <a:latin typeface="Open Sans" panose="020B0606030504020204" pitchFamily="34" charset="0"/>
                <a:ea typeface="Times New Roman" panose="02020603050405020304" pitchFamily="18" charset="0"/>
                <a:cs typeface="Mangal" panose="02040503050203030202" pitchFamily="18" charset="0"/>
              </a:rPr>
              <a:t> </a:t>
            </a:r>
            <a:r>
              <a:rPr lang="en-US" sz="1700" i="1" dirty="0">
                <a:solidFill>
                  <a:srgbClr val="008000"/>
                </a:solidFill>
                <a:effectLst/>
                <a:latin typeface="Open Sans" panose="020B0606030504020204" pitchFamily="34" charset="0"/>
                <a:ea typeface="Times New Roman" panose="02020603050405020304" pitchFamily="18" charset="0"/>
                <a:cs typeface="Mangal" panose="02040503050203030202" pitchFamily="18" charset="0"/>
              </a:rPr>
              <a:t>// Main Function</a:t>
            </a:r>
            <a:br>
              <a:rPr lang="en-US" sz="1700" dirty="0">
                <a:solidFill>
                  <a:srgbClr val="444444"/>
                </a:solidFill>
                <a:effectLst/>
                <a:latin typeface="Open Sans" panose="020B0606030504020204" pitchFamily="34" charset="0"/>
                <a:ea typeface="Times New Roman" panose="02020603050405020304" pitchFamily="18" charset="0"/>
                <a:cs typeface="Mangal" panose="02040503050203030202" pitchFamily="18" charset="0"/>
              </a:rPr>
            </a:br>
            <a:r>
              <a:rPr lang="en-US" sz="1700" dirty="0">
                <a:solidFill>
                  <a:srgbClr val="444444"/>
                </a:solidFill>
                <a:effectLst/>
                <a:latin typeface="Open Sans" panose="020B0606030504020204" pitchFamily="34" charset="0"/>
                <a:ea typeface="Times New Roman" panose="02020603050405020304" pitchFamily="18" charset="0"/>
                <a:cs typeface="Mangal" panose="02040503050203030202" pitchFamily="18" charset="0"/>
              </a:rPr>
              <a:t>{</a:t>
            </a:r>
            <a:br>
              <a:rPr lang="en-US" sz="1700" dirty="0">
                <a:solidFill>
                  <a:srgbClr val="444444"/>
                </a:solidFill>
                <a:effectLst/>
                <a:latin typeface="Open Sans" panose="020B0606030504020204" pitchFamily="34" charset="0"/>
                <a:ea typeface="Times New Roman" panose="02020603050405020304" pitchFamily="18" charset="0"/>
                <a:cs typeface="Mangal" panose="02040503050203030202" pitchFamily="18" charset="0"/>
              </a:rPr>
            </a:br>
            <a:r>
              <a:rPr lang="en-US" sz="1700" dirty="0">
                <a:solidFill>
                  <a:srgbClr val="444444"/>
                </a:solidFill>
                <a:effectLst/>
                <a:latin typeface="Open Sans" panose="020B0606030504020204" pitchFamily="34" charset="0"/>
                <a:ea typeface="Times New Roman" panose="02020603050405020304" pitchFamily="18" charset="0"/>
                <a:cs typeface="Mangal" panose="02040503050203030202" pitchFamily="18" charset="0"/>
              </a:rPr>
              <a:t>P1 = 0x00;</a:t>
            </a:r>
            <a:br>
              <a:rPr lang="en-US" sz="1700" dirty="0">
                <a:solidFill>
                  <a:srgbClr val="444444"/>
                </a:solidFill>
                <a:effectLst/>
                <a:latin typeface="Open Sans" panose="020B0606030504020204" pitchFamily="34" charset="0"/>
                <a:ea typeface="Times New Roman" panose="02020603050405020304" pitchFamily="18" charset="0"/>
                <a:cs typeface="Mangal" panose="02040503050203030202" pitchFamily="18" charset="0"/>
              </a:rPr>
            </a:br>
            <a:r>
              <a:rPr lang="en-US" sz="1700" i="1" dirty="0">
                <a:solidFill>
                  <a:srgbClr val="008000"/>
                </a:solidFill>
                <a:effectLst/>
                <a:latin typeface="Open Sans" panose="020B0606030504020204" pitchFamily="34" charset="0"/>
                <a:ea typeface="Times New Roman" panose="02020603050405020304" pitchFamily="18" charset="0"/>
                <a:cs typeface="Mangal" panose="02040503050203030202" pitchFamily="18" charset="0"/>
              </a:rPr>
              <a:t>/* Making PORT1 pins LOW. All the LEDs are OFF.</a:t>
            </a:r>
            <a:br>
              <a:rPr lang="en-US" sz="1700" dirty="0">
                <a:solidFill>
                  <a:srgbClr val="444444"/>
                </a:solidFill>
                <a:effectLst/>
                <a:latin typeface="Open Sans" panose="020B0606030504020204" pitchFamily="34" charset="0"/>
                <a:ea typeface="Times New Roman" panose="02020603050405020304" pitchFamily="18" charset="0"/>
                <a:cs typeface="Mangal" panose="02040503050203030202" pitchFamily="18" charset="0"/>
              </a:rPr>
            </a:br>
            <a:r>
              <a:rPr lang="en-US" sz="1700" i="1" dirty="0">
                <a:solidFill>
                  <a:srgbClr val="008000"/>
                </a:solidFill>
                <a:effectLst/>
                <a:latin typeface="Open Sans" panose="020B0606030504020204" pitchFamily="34" charset="0"/>
                <a:ea typeface="Times New Roman" panose="02020603050405020304" pitchFamily="18" charset="0"/>
                <a:cs typeface="Mangal" panose="02040503050203030202" pitchFamily="18" charset="0"/>
              </a:rPr>
              <a:t> * (P1 is PORT1, as defined in reg51.h) */</a:t>
            </a:r>
            <a:endParaRPr lang="en-IN" sz="17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r>
              <a:rPr lang="en-US" sz="1700" dirty="0">
                <a:solidFill>
                  <a:srgbClr val="444444"/>
                </a:solidFill>
                <a:effectLst/>
                <a:latin typeface="Open Sans" panose="020B0606030504020204" pitchFamily="34" charset="0"/>
                <a:ea typeface="Times New Roman" panose="02020603050405020304" pitchFamily="18" charset="0"/>
                <a:cs typeface="Mangal" panose="02040503050203030202" pitchFamily="18" charset="0"/>
              </a:rPr>
              <a:t>while(1)</a:t>
            </a:r>
            <a:r>
              <a:rPr lang="en-US" sz="1700" i="1" dirty="0">
                <a:solidFill>
                  <a:srgbClr val="000000"/>
                </a:solidFill>
                <a:effectLst/>
                <a:latin typeface="Open Sans" panose="020B0606030504020204" pitchFamily="34" charset="0"/>
                <a:ea typeface="Times New Roman" panose="02020603050405020304" pitchFamily="18" charset="0"/>
                <a:cs typeface="Mangal" panose="02040503050203030202" pitchFamily="18" charset="0"/>
              </a:rPr>
              <a:t> </a:t>
            </a:r>
            <a:r>
              <a:rPr lang="en-US" sz="1700" i="1" dirty="0">
                <a:solidFill>
                  <a:srgbClr val="008000"/>
                </a:solidFill>
                <a:effectLst/>
                <a:latin typeface="Open Sans" panose="020B0606030504020204" pitchFamily="34" charset="0"/>
                <a:ea typeface="Times New Roman" panose="02020603050405020304" pitchFamily="18" charset="0"/>
                <a:cs typeface="Mangal" panose="02040503050203030202" pitchFamily="18" charset="0"/>
              </a:rPr>
              <a:t>// infinite loop</a:t>
            </a:r>
            <a:br>
              <a:rPr lang="en-US" sz="1700" dirty="0">
                <a:solidFill>
                  <a:srgbClr val="444444"/>
                </a:solidFill>
                <a:effectLst/>
                <a:latin typeface="Open Sans" panose="020B0606030504020204" pitchFamily="34" charset="0"/>
                <a:ea typeface="Times New Roman" panose="02020603050405020304" pitchFamily="18" charset="0"/>
                <a:cs typeface="Mangal" panose="02040503050203030202" pitchFamily="18" charset="0"/>
              </a:rPr>
            </a:br>
            <a:r>
              <a:rPr lang="en-US" sz="1700" dirty="0">
                <a:solidFill>
                  <a:srgbClr val="444444"/>
                </a:solidFill>
                <a:effectLst/>
                <a:latin typeface="Open Sans" panose="020B0606030504020204" pitchFamily="34" charset="0"/>
                <a:ea typeface="Times New Roman" panose="02020603050405020304" pitchFamily="18" charset="0"/>
                <a:cs typeface="Mangal" panose="02040503050203030202" pitchFamily="18" charset="0"/>
              </a:rPr>
              <a:t>{</a:t>
            </a:r>
            <a:br>
              <a:rPr lang="en-US" sz="1700" dirty="0">
                <a:solidFill>
                  <a:srgbClr val="444444"/>
                </a:solidFill>
                <a:effectLst/>
                <a:latin typeface="Open Sans" panose="020B0606030504020204" pitchFamily="34" charset="0"/>
                <a:ea typeface="Times New Roman" panose="02020603050405020304" pitchFamily="18" charset="0"/>
                <a:cs typeface="Mangal" panose="02040503050203030202" pitchFamily="18" charset="0"/>
              </a:rPr>
            </a:br>
            <a:r>
              <a:rPr lang="en-US" sz="1700" dirty="0">
                <a:solidFill>
                  <a:srgbClr val="444444"/>
                </a:solidFill>
                <a:effectLst/>
                <a:latin typeface="Open Sans" panose="020B0606030504020204" pitchFamily="34" charset="0"/>
                <a:ea typeface="Times New Roman" panose="02020603050405020304" pitchFamily="18" charset="0"/>
                <a:cs typeface="Mangal" panose="02040503050203030202" pitchFamily="18" charset="0"/>
              </a:rPr>
              <a:t>P1 = 0xFF;</a:t>
            </a:r>
            <a:r>
              <a:rPr lang="en-US" sz="1700" i="1" dirty="0">
                <a:solidFill>
                  <a:srgbClr val="000000"/>
                </a:solidFill>
                <a:effectLst/>
                <a:latin typeface="Open Sans" panose="020B0606030504020204" pitchFamily="34" charset="0"/>
                <a:ea typeface="Times New Roman" panose="02020603050405020304" pitchFamily="18" charset="0"/>
                <a:cs typeface="Mangal" panose="02040503050203030202" pitchFamily="18" charset="0"/>
              </a:rPr>
              <a:t> </a:t>
            </a:r>
            <a:r>
              <a:rPr lang="en-US" sz="1700" i="1" dirty="0">
                <a:solidFill>
                  <a:srgbClr val="008000"/>
                </a:solidFill>
                <a:effectLst/>
                <a:latin typeface="Open Sans" panose="020B0606030504020204" pitchFamily="34" charset="0"/>
                <a:ea typeface="Times New Roman" panose="02020603050405020304" pitchFamily="18" charset="0"/>
                <a:cs typeface="Mangal" panose="02040503050203030202" pitchFamily="18" charset="0"/>
              </a:rPr>
              <a:t>// Making PORT1 Pins HIGH i.e. LEDs are ON.</a:t>
            </a:r>
            <a:br>
              <a:rPr lang="en-US" sz="1700" dirty="0">
                <a:solidFill>
                  <a:srgbClr val="444444"/>
                </a:solidFill>
                <a:effectLst/>
                <a:latin typeface="Open Sans" panose="020B0606030504020204" pitchFamily="34" charset="0"/>
                <a:ea typeface="Times New Roman" panose="02020603050405020304" pitchFamily="18" charset="0"/>
                <a:cs typeface="Mangal" panose="02040503050203030202" pitchFamily="18" charset="0"/>
              </a:rPr>
            </a:br>
            <a:r>
              <a:rPr lang="en-US" sz="1700" dirty="0">
                <a:solidFill>
                  <a:srgbClr val="444444"/>
                </a:solidFill>
                <a:effectLst/>
                <a:latin typeface="Open Sans" panose="020B0606030504020204" pitchFamily="34" charset="0"/>
                <a:ea typeface="Times New Roman" panose="02020603050405020304" pitchFamily="18" charset="0"/>
                <a:cs typeface="Mangal" panose="02040503050203030202" pitchFamily="18" charset="0"/>
              </a:rPr>
              <a:t>delay(1000);</a:t>
            </a:r>
            <a:br>
              <a:rPr lang="en-US" sz="1700" dirty="0">
                <a:solidFill>
                  <a:srgbClr val="444444"/>
                </a:solidFill>
                <a:effectLst/>
                <a:latin typeface="Open Sans" panose="020B0606030504020204" pitchFamily="34" charset="0"/>
                <a:ea typeface="Times New Roman" panose="02020603050405020304" pitchFamily="18" charset="0"/>
                <a:cs typeface="Mangal" panose="02040503050203030202" pitchFamily="18" charset="0"/>
              </a:rPr>
            </a:br>
            <a:r>
              <a:rPr lang="en-US" sz="1700" i="1" dirty="0">
                <a:solidFill>
                  <a:srgbClr val="008000"/>
                </a:solidFill>
                <a:effectLst/>
                <a:latin typeface="Open Sans" panose="020B0606030504020204" pitchFamily="34" charset="0"/>
                <a:ea typeface="Times New Roman" panose="02020603050405020304" pitchFamily="18" charset="0"/>
                <a:cs typeface="Mangal" panose="02040503050203030202" pitchFamily="18" charset="0"/>
              </a:rPr>
              <a:t>/* Calling Delay function with Function parameter as 1000.</a:t>
            </a:r>
            <a:br>
              <a:rPr lang="en-US" sz="1700" dirty="0">
                <a:solidFill>
                  <a:srgbClr val="444444"/>
                </a:solidFill>
                <a:effectLst/>
                <a:latin typeface="Open Sans" panose="020B0606030504020204" pitchFamily="34" charset="0"/>
                <a:ea typeface="Times New Roman" panose="02020603050405020304" pitchFamily="18" charset="0"/>
                <a:cs typeface="Mangal" panose="02040503050203030202" pitchFamily="18" charset="0"/>
              </a:rPr>
            </a:br>
            <a:r>
              <a:rPr lang="en-US" sz="1700" i="1" dirty="0">
                <a:solidFill>
                  <a:srgbClr val="008000"/>
                </a:solidFill>
                <a:effectLst/>
                <a:latin typeface="Open Sans" panose="020B0606030504020204" pitchFamily="34" charset="0"/>
                <a:ea typeface="Times New Roman" panose="02020603050405020304" pitchFamily="18" charset="0"/>
                <a:cs typeface="Mangal" panose="02040503050203030202" pitchFamily="18" charset="0"/>
              </a:rPr>
              <a:t> * This will cause a delay of 1000mS i.e. 1 second */</a:t>
            </a:r>
          </a:p>
          <a:p>
            <a:pPr marL="0" indent="0">
              <a:buNone/>
            </a:pPr>
            <a:endParaRPr lang="en-IN" sz="17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r>
              <a:rPr lang="en-US" sz="1700" dirty="0">
                <a:solidFill>
                  <a:srgbClr val="444444"/>
                </a:solidFill>
                <a:effectLst/>
                <a:latin typeface="Open Sans" panose="020B0606030504020204" pitchFamily="34" charset="0"/>
                <a:ea typeface="Times New Roman" panose="02020603050405020304" pitchFamily="18" charset="0"/>
                <a:cs typeface="Mangal" panose="02040503050203030202" pitchFamily="18" charset="0"/>
              </a:rPr>
              <a:t>P1 = 0x00;</a:t>
            </a:r>
            <a:r>
              <a:rPr lang="en-US" sz="1700" i="1" dirty="0">
                <a:solidFill>
                  <a:srgbClr val="000000"/>
                </a:solidFill>
                <a:effectLst/>
                <a:latin typeface="Open Sans" panose="020B0606030504020204" pitchFamily="34" charset="0"/>
                <a:ea typeface="Times New Roman" panose="02020603050405020304" pitchFamily="18" charset="0"/>
                <a:cs typeface="Mangal" panose="02040503050203030202" pitchFamily="18" charset="0"/>
              </a:rPr>
              <a:t> </a:t>
            </a:r>
            <a:r>
              <a:rPr lang="en-US" sz="1700" i="1" dirty="0">
                <a:solidFill>
                  <a:srgbClr val="008000"/>
                </a:solidFill>
                <a:effectLst/>
                <a:latin typeface="Open Sans" panose="020B0606030504020204" pitchFamily="34" charset="0"/>
                <a:ea typeface="Times New Roman" panose="02020603050405020304" pitchFamily="18" charset="0"/>
                <a:cs typeface="Mangal" panose="02040503050203030202" pitchFamily="18" charset="0"/>
              </a:rPr>
              <a:t>// Making PORT1 Pins LOW i.e. LEDs are OFF.</a:t>
            </a:r>
            <a:br>
              <a:rPr lang="en-US" sz="1700" dirty="0">
                <a:solidFill>
                  <a:srgbClr val="444444"/>
                </a:solidFill>
                <a:effectLst/>
                <a:latin typeface="Open Sans" panose="020B0606030504020204" pitchFamily="34" charset="0"/>
                <a:ea typeface="Times New Roman" panose="02020603050405020304" pitchFamily="18" charset="0"/>
                <a:cs typeface="Mangal" panose="02040503050203030202" pitchFamily="18" charset="0"/>
              </a:rPr>
            </a:br>
            <a:r>
              <a:rPr lang="en-US" sz="1700" dirty="0">
                <a:solidFill>
                  <a:srgbClr val="444444"/>
                </a:solidFill>
                <a:effectLst/>
                <a:latin typeface="Open Sans" panose="020B0606030504020204" pitchFamily="34" charset="0"/>
                <a:ea typeface="Times New Roman" panose="02020603050405020304" pitchFamily="18" charset="0"/>
                <a:cs typeface="Mangal" panose="02040503050203030202" pitchFamily="18" charset="0"/>
              </a:rPr>
              <a:t>delay(1000);</a:t>
            </a:r>
            <a:br>
              <a:rPr lang="en-US" sz="1700" dirty="0">
                <a:solidFill>
                  <a:srgbClr val="444444"/>
                </a:solidFill>
                <a:effectLst/>
                <a:latin typeface="Open Sans" panose="020B0606030504020204" pitchFamily="34" charset="0"/>
                <a:ea typeface="Times New Roman" panose="02020603050405020304" pitchFamily="18" charset="0"/>
                <a:cs typeface="Mangal" panose="02040503050203030202" pitchFamily="18" charset="0"/>
              </a:rPr>
            </a:br>
            <a:r>
              <a:rPr lang="en-US" sz="1700" dirty="0">
                <a:solidFill>
                  <a:srgbClr val="444444"/>
                </a:solidFill>
                <a:effectLst/>
                <a:latin typeface="Open Sans" panose="020B0606030504020204" pitchFamily="34" charset="0"/>
                <a:ea typeface="Times New Roman" panose="02020603050405020304" pitchFamily="18" charset="0"/>
                <a:cs typeface="Mangal" panose="02040503050203030202" pitchFamily="18" charset="0"/>
              </a:rPr>
              <a:t>}</a:t>
            </a:r>
            <a:br>
              <a:rPr lang="en-US" sz="1700" dirty="0">
                <a:solidFill>
                  <a:srgbClr val="444444"/>
                </a:solidFill>
                <a:effectLst/>
                <a:latin typeface="Open Sans" panose="020B0606030504020204" pitchFamily="34" charset="0"/>
                <a:ea typeface="Times New Roman" panose="02020603050405020304" pitchFamily="18" charset="0"/>
                <a:cs typeface="Mangal" panose="02040503050203030202" pitchFamily="18" charset="0"/>
              </a:rPr>
            </a:br>
            <a:r>
              <a:rPr lang="en-US" sz="1700" dirty="0">
                <a:solidFill>
                  <a:srgbClr val="444444"/>
                </a:solidFill>
                <a:effectLst/>
                <a:latin typeface="Open Sans" panose="020B0606030504020204" pitchFamily="34" charset="0"/>
                <a:ea typeface="Times New Roman" panose="02020603050405020304" pitchFamily="18" charset="0"/>
                <a:cs typeface="Mangal" panose="02040503050203030202" pitchFamily="18" charset="0"/>
              </a:rPr>
              <a:t>}</a:t>
            </a:r>
            <a:endParaRPr lang="en-IN" sz="17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EE6B5470-85EA-4F07-BA9D-CC02819AC24F}"/>
              </a:ext>
            </a:extLst>
          </p:cNvPr>
          <p:cNvSpPr>
            <a:spLocks noGrp="1"/>
          </p:cNvSpPr>
          <p:nvPr>
            <p:ph type="dt" sz="half" idx="10"/>
          </p:nvPr>
        </p:nvSpPr>
        <p:spPr/>
        <p:txBody>
          <a:bodyPr/>
          <a:lstStyle/>
          <a:p>
            <a:r>
              <a:rPr lang="en-US"/>
              <a:t>17/05/2021</a:t>
            </a:r>
            <a:endParaRPr lang="en-US" dirty="0"/>
          </a:p>
        </p:txBody>
      </p:sp>
      <p:sp>
        <p:nvSpPr>
          <p:cNvPr id="5" name="Footer Placeholder 4">
            <a:extLst>
              <a:ext uri="{FF2B5EF4-FFF2-40B4-BE49-F238E27FC236}">
                <a16:creationId xmlns:a16="http://schemas.microsoft.com/office/drawing/2014/main" id="{1C726119-56A0-466C-BEEB-CD7891680D3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6CD1576-F34A-4C75-B563-9393382A4752}"/>
              </a:ext>
            </a:extLst>
          </p:cNvPr>
          <p:cNvSpPr>
            <a:spLocks noGrp="1"/>
          </p:cNvSpPr>
          <p:nvPr>
            <p:ph type="sldNum" sz="quarter" idx="12"/>
          </p:nvPr>
        </p:nvSpPr>
        <p:spPr/>
        <p:txBody>
          <a:bodyPr/>
          <a:lstStyle/>
          <a:p>
            <a:fld id="{B6F15528-21DE-4FAA-801E-634DDDAF4B2B}" type="slidenum">
              <a:rPr lang="en-US" smtClean="0"/>
              <a:pPr/>
              <a:t>93</a:t>
            </a:fld>
            <a:endParaRPr lang="en-US"/>
          </a:p>
        </p:txBody>
      </p:sp>
    </p:spTree>
    <p:extLst>
      <p:ext uri="{BB962C8B-B14F-4D97-AF65-F5344CB8AC3E}">
        <p14:creationId xmlns:p14="http://schemas.microsoft.com/office/powerpoint/2010/main" val="82713696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10EAB-402B-404A-A081-D1297B67DC30}"/>
              </a:ext>
            </a:extLst>
          </p:cNvPr>
          <p:cNvSpPr>
            <a:spLocks noGrp="1"/>
          </p:cNvSpPr>
          <p:nvPr>
            <p:ph type="title"/>
          </p:nvPr>
        </p:nvSpPr>
        <p:spPr>
          <a:xfrm>
            <a:off x="457200" y="136526"/>
            <a:ext cx="8229600" cy="595312"/>
          </a:xfrm>
        </p:spPr>
        <p:txBody>
          <a:bodyPr>
            <a:normAutofit fontScale="90000"/>
          </a:bodyPr>
          <a:lstStyle/>
          <a:p>
            <a:r>
              <a:rPr lang="en-US" b="1" dirty="0">
                <a:solidFill>
                  <a:srgbClr val="000000"/>
                </a:solidFill>
                <a:latin typeface="Open Sans" panose="020B0606030504020204" pitchFamily="34" charset="0"/>
                <a:cs typeface="Mangal" panose="02040503050203030202" pitchFamily="18" charset="0"/>
              </a:rPr>
              <a:t>Program</a:t>
            </a:r>
            <a:endParaRPr lang="en-IN" dirty="0"/>
          </a:p>
        </p:txBody>
      </p:sp>
      <p:sp>
        <p:nvSpPr>
          <p:cNvPr id="3" name="Content Placeholder 2">
            <a:extLst>
              <a:ext uri="{FF2B5EF4-FFF2-40B4-BE49-F238E27FC236}">
                <a16:creationId xmlns:a16="http://schemas.microsoft.com/office/drawing/2014/main" id="{AF2403BE-D432-4BC1-A85E-92EE6D2F67E5}"/>
              </a:ext>
            </a:extLst>
          </p:cNvPr>
          <p:cNvSpPr>
            <a:spLocks noGrp="1"/>
          </p:cNvSpPr>
          <p:nvPr>
            <p:ph idx="1"/>
          </p:nvPr>
        </p:nvSpPr>
        <p:spPr>
          <a:xfrm>
            <a:off x="457200" y="1295400"/>
            <a:ext cx="8229600" cy="4830763"/>
          </a:xfrm>
        </p:spPr>
        <p:txBody>
          <a:bodyPr>
            <a:normAutofit/>
          </a:bodyPr>
          <a:lstStyle/>
          <a:p>
            <a:pPr>
              <a:lnSpc>
                <a:spcPts val="2400"/>
              </a:lnSpc>
              <a:spcAft>
                <a:spcPts val="2400"/>
              </a:spcAft>
            </a:pPr>
            <a:r>
              <a:rPr lang="en-US" sz="1800" dirty="0">
                <a:solidFill>
                  <a:srgbClr val="444444"/>
                </a:solidFill>
                <a:effectLst/>
                <a:latin typeface="Open Sans" panose="020B0606030504020204" pitchFamily="34" charset="0"/>
                <a:ea typeface="Times New Roman" panose="02020603050405020304" pitchFamily="18" charset="0"/>
                <a:cs typeface="Mangal" panose="02040503050203030202" pitchFamily="18" charset="0"/>
              </a:rPr>
              <a:t>void delay (int d)</a:t>
            </a:r>
            <a:r>
              <a:rPr lang="en-US" sz="1800" i="1" dirty="0">
                <a:solidFill>
                  <a:srgbClr val="000000"/>
                </a:solidFill>
                <a:effectLst/>
                <a:latin typeface="Open Sans" panose="020B0606030504020204" pitchFamily="34" charset="0"/>
                <a:ea typeface="Times New Roman" panose="02020603050405020304" pitchFamily="18" charset="0"/>
                <a:cs typeface="Mangal" panose="02040503050203030202" pitchFamily="18" charset="0"/>
              </a:rPr>
              <a:t> </a:t>
            </a:r>
            <a:r>
              <a:rPr lang="en-US" sz="1800" i="1" dirty="0">
                <a:solidFill>
                  <a:srgbClr val="008000"/>
                </a:solidFill>
                <a:effectLst/>
                <a:latin typeface="Open Sans" panose="020B0606030504020204" pitchFamily="34" charset="0"/>
                <a:ea typeface="Times New Roman" panose="02020603050405020304" pitchFamily="18" charset="0"/>
                <a:cs typeface="Mangal" panose="02040503050203030202" pitchFamily="18" charset="0"/>
              </a:rPr>
              <a:t>// Delay Function Definition</a:t>
            </a:r>
            <a:br>
              <a:rPr lang="en-US" sz="1800" dirty="0">
                <a:solidFill>
                  <a:srgbClr val="444444"/>
                </a:solidFill>
                <a:effectLst/>
                <a:latin typeface="Open Sans" panose="020B0606030504020204" pitchFamily="34" charset="0"/>
                <a:ea typeface="Times New Roman" panose="02020603050405020304" pitchFamily="18" charset="0"/>
                <a:cs typeface="Mangal" panose="02040503050203030202" pitchFamily="18" charset="0"/>
              </a:rPr>
            </a:br>
            <a:r>
              <a:rPr lang="en-US" sz="1800" dirty="0">
                <a:solidFill>
                  <a:srgbClr val="444444"/>
                </a:solidFill>
                <a:effectLst/>
                <a:latin typeface="Open Sans" panose="020B0606030504020204" pitchFamily="34" charset="0"/>
                <a:ea typeface="Times New Roman" panose="02020603050405020304" pitchFamily="18" charset="0"/>
                <a:cs typeface="Mangal" panose="02040503050203030202" pitchFamily="18" charset="0"/>
              </a:rPr>
              <a:t>{</a:t>
            </a:r>
            <a:br>
              <a:rPr lang="en-US" sz="1800" dirty="0">
                <a:solidFill>
                  <a:srgbClr val="444444"/>
                </a:solidFill>
                <a:effectLst/>
                <a:latin typeface="Open Sans" panose="020B0606030504020204" pitchFamily="34" charset="0"/>
                <a:ea typeface="Times New Roman" panose="02020603050405020304" pitchFamily="18" charset="0"/>
                <a:cs typeface="Mangal" panose="02040503050203030202" pitchFamily="18" charset="0"/>
              </a:rPr>
            </a:br>
            <a:r>
              <a:rPr lang="en-US" sz="1800" dirty="0">
                <a:solidFill>
                  <a:srgbClr val="444444"/>
                </a:solidFill>
                <a:effectLst/>
                <a:latin typeface="Open Sans" panose="020B0606030504020204" pitchFamily="34" charset="0"/>
                <a:ea typeface="Times New Roman" panose="02020603050405020304" pitchFamily="18" charset="0"/>
                <a:cs typeface="Mangal" panose="02040503050203030202" pitchFamily="18" charset="0"/>
              </a:rPr>
              <a:t>unsigned int </a:t>
            </a:r>
            <a:r>
              <a:rPr lang="en-US" sz="1800" dirty="0" err="1">
                <a:solidFill>
                  <a:srgbClr val="444444"/>
                </a:solidFill>
                <a:effectLst/>
                <a:latin typeface="Open Sans" panose="020B0606030504020204" pitchFamily="34" charset="0"/>
                <a:ea typeface="Times New Roman" panose="02020603050405020304" pitchFamily="18" charset="0"/>
                <a:cs typeface="Mangal" panose="02040503050203030202" pitchFamily="18" charset="0"/>
              </a:rPr>
              <a:t>i</a:t>
            </a:r>
            <a:r>
              <a:rPr lang="en-US" sz="1800" dirty="0">
                <a:solidFill>
                  <a:srgbClr val="444444"/>
                </a:solidFill>
                <a:effectLst/>
                <a:latin typeface="Open Sans" panose="020B0606030504020204" pitchFamily="34" charset="0"/>
                <a:ea typeface="Times New Roman" panose="02020603050405020304" pitchFamily="18" charset="0"/>
                <a:cs typeface="Mangal" panose="02040503050203030202" pitchFamily="18" charset="0"/>
              </a:rPr>
              <a:t>=0;</a:t>
            </a:r>
            <a:r>
              <a:rPr lang="en-US" sz="1800" i="1" dirty="0">
                <a:solidFill>
                  <a:srgbClr val="000000"/>
                </a:solidFill>
                <a:effectLst/>
                <a:latin typeface="Open Sans" panose="020B0606030504020204" pitchFamily="34" charset="0"/>
                <a:ea typeface="Times New Roman" panose="02020603050405020304" pitchFamily="18" charset="0"/>
                <a:cs typeface="Mangal" panose="02040503050203030202" pitchFamily="18" charset="0"/>
              </a:rPr>
              <a:t> </a:t>
            </a:r>
            <a:r>
              <a:rPr lang="en-US" sz="1800" i="1" dirty="0">
                <a:solidFill>
                  <a:srgbClr val="008000"/>
                </a:solidFill>
                <a:effectLst/>
                <a:latin typeface="Open Sans" panose="020B0606030504020204" pitchFamily="34" charset="0"/>
                <a:ea typeface="Times New Roman" panose="02020603050405020304" pitchFamily="18" charset="0"/>
                <a:cs typeface="Mangal" panose="02040503050203030202" pitchFamily="18" charset="0"/>
              </a:rPr>
              <a:t>// Local Variable. Accessible only in this function.</a:t>
            </a:r>
            <a:br>
              <a:rPr lang="en-US" sz="1800" dirty="0">
                <a:solidFill>
                  <a:srgbClr val="444444"/>
                </a:solidFill>
                <a:effectLst/>
                <a:latin typeface="Open Sans" panose="020B0606030504020204" pitchFamily="34" charset="0"/>
                <a:ea typeface="Times New Roman" panose="02020603050405020304" pitchFamily="18" charset="0"/>
                <a:cs typeface="Mangal" panose="02040503050203030202" pitchFamily="18" charset="0"/>
              </a:rPr>
            </a:br>
            <a:r>
              <a:rPr lang="en-US" sz="1800" i="1" dirty="0">
                <a:solidFill>
                  <a:srgbClr val="000000"/>
                </a:solidFill>
                <a:effectLst/>
                <a:latin typeface="Open Sans" panose="020B0606030504020204" pitchFamily="34" charset="0"/>
                <a:ea typeface="Times New Roman" panose="02020603050405020304" pitchFamily="18" charset="0"/>
                <a:cs typeface="Mangal" panose="02040503050203030202" pitchFamily="18" charset="0"/>
              </a:rPr>
              <a:t> </a:t>
            </a:r>
            <a:br>
              <a:rPr lang="en-US" sz="1800" dirty="0">
                <a:solidFill>
                  <a:srgbClr val="444444"/>
                </a:solidFill>
                <a:effectLst/>
                <a:latin typeface="Open Sans" panose="020B0606030504020204" pitchFamily="34" charset="0"/>
                <a:ea typeface="Times New Roman" panose="02020603050405020304" pitchFamily="18" charset="0"/>
                <a:cs typeface="Mangal" panose="02040503050203030202" pitchFamily="18" charset="0"/>
              </a:rPr>
            </a:br>
            <a:r>
              <a:rPr lang="en-US" sz="1800" i="1" dirty="0">
                <a:solidFill>
                  <a:srgbClr val="008000"/>
                </a:solidFill>
                <a:effectLst/>
                <a:latin typeface="Open Sans" panose="020B0606030504020204" pitchFamily="34" charset="0"/>
                <a:ea typeface="Times New Roman" panose="02020603050405020304" pitchFamily="18" charset="0"/>
                <a:cs typeface="Mangal" panose="02040503050203030202" pitchFamily="18" charset="0"/>
              </a:rPr>
              <a:t>/* This following step is responsible for causing delay of 1000mS</a:t>
            </a:r>
            <a:br>
              <a:rPr lang="en-US" sz="1800" dirty="0">
                <a:solidFill>
                  <a:srgbClr val="444444"/>
                </a:solidFill>
                <a:effectLst/>
                <a:latin typeface="Open Sans" panose="020B0606030504020204" pitchFamily="34" charset="0"/>
                <a:ea typeface="Times New Roman" panose="02020603050405020304" pitchFamily="18" charset="0"/>
                <a:cs typeface="Mangal" panose="02040503050203030202" pitchFamily="18" charset="0"/>
              </a:rPr>
            </a:br>
            <a:r>
              <a:rPr lang="en-US" sz="1800" i="1" dirty="0">
                <a:solidFill>
                  <a:srgbClr val="008000"/>
                </a:solidFill>
                <a:effectLst/>
                <a:latin typeface="Open Sans" panose="020B0606030504020204" pitchFamily="34" charset="0"/>
                <a:ea typeface="Times New Roman" panose="02020603050405020304" pitchFamily="18" charset="0"/>
                <a:cs typeface="Mangal" panose="02040503050203030202" pitchFamily="18" charset="0"/>
              </a:rPr>
              <a:t> * (or as per the value entered while calling the delay function)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nSpc>
                <a:spcPts val="2400"/>
              </a:lnSpc>
              <a:spcAft>
                <a:spcPts val="1000"/>
              </a:spcAft>
            </a:pPr>
            <a:r>
              <a:rPr lang="en-US" sz="1800" dirty="0">
                <a:solidFill>
                  <a:srgbClr val="444444"/>
                </a:solidFill>
                <a:effectLst/>
                <a:latin typeface="Open Sans" panose="020B0606030504020204" pitchFamily="34" charset="0"/>
                <a:ea typeface="Times New Roman" panose="02020603050405020304" pitchFamily="18" charset="0"/>
                <a:cs typeface="Mangal" panose="02040503050203030202" pitchFamily="18" charset="0"/>
              </a:rPr>
              <a:t>for(; d&gt;0; d–)</a:t>
            </a:r>
            <a:br>
              <a:rPr lang="en-US" sz="1800" dirty="0">
                <a:solidFill>
                  <a:srgbClr val="444444"/>
                </a:solidFill>
                <a:effectLst/>
                <a:latin typeface="Open Sans" panose="020B0606030504020204" pitchFamily="34" charset="0"/>
                <a:ea typeface="Times New Roman" panose="02020603050405020304" pitchFamily="18" charset="0"/>
                <a:cs typeface="Mangal" panose="02040503050203030202" pitchFamily="18" charset="0"/>
              </a:rPr>
            </a:br>
            <a:r>
              <a:rPr lang="en-US" sz="1800" dirty="0">
                <a:solidFill>
                  <a:srgbClr val="444444"/>
                </a:solidFill>
                <a:effectLst/>
                <a:latin typeface="Open Sans" panose="020B0606030504020204" pitchFamily="34" charset="0"/>
                <a:ea typeface="Times New Roman" panose="02020603050405020304" pitchFamily="18" charset="0"/>
                <a:cs typeface="Mangal" panose="02040503050203030202" pitchFamily="18" charset="0"/>
              </a:rPr>
              <a:t>{</a:t>
            </a:r>
            <a:br>
              <a:rPr lang="en-US" sz="1800" dirty="0">
                <a:solidFill>
                  <a:srgbClr val="444444"/>
                </a:solidFill>
                <a:effectLst/>
                <a:latin typeface="Open Sans" panose="020B0606030504020204" pitchFamily="34" charset="0"/>
                <a:ea typeface="Times New Roman" panose="02020603050405020304" pitchFamily="18" charset="0"/>
                <a:cs typeface="Mangal" panose="02040503050203030202" pitchFamily="18" charset="0"/>
              </a:rPr>
            </a:br>
            <a:r>
              <a:rPr lang="en-US" sz="1800" dirty="0">
                <a:solidFill>
                  <a:srgbClr val="444444"/>
                </a:solidFill>
                <a:effectLst/>
                <a:latin typeface="Open Sans" panose="020B0606030504020204" pitchFamily="34" charset="0"/>
                <a:ea typeface="Times New Roman" panose="02020603050405020304" pitchFamily="18" charset="0"/>
                <a:cs typeface="Mangal" panose="02040503050203030202" pitchFamily="18" charset="0"/>
              </a:rPr>
              <a:t>for(</a:t>
            </a:r>
            <a:r>
              <a:rPr lang="en-US" sz="1800" dirty="0" err="1">
                <a:solidFill>
                  <a:srgbClr val="444444"/>
                </a:solidFill>
                <a:effectLst/>
                <a:latin typeface="Open Sans" panose="020B0606030504020204" pitchFamily="34" charset="0"/>
                <a:ea typeface="Times New Roman" panose="02020603050405020304" pitchFamily="18" charset="0"/>
                <a:cs typeface="Mangal" panose="02040503050203030202" pitchFamily="18" charset="0"/>
              </a:rPr>
              <a:t>i</a:t>
            </a:r>
            <a:r>
              <a:rPr lang="en-US" sz="1800" dirty="0">
                <a:solidFill>
                  <a:srgbClr val="444444"/>
                </a:solidFill>
                <a:effectLst/>
                <a:latin typeface="Open Sans" panose="020B0606030504020204" pitchFamily="34" charset="0"/>
                <a:ea typeface="Times New Roman" panose="02020603050405020304" pitchFamily="18" charset="0"/>
                <a:cs typeface="Mangal" panose="02040503050203030202" pitchFamily="18" charset="0"/>
              </a:rPr>
              <a:t>=250; </a:t>
            </a:r>
            <a:r>
              <a:rPr lang="en-US" sz="1800" dirty="0" err="1">
                <a:solidFill>
                  <a:srgbClr val="444444"/>
                </a:solidFill>
                <a:effectLst/>
                <a:latin typeface="Open Sans" panose="020B0606030504020204" pitchFamily="34" charset="0"/>
                <a:ea typeface="Times New Roman" panose="02020603050405020304" pitchFamily="18" charset="0"/>
                <a:cs typeface="Mangal" panose="02040503050203030202" pitchFamily="18" charset="0"/>
              </a:rPr>
              <a:t>i</a:t>
            </a:r>
            <a:r>
              <a:rPr lang="en-US" sz="1800" dirty="0">
                <a:solidFill>
                  <a:srgbClr val="444444"/>
                </a:solidFill>
                <a:effectLst/>
                <a:latin typeface="Open Sans" panose="020B0606030504020204" pitchFamily="34" charset="0"/>
                <a:ea typeface="Times New Roman" panose="02020603050405020304" pitchFamily="18" charset="0"/>
                <a:cs typeface="Mangal" panose="02040503050203030202" pitchFamily="18" charset="0"/>
              </a:rPr>
              <a:t>&gt;0; </a:t>
            </a:r>
            <a:r>
              <a:rPr lang="en-US" sz="1800" dirty="0" err="1">
                <a:solidFill>
                  <a:srgbClr val="444444"/>
                </a:solidFill>
                <a:effectLst/>
                <a:latin typeface="Open Sans" panose="020B0606030504020204" pitchFamily="34" charset="0"/>
                <a:ea typeface="Times New Roman" panose="02020603050405020304" pitchFamily="18" charset="0"/>
                <a:cs typeface="Mangal" panose="02040503050203030202" pitchFamily="18" charset="0"/>
              </a:rPr>
              <a:t>i</a:t>
            </a:r>
            <a:r>
              <a:rPr lang="en-US" sz="1800" dirty="0">
                <a:solidFill>
                  <a:srgbClr val="444444"/>
                </a:solidFill>
                <a:effectLst/>
                <a:latin typeface="Open Sans" panose="020B0606030504020204" pitchFamily="34" charset="0"/>
                <a:ea typeface="Times New Roman" panose="02020603050405020304" pitchFamily="18" charset="0"/>
                <a:cs typeface="Mangal" panose="02040503050203030202" pitchFamily="18" charset="0"/>
              </a:rPr>
              <a:t> – -);</a:t>
            </a:r>
            <a:br>
              <a:rPr lang="en-US" sz="1800" dirty="0">
                <a:solidFill>
                  <a:srgbClr val="444444"/>
                </a:solidFill>
                <a:effectLst/>
                <a:latin typeface="Open Sans" panose="020B0606030504020204" pitchFamily="34" charset="0"/>
                <a:ea typeface="Times New Roman" panose="02020603050405020304" pitchFamily="18" charset="0"/>
                <a:cs typeface="Mangal" panose="02040503050203030202" pitchFamily="18" charset="0"/>
              </a:rPr>
            </a:br>
            <a:r>
              <a:rPr lang="en-US" sz="1800" dirty="0">
                <a:solidFill>
                  <a:srgbClr val="444444"/>
                </a:solidFill>
                <a:effectLst/>
                <a:latin typeface="Open Sans" panose="020B0606030504020204" pitchFamily="34" charset="0"/>
                <a:ea typeface="Times New Roman" panose="02020603050405020304" pitchFamily="18" charset="0"/>
                <a:cs typeface="Mangal" panose="02040503050203030202" pitchFamily="18" charset="0"/>
              </a:rPr>
              <a:t>for(</a:t>
            </a:r>
            <a:r>
              <a:rPr lang="en-US" sz="1800" dirty="0" err="1">
                <a:solidFill>
                  <a:srgbClr val="444444"/>
                </a:solidFill>
                <a:effectLst/>
                <a:latin typeface="Open Sans" panose="020B0606030504020204" pitchFamily="34" charset="0"/>
                <a:ea typeface="Times New Roman" panose="02020603050405020304" pitchFamily="18" charset="0"/>
                <a:cs typeface="Mangal" panose="02040503050203030202" pitchFamily="18" charset="0"/>
              </a:rPr>
              <a:t>i</a:t>
            </a:r>
            <a:r>
              <a:rPr lang="en-US" sz="1800" dirty="0">
                <a:solidFill>
                  <a:srgbClr val="444444"/>
                </a:solidFill>
                <a:effectLst/>
                <a:latin typeface="Open Sans" panose="020B0606030504020204" pitchFamily="34" charset="0"/>
                <a:ea typeface="Times New Roman" panose="02020603050405020304" pitchFamily="18" charset="0"/>
                <a:cs typeface="Mangal" panose="02040503050203030202" pitchFamily="18" charset="0"/>
              </a:rPr>
              <a:t>=248; </a:t>
            </a:r>
            <a:r>
              <a:rPr lang="en-US" sz="1800" dirty="0" err="1">
                <a:solidFill>
                  <a:srgbClr val="444444"/>
                </a:solidFill>
                <a:effectLst/>
                <a:latin typeface="Open Sans" panose="020B0606030504020204" pitchFamily="34" charset="0"/>
                <a:ea typeface="Times New Roman" panose="02020603050405020304" pitchFamily="18" charset="0"/>
                <a:cs typeface="Mangal" panose="02040503050203030202" pitchFamily="18" charset="0"/>
              </a:rPr>
              <a:t>i</a:t>
            </a:r>
            <a:r>
              <a:rPr lang="en-US" sz="1800" dirty="0">
                <a:solidFill>
                  <a:srgbClr val="444444"/>
                </a:solidFill>
                <a:effectLst/>
                <a:latin typeface="Open Sans" panose="020B0606030504020204" pitchFamily="34" charset="0"/>
                <a:ea typeface="Times New Roman" panose="02020603050405020304" pitchFamily="18" charset="0"/>
                <a:cs typeface="Mangal" panose="02040503050203030202" pitchFamily="18" charset="0"/>
              </a:rPr>
              <a:t>&gt;0; </a:t>
            </a:r>
            <a:r>
              <a:rPr lang="en-US" sz="1800" dirty="0" err="1">
                <a:solidFill>
                  <a:srgbClr val="444444"/>
                </a:solidFill>
                <a:effectLst/>
                <a:latin typeface="Open Sans" panose="020B0606030504020204" pitchFamily="34" charset="0"/>
                <a:ea typeface="Times New Roman" panose="02020603050405020304" pitchFamily="18" charset="0"/>
                <a:cs typeface="Mangal" panose="02040503050203030202" pitchFamily="18" charset="0"/>
              </a:rPr>
              <a:t>i</a:t>
            </a:r>
            <a:r>
              <a:rPr lang="en-US" sz="1800" dirty="0">
                <a:solidFill>
                  <a:srgbClr val="444444"/>
                </a:solidFill>
                <a:effectLst/>
                <a:latin typeface="Open Sans" panose="020B0606030504020204" pitchFamily="34" charset="0"/>
                <a:ea typeface="Times New Roman" panose="02020603050405020304" pitchFamily="18" charset="0"/>
                <a:cs typeface="Mangal" panose="02040503050203030202" pitchFamily="18" charset="0"/>
              </a:rPr>
              <a:t> – -);</a:t>
            </a:r>
            <a:br>
              <a:rPr lang="en-US" sz="1800" dirty="0">
                <a:solidFill>
                  <a:srgbClr val="444444"/>
                </a:solidFill>
                <a:effectLst/>
                <a:latin typeface="Open Sans" panose="020B0606030504020204" pitchFamily="34" charset="0"/>
                <a:ea typeface="Times New Roman" panose="02020603050405020304" pitchFamily="18" charset="0"/>
                <a:cs typeface="Mangal" panose="02040503050203030202" pitchFamily="18" charset="0"/>
              </a:rPr>
            </a:br>
            <a:r>
              <a:rPr lang="en-US" sz="1800" dirty="0">
                <a:solidFill>
                  <a:srgbClr val="444444"/>
                </a:solidFill>
                <a:effectLst/>
                <a:latin typeface="Open Sans" panose="020B0606030504020204" pitchFamily="34" charset="0"/>
                <a:ea typeface="Times New Roman" panose="02020603050405020304" pitchFamily="18" charset="0"/>
                <a:cs typeface="Mangal" panose="02040503050203030202" pitchFamily="18" charset="0"/>
              </a:rPr>
              <a:t>}</a:t>
            </a:r>
            <a:br>
              <a:rPr lang="en-US" sz="1800" dirty="0">
                <a:solidFill>
                  <a:srgbClr val="444444"/>
                </a:solidFill>
                <a:effectLst/>
                <a:latin typeface="Open Sans" panose="020B0606030504020204" pitchFamily="34" charset="0"/>
                <a:ea typeface="Times New Roman" panose="02020603050405020304" pitchFamily="18" charset="0"/>
                <a:cs typeface="Mangal" panose="02040503050203030202" pitchFamily="18" charset="0"/>
              </a:rPr>
            </a:br>
            <a:r>
              <a:rPr lang="en-US" sz="1800" dirty="0">
                <a:solidFill>
                  <a:srgbClr val="444444"/>
                </a:solidFill>
                <a:effectLst/>
                <a:latin typeface="Open Sans" panose="020B0606030504020204" pitchFamily="34" charset="0"/>
                <a:ea typeface="Times New Roman" panose="02020603050405020304" pitchFamily="18" charset="0"/>
                <a:cs typeface="Mangal" panose="02040503050203030202" pitchFamily="18" charset="0"/>
              </a:rPr>
              <a:t>}</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EE6B5470-85EA-4F07-BA9D-CC02819AC24F}"/>
              </a:ext>
            </a:extLst>
          </p:cNvPr>
          <p:cNvSpPr>
            <a:spLocks noGrp="1"/>
          </p:cNvSpPr>
          <p:nvPr>
            <p:ph type="dt" sz="half" idx="10"/>
          </p:nvPr>
        </p:nvSpPr>
        <p:spPr/>
        <p:txBody>
          <a:bodyPr/>
          <a:lstStyle/>
          <a:p>
            <a:r>
              <a:rPr lang="en-US"/>
              <a:t>17/05/2021</a:t>
            </a:r>
            <a:endParaRPr lang="en-US" dirty="0"/>
          </a:p>
        </p:txBody>
      </p:sp>
      <p:sp>
        <p:nvSpPr>
          <p:cNvPr id="5" name="Footer Placeholder 4">
            <a:extLst>
              <a:ext uri="{FF2B5EF4-FFF2-40B4-BE49-F238E27FC236}">
                <a16:creationId xmlns:a16="http://schemas.microsoft.com/office/drawing/2014/main" id="{1C726119-56A0-466C-BEEB-CD7891680D3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6CD1576-F34A-4C75-B563-9393382A4752}"/>
              </a:ext>
            </a:extLst>
          </p:cNvPr>
          <p:cNvSpPr>
            <a:spLocks noGrp="1"/>
          </p:cNvSpPr>
          <p:nvPr>
            <p:ph type="sldNum" sz="quarter" idx="12"/>
          </p:nvPr>
        </p:nvSpPr>
        <p:spPr/>
        <p:txBody>
          <a:bodyPr/>
          <a:lstStyle/>
          <a:p>
            <a:fld id="{B6F15528-21DE-4FAA-801E-634DDDAF4B2B}" type="slidenum">
              <a:rPr lang="en-US" smtClean="0"/>
              <a:pPr/>
              <a:t>94</a:t>
            </a:fld>
            <a:endParaRPr lang="en-US"/>
          </a:p>
        </p:txBody>
      </p:sp>
    </p:spTree>
    <p:extLst>
      <p:ext uri="{BB962C8B-B14F-4D97-AF65-F5344CB8AC3E}">
        <p14:creationId xmlns:p14="http://schemas.microsoft.com/office/powerpoint/2010/main" val="58842887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A9AC1-69AE-4C4E-A68A-E57750556BEF}"/>
              </a:ext>
            </a:extLst>
          </p:cNvPr>
          <p:cNvSpPr>
            <a:spLocks noGrp="1"/>
          </p:cNvSpPr>
          <p:nvPr>
            <p:ph type="title"/>
          </p:nvPr>
        </p:nvSpPr>
        <p:spPr/>
        <p:txBody>
          <a:bodyPr/>
          <a:lstStyle/>
          <a:p>
            <a:r>
              <a:rPr lang="en-IN" dirty="0"/>
              <a:t>Program1</a:t>
            </a:r>
          </a:p>
        </p:txBody>
      </p:sp>
      <p:pic>
        <p:nvPicPr>
          <p:cNvPr id="8" name="Content Placeholder 7">
            <a:extLst>
              <a:ext uri="{FF2B5EF4-FFF2-40B4-BE49-F238E27FC236}">
                <a16:creationId xmlns:a16="http://schemas.microsoft.com/office/drawing/2014/main" id="{DEBF2E9E-9F25-419D-B98B-64CB82B8DD60}"/>
              </a:ext>
            </a:extLst>
          </p:cNvPr>
          <p:cNvPicPr>
            <a:picLocks noGrp="1" noChangeAspect="1"/>
          </p:cNvPicPr>
          <p:nvPr>
            <p:ph idx="1"/>
          </p:nvPr>
        </p:nvPicPr>
        <p:blipFill>
          <a:blip r:embed="rId2"/>
          <a:stretch>
            <a:fillRect/>
          </a:stretch>
        </p:blipFill>
        <p:spPr>
          <a:xfrm>
            <a:off x="1418976" y="1600200"/>
            <a:ext cx="6306048" cy="4525963"/>
          </a:xfrm>
        </p:spPr>
      </p:pic>
      <p:sp>
        <p:nvSpPr>
          <p:cNvPr id="4" name="Date Placeholder 3">
            <a:extLst>
              <a:ext uri="{FF2B5EF4-FFF2-40B4-BE49-F238E27FC236}">
                <a16:creationId xmlns:a16="http://schemas.microsoft.com/office/drawing/2014/main" id="{D869444C-4551-4A01-BA3F-73A12C176BD9}"/>
              </a:ext>
            </a:extLst>
          </p:cNvPr>
          <p:cNvSpPr>
            <a:spLocks noGrp="1"/>
          </p:cNvSpPr>
          <p:nvPr>
            <p:ph type="dt" sz="half" idx="10"/>
          </p:nvPr>
        </p:nvSpPr>
        <p:spPr/>
        <p:txBody>
          <a:bodyPr/>
          <a:lstStyle/>
          <a:p>
            <a:r>
              <a:rPr lang="en-US"/>
              <a:t>17/05/2021</a:t>
            </a:r>
            <a:endParaRPr lang="en-US" dirty="0"/>
          </a:p>
        </p:txBody>
      </p:sp>
      <p:sp>
        <p:nvSpPr>
          <p:cNvPr id="5" name="Footer Placeholder 4">
            <a:extLst>
              <a:ext uri="{FF2B5EF4-FFF2-40B4-BE49-F238E27FC236}">
                <a16:creationId xmlns:a16="http://schemas.microsoft.com/office/drawing/2014/main" id="{55C19D8A-A368-4ED1-8EBC-8836D95ABE9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1013B1A-5859-4658-9F47-02D49B223915}"/>
              </a:ext>
            </a:extLst>
          </p:cNvPr>
          <p:cNvSpPr>
            <a:spLocks noGrp="1"/>
          </p:cNvSpPr>
          <p:nvPr>
            <p:ph type="sldNum" sz="quarter" idx="12"/>
          </p:nvPr>
        </p:nvSpPr>
        <p:spPr/>
        <p:txBody>
          <a:bodyPr/>
          <a:lstStyle/>
          <a:p>
            <a:fld id="{B6F15528-21DE-4FAA-801E-634DDDAF4B2B}" type="slidenum">
              <a:rPr lang="en-US" smtClean="0"/>
              <a:pPr/>
              <a:t>95</a:t>
            </a:fld>
            <a:endParaRPr lang="en-US"/>
          </a:p>
        </p:txBody>
      </p:sp>
    </p:spTree>
    <p:extLst>
      <p:ext uri="{BB962C8B-B14F-4D97-AF65-F5344CB8AC3E}">
        <p14:creationId xmlns:p14="http://schemas.microsoft.com/office/powerpoint/2010/main" val="27745000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26831-38A4-4E72-8A72-0EB91AAE4087}"/>
              </a:ext>
            </a:extLst>
          </p:cNvPr>
          <p:cNvSpPr>
            <a:spLocks noGrp="1"/>
          </p:cNvSpPr>
          <p:nvPr>
            <p:ph type="title"/>
          </p:nvPr>
        </p:nvSpPr>
        <p:spPr/>
        <p:txBody>
          <a:bodyPr/>
          <a:lstStyle/>
          <a:p>
            <a:r>
              <a:rPr lang="en-IN" dirty="0"/>
              <a:t>Program2</a:t>
            </a:r>
          </a:p>
        </p:txBody>
      </p:sp>
      <p:pic>
        <p:nvPicPr>
          <p:cNvPr id="8" name="Content Placeholder 7">
            <a:extLst>
              <a:ext uri="{FF2B5EF4-FFF2-40B4-BE49-F238E27FC236}">
                <a16:creationId xmlns:a16="http://schemas.microsoft.com/office/drawing/2014/main" id="{828C1512-6ACC-4EB4-B49B-A55ACDF1189C}"/>
              </a:ext>
            </a:extLst>
          </p:cNvPr>
          <p:cNvPicPr>
            <a:picLocks noGrp="1" noChangeAspect="1"/>
          </p:cNvPicPr>
          <p:nvPr>
            <p:ph idx="1"/>
          </p:nvPr>
        </p:nvPicPr>
        <p:blipFill>
          <a:blip r:embed="rId2"/>
          <a:stretch>
            <a:fillRect/>
          </a:stretch>
        </p:blipFill>
        <p:spPr>
          <a:xfrm>
            <a:off x="1371600" y="1615281"/>
            <a:ext cx="5581650" cy="4495800"/>
          </a:xfrm>
        </p:spPr>
      </p:pic>
      <p:sp>
        <p:nvSpPr>
          <p:cNvPr id="4" name="Date Placeholder 3">
            <a:extLst>
              <a:ext uri="{FF2B5EF4-FFF2-40B4-BE49-F238E27FC236}">
                <a16:creationId xmlns:a16="http://schemas.microsoft.com/office/drawing/2014/main" id="{847B7F53-AD52-45C4-A7B6-2ABDB0381FCF}"/>
              </a:ext>
            </a:extLst>
          </p:cNvPr>
          <p:cNvSpPr>
            <a:spLocks noGrp="1"/>
          </p:cNvSpPr>
          <p:nvPr>
            <p:ph type="dt" sz="half" idx="10"/>
          </p:nvPr>
        </p:nvSpPr>
        <p:spPr/>
        <p:txBody>
          <a:bodyPr/>
          <a:lstStyle/>
          <a:p>
            <a:r>
              <a:rPr lang="en-US"/>
              <a:t>17/05/2021</a:t>
            </a:r>
            <a:endParaRPr lang="en-US" dirty="0"/>
          </a:p>
        </p:txBody>
      </p:sp>
      <p:sp>
        <p:nvSpPr>
          <p:cNvPr id="5" name="Footer Placeholder 4">
            <a:extLst>
              <a:ext uri="{FF2B5EF4-FFF2-40B4-BE49-F238E27FC236}">
                <a16:creationId xmlns:a16="http://schemas.microsoft.com/office/drawing/2014/main" id="{2C8AE402-3218-4E49-8485-BF8A34FA905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6FB4A5E-9EBB-4033-B886-B7B8EF14A264}"/>
              </a:ext>
            </a:extLst>
          </p:cNvPr>
          <p:cNvSpPr>
            <a:spLocks noGrp="1"/>
          </p:cNvSpPr>
          <p:nvPr>
            <p:ph type="sldNum" sz="quarter" idx="12"/>
          </p:nvPr>
        </p:nvSpPr>
        <p:spPr/>
        <p:txBody>
          <a:bodyPr/>
          <a:lstStyle/>
          <a:p>
            <a:fld id="{B6F15528-21DE-4FAA-801E-634DDDAF4B2B}" type="slidenum">
              <a:rPr lang="en-US" smtClean="0"/>
              <a:pPr/>
              <a:t>96</a:t>
            </a:fld>
            <a:endParaRPr lang="en-US"/>
          </a:p>
        </p:txBody>
      </p:sp>
    </p:spTree>
    <p:extLst>
      <p:ext uri="{BB962C8B-B14F-4D97-AF65-F5344CB8AC3E}">
        <p14:creationId xmlns:p14="http://schemas.microsoft.com/office/powerpoint/2010/main" val="241053600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26831-38A4-4E72-8A72-0EB91AAE4087}"/>
              </a:ext>
            </a:extLst>
          </p:cNvPr>
          <p:cNvSpPr>
            <a:spLocks noGrp="1"/>
          </p:cNvSpPr>
          <p:nvPr>
            <p:ph type="title"/>
          </p:nvPr>
        </p:nvSpPr>
        <p:spPr/>
        <p:txBody>
          <a:bodyPr/>
          <a:lstStyle/>
          <a:p>
            <a:r>
              <a:rPr lang="en-IN" dirty="0"/>
              <a:t>Program 3</a:t>
            </a:r>
          </a:p>
        </p:txBody>
      </p:sp>
      <p:pic>
        <p:nvPicPr>
          <p:cNvPr id="8" name="Content Placeholder 7">
            <a:extLst>
              <a:ext uri="{FF2B5EF4-FFF2-40B4-BE49-F238E27FC236}">
                <a16:creationId xmlns:a16="http://schemas.microsoft.com/office/drawing/2014/main" id="{7E4F99E4-527C-4E01-B283-7297716D70D8}"/>
              </a:ext>
            </a:extLst>
          </p:cNvPr>
          <p:cNvPicPr>
            <a:picLocks noGrp="1" noChangeAspect="1"/>
          </p:cNvPicPr>
          <p:nvPr>
            <p:ph idx="1"/>
          </p:nvPr>
        </p:nvPicPr>
        <p:blipFill>
          <a:blip r:embed="rId2"/>
          <a:stretch>
            <a:fillRect/>
          </a:stretch>
        </p:blipFill>
        <p:spPr>
          <a:xfrm>
            <a:off x="1328737" y="1605756"/>
            <a:ext cx="6486525" cy="4514850"/>
          </a:xfrm>
        </p:spPr>
      </p:pic>
      <p:sp>
        <p:nvSpPr>
          <p:cNvPr id="4" name="Date Placeholder 3">
            <a:extLst>
              <a:ext uri="{FF2B5EF4-FFF2-40B4-BE49-F238E27FC236}">
                <a16:creationId xmlns:a16="http://schemas.microsoft.com/office/drawing/2014/main" id="{847B7F53-AD52-45C4-A7B6-2ABDB0381FCF}"/>
              </a:ext>
            </a:extLst>
          </p:cNvPr>
          <p:cNvSpPr>
            <a:spLocks noGrp="1"/>
          </p:cNvSpPr>
          <p:nvPr>
            <p:ph type="dt" sz="half" idx="10"/>
          </p:nvPr>
        </p:nvSpPr>
        <p:spPr/>
        <p:txBody>
          <a:bodyPr/>
          <a:lstStyle/>
          <a:p>
            <a:r>
              <a:rPr lang="en-US"/>
              <a:t>17/05/2021</a:t>
            </a:r>
            <a:endParaRPr lang="en-US" dirty="0"/>
          </a:p>
        </p:txBody>
      </p:sp>
      <p:sp>
        <p:nvSpPr>
          <p:cNvPr id="5" name="Footer Placeholder 4">
            <a:extLst>
              <a:ext uri="{FF2B5EF4-FFF2-40B4-BE49-F238E27FC236}">
                <a16:creationId xmlns:a16="http://schemas.microsoft.com/office/drawing/2014/main" id="{2C8AE402-3218-4E49-8485-BF8A34FA905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6FB4A5E-9EBB-4033-B886-B7B8EF14A264}"/>
              </a:ext>
            </a:extLst>
          </p:cNvPr>
          <p:cNvSpPr>
            <a:spLocks noGrp="1"/>
          </p:cNvSpPr>
          <p:nvPr>
            <p:ph type="sldNum" sz="quarter" idx="12"/>
          </p:nvPr>
        </p:nvSpPr>
        <p:spPr/>
        <p:txBody>
          <a:bodyPr/>
          <a:lstStyle/>
          <a:p>
            <a:fld id="{B6F15528-21DE-4FAA-801E-634DDDAF4B2B}" type="slidenum">
              <a:rPr lang="en-US" smtClean="0"/>
              <a:pPr/>
              <a:t>97</a:t>
            </a:fld>
            <a:endParaRPr lang="en-US"/>
          </a:p>
        </p:txBody>
      </p:sp>
    </p:spTree>
    <p:extLst>
      <p:ext uri="{BB962C8B-B14F-4D97-AF65-F5344CB8AC3E}">
        <p14:creationId xmlns:p14="http://schemas.microsoft.com/office/powerpoint/2010/main" val="158370765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26831-38A4-4E72-8A72-0EB91AAE4087}"/>
              </a:ext>
            </a:extLst>
          </p:cNvPr>
          <p:cNvSpPr>
            <a:spLocks noGrp="1"/>
          </p:cNvSpPr>
          <p:nvPr>
            <p:ph type="title"/>
          </p:nvPr>
        </p:nvSpPr>
        <p:spPr/>
        <p:txBody>
          <a:bodyPr/>
          <a:lstStyle/>
          <a:p>
            <a:r>
              <a:rPr lang="en-IN" dirty="0"/>
              <a:t>Program 4</a:t>
            </a:r>
          </a:p>
        </p:txBody>
      </p:sp>
      <p:pic>
        <p:nvPicPr>
          <p:cNvPr id="8" name="Content Placeholder 7">
            <a:extLst>
              <a:ext uri="{FF2B5EF4-FFF2-40B4-BE49-F238E27FC236}">
                <a16:creationId xmlns:a16="http://schemas.microsoft.com/office/drawing/2014/main" id="{089F1B81-767E-4B98-9FAC-4385A0185A03}"/>
              </a:ext>
            </a:extLst>
          </p:cNvPr>
          <p:cNvPicPr>
            <a:picLocks noGrp="1" noChangeAspect="1"/>
          </p:cNvPicPr>
          <p:nvPr>
            <p:ph idx="1"/>
          </p:nvPr>
        </p:nvPicPr>
        <p:blipFill>
          <a:blip r:embed="rId2"/>
          <a:stretch>
            <a:fillRect/>
          </a:stretch>
        </p:blipFill>
        <p:spPr>
          <a:xfrm>
            <a:off x="1959942" y="1600200"/>
            <a:ext cx="5224116" cy="4525963"/>
          </a:xfrm>
        </p:spPr>
      </p:pic>
      <p:sp>
        <p:nvSpPr>
          <p:cNvPr id="4" name="Date Placeholder 3">
            <a:extLst>
              <a:ext uri="{FF2B5EF4-FFF2-40B4-BE49-F238E27FC236}">
                <a16:creationId xmlns:a16="http://schemas.microsoft.com/office/drawing/2014/main" id="{847B7F53-AD52-45C4-A7B6-2ABDB0381FCF}"/>
              </a:ext>
            </a:extLst>
          </p:cNvPr>
          <p:cNvSpPr>
            <a:spLocks noGrp="1"/>
          </p:cNvSpPr>
          <p:nvPr>
            <p:ph type="dt" sz="half" idx="10"/>
          </p:nvPr>
        </p:nvSpPr>
        <p:spPr/>
        <p:txBody>
          <a:bodyPr/>
          <a:lstStyle/>
          <a:p>
            <a:r>
              <a:rPr lang="en-US"/>
              <a:t>17/05/2021</a:t>
            </a:r>
            <a:endParaRPr lang="en-US" dirty="0"/>
          </a:p>
        </p:txBody>
      </p:sp>
      <p:sp>
        <p:nvSpPr>
          <p:cNvPr id="5" name="Footer Placeholder 4">
            <a:extLst>
              <a:ext uri="{FF2B5EF4-FFF2-40B4-BE49-F238E27FC236}">
                <a16:creationId xmlns:a16="http://schemas.microsoft.com/office/drawing/2014/main" id="{2C8AE402-3218-4E49-8485-BF8A34FA905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6FB4A5E-9EBB-4033-B886-B7B8EF14A264}"/>
              </a:ext>
            </a:extLst>
          </p:cNvPr>
          <p:cNvSpPr>
            <a:spLocks noGrp="1"/>
          </p:cNvSpPr>
          <p:nvPr>
            <p:ph type="sldNum" sz="quarter" idx="12"/>
          </p:nvPr>
        </p:nvSpPr>
        <p:spPr/>
        <p:txBody>
          <a:bodyPr/>
          <a:lstStyle/>
          <a:p>
            <a:fld id="{B6F15528-21DE-4FAA-801E-634DDDAF4B2B}" type="slidenum">
              <a:rPr lang="en-US" smtClean="0"/>
              <a:pPr/>
              <a:t>98</a:t>
            </a:fld>
            <a:endParaRPr lang="en-US"/>
          </a:p>
        </p:txBody>
      </p:sp>
    </p:spTree>
    <p:extLst>
      <p:ext uri="{BB962C8B-B14F-4D97-AF65-F5344CB8AC3E}">
        <p14:creationId xmlns:p14="http://schemas.microsoft.com/office/powerpoint/2010/main" val="370600559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8B838-1C03-4991-B9D7-6C45A20BD554}"/>
              </a:ext>
            </a:extLst>
          </p:cNvPr>
          <p:cNvSpPr>
            <a:spLocks noGrp="1"/>
          </p:cNvSpPr>
          <p:nvPr>
            <p:ph type="title"/>
          </p:nvPr>
        </p:nvSpPr>
        <p:spPr/>
        <p:txBody>
          <a:bodyPr>
            <a:normAutofit fontScale="90000"/>
          </a:bodyPr>
          <a:lstStyle/>
          <a:p>
            <a:r>
              <a:rPr lang="en-US" b="1" i="0" dirty="0">
                <a:solidFill>
                  <a:srgbClr val="000000"/>
                </a:solidFill>
                <a:effectLst/>
                <a:latin typeface="Arial" panose="020B0604020202020204" pitchFamily="34" charset="0"/>
              </a:rPr>
              <a:t>Advantages </a:t>
            </a:r>
            <a:r>
              <a:rPr lang="en-IN" b="1" dirty="0"/>
              <a:t>of Embedded C</a:t>
            </a:r>
            <a:br>
              <a:rPr lang="en-US" b="1" i="0" dirty="0">
                <a:solidFill>
                  <a:srgbClr val="000000"/>
                </a:solidFill>
                <a:effectLst/>
                <a:latin typeface="Arial" panose="020B0604020202020204" pitchFamily="34" charset="0"/>
              </a:rPr>
            </a:br>
            <a:endParaRPr lang="en-IN" b="1" dirty="0"/>
          </a:p>
        </p:txBody>
      </p:sp>
      <p:sp>
        <p:nvSpPr>
          <p:cNvPr id="3" name="Content Placeholder 2">
            <a:extLst>
              <a:ext uri="{FF2B5EF4-FFF2-40B4-BE49-F238E27FC236}">
                <a16:creationId xmlns:a16="http://schemas.microsoft.com/office/drawing/2014/main" id="{8FC140B3-AD9C-47B5-BADE-1266D6D4E60E}"/>
              </a:ext>
            </a:extLst>
          </p:cNvPr>
          <p:cNvSpPr>
            <a:spLocks noGrp="1"/>
          </p:cNvSpPr>
          <p:nvPr>
            <p:ph idx="1"/>
          </p:nvPr>
        </p:nvSpPr>
        <p:spPr/>
        <p:txBody>
          <a:bodyPr>
            <a:normAutofit fontScale="70000" lnSpcReduction="20000"/>
          </a:bodyPr>
          <a:lstStyle/>
          <a:p>
            <a:pPr algn="just" fontAlgn="base">
              <a:buFont typeface="Arial" panose="020B0604020202020204" pitchFamily="34" charset="0"/>
              <a:buChar char="•"/>
            </a:pPr>
            <a:r>
              <a:rPr lang="en-US" b="0" i="0" dirty="0">
                <a:effectLst/>
                <a:latin typeface="Arial" panose="020B0604020202020204" pitchFamily="34" charset="0"/>
              </a:rPr>
              <a:t>It is very simple to understand.</a:t>
            </a:r>
          </a:p>
          <a:p>
            <a:pPr algn="just" fontAlgn="base">
              <a:buFont typeface="Arial" panose="020B0604020202020204" pitchFamily="34" charset="0"/>
              <a:buChar char="•"/>
            </a:pPr>
            <a:r>
              <a:rPr lang="en-US" b="0" i="0" dirty="0">
                <a:effectLst/>
                <a:latin typeface="Arial" panose="020B0604020202020204" pitchFamily="34" charset="0"/>
              </a:rPr>
              <a:t>It executes a similar task continually so there is no requirement for changing hardware like additional memory otherwise storage space.</a:t>
            </a:r>
          </a:p>
          <a:p>
            <a:pPr algn="just" fontAlgn="base">
              <a:buFont typeface="Arial" panose="020B0604020202020204" pitchFamily="34" charset="0"/>
              <a:buChar char="•"/>
            </a:pPr>
            <a:r>
              <a:rPr lang="en-US" b="0" i="0" dirty="0">
                <a:effectLst/>
                <a:latin typeface="Arial" panose="020B0604020202020204" pitchFamily="34" charset="0"/>
              </a:rPr>
              <a:t>It executes simply a single task at once</a:t>
            </a:r>
          </a:p>
          <a:p>
            <a:pPr algn="just" fontAlgn="base">
              <a:buFont typeface="Arial" panose="020B0604020202020204" pitchFamily="34" charset="0"/>
              <a:buChar char="•"/>
            </a:pPr>
            <a:r>
              <a:rPr lang="en-US" b="0" i="0" dirty="0">
                <a:effectLst/>
                <a:latin typeface="Arial" panose="020B0604020202020204" pitchFamily="34" charset="0"/>
              </a:rPr>
              <a:t>The cost of the hardware used in the embedded c is typically so much low.</a:t>
            </a:r>
          </a:p>
          <a:p>
            <a:pPr algn="just" fontAlgn="base">
              <a:buFont typeface="Arial" panose="020B0604020202020204" pitchFamily="34" charset="0"/>
              <a:buChar char="•"/>
            </a:pPr>
            <a:r>
              <a:rPr lang="en-US" b="0" i="0" dirty="0">
                <a:effectLst/>
                <a:latin typeface="Arial" panose="020B0604020202020204" pitchFamily="34" charset="0"/>
              </a:rPr>
              <a:t>The applications of embedded are extremely appropriate in industries.</a:t>
            </a:r>
          </a:p>
          <a:p>
            <a:pPr algn="just" fontAlgn="base">
              <a:buFont typeface="Arial" panose="020B0604020202020204" pitchFamily="34" charset="0"/>
              <a:buChar char="•"/>
            </a:pPr>
            <a:r>
              <a:rPr lang="en-US" b="0" i="0" dirty="0">
                <a:effectLst/>
                <a:latin typeface="Arial" panose="020B0604020202020204" pitchFamily="34" charset="0"/>
              </a:rPr>
              <a:t>It takes less time to develop an application program.</a:t>
            </a:r>
          </a:p>
          <a:p>
            <a:pPr algn="just" fontAlgn="base">
              <a:buFont typeface="Arial" panose="020B0604020202020204" pitchFamily="34" charset="0"/>
              <a:buChar char="•"/>
            </a:pPr>
            <a:r>
              <a:rPr lang="en-US" b="0" i="0" dirty="0">
                <a:effectLst/>
                <a:latin typeface="Arial" panose="020B0604020202020204" pitchFamily="34" charset="0"/>
              </a:rPr>
              <a:t>It reduces the complexity of the program.</a:t>
            </a:r>
          </a:p>
          <a:p>
            <a:pPr algn="just" fontAlgn="base">
              <a:buFont typeface="Arial" panose="020B0604020202020204" pitchFamily="34" charset="0"/>
              <a:buChar char="•"/>
            </a:pPr>
            <a:r>
              <a:rPr lang="en-US" b="0" i="0" dirty="0">
                <a:effectLst/>
                <a:latin typeface="Arial" panose="020B0604020202020204" pitchFamily="34" charset="0"/>
              </a:rPr>
              <a:t>It is easy to verify and understand.</a:t>
            </a:r>
          </a:p>
          <a:p>
            <a:pPr algn="just" fontAlgn="base">
              <a:buFont typeface="Arial" panose="020B0604020202020204" pitchFamily="34" charset="0"/>
              <a:buChar char="•"/>
            </a:pPr>
            <a:r>
              <a:rPr lang="en-US" b="0" i="0" dirty="0">
                <a:effectLst/>
                <a:latin typeface="Arial" panose="020B0604020202020204" pitchFamily="34" charset="0"/>
              </a:rPr>
              <a:t>It is portable from one controller to another.</a:t>
            </a:r>
          </a:p>
          <a:p>
            <a:pPr algn="just"/>
            <a:endParaRPr lang="en-IN" dirty="0"/>
          </a:p>
        </p:txBody>
      </p:sp>
      <p:sp>
        <p:nvSpPr>
          <p:cNvPr id="4" name="Date Placeholder 3">
            <a:extLst>
              <a:ext uri="{FF2B5EF4-FFF2-40B4-BE49-F238E27FC236}">
                <a16:creationId xmlns:a16="http://schemas.microsoft.com/office/drawing/2014/main" id="{CABDAD29-4BE4-4FB2-8A68-CF9C4645433B}"/>
              </a:ext>
            </a:extLst>
          </p:cNvPr>
          <p:cNvSpPr>
            <a:spLocks noGrp="1"/>
          </p:cNvSpPr>
          <p:nvPr>
            <p:ph type="dt" sz="half" idx="10"/>
          </p:nvPr>
        </p:nvSpPr>
        <p:spPr/>
        <p:txBody>
          <a:bodyPr/>
          <a:lstStyle/>
          <a:p>
            <a:r>
              <a:rPr lang="en-US"/>
              <a:t>17/05/2021</a:t>
            </a:r>
            <a:endParaRPr lang="en-US" dirty="0"/>
          </a:p>
        </p:txBody>
      </p:sp>
      <p:sp>
        <p:nvSpPr>
          <p:cNvPr id="5" name="Footer Placeholder 4">
            <a:extLst>
              <a:ext uri="{FF2B5EF4-FFF2-40B4-BE49-F238E27FC236}">
                <a16:creationId xmlns:a16="http://schemas.microsoft.com/office/drawing/2014/main" id="{1C055379-5E76-4B82-BA70-63B67419C4D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8446584-9628-44B4-A414-510EA4843A56}"/>
              </a:ext>
            </a:extLst>
          </p:cNvPr>
          <p:cNvSpPr>
            <a:spLocks noGrp="1"/>
          </p:cNvSpPr>
          <p:nvPr>
            <p:ph type="sldNum" sz="quarter" idx="12"/>
          </p:nvPr>
        </p:nvSpPr>
        <p:spPr/>
        <p:txBody>
          <a:bodyPr/>
          <a:lstStyle/>
          <a:p>
            <a:fld id="{B6F15528-21DE-4FAA-801E-634DDDAF4B2B}" type="slidenum">
              <a:rPr lang="en-US" smtClean="0"/>
              <a:pPr/>
              <a:t>99</a:t>
            </a:fld>
            <a:endParaRPr lang="en-US"/>
          </a:p>
        </p:txBody>
      </p:sp>
    </p:spTree>
    <p:extLst>
      <p:ext uri="{BB962C8B-B14F-4D97-AF65-F5344CB8AC3E}">
        <p14:creationId xmlns:p14="http://schemas.microsoft.com/office/powerpoint/2010/main" val="34236996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2958</TotalTime>
  <Words>9132</Words>
  <Application>Microsoft Office PowerPoint</Application>
  <PresentationFormat>On-screen Show (4:3)</PresentationFormat>
  <Paragraphs>871</Paragraphs>
  <Slides>101</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101</vt:i4>
      </vt:variant>
    </vt:vector>
  </HeadingPairs>
  <TitlesOfParts>
    <vt:vector size="114" baseType="lpstr">
      <vt:lpstr>-apple-system</vt:lpstr>
      <vt:lpstr>Arial</vt:lpstr>
      <vt:lpstr>Arial</vt:lpstr>
      <vt:lpstr>Calibri</vt:lpstr>
      <vt:lpstr>Courier New</vt:lpstr>
      <vt:lpstr>inherit</vt:lpstr>
      <vt:lpstr>Open Sans</vt:lpstr>
      <vt:lpstr>Play</vt:lpstr>
      <vt:lpstr>Segoe UI</vt:lpstr>
      <vt:lpstr>Source Sans Pro</vt:lpstr>
      <vt:lpstr>Symbol</vt:lpstr>
      <vt:lpstr>Times New Roman</vt:lpstr>
      <vt:lpstr>Office Theme</vt:lpstr>
      <vt:lpstr>Overview of Embedded Systems</vt:lpstr>
      <vt:lpstr>UNIT 1</vt:lpstr>
      <vt:lpstr>BOOKS</vt:lpstr>
      <vt:lpstr>WHAT IS SYSTEM ??? </vt:lpstr>
      <vt:lpstr>PowerPoint Presentation</vt:lpstr>
      <vt:lpstr>PowerPoint Presentation</vt:lpstr>
      <vt:lpstr>WHAT IS EMBEDDED SYSTEMS ??? </vt:lpstr>
      <vt:lpstr>Embedded Systems</vt:lpstr>
      <vt:lpstr>PowerPoint Presentation</vt:lpstr>
      <vt:lpstr>PowerPoint Presentation</vt:lpstr>
      <vt:lpstr>EXAMPLES OF EMBEDDED SYSTEM </vt:lpstr>
      <vt:lpstr> Digital Camera </vt:lpstr>
      <vt:lpstr>Digital Camera</vt:lpstr>
      <vt:lpstr>Automotive Embedded Systems </vt:lpstr>
      <vt:lpstr>Home Security System </vt:lpstr>
      <vt:lpstr>Automatic Washing Machine </vt:lpstr>
      <vt:lpstr>Personal Digital Assistant </vt:lpstr>
      <vt:lpstr>Industrial Robots </vt:lpstr>
      <vt:lpstr>Automated Teller Machine </vt:lpstr>
      <vt:lpstr>Calculator </vt:lpstr>
      <vt:lpstr> Printer </vt:lpstr>
      <vt:lpstr>FEATURES OR CHARACTERISTICS: </vt:lpstr>
      <vt:lpstr>FEATURES OR CHARACTERISTICS:</vt:lpstr>
      <vt:lpstr>FEATURES OR CHARACTERISTICS</vt:lpstr>
      <vt:lpstr>FEATURES OR CHARACTERISTICS</vt:lpstr>
      <vt:lpstr>FEATURES OR CHARACTERISTICS</vt:lpstr>
      <vt:lpstr>CONSTRAINTS FOR AN EMBEDDED SYSTEM </vt:lpstr>
      <vt:lpstr>Components of embedded systems</vt:lpstr>
      <vt:lpstr>Components of embedded systems</vt:lpstr>
      <vt:lpstr>Components of embedded systems</vt:lpstr>
      <vt:lpstr> Structure of an Embedded System </vt:lpstr>
      <vt:lpstr> Structure of an Embedded System</vt:lpstr>
      <vt:lpstr>Classification of Embedded Systems</vt:lpstr>
      <vt:lpstr>Functionality Based Embedded Systems</vt:lpstr>
      <vt:lpstr>Functionality Based Embedded Systems</vt:lpstr>
      <vt:lpstr>Performance based Embedded systems</vt:lpstr>
      <vt:lpstr>PowerPoint Presentation</vt:lpstr>
      <vt:lpstr>PowerPoint Presentation</vt:lpstr>
      <vt:lpstr>PowerPoint Presentation</vt:lpstr>
      <vt:lpstr>Performance based Embedded systems</vt:lpstr>
      <vt:lpstr>Advantages of Embedded systems</vt:lpstr>
      <vt:lpstr>Disadvantages of Embedded systems</vt:lpstr>
      <vt:lpstr>Difference between Microprocessor and Microcontroller</vt:lpstr>
      <vt:lpstr>Difference between Microprocessor and Microcontroller</vt:lpstr>
      <vt:lpstr>PowerPoint Presentation</vt:lpstr>
      <vt:lpstr>PowerPoint Presentation</vt:lpstr>
      <vt:lpstr>Classification of Microcontroller </vt:lpstr>
      <vt:lpstr>Classification According to Architectures </vt:lpstr>
      <vt:lpstr>Classification According to Architectures</vt:lpstr>
      <vt:lpstr>Classification of Memory</vt:lpstr>
      <vt:lpstr>Memory classification</vt:lpstr>
      <vt:lpstr>Primary memory </vt:lpstr>
      <vt:lpstr>RAM: (Random Access Memory) </vt:lpstr>
      <vt:lpstr>Types of RAM</vt:lpstr>
      <vt:lpstr>PowerPoint Presentation</vt:lpstr>
      <vt:lpstr>ROM: (Read Only Memory) </vt:lpstr>
      <vt:lpstr>Types of ROM</vt:lpstr>
      <vt:lpstr>Types of ROM</vt:lpstr>
      <vt:lpstr>Types of ROM</vt:lpstr>
      <vt:lpstr>Secondary Memory </vt:lpstr>
      <vt:lpstr>Difference between RAM and ROM</vt:lpstr>
      <vt:lpstr>CPU</vt:lpstr>
      <vt:lpstr>Registers of 8051</vt:lpstr>
      <vt:lpstr>Registers of 8051 contd.</vt:lpstr>
      <vt:lpstr>Registers of 8051 contd.</vt:lpstr>
      <vt:lpstr>Registers of 8051 contd.</vt:lpstr>
      <vt:lpstr>Introduction to Embedded C </vt:lpstr>
      <vt:lpstr>C vs Embedded C</vt:lpstr>
      <vt:lpstr>C vs Embedded C</vt:lpstr>
      <vt:lpstr>Basics of Embedded C Program </vt:lpstr>
      <vt:lpstr>Keywords in Embedded C </vt:lpstr>
      <vt:lpstr>Keywords in Embedded C </vt:lpstr>
      <vt:lpstr>Data Types in Embedded C </vt:lpstr>
      <vt:lpstr>Data Types in Embedded C </vt:lpstr>
      <vt:lpstr>Data Types in Embedded C </vt:lpstr>
      <vt:lpstr>Data Types in Embedded C </vt:lpstr>
      <vt:lpstr>Data Types in Embedded C </vt:lpstr>
      <vt:lpstr>Data Types in Embedded C </vt:lpstr>
      <vt:lpstr>Different Components of an Embedded C Program</vt:lpstr>
      <vt:lpstr>Different Components of an Embedded C Program  </vt:lpstr>
      <vt:lpstr>Different Components of an Embedded C Program</vt:lpstr>
      <vt:lpstr>Different Components of an Embedded C Program  </vt:lpstr>
      <vt:lpstr>Different Components of an Embedded C Program</vt:lpstr>
      <vt:lpstr>Different Components of an Embedded C Program</vt:lpstr>
      <vt:lpstr>Different Components of an Embedded C Program  </vt:lpstr>
      <vt:lpstr>Different Components of an Embedded C Program  </vt:lpstr>
      <vt:lpstr>Basic Structure of an Embedded C Program  (Template for Embedded C Program)</vt:lpstr>
      <vt:lpstr>Basic Structure of an Embedded C Program  (Template for Embedded C Program)</vt:lpstr>
      <vt:lpstr>Basic Structure of an Embedded C Program  (Template for Embedded C Program)</vt:lpstr>
      <vt:lpstr>Structure of the Embedded C program </vt:lpstr>
      <vt:lpstr>Example of Embedded C Program </vt:lpstr>
      <vt:lpstr>Circuit diagram for the example circuit. </vt:lpstr>
      <vt:lpstr>Program</vt:lpstr>
      <vt:lpstr>Program</vt:lpstr>
      <vt:lpstr>Program1</vt:lpstr>
      <vt:lpstr>Program2</vt:lpstr>
      <vt:lpstr>Program 3</vt:lpstr>
      <vt:lpstr>Program 4</vt:lpstr>
      <vt:lpstr>Advantages of Embedded C </vt:lpstr>
      <vt:lpstr>Disadvantages of Embedded C</vt:lpstr>
      <vt:lpstr>Applications of Embedded C Program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 ARCHITECTURE AND FUNCTIONING OF MICROCONTROLLER</dc:title>
  <dc:creator>dell</dc:creator>
  <cp:lastModifiedBy>Usha Chauhan-GU1413912423</cp:lastModifiedBy>
  <cp:revision>77</cp:revision>
  <dcterms:created xsi:type="dcterms:W3CDTF">2006-08-16T00:00:00Z</dcterms:created>
  <dcterms:modified xsi:type="dcterms:W3CDTF">2022-03-15T09:55:56Z</dcterms:modified>
</cp:coreProperties>
</file>