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9"/>
  </p:notesMasterIdLst>
  <p:sldIdLst>
    <p:sldId id="258" r:id="rId2"/>
    <p:sldId id="259" r:id="rId3"/>
    <p:sldId id="260" r:id="rId4"/>
    <p:sldId id="261" r:id="rId5"/>
    <p:sldId id="262"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6E929-5851-49CA-871E-ACD365613BFC}" type="datetimeFigureOut">
              <a:rPr lang="en-IN" smtClean="0"/>
              <a:t>23-03-2022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8BFFD-5659-4BED-BAEA-945A35FAB91E}" type="slidenum">
              <a:rPr lang="en-IN" smtClean="0"/>
              <a:t>‹#›</a:t>
            </a:fld>
            <a:endParaRPr lang="en-IN"/>
          </a:p>
        </p:txBody>
      </p:sp>
    </p:spTree>
    <p:extLst>
      <p:ext uri="{BB962C8B-B14F-4D97-AF65-F5344CB8AC3E}">
        <p14:creationId xmlns:p14="http://schemas.microsoft.com/office/powerpoint/2010/main" val="630483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05B3FF3-DC9C-4F73-99DF-DA65B9037D11}" type="datetime1">
              <a:rPr lang="en-IN" smtClean="0"/>
              <a:t>23-03-2022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1C9ECB6-5471-4748-A73E-5BD990314AEE}"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43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A8ABB-F183-43C4-87F7-CAADE92AE18E}" type="datetime1">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9ECB6-5471-4748-A73E-5BD990314AEE}" type="slidenum">
              <a:rPr lang="en-IN" smtClean="0"/>
              <a:t>‹#›</a:t>
            </a:fld>
            <a:endParaRPr lang="en-IN"/>
          </a:p>
        </p:txBody>
      </p:sp>
    </p:spTree>
    <p:extLst>
      <p:ext uri="{BB962C8B-B14F-4D97-AF65-F5344CB8AC3E}">
        <p14:creationId xmlns:p14="http://schemas.microsoft.com/office/powerpoint/2010/main" val="254473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088244-CAE1-475F-B062-05151CA1321F}" type="datetime1">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9ECB6-5471-4748-A73E-5BD990314AEE}" type="slidenum">
              <a:rPr lang="en-IN" smtClean="0"/>
              <a:t>‹#›</a:t>
            </a:fld>
            <a:endParaRPr lang="en-IN"/>
          </a:p>
        </p:txBody>
      </p:sp>
    </p:spTree>
    <p:extLst>
      <p:ext uri="{BB962C8B-B14F-4D97-AF65-F5344CB8AC3E}">
        <p14:creationId xmlns:p14="http://schemas.microsoft.com/office/powerpoint/2010/main" val="163475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165E8-BFAA-4AA1-82C4-BFD369176F02}" type="datetime1">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9ECB6-5471-4748-A73E-5BD990314AEE}" type="slidenum">
              <a:rPr lang="en-IN" smtClean="0"/>
              <a:t>‹#›</a:t>
            </a:fld>
            <a:endParaRPr lang="en-IN"/>
          </a:p>
        </p:txBody>
      </p:sp>
    </p:spTree>
    <p:extLst>
      <p:ext uri="{BB962C8B-B14F-4D97-AF65-F5344CB8AC3E}">
        <p14:creationId xmlns:p14="http://schemas.microsoft.com/office/powerpoint/2010/main" val="103978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03F29F-5EBE-49CF-AD9A-BF072F056AF9}" type="datetime1">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C9ECB6-5471-4748-A73E-5BD990314AEE}"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229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39F8CB-DEBC-4AFF-8528-5B2A99FD45D7}" type="datetime1">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9ECB6-5471-4748-A73E-5BD990314AEE}" type="slidenum">
              <a:rPr lang="en-IN" smtClean="0"/>
              <a:t>‹#›</a:t>
            </a:fld>
            <a:endParaRPr lang="en-IN"/>
          </a:p>
        </p:txBody>
      </p:sp>
    </p:spTree>
    <p:extLst>
      <p:ext uri="{BB962C8B-B14F-4D97-AF65-F5344CB8AC3E}">
        <p14:creationId xmlns:p14="http://schemas.microsoft.com/office/powerpoint/2010/main" val="136323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B4EB80-963F-4BC6-8AA3-B8B5AEDA6805}" type="datetime1">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C9ECB6-5471-4748-A73E-5BD990314AEE}" type="slidenum">
              <a:rPr lang="en-IN" smtClean="0"/>
              <a:t>‹#›</a:t>
            </a:fld>
            <a:endParaRPr lang="en-IN"/>
          </a:p>
        </p:txBody>
      </p:sp>
    </p:spTree>
    <p:extLst>
      <p:ext uri="{BB962C8B-B14F-4D97-AF65-F5344CB8AC3E}">
        <p14:creationId xmlns:p14="http://schemas.microsoft.com/office/powerpoint/2010/main" val="253704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1A371-DB4B-4723-89D2-7E6350E73BA3}" type="datetime1">
              <a:rPr lang="en-IN" smtClean="0"/>
              <a:t>23-03-2022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C9ECB6-5471-4748-A73E-5BD990314AEE}" type="slidenum">
              <a:rPr lang="en-IN" smtClean="0"/>
              <a:t>‹#›</a:t>
            </a:fld>
            <a:endParaRPr lang="en-IN"/>
          </a:p>
        </p:txBody>
      </p:sp>
    </p:spTree>
    <p:extLst>
      <p:ext uri="{BB962C8B-B14F-4D97-AF65-F5344CB8AC3E}">
        <p14:creationId xmlns:p14="http://schemas.microsoft.com/office/powerpoint/2010/main" val="2973465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2DFC9-B586-4942-BA09-77D556276871}" type="datetime1">
              <a:rPr lang="en-IN" smtClean="0"/>
              <a:t>23-03-2022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C9ECB6-5471-4748-A73E-5BD990314AEE}" type="slidenum">
              <a:rPr lang="en-IN" smtClean="0"/>
              <a:t>‹#›</a:t>
            </a:fld>
            <a:endParaRPr lang="en-IN"/>
          </a:p>
        </p:txBody>
      </p:sp>
    </p:spTree>
    <p:extLst>
      <p:ext uri="{BB962C8B-B14F-4D97-AF65-F5344CB8AC3E}">
        <p14:creationId xmlns:p14="http://schemas.microsoft.com/office/powerpoint/2010/main" val="1626629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21D67-A4ED-475B-9F38-F1A5EA1C8613}" type="datetime1">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9ECB6-5471-4748-A73E-5BD990314AEE}" type="slidenum">
              <a:rPr lang="en-IN" smtClean="0"/>
              <a:t>‹#›</a:t>
            </a:fld>
            <a:endParaRPr lang="en-IN"/>
          </a:p>
        </p:txBody>
      </p:sp>
    </p:spTree>
    <p:extLst>
      <p:ext uri="{BB962C8B-B14F-4D97-AF65-F5344CB8AC3E}">
        <p14:creationId xmlns:p14="http://schemas.microsoft.com/office/powerpoint/2010/main" val="2099721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B396EC-554D-4BA7-9061-1621E5A2D07A}" type="datetime1">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C9ECB6-5471-4748-A73E-5BD990314AEE}" type="slidenum">
              <a:rPr lang="en-IN" smtClean="0"/>
              <a:t>‹#›</a:t>
            </a:fld>
            <a:endParaRPr lang="en-IN"/>
          </a:p>
        </p:txBody>
      </p:sp>
    </p:spTree>
    <p:extLst>
      <p:ext uri="{BB962C8B-B14F-4D97-AF65-F5344CB8AC3E}">
        <p14:creationId xmlns:p14="http://schemas.microsoft.com/office/powerpoint/2010/main" val="43000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BA7A02-F798-49B9-BB16-128F2E9AD861}" type="datetime1">
              <a:rPr lang="en-IN" smtClean="0"/>
              <a:t>23-03-2022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1C9ECB6-5471-4748-A73E-5BD990314AEE}" type="slidenum">
              <a:rPr lang="en-IN" smtClean="0"/>
              <a:t>‹#›</a:t>
            </a:fld>
            <a:endParaRPr lang="en-IN"/>
          </a:p>
        </p:txBody>
      </p:sp>
    </p:spTree>
    <p:extLst>
      <p:ext uri="{BB962C8B-B14F-4D97-AF65-F5344CB8AC3E}">
        <p14:creationId xmlns:p14="http://schemas.microsoft.com/office/powerpoint/2010/main" val="410724365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723B-BEF3-42F2-B94D-C48A33EC4797}"/>
              </a:ext>
            </a:extLst>
          </p:cNvPr>
          <p:cNvSpPr>
            <a:spLocks noGrp="1"/>
          </p:cNvSpPr>
          <p:nvPr>
            <p:ph type="title"/>
          </p:nvPr>
        </p:nvSpPr>
        <p:spPr/>
        <p:txBody>
          <a:bodyPr>
            <a:normAutofit/>
          </a:bodyPr>
          <a:lstStyle/>
          <a:p>
            <a:pPr algn="ctr"/>
            <a:endParaRPr lang="en-IN" sz="4000" b="1" dirty="0"/>
          </a:p>
        </p:txBody>
      </p:sp>
      <p:sp>
        <p:nvSpPr>
          <p:cNvPr id="3" name="Content Placeholder 2">
            <a:extLst>
              <a:ext uri="{FF2B5EF4-FFF2-40B4-BE49-F238E27FC236}">
                <a16:creationId xmlns:a16="http://schemas.microsoft.com/office/drawing/2014/main" id="{BB3CD440-38F8-45AC-9CBC-44898AFB7651}"/>
              </a:ext>
            </a:extLst>
          </p:cNvPr>
          <p:cNvSpPr>
            <a:spLocks noGrp="1"/>
          </p:cNvSpPr>
          <p:nvPr>
            <p:ph idx="1"/>
          </p:nvPr>
        </p:nvSpPr>
        <p:spPr/>
        <p:txBody>
          <a:bodyPr/>
          <a:lstStyle/>
          <a:p>
            <a:pPr marL="45720" indent="0" algn="ctr">
              <a:buNone/>
            </a:pPr>
            <a:endParaRPr lang="en-US" sz="3600" dirty="0"/>
          </a:p>
          <a:p>
            <a:pPr marL="45720" indent="0" algn="ctr">
              <a:buNone/>
            </a:pPr>
            <a:r>
              <a:rPr lang="en-US" sz="3600" dirty="0"/>
              <a:t>Implementing Binary -to -Gray, Gray -to -Binary code conversions. </a:t>
            </a:r>
          </a:p>
          <a:p>
            <a:endParaRPr lang="en-IN" dirty="0"/>
          </a:p>
        </p:txBody>
      </p:sp>
    </p:spTree>
    <p:extLst>
      <p:ext uri="{BB962C8B-B14F-4D97-AF65-F5344CB8AC3E}">
        <p14:creationId xmlns:p14="http://schemas.microsoft.com/office/powerpoint/2010/main" val="223110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3E2A-EE88-44EB-8B33-C40216536467}"/>
              </a:ext>
            </a:extLst>
          </p:cNvPr>
          <p:cNvSpPr>
            <a:spLocks noGrp="1"/>
          </p:cNvSpPr>
          <p:nvPr>
            <p:ph type="title"/>
          </p:nvPr>
        </p:nvSpPr>
        <p:spPr>
          <a:xfrm>
            <a:off x="1143000" y="609600"/>
            <a:ext cx="9875520" cy="885825"/>
          </a:xfrm>
        </p:spPr>
        <p:txBody>
          <a:bodyPr>
            <a:normAutofit/>
          </a:bodyPr>
          <a:lstStyle/>
          <a:p>
            <a:pPr algn="ctr"/>
            <a:r>
              <a:rPr lang="en-IN" sz="3600" b="1" dirty="0">
                <a:effectLst/>
                <a:ea typeface="Times New Roman" panose="02020603050405020304" pitchFamily="18" charset="0"/>
                <a:cs typeface="Times New Roman" panose="02020603050405020304" pitchFamily="18" charset="0"/>
              </a:rPr>
              <a:t>What is Gray Code</a:t>
            </a:r>
            <a:endParaRPr lang="en-IN" sz="7200" dirty="0"/>
          </a:p>
        </p:txBody>
      </p:sp>
      <p:sp>
        <p:nvSpPr>
          <p:cNvPr id="3" name="Content Placeholder 2">
            <a:extLst>
              <a:ext uri="{FF2B5EF4-FFF2-40B4-BE49-F238E27FC236}">
                <a16:creationId xmlns:a16="http://schemas.microsoft.com/office/drawing/2014/main" id="{0038DEDD-C8B7-49D9-AF01-E518BDBCA591}"/>
              </a:ext>
            </a:extLst>
          </p:cNvPr>
          <p:cNvSpPr>
            <a:spLocks noGrp="1"/>
          </p:cNvSpPr>
          <p:nvPr>
            <p:ph idx="1"/>
          </p:nvPr>
        </p:nvSpPr>
        <p:spPr>
          <a:xfrm>
            <a:off x="1143000" y="1647825"/>
            <a:ext cx="9872871" cy="4448175"/>
          </a:xfrm>
        </p:spPr>
        <p:txBody>
          <a:bodyPr/>
          <a:lstStyle/>
          <a:p>
            <a:pPr>
              <a:lnSpc>
                <a:spcPct val="107000"/>
              </a:lnSpc>
              <a:spcAft>
                <a:spcPts val="800"/>
              </a:spcAft>
            </a:pPr>
            <a:r>
              <a:rPr lang="en-IN" dirty="0">
                <a:solidFill>
                  <a:schemeClr val="tx1"/>
                </a:solidFill>
              </a:rPr>
              <a:t>Gray code – also known as Cyclic Code, Reflected Binary Code (RBC), Reflected Binary (RB) or Grey code – is defined as an ordering of the binary number system such that each incremental value can only differ by one bit.</a:t>
            </a:r>
          </a:p>
          <a:p>
            <a:pPr>
              <a:lnSpc>
                <a:spcPct val="107000"/>
              </a:lnSpc>
              <a:spcAft>
                <a:spcPts val="800"/>
              </a:spcAft>
            </a:pPr>
            <a:r>
              <a:rPr lang="en-IN" dirty="0">
                <a:solidFill>
                  <a:schemeClr val="tx1"/>
                </a:solidFill>
              </a:rPr>
              <a:t>In </a:t>
            </a:r>
            <a:r>
              <a:rPr lang="en-IN" dirty="0" err="1">
                <a:solidFill>
                  <a:schemeClr val="tx1"/>
                </a:solidFill>
              </a:rPr>
              <a:t>gray</a:t>
            </a:r>
            <a:r>
              <a:rPr lang="en-IN" dirty="0">
                <a:solidFill>
                  <a:schemeClr val="tx1"/>
                </a:solidFill>
              </a:rPr>
              <a:t> code, while traversing from one step to another step only one bit in the code group changes. That is to say that two adjacent code numbers differ from each other by only one bit.</a:t>
            </a:r>
          </a:p>
          <a:p>
            <a:r>
              <a:rPr lang="en-IN" dirty="0">
                <a:solidFill>
                  <a:schemeClr val="tx1"/>
                </a:solidFill>
              </a:rPr>
              <a:t>Gray code is the most popular of the unit distance codes, but it is not suitable for arithmetic operations. </a:t>
            </a:r>
          </a:p>
          <a:p>
            <a:r>
              <a:rPr lang="en-IN" dirty="0">
                <a:solidFill>
                  <a:schemeClr val="tx1"/>
                </a:solidFill>
              </a:rPr>
              <a:t>Gray code has some applications in </a:t>
            </a:r>
            <a:r>
              <a:rPr lang="en-IN" dirty="0" err="1">
                <a:solidFill>
                  <a:schemeClr val="tx1"/>
                </a:solidFill>
              </a:rPr>
              <a:t>analog</a:t>
            </a:r>
            <a:r>
              <a:rPr lang="en-IN" dirty="0">
                <a:solidFill>
                  <a:schemeClr val="tx1"/>
                </a:solidFill>
              </a:rPr>
              <a:t> to digital converters, as well as being used for error correction in digital communication. </a:t>
            </a:r>
          </a:p>
        </p:txBody>
      </p:sp>
    </p:spTree>
    <p:extLst>
      <p:ext uri="{BB962C8B-B14F-4D97-AF65-F5344CB8AC3E}">
        <p14:creationId xmlns:p14="http://schemas.microsoft.com/office/powerpoint/2010/main" val="72444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523DC-4B7A-4FB0-84E1-95E7FD6AFBA1}"/>
              </a:ext>
            </a:extLst>
          </p:cNvPr>
          <p:cNvSpPr>
            <a:spLocks noGrp="1"/>
          </p:cNvSpPr>
          <p:nvPr>
            <p:ph type="title"/>
          </p:nvPr>
        </p:nvSpPr>
        <p:spPr>
          <a:xfrm>
            <a:off x="1143000" y="609600"/>
            <a:ext cx="9875520" cy="695325"/>
          </a:xfrm>
        </p:spPr>
        <p:txBody>
          <a:bodyPr>
            <a:normAutofit/>
          </a:bodyPr>
          <a:lstStyle/>
          <a:p>
            <a:pPr algn="ctr"/>
            <a:r>
              <a:rPr lang="en-IN" sz="3600" b="1" dirty="0">
                <a:solidFill>
                  <a:srgbClr val="000000"/>
                </a:solidFill>
                <a:effectLst/>
                <a:ea typeface="Times New Roman" panose="02020603050405020304" pitchFamily="18" charset="0"/>
                <a:cs typeface="Times New Roman" panose="02020603050405020304" pitchFamily="18" charset="0"/>
              </a:rPr>
              <a:t>Gray Code Table</a:t>
            </a:r>
            <a:endParaRPr lang="en-IN" sz="7200" dirty="0"/>
          </a:p>
        </p:txBody>
      </p:sp>
      <p:pic>
        <p:nvPicPr>
          <p:cNvPr id="4" name="Picture 3" descr="Gray Code Table">
            <a:extLst>
              <a:ext uri="{FF2B5EF4-FFF2-40B4-BE49-F238E27FC236}">
                <a16:creationId xmlns:a16="http://schemas.microsoft.com/office/drawing/2014/main" id="{551E5723-F32E-4DD8-909F-8DC92A6545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5175" y="1304925"/>
            <a:ext cx="4273550" cy="4883150"/>
          </a:xfrm>
          <a:prstGeom prst="rect">
            <a:avLst/>
          </a:prstGeom>
          <a:noFill/>
          <a:ln>
            <a:noFill/>
          </a:ln>
        </p:spPr>
      </p:pic>
      <p:sp>
        <p:nvSpPr>
          <p:cNvPr id="6" name="TextBox 5">
            <a:extLst>
              <a:ext uri="{FF2B5EF4-FFF2-40B4-BE49-F238E27FC236}">
                <a16:creationId xmlns:a16="http://schemas.microsoft.com/office/drawing/2014/main" id="{254131FF-D39F-4A47-9B0D-C163C8C6DC96}"/>
              </a:ext>
            </a:extLst>
          </p:cNvPr>
          <p:cNvSpPr txBox="1"/>
          <p:nvPr/>
        </p:nvSpPr>
        <p:spPr>
          <a:xfrm>
            <a:off x="647700" y="2153335"/>
            <a:ext cx="3762375" cy="1200329"/>
          </a:xfrm>
          <a:prstGeom prst="rect">
            <a:avLst/>
          </a:prstGeom>
          <a:noFill/>
        </p:spPr>
        <p:txBody>
          <a:bodyPr wrap="square">
            <a:spAutoFit/>
          </a:bodyPr>
          <a:lstStyle/>
          <a:p>
            <a:r>
              <a:rPr lang="en-IN" sz="1800" dirty="0">
                <a:effectLst/>
                <a:latin typeface="Palatino Linotype" panose="02040502050505030304" pitchFamily="18" charset="0"/>
                <a:ea typeface="Times New Roman" panose="02020603050405020304" pitchFamily="18" charset="0"/>
                <a:cs typeface="Times New Roman" panose="02020603050405020304" pitchFamily="18" charset="0"/>
              </a:rPr>
              <a:t>A table showing the conversion between binary code to </a:t>
            </a:r>
            <a:r>
              <a:rPr lang="en-IN" sz="1800" dirty="0" err="1">
                <a:effectLst/>
                <a:latin typeface="Palatino Linotype" panose="02040502050505030304" pitchFamily="18" charset="0"/>
                <a:ea typeface="Times New Roman" panose="02020603050405020304" pitchFamily="18" charset="0"/>
                <a:cs typeface="Times New Roman" panose="02020603050405020304" pitchFamily="18" charset="0"/>
              </a:rPr>
              <a:t>gray</a:t>
            </a:r>
            <a:r>
              <a:rPr lang="en-IN" sz="1800" dirty="0">
                <a:effectLst/>
                <a:latin typeface="Palatino Linotype" panose="02040502050505030304" pitchFamily="18" charset="0"/>
                <a:ea typeface="Times New Roman" panose="02020603050405020304" pitchFamily="18" charset="0"/>
                <a:cs typeface="Times New Roman" panose="02020603050405020304" pitchFamily="18" charset="0"/>
              </a:rPr>
              <a:t> code and decimal to </a:t>
            </a:r>
            <a:r>
              <a:rPr lang="en-IN" sz="1800" dirty="0" err="1">
                <a:effectLst/>
                <a:latin typeface="Palatino Linotype" panose="02040502050505030304" pitchFamily="18" charset="0"/>
                <a:ea typeface="Times New Roman" panose="02020603050405020304" pitchFamily="18" charset="0"/>
                <a:cs typeface="Times New Roman" panose="02020603050405020304" pitchFamily="18" charset="0"/>
              </a:rPr>
              <a:t>gray</a:t>
            </a:r>
            <a:r>
              <a:rPr lang="en-IN" sz="1800" dirty="0">
                <a:effectLst/>
                <a:latin typeface="Palatino Linotype" panose="02040502050505030304" pitchFamily="18" charset="0"/>
                <a:ea typeface="Times New Roman" panose="02020603050405020304" pitchFamily="18" charset="0"/>
                <a:cs typeface="Times New Roman" panose="02020603050405020304" pitchFamily="18" charset="0"/>
              </a:rPr>
              <a:t> code is shown here.</a:t>
            </a:r>
            <a:endParaRPr lang="en-IN" dirty="0"/>
          </a:p>
        </p:txBody>
      </p:sp>
    </p:spTree>
    <p:extLst>
      <p:ext uri="{BB962C8B-B14F-4D97-AF65-F5344CB8AC3E}">
        <p14:creationId xmlns:p14="http://schemas.microsoft.com/office/powerpoint/2010/main" val="137169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C801-7B9C-425E-8443-983AB41C808A}"/>
              </a:ext>
            </a:extLst>
          </p:cNvPr>
          <p:cNvSpPr>
            <a:spLocks noGrp="1"/>
          </p:cNvSpPr>
          <p:nvPr>
            <p:ph type="title"/>
          </p:nvPr>
        </p:nvSpPr>
        <p:spPr>
          <a:xfrm>
            <a:off x="1143000" y="609600"/>
            <a:ext cx="9875520" cy="676275"/>
          </a:xfrm>
        </p:spPr>
        <p:txBody>
          <a:bodyPr>
            <a:normAutofit/>
          </a:bodyPr>
          <a:lstStyle/>
          <a:p>
            <a:pPr algn="ctr">
              <a:lnSpc>
                <a:spcPct val="107000"/>
              </a:lnSpc>
              <a:spcAft>
                <a:spcPts val="800"/>
              </a:spcAft>
            </a:pPr>
            <a:r>
              <a:rPr lang="en-IN" sz="3600" b="1" dirty="0">
                <a:solidFill>
                  <a:srgbClr val="000000"/>
                </a:solidFill>
                <a:effectLst/>
                <a:ea typeface="Times New Roman" panose="02020603050405020304" pitchFamily="18" charset="0"/>
                <a:cs typeface="Times New Roman" panose="02020603050405020304" pitchFamily="18" charset="0"/>
              </a:rPr>
              <a:t>Binary to Gray Code Converter</a:t>
            </a:r>
            <a:endParaRPr lang="en-IN" sz="3600" dirty="0">
              <a:effectLs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639774-136B-4425-8259-F26FF1430A1B}"/>
              </a:ext>
            </a:extLst>
          </p:cNvPr>
          <p:cNvSpPr>
            <a:spLocks noGrp="1"/>
          </p:cNvSpPr>
          <p:nvPr>
            <p:ph idx="1"/>
          </p:nvPr>
        </p:nvSpPr>
        <p:spPr>
          <a:xfrm>
            <a:off x="1143000" y="1419225"/>
            <a:ext cx="9872871" cy="4676775"/>
          </a:xfrm>
        </p:spPr>
        <p:txBody>
          <a:bodyPr>
            <a:normAutofit/>
          </a:bodyPr>
          <a:lstStyle/>
          <a:p>
            <a:pPr algn="just">
              <a:lnSpc>
                <a:spcPct val="107000"/>
              </a:lnSpc>
              <a:spcAft>
                <a:spcPts val="800"/>
              </a:spcAft>
            </a:pPr>
            <a:r>
              <a:rPr lang="en-IN" sz="2000" dirty="0">
                <a:solidFill>
                  <a:srgbClr val="000000"/>
                </a:solidFill>
                <a:effectLst/>
                <a:latin typeface="+mj-lt"/>
                <a:ea typeface="Times New Roman" panose="02020603050405020304" pitchFamily="18" charset="0"/>
                <a:cs typeface="Times New Roman" panose="02020603050405020304" pitchFamily="18" charset="0"/>
              </a:rPr>
              <a:t>The logical circuit which converts the binary code to equivalent </a:t>
            </a:r>
            <a:r>
              <a:rPr lang="en-IN" sz="2000" dirty="0" err="1">
                <a:solidFill>
                  <a:srgbClr val="000000"/>
                </a:solidFill>
                <a:effectLst/>
                <a:latin typeface="+mj-lt"/>
                <a:ea typeface="Times New Roman" panose="02020603050405020304" pitchFamily="18" charset="0"/>
                <a:cs typeface="Times New Roman" panose="02020603050405020304" pitchFamily="18" charset="0"/>
              </a:rPr>
              <a:t>gray</a:t>
            </a:r>
            <a:r>
              <a:rPr lang="en-IN" sz="2000" dirty="0">
                <a:solidFill>
                  <a:srgbClr val="000000"/>
                </a:solidFill>
                <a:effectLst/>
                <a:latin typeface="+mj-lt"/>
                <a:ea typeface="Times New Roman" panose="02020603050405020304" pitchFamily="18" charset="0"/>
                <a:cs typeface="Times New Roman" panose="02020603050405020304" pitchFamily="18" charset="0"/>
              </a:rPr>
              <a:t> code is known as </a:t>
            </a:r>
            <a:r>
              <a:rPr lang="en-IN" sz="2000" b="1" dirty="0">
                <a:solidFill>
                  <a:srgbClr val="000000"/>
                </a:solidFill>
                <a:effectLst/>
                <a:latin typeface="+mj-lt"/>
                <a:ea typeface="Times New Roman" panose="02020603050405020304" pitchFamily="18" charset="0"/>
                <a:cs typeface="Times New Roman" panose="02020603050405020304" pitchFamily="18" charset="0"/>
              </a:rPr>
              <a:t>binary to </a:t>
            </a:r>
            <a:r>
              <a:rPr lang="en-IN" sz="2000" b="1" dirty="0" err="1">
                <a:solidFill>
                  <a:srgbClr val="000000"/>
                </a:solidFill>
                <a:effectLst/>
                <a:latin typeface="+mj-lt"/>
                <a:ea typeface="Times New Roman" panose="02020603050405020304" pitchFamily="18" charset="0"/>
                <a:cs typeface="Times New Roman" panose="02020603050405020304" pitchFamily="18" charset="0"/>
              </a:rPr>
              <a:t>gray</a:t>
            </a:r>
            <a:r>
              <a:rPr lang="en-IN" sz="2000" b="1" dirty="0">
                <a:solidFill>
                  <a:srgbClr val="000000"/>
                </a:solidFill>
                <a:effectLst/>
                <a:latin typeface="+mj-lt"/>
                <a:ea typeface="Times New Roman" panose="02020603050405020304" pitchFamily="18" charset="0"/>
                <a:cs typeface="Times New Roman" panose="02020603050405020304" pitchFamily="18" charset="0"/>
              </a:rPr>
              <a:t> code converter</a:t>
            </a:r>
            <a:r>
              <a:rPr lang="en-IN" sz="2000" dirty="0">
                <a:solidFill>
                  <a:srgbClr val="000000"/>
                </a:solidFill>
                <a:effectLst/>
                <a:latin typeface="+mj-lt"/>
                <a:ea typeface="Times New Roman" panose="02020603050405020304" pitchFamily="18" charset="0"/>
                <a:cs typeface="Times New Roman" panose="02020603050405020304" pitchFamily="18" charset="0"/>
              </a:rPr>
              <a:t>. </a:t>
            </a:r>
          </a:p>
          <a:p>
            <a:pPr algn="just">
              <a:lnSpc>
                <a:spcPct val="107000"/>
              </a:lnSpc>
              <a:spcAft>
                <a:spcPts val="800"/>
              </a:spcAft>
            </a:pPr>
            <a:r>
              <a:rPr lang="en-IN" sz="2000" dirty="0">
                <a:solidFill>
                  <a:srgbClr val="000000"/>
                </a:solidFill>
                <a:effectLst/>
                <a:latin typeface="+mj-lt"/>
                <a:ea typeface="Times New Roman" panose="02020603050405020304" pitchFamily="18" charset="0"/>
                <a:cs typeface="Times New Roman" panose="02020603050405020304" pitchFamily="18" charset="0"/>
              </a:rPr>
              <a:t>An n-bit </a:t>
            </a:r>
            <a:r>
              <a:rPr lang="en-IN" sz="2000" dirty="0" err="1">
                <a:solidFill>
                  <a:srgbClr val="000000"/>
                </a:solidFill>
                <a:effectLst/>
                <a:latin typeface="+mj-lt"/>
                <a:ea typeface="Times New Roman" panose="02020603050405020304" pitchFamily="18" charset="0"/>
                <a:cs typeface="Times New Roman" panose="02020603050405020304" pitchFamily="18" charset="0"/>
              </a:rPr>
              <a:t>gray</a:t>
            </a:r>
            <a:r>
              <a:rPr lang="en-IN" sz="2000" dirty="0">
                <a:solidFill>
                  <a:srgbClr val="000000"/>
                </a:solidFill>
                <a:effectLst/>
                <a:latin typeface="+mj-lt"/>
                <a:ea typeface="Times New Roman" panose="02020603050405020304" pitchFamily="18" charset="0"/>
                <a:cs typeface="Times New Roman" panose="02020603050405020304" pitchFamily="18" charset="0"/>
              </a:rPr>
              <a:t> code can be obtained by reflecting an n-1 bit code about an axis after 2</a:t>
            </a:r>
            <a:r>
              <a:rPr lang="en-IN" sz="2000" baseline="30000" dirty="0">
                <a:solidFill>
                  <a:srgbClr val="000000"/>
                </a:solidFill>
                <a:effectLst/>
                <a:latin typeface="+mj-lt"/>
                <a:ea typeface="Times New Roman" panose="02020603050405020304" pitchFamily="18" charset="0"/>
                <a:cs typeface="Times New Roman" panose="02020603050405020304" pitchFamily="18" charset="0"/>
              </a:rPr>
              <a:t>n-1</a:t>
            </a:r>
            <a:r>
              <a:rPr lang="en-IN" sz="2000" dirty="0">
                <a:solidFill>
                  <a:srgbClr val="000000"/>
                </a:solidFill>
                <a:effectLst/>
                <a:latin typeface="+mj-lt"/>
                <a:ea typeface="Times New Roman" panose="02020603050405020304" pitchFamily="18" charset="0"/>
                <a:cs typeface="Times New Roman" panose="02020603050405020304" pitchFamily="18" charset="0"/>
              </a:rPr>
              <a:t> rows and putting the MSB (Most Significant Bit) of 0 above the axis and the MSB of 1 below the axis. </a:t>
            </a:r>
            <a:endParaRPr lang="en-IN" sz="2400" dirty="0">
              <a:latin typeface="+mj-lt"/>
            </a:endParaRPr>
          </a:p>
        </p:txBody>
      </p:sp>
      <p:pic>
        <p:nvPicPr>
          <p:cNvPr id="5" name="Picture 4" descr="BCD to Gray Code">
            <a:extLst>
              <a:ext uri="{FF2B5EF4-FFF2-40B4-BE49-F238E27FC236}">
                <a16:creationId xmlns:a16="http://schemas.microsoft.com/office/drawing/2014/main" id="{129B0A98-ABCB-406E-A392-18754E1F20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87595" y="3051935"/>
            <a:ext cx="5731510" cy="3044065"/>
          </a:xfrm>
          <a:prstGeom prst="rect">
            <a:avLst/>
          </a:prstGeom>
          <a:noFill/>
          <a:ln>
            <a:noFill/>
          </a:ln>
        </p:spPr>
      </p:pic>
      <p:pic>
        <p:nvPicPr>
          <p:cNvPr id="6" name="Picture 5" descr="Gray Code Converter">
            <a:extLst>
              <a:ext uri="{FF2B5EF4-FFF2-40B4-BE49-F238E27FC236}">
                <a16:creationId xmlns:a16="http://schemas.microsoft.com/office/drawing/2014/main" id="{6C59EB45-5304-42C0-AB34-F727C54B4F5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72894" y="3429000"/>
            <a:ext cx="3513456" cy="2666999"/>
          </a:xfrm>
          <a:prstGeom prst="rect">
            <a:avLst/>
          </a:prstGeom>
          <a:noFill/>
          <a:ln>
            <a:noFill/>
          </a:ln>
        </p:spPr>
      </p:pic>
    </p:spTree>
    <p:extLst>
      <p:ext uri="{BB962C8B-B14F-4D97-AF65-F5344CB8AC3E}">
        <p14:creationId xmlns:p14="http://schemas.microsoft.com/office/powerpoint/2010/main" val="138025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4DB7-7D37-458B-820A-5FA61E33EA16}"/>
              </a:ext>
            </a:extLst>
          </p:cNvPr>
          <p:cNvSpPr>
            <a:spLocks noGrp="1"/>
          </p:cNvSpPr>
          <p:nvPr>
            <p:ph type="title"/>
          </p:nvPr>
        </p:nvSpPr>
        <p:spPr>
          <a:xfrm>
            <a:off x="1143000" y="609600"/>
            <a:ext cx="9875520" cy="771525"/>
          </a:xfrm>
        </p:spPr>
        <p:txBody>
          <a:bodyPr>
            <a:normAutofit/>
          </a:bodyPr>
          <a:lstStyle/>
          <a:p>
            <a:pPr algn="ctr"/>
            <a:r>
              <a:rPr lang="en-IN" sz="3600" b="1" dirty="0">
                <a:solidFill>
                  <a:srgbClr val="000000"/>
                </a:solidFill>
                <a:effectLst/>
                <a:ea typeface="Times New Roman" panose="02020603050405020304" pitchFamily="18" charset="0"/>
                <a:cs typeface="Times New Roman" panose="02020603050405020304" pitchFamily="18" charset="0"/>
              </a:rPr>
              <a:t>How to Convert Binary to Gray Code</a:t>
            </a:r>
            <a:endParaRPr lang="en-IN" sz="3600" dirty="0"/>
          </a:p>
        </p:txBody>
      </p:sp>
      <p:sp>
        <p:nvSpPr>
          <p:cNvPr id="3" name="Content Placeholder 2">
            <a:extLst>
              <a:ext uri="{FF2B5EF4-FFF2-40B4-BE49-F238E27FC236}">
                <a16:creationId xmlns:a16="http://schemas.microsoft.com/office/drawing/2014/main" id="{29A31A5C-BFA2-4655-BA74-CD408D797883}"/>
              </a:ext>
            </a:extLst>
          </p:cNvPr>
          <p:cNvSpPr>
            <a:spLocks noGrp="1"/>
          </p:cNvSpPr>
          <p:nvPr>
            <p:ph idx="1"/>
          </p:nvPr>
        </p:nvSpPr>
        <p:spPr/>
        <p:txBody>
          <a:bodyPr>
            <a:normAutofit/>
          </a:bodyPr>
          <a:lstStyle/>
          <a:p>
            <a:pPr marL="342900" lvl="0" indent="-342900" algn="just">
              <a:lnSpc>
                <a:spcPct val="107000"/>
              </a:lnSpc>
              <a:spcAft>
                <a:spcPts val="800"/>
              </a:spcAft>
              <a:tabLst>
                <a:tab pos="457200" algn="l"/>
              </a:tabLst>
            </a:pPr>
            <a:r>
              <a:rPr lang="en-IN" sz="2000" dirty="0">
                <a:solidFill>
                  <a:schemeClr val="tx1"/>
                </a:solidFill>
                <a:effectLst/>
                <a:latin typeface="+mj-lt"/>
                <a:ea typeface="Times New Roman" panose="02020603050405020304" pitchFamily="18" charset="0"/>
                <a:cs typeface="Times New Roman" panose="02020603050405020304" pitchFamily="18" charset="0"/>
              </a:rPr>
              <a:t>The MSB (Most Significant Bit) of the </a:t>
            </a:r>
            <a:r>
              <a:rPr lang="en-IN" sz="2000" dirty="0" err="1">
                <a:solidFill>
                  <a:schemeClr val="tx1"/>
                </a:solidFill>
                <a:effectLst/>
                <a:latin typeface="+mj-lt"/>
                <a:ea typeface="Times New Roman" panose="02020603050405020304" pitchFamily="18" charset="0"/>
                <a:cs typeface="Times New Roman" panose="02020603050405020304" pitchFamily="18" charset="0"/>
              </a:rPr>
              <a:t>gray</a:t>
            </a:r>
            <a:r>
              <a:rPr lang="en-IN" sz="2000" dirty="0">
                <a:solidFill>
                  <a:schemeClr val="tx1"/>
                </a:solidFill>
                <a:effectLst/>
                <a:latin typeface="+mj-lt"/>
                <a:ea typeface="Times New Roman" panose="02020603050405020304" pitchFamily="18" charset="0"/>
                <a:cs typeface="Times New Roman" panose="02020603050405020304" pitchFamily="18" charset="0"/>
              </a:rPr>
              <a:t> code will be exactly equal to the first bit of the given binary number.</a:t>
            </a:r>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2000" dirty="0">
                <a:solidFill>
                  <a:schemeClr val="tx1"/>
                </a:solidFill>
                <a:effectLst/>
                <a:latin typeface="+mj-lt"/>
                <a:ea typeface="Times New Roman" panose="02020603050405020304" pitchFamily="18" charset="0"/>
                <a:cs typeface="Times New Roman" panose="02020603050405020304" pitchFamily="18" charset="0"/>
              </a:rPr>
              <a:t>The second bit of the code will be exclusive-or (XOR) of the first and second bit of the given binary number, </a:t>
            </a:r>
            <a:r>
              <a:rPr lang="en-IN" sz="2000" dirty="0" err="1">
                <a:solidFill>
                  <a:schemeClr val="tx1"/>
                </a:solidFill>
                <a:effectLst/>
                <a:latin typeface="+mj-lt"/>
                <a:ea typeface="Times New Roman" panose="02020603050405020304" pitchFamily="18" charset="0"/>
                <a:cs typeface="Times New Roman" panose="02020603050405020304" pitchFamily="18" charset="0"/>
              </a:rPr>
              <a:t>i.e</a:t>
            </a:r>
            <a:r>
              <a:rPr lang="en-IN" sz="2000" dirty="0">
                <a:solidFill>
                  <a:schemeClr val="tx1"/>
                </a:solidFill>
                <a:effectLst/>
                <a:latin typeface="+mj-lt"/>
                <a:ea typeface="Times New Roman" panose="02020603050405020304" pitchFamily="18" charset="0"/>
                <a:cs typeface="Times New Roman" panose="02020603050405020304" pitchFamily="18" charset="0"/>
              </a:rPr>
              <a:t> if both the bits are same the result will be 0 and if they are different the result will be 1.</a:t>
            </a:r>
            <a:endParaRPr lang="en-IN" sz="2000" dirty="0">
              <a:solidFill>
                <a:schemeClr val="tx1"/>
              </a:solidFill>
              <a:effectLst/>
              <a:latin typeface="+mj-lt"/>
              <a:ea typeface="Calibri" panose="020F0502020204030204" pitchFamily="34" charset="0"/>
              <a:cs typeface="Times New Roman" panose="02020603050405020304" pitchFamily="18" charset="0"/>
            </a:endParaRPr>
          </a:p>
          <a:p>
            <a:pPr algn="just"/>
            <a:r>
              <a:rPr lang="en-IN" sz="2000" dirty="0">
                <a:solidFill>
                  <a:schemeClr val="tx1"/>
                </a:solidFill>
                <a:effectLst/>
                <a:latin typeface="+mj-lt"/>
                <a:ea typeface="Times New Roman" panose="02020603050405020304" pitchFamily="18" charset="0"/>
                <a:cs typeface="Times New Roman" panose="02020603050405020304" pitchFamily="18" charset="0"/>
              </a:rPr>
              <a:t>The third bit of </a:t>
            </a:r>
            <a:r>
              <a:rPr lang="en-IN" sz="2000" dirty="0" err="1">
                <a:solidFill>
                  <a:schemeClr val="tx1"/>
                </a:solidFill>
                <a:effectLst/>
                <a:latin typeface="+mj-lt"/>
                <a:ea typeface="Times New Roman" panose="02020603050405020304" pitchFamily="18" charset="0"/>
                <a:cs typeface="Times New Roman" panose="02020603050405020304" pitchFamily="18" charset="0"/>
              </a:rPr>
              <a:t>gray</a:t>
            </a:r>
            <a:r>
              <a:rPr lang="en-IN" sz="2000" dirty="0">
                <a:solidFill>
                  <a:schemeClr val="tx1"/>
                </a:solidFill>
                <a:effectLst/>
                <a:latin typeface="+mj-lt"/>
                <a:ea typeface="Times New Roman" panose="02020603050405020304" pitchFamily="18" charset="0"/>
                <a:cs typeface="Times New Roman" panose="02020603050405020304" pitchFamily="18" charset="0"/>
              </a:rPr>
              <a:t> code will be equal to the exclusive-or (XOR) of the second and third bit of the given binary number. Thus the binary to </a:t>
            </a:r>
            <a:r>
              <a:rPr lang="en-IN" sz="2000" dirty="0" err="1">
                <a:solidFill>
                  <a:schemeClr val="tx1"/>
                </a:solidFill>
                <a:effectLst/>
                <a:latin typeface="+mj-lt"/>
                <a:ea typeface="Times New Roman" panose="02020603050405020304" pitchFamily="18" charset="0"/>
                <a:cs typeface="Times New Roman" panose="02020603050405020304" pitchFamily="18" charset="0"/>
              </a:rPr>
              <a:t>gray</a:t>
            </a:r>
            <a:r>
              <a:rPr lang="en-IN" sz="2000" dirty="0">
                <a:solidFill>
                  <a:schemeClr val="tx1"/>
                </a:solidFill>
                <a:effectLst/>
                <a:latin typeface="+mj-lt"/>
                <a:ea typeface="Times New Roman" panose="02020603050405020304" pitchFamily="18" charset="0"/>
                <a:cs typeface="Times New Roman" panose="02020603050405020304" pitchFamily="18" charset="0"/>
              </a:rPr>
              <a:t> code conversion goes on. </a:t>
            </a:r>
            <a:endParaRPr lang="en-IN" sz="2400" dirty="0">
              <a:solidFill>
                <a:schemeClr val="tx1"/>
              </a:solidFill>
              <a:latin typeface="+mj-lt"/>
            </a:endParaRPr>
          </a:p>
        </p:txBody>
      </p:sp>
    </p:spTree>
    <p:extLst>
      <p:ext uri="{BB962C8B-B14F-4D97-AF65-F5344CB8AC3E}">
        <p14:creationId xmlns:p14="http://schemas.microsoft.com/office/powerpoint/2010/main" val="7628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6387-947F-48A1-A76C-B721A349B295}"/>
              </a:ext>
            </a:extLst>
          </p:cNvPr>
          <p:cNvSpPr>
            <a:spLocks noGrp="1"/>
          </p:cNvSpPr>
          <p:nvPr>
            <p:ph type="title"/>
          </p:nvPr>
        </p:nvSpPr>
        <p:spPr>
          <a:xfrm>
            <a:off x="1143000" y="609600"/>
            <a:ext cx="9875520" cy="781050"/>
          </a:xfrm>
        </p:spPr>
        <p:txBody>
          <a:bodyPr>
            <a:normAutofit/>
          </a:bodyPr>
          <a:lstStyle/>
          <a:p>
            <a:pPr algn="ctr"/>
            <a:r>
              <a:rPr lang="en-IN" sz="3600" b="1" dirty="0">
                <a:solidFill>
                  <a:srgbClr val="000000"/>
                </a:solidFill>
                <a:effectLst/>
                <a:ea typeface="Times New Roman" panose="02020603050405020304" pitchFamily="18" charset="0"/>
                <a:cs typeface="Times New Roman" panose="02020603050405020304" pitchFamily="18" charset="0"/>
              </a:rPr>
              <a:t>Gray to Binary Code Converter</a:t>
            </a:r>
            <a:endParaRPr lang="en-IN" sz="7200" dirty="0"/>
          </a:p>
        </p:txBody>
      </p:sp>
      <p:sp>
        <p:nvSpPr>
          <p:cNvPr id="3" name="Content Placeholder 2">
            <a:extLst>
              <a:ext uri="{FF2B5EF4-FFF2-40B4-BE49-F238E27FC236}">
                <a16:creationId xmlns:a16="http://schemas.microsoft.com/office/drawing/2014/main" id="{68421F84-006B-4D23-B8F9-48B21013EC25}"/>
              </a:ext>
            </a:extLst>
          </p:cNvPr>
          <p:cNvSpPr>
            <a:spLocks noGrp="1"/>
          </p:cNvSpPr>
          <p:nvPr>
            <p:ph idx="1"/>
          </p:nvPr>
        </p:nvSpPr>
        <p:spPr>
          <a:xfrm>
            <a:off x="895350" y="1390650"/>
            <a:ext cx="5876925" cy="4276725"/>
          </a:xfrm>
        </p:spPr>
        <p:txBody>
          <a:bodyPr/>
          <a:lstStyle/>
          <a:p>
            <a:pPr algn="just">
              <a:lnSpc>
                <a:spcPct val="107000"/>
              </a:lnSpc>
              <a:spcAft>
                <a:spcPts val="800"/>
              </a:spcAft>
            </a:pPr>
            <a:r>
              <a:rPr lang="en-IN" sz="1800" dirty="0">
                <a:solidFill>
                  <a:schemeClr val="tx1"/>
                </a:solidFill>
                <a:effectLst/>
                <a:latin typeface="+mj-lt"/>
                <a:ea typeface="Times New Roman" panose="02020603050405020304" pitchFamily="18" charset="0"/>
                <a:cs typeface="Times New Roman" panose="02020603050405020304" pitchFamily="18" charset="0"/>
              </a:rPr>
              <a:t>In a </a:t>
            </a:r>
            <a:r>
              <a:rPr lang="en-IN" sz="1800" b="1" dirty="0" err="1">
                <a:solidFill>
                  <a:schemeClr val="tx1"/>
                </a:solidFill>
                <a:effectLst/>
                <a:latin typeface="+mj-lt"/>
                <a:ea typeface="Times New Roman" panose="02020603050405020304" pitchFamily="18" charset="0"/>
                <a:cs typeface="Times New Roman" panose="02020603050405020304" pitchFamily="18" charset="0"/>
              </a:rPr>
              <a:t>gray</a:t>
            </a:r>
            <a:r>
              <a:rPr lang="en-IN" sz="1800" b="1" dirty="0">
                <a:solidFill>
                  <a:schemeClr val="tx1"/>
                </a:solidFill>
                <a:effectLst/>
                <a:latin typeface="+mj-lt"/>
                <a:ea typeface="Times New Roman" panose="02020603050405020304" pitchFamily="18" charset="0"/>
                <a:cs typeface="Times New Roman" panose="02020603050405020304" pitchFamily="18" charset="0"/>
              </a:rPr>
              <a:t> to binary code converter</a:t>
            </a:r>
            <a:r>
              <a:rPr lang="en-IN" sz="1800" dirty="0">
                <a:solidFill>
                  <a:schemeClr val="tx1"/>
                </a:solidFill>
                <a:effectLst/>
                <a:latin typeface="+mj-lt"/>
                <a:ea typeface="Times New Roman" panose="02020603050405020304" pitchFamily="18" charset="0"/>
                <a:cs typeface="Times New Roman" panose="02020603050405020304" pitchFamily="18" charset="0"/>
              </a:rPr>
              <a:t>, the input is </a:t>
            </a:r>
            <a:r>
              <a:rPr lang="en-IN" sz="1800" dirty="0" err="1">
                <a:solidFill>
                  <a:schemeClr val="tx1"/>
                </a:solidFill>
                <a:effectLst/>
                <a:latin typeface="+mj-lt"/>
                <a:ea typeface="Times New Roman" panose="02020603050405020304" pitchFamily="18" charset="0"/>
                <a:cs typeface="Times New Roman" panose="02020603050405020304" pitchFamily="18" charset="0"/>
              </a:rPr>
              <a:t>gray</a:t>
            </a:r>
            <a:r>
              <a:rPr lang="en-IN" sz="1800" dirty="0">
                <a:solidFill>
                  <a:schemeClr val="tx1"/>
                </a:solidFill>
                <a:effectLst/>
                <a:latin typeface="+mj-lt"/>
                <a:ea typeface="Times New Roman" panose="02020603050405020304" pitchFamily="18" charset="0"/>
                <a:cs typeface="Times New Roman" panose="02020603050405020304" pitchFamily="18" charset="0"/>
              </a:rPr>
              <a:t> code and output is its equivalent binary code.</a:t>
            </a:r>
            <a:endParaRPr lang="en-IN" sz="1800" dirty="0">
              <a:solidFill>
                <a:schemeClr val="tx1"/>
              </a:solidFill>
              <a:effectLst/>
              <a:latin typeface="+mj-lt"/>
              <a:ea typeface="Calibri" panose="020F0502020204030204" pitchFamily="34" charset="0"/>
              <a:cs typeface="Times New Roman" panose="02020603050405020304" pitchFamily="18" charset="0"/>
            </a:endParaRPr>
          </a:p>
          <a:p>
            <a:pPr algn="just"/>
            <a:r>
              <a:rPr lang="en-IN" sz="1800" dirty="0">
                <a:solidFill>
                  <a:schemeClr val="tx1"/>
                </a:solidFill>
                <a:effectLst/>
                <a:latin typeface="+mj-lt"/>
                <a:ea typeface="Times New Roman" panose="02020603050405020304" pitchFamily="18" charset="0"/>
                <a:cs typeface="Times New Roman" panose="02020603050405020304" pitchFamily="18" charset="0"/>
              </a:rPr>
              <a:t>Let us consider a 4 bit </a:t>
            </a:r>
            <a:r>
              <a:rPr lang="en-IN" sz="1800" dirty="0" err="1">
                <a:solidFill>
                  <a:schemeClr val="tx1"/>
                </a:solidFill>
                <a:effectLst/>
                <a:latin typeface="+mj-lt"/>
                <a:ea typeface="Times New Roman" panose="02020603050405020304" pitchFamily="18" charset="0"/>
                <a:cs typeface="Times New Roman" panose="02020603050405020304" pitchFamily="18" charset="0"/>
              </a:rPr>
              <a:t>gray</a:t>
            </a:r>
            <a:r>
              <a:rPr lang="en-IN" sz="1800" dirty="0">
                <a:solidFill>
                  <a:schemeClr val="tx1"/>
                </a:solidFill>
                <a:effectLst/>
                <a:latin typeface="+mj-lt"/>
                <a:ea typeface="Times New Roman" panose="02020603050405020304" pitchFamily="18" charset="0"/>
                <a:cs typeface="Times New Roman" panose="02020603050405020304" pitchFamily="18" charset="0"/>
              </a:rPr>
              <a:t> to binary code converter. To design a 4 bit </a:t>
            </a:r>
            <a:r>
              <a:rPr lang="en-IN" sz="1800" dirty="0" err="1">
                <a:solidFill>
                  <a:schemeClr val="tx1"/>
                </a:solidFill>
                <a:effectLst/>
                <a:latin typeface="+mj-lt"/>
                <a:ea typeface="Times New Roman" panose="02020603050405020304" pitchFamily="18" charset="0"/>
                <a:cs typeface="Times New Roman" panose="02020603050405020304" pitchFamily="18" charset="0"/>
              </a:rPr>
              <a:t>gray</a:t>
            </a:r>
            <a:r>
              <a:rPr lang="en-IN" sz="1800" dirty="0">
                <a:solidFill>
                  <a:schemeClr val="tx1"/>
                </a:solidFill>
                <a:effectLst/>
                <a:latin typeface="+mj-lt"/>
                <a:ea typeface="Times New Roman" panose="02020603050405020304" pitchFamily="18" charset="0"/>
                <a:cs typeface="Times New Roman" panose="02020603050405020304" pitchFamily="18" charset="0"/>
              </a:rPr>
              <a:t> to binary code converter, we first have to draw a </a:t>
            </a:r>
            <a:r>
              <a:rPr lang="en-IN" sz="1800" dirty="0" err="1">
                <a:solidFill>
                  <a:schemeClr val="tx1"/>
                </a:solidFill>
                <a:effectLst/>
                <a:latin typeface="+mj-lt"/>
                <a:ea typeface="Times New Roman" panose="02020603050405020304" pitchFamily="18" charset="0"/>
                <a:cs typeface="Times New Roman" panose="02020603050405020304" pitchFamily="18" charset="0"/>
              </a:rPr>
              <a:t>gray</a:t>
            </a:r>
            <a:r>
              <a:rPr lang="en-IN" sz="1800" dirty="0">
                <a:solidFill>
                  <a:schemeClr val="tx1"/>
                </a:solidFill>
                <a:effectLst/>
                <a:latin typeface="+mj-lt"/>
                <a:ea typeface="Times New Roman" panose="02020603050405020304" pitchFamily="18" charset="0"/>
                <a:cs typeface="Times New Roman" panose="02020603050405020304" pitchFamily="18" charset="0"/>
              </a:rPr>
              <a:t> code conversion table, as shown below</a:t>
            </a:r>
            <a:endParaRPr lang="en-IN" dirty="0">
              <a:solidFill>
                <a:schemeClr val="tx1"/>
              </a:solidFill>
              <a:latin typeface="+mj-lt"/>
            </a:endParaRPr>
          </a:p>
        </p:txBody>
      </p:sp>
      <p:pic>
        <p:nvPicPr>
          <p:cNvPr id="7" name="Picture 6" descr="Binary to Gray Code Truth Table">
            <a:extLst>
              <a:ext uri="{FF2B5EF4-FFF2-40B4-BE49-F238E27FC236}">
                <a16:creationId xmlns:a16="http://schemas.microsoft.com/office/drawing/2014/main" id="{F4562D10-230B-4FC1-9326-3103CC18E9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75294" y="1518479"/>
            <a:ext cx="3562350" cy="4076700"/>
          </a:xfrm>
          <a:prstGeom prst="rect">
            <a:avLst/>
          </a:prstGeom>
          <a:noFill/>
          <a:ln>
            <a:noFill/>
          </a:ln>
        </p:spPr>
      </p:pic>
      <p:pic>
        <p:nvPicPr>
          <p:cNvPr id="5" name="Picture 4" descr="Gray To Binary Code Converter Circuit">
            <a:extLst>
              <a:ext uri="{FF2B5EF4-FFF2-40B4-BE49-F238E27FC236}">
                <a16:creationId xmlns:a16="http://schemas.microsoft.com/office/drawing/2014/main" id="{9C3E1E76-6DDC-4ABA-A19A-A9FE5BFB8A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9258" y="3171824"/>
            <a:ext cx="5731510" cy="2924175"/>
          </a:xfrm>
          <a:prstGeom prst="rect">
            <a:avLst/>
          </a:prstGeom>
          <a:noFill/>
          <a:ln>
            <a:noFill/>
          </a:ln>
        </p:spPr>
      </p:pic>
    </p:spTree>
    <p:extLst>
      <p:ext uri="{BB962C8B-B14F-4D97-AF65-F5344CB8AC3E}">
        <p14:creationId xmlns:p14="http://schemas.microsoft.com/office/powerpoint/2010/main" val="1661648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6387-947F-48A1-A76C-B721A349B295}"/>
              </a:ext>
            </a:extLst>
          </p:cNvPr>
          <p:cNvSpPr>
            <a:spLocks noGrp="1"/>
          </p:cNvSpPr>
          <p:nvPr>
            <p:ph type="title"/>
          </p:nvPr>
        </p:nvSpPr>
        <p:spPr>
          <a:xfrm>
            <a:off x="1143000" y="609600"/>
            <a:ext cx="9875520" cy="781050"/>
          </a:xfrm>
        </p:spPr>
        <p:txBody>
          <a:bodyPr>
            <a:normAutofit/>
          </a:bodyPr>
          <a:lstStyle/>
          <a:p>
            <a:pPr algn="ctr"/>
            <a:r>
              <a:rPr lang="en-IN" sz="3600" b="1" dirty="0">
                <a:solidFill>
                  <a:srgbClr val="000000"/>
                </a:solidFill>
                <a:effectLst/>
                <a:ea typeface="Times New Roman" panose="02020603050405020304" pitchFamily="18" charset="0"/>
                <a:cs typeface="Times New Roman" panose="02020603050405020304" pitchFamily="18" charset="0"/>
              </a:rPr>
              <a:t>Gray to Binary Code </a:t>
            </a:r>
            <a:r>
              <a:rPr lang="en-IN" sz="3600" b="1" dirty="0">
                <a:solidFill>
                  <a:srgbClr val="000000"/>
                </a:solidFill>
                <a:cs typeface="Times New Roman" panose="02020603050405020304" pitchFamily="18" charset="0"/>
              </a:rPr>
              <a:t>Conversion</a:t>
            </a:r>
          </a:p>
        </p:txBody>
      </p:sp>
      <p:sp>
        <p:nvSpPr>
          <p:cNvPr id="3" name="Content Placeholder 2">
            <a:extLst>
              <a:ext uri="{FF2B5EF4-FFF2-40B4-BE49-F238E27FC236}">
                <a16:creationId xmlns:a16="http://schemas.microsoft.com/office/drawing/2014/main" id="{68421F84-006B-4D23-B8F9-48B21013EC25}"/>
              </a:ext>
            </a:extLst>
          </p:cNvPr>
          <p:cNvSpPr>
            <a:spLocks noGrp="1"/>
          </p:cNvSpPr>
          <p:nvPr>
            <p:ph idx="1"/>
          </p:nvPr>
        </p:nvSpPr>
        <p:spPr>
          <a:xfrm>
            <a:off x="1143000" y="1695450"/>
            <a:ext cx="9872871" cy="4400550"/>
          </a:xfrm>
        </p:spPr>
        <p:txBody>
          <a:bodyPr/>
          <a:lstStyle/>
          <a:p>
            <a:pPr marL="342900" lvl="0" indent="-342900" algn="just">
              <a:lnSpc>
                <a:spcPct val="107000"/>
              </a:lnSpc>
              <a:spcAft>
                <a:spcPts val="800"/>
              </a:spcAft>
              <a:tabLst>
                <a:tab pos="457200" algn="l"/>
              </a:tabLst>
            </a:pP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The MSB of the binary number will be equal to the MSB of the given </a:t>
            </a:r>
            <a:r>
              <a:rPr lang="en-IN" sz="1800" dirty="0" err="1">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gray</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Now if the second </a:t>
            </a:r>
            <a:r>
              <a:rPr lang="en-IN" sz="1800" dirty="0" err="1">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gray</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bit is 0, then the second binary bit will be the same as the previous or the first bit. If the </a:t>
            </a:r>
            <a:r>
              <a:rPr lang="en-IN" sz="1800" dirty="0" err="1">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gray</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bit is 1 the second binary bit will alter. If it was 1 it will be 0 and if it was 0 it will be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This step is continued for all the bits to do </a:t>
            </a:r>
            <a:r>
              <a:rPr lang="en-IN" sz="18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Gray code to binary conversion</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dirty="0"/>
          </a:p>
        </p:txBody>
      </p:sp>
      <p:pic>
        <p:nvPicPr>
          <p:cNvPr id="9" name="Picture 8" descr="Gray Code To Binary">
            <a:extLst>
              <a:ext uri="{FF2B5EF4-FFF2-40B4-BE49-F238E27FC236}">
                <a16:creationId xmlns:a16="http://schemas.microsoft.com/office/drawing/2014/main" id="{2AB331B4-E4F5-4D33-89A9-9992EF1D0DE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48175" y="4038600"/>
            <a:ext cx="3267075" cy="2057400"/>
          </a:xfrm>
          <a:prstGeom prst="rect">
            <a:avLst/>
          </a:prstGeom>
          <a:noFill/>
          <a:ln>
            <a:noFill/>
          </a:ln>
        </p:spPr>
      </p:pic>
    </p:spTree>
    <p:extLst>
      <p:ext uri="{BB962C8B-B14F-4D97-AF65-F5344CB8AC3E}">
        <p14:creationId xmlns:p14="http://schemas.microsoft.com/office/powerpoint/2010/main" val="995256536"/>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Times New Roman"/>
        <a:ea typeface=""/>
        <a:cs typeface=""/>
      </a:majorFont>
      <a:minorFont>
        <a:latin typeface="Times New Roman"/>
        <a:ea typeface=""/>
        <a:cs typeface=""/>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144</TotalTime>
  <Words>516</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Corbel</vt:lpstr>
      <vt:lpstr>Palatino Linotype</vt:lpstr>
      <vt:lpstr>Times New Roman</vt:lpstr>
      <vt:lpstr>Basis</vt:lpstr>
      <vt:lpstr>PowerPoint Presentation</vt:lpstr>
      <vt:lpstr>What is Gray Code</vt:lpstr>
      <vt:lpstr>Gray Code Table</vt:lpstr>
      <vt:lpstr>Binary to Gray Code Converter</vt:lpstr>
      <vt:lpstr>How to Convert Binary to Gray Code</vt:lpstr>
      <vt:lpstr>Gray to Binary Code Converter</vt:lpstr>
      <vt:lpstr>Gray to Binary Code Conversion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Lab KCS-351</dc:title>
  <dc:creator>Priyanka</dc:creator>
  <cp:lastModifiedBy>Priyanka Gaba</cp:lastModifiedBy>
  <cp:revision>7</cp:revision>
  <dcterms:created xsi:type="dcterms:W3CDTF">2020-10-19T05:03:01Z</dcterms:created>
  <dcterms:modified xsi:type="dcterms:W3CDTF">2022-03-23T06:00:55Z</dcterms:modified>
</cp:coreProperties>
</file>