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317" r:id="rId2"/>
    <p:sldId id="318" r:id="rId3"/>
    <p:sldId id="319" r:id="rId4"/>
    <p:sldId id="320" r:id="rId5"/>
    <p:sldId id="348" r:id="rId6"/>
    <p:sldId id="349" r:id="rId7"/>
    <p:sldId id="350" r:id="rId8"/>
    <p:sldId id="351" r:id="rId9"/>
    <p:sldId id="354" r:id="rId10"/>
    <p:sldId id="355" r:id="rId11"/>
    <p:sldId id="357" r:id="rId12"/>
    <p:sldId id="358" r:id="rId13"/>
    <p:sldId id="359" r:id="rId14"/>
    <p:sldId id="356" r:id="rId15"/>
    <p:sldId id="360" r:id="rId16"/>
    <p:sldId id="361" r:id="rId17"/>
    <p:sldId id="336" r:id="rId18"/>
    <p:sldId id="325" r:id="rId19"/>
    <p:sldId id="338" r:id="rId20"/>
    <p:sldId id="33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420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19" autoAdjust="0"/>
    <p:restoredTop sz="94696"/>
  </p:normalViewPr>
  <p:slideViewPr>
    <p:cSldViewPr snapToGrid="0" snapToObjects="1">
      <p:cViewPr varScale="1">
        <p:scale>
          <a:sx n="62" d="100"/>
          <a:sy n="62" d="100"/>
        </p:scale>
        <p:origin x="-96" y="-2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01-12-2021</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xmlns=""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01-12-2021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xmlns=""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B6589C56-92CE-47B2-ACB2-4F555ABA3A72}" type="datetime1">
              <a:rPr lang="en-US" smtClean="0"/>
              <a:pPr/>
              <a:t>12/1/2021</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7A0F58B1-DF52-4F70-B763-700FC8E9FEA0}" type="datetime1">
              <a:rPr lang="en-US" smtClean="0"/>
              <a:pPr/>
              <a:t>12/1/2021</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CFD87FA2-9D0A-48BA-8A36-22DA4A1EC439}" type="datetime1">
              <a:rPr lang="en-US" smtClean="0"/>
              <a:pPr/>
              <a:t>12/1/2021</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0FE34AB2-DC36-478B-AB99-42055C145F48}" type="datetime1">
              <a:rPr lang="en-US" smtClean="0"/>
              <a:pPr/>
              <a:t>12/1/2021</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4DADFD8A-3890-4F1F-B12B-D681F9110C31}" type="datetime1">
              <a:rPr lang="en-US" smtClean="0"/>
              <a:pPr/>
              <a:t>12/1/2021</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88206B72-FD0C-4718-AF10-7BB8D430169A}" type="datetime1">
              <a:rPr lang="en-US" smtClean="0"/>
              <a:pPr/>
              <a:t>12/1/2021</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06CAF295-340C-4891-B250-3853F7357173}" type="datetime1">
              <a:rPr lang="en-US" smtClean="0"/>
              <a:pPr/>
              <a:t>12/1/2021</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80B584F0-01E0-40D7-8F57-047FE452AF4F}" type="datetime1">
              <a:rPr lang="en-US" smtClean="0"/>
              <a:pPr/>
              <a:t>12/1/2021</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7AD3A4AA-E395-466A-A7A4-6B7D85D26E0C}" type="datetime1">
              <a:rPr lang="en-US" smtClean="0"/>
              <a:pPr/>
              <a:t>12/1/2021</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76B93B69-3894-4C77-B995-7BDB70807655}" type="datetime1">
              <a:rPr lang="en-US" smtClean="0"/>
              <a:pPr/>
              <a:t>12/1/2021</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196EE046-EB2A-4FB4-8D5F-BBE901205507}" type="datetime1">
              <a:rPr lang="en-US" smtClean="0"/>
              <a:pPr/>
              <a:t>12/1/2021</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xmlns="">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12/1/2021</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000" b="1" dirty="0">
                <a:solidFill>
                  <a:schemeClr val="bg1"/>
                </a:solidFill>
                <a:latin typeface="Times New Roman" panose="02020603050405020304" pitchFamily="18" charset="0"/>
                <a:cs typeface="Times New Roman" panose="02020603050405020304" pitchFamily="18" charset="0"/>
              </a:rPr>
              <a:t>School of Mechanical Engineering</a:t>
            </a:r>
          </a:p>
          <a:p>
            <a:pPr fontAlgn="base"/>
            <a:r>
              <a:rPr lang="en-IN" sz="2000" b="1" dirty="0">
                <a:solidFill>
                  <a:schemeClr val="bg1"/>
                </a:solidFill>
                <a:latin typeface="Times New Roman" panose="02020603050405020304" pitchFamily="18" charset="0"/>
                <a:cs typeface="Times New Roman" panose="02020603050405020304" pitchFamily="18" charset="0"/>
              </a:rPr>
              <a:t>   </a:t>
            </a:r>
          </a:p>
          <a:p>
            <a:pPr fontAlgn="base"/>
            <a:r>
              <a:rPr lang="en-IN" sz="1500" b="1" dirty="0">
                <a:solidFill>
                  <a:schemeClr val="bg1"/>
                </a:solidFill>
                <a:latin typeface="Times New Roman" panose="02020603050405020304" pitchFamily="18" charset="0"/>
                <a:cs typeface="Times New Roman" panose="02020603050405020304" pitchFamily="18" charset="0"/>
              </a:rPr>
              <a:t>Course Code: BME01T1001                                     Course Name: Engineering Graphics and Introduction to Digital Fabrication  </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16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Faculty Name: </a:t>
            </a:r>
            <a:r>
              <a:rPr lang="en-IN" altLang="zh-CN" sz="1600" b="1" dirty="0">
                <a:solidFill>
                  <a:schemeClr val="bg1"/>
                </a:solidFill>
                <a:latin typeface="Times New Roman" pitchFamily="18" charset="0"/>
                <a:ea typeface="+mj-ea"/>
                <a:cs typeface="Times New Roman" pitchFamily="18" charset="0"/>
              </a:rPr>
              <a:t>Mr.</a:t>
            </a:r>
            <a:r>
              <a:rPr kumimoji="0" lang="en-IN" altLang="zh-CN"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a:t>
            </a:r>
            <a:r>
              <a:rPr lang="en-IN" altLang="zh-CN" sz="1600" b="1" dirty="0">
                <a:solidFill>
                  <a:schemeClr val="bg1"/>
                </a:solidFill>
                <a:latin typeface="Times New Roman" pitchFamily="18" charset="0"/>
                <a:ea typeface="+mj-ea"/>
                <a:cs typeface="Times New Roman" pitchFamily="18" charset="0"/>
              </a:rPr>
              <a:t>Brahma Nand Agrawal</a:t>
            </a:r>
            <a:r>
              <a:rPr kumimoji="0" lang="en-IN" altLang="zh-CN"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                                                                          Program Name: B.Tech First Year 	</a:t>
            </a:r>
            <a:r>
              <a:rPr kumimoji="0" lang="en-IN" altLang="zh-CN" sz="1600" b="1" i="0" u="none" strike="noStrike" kern="1200" cap="none" spc="0" normalizeH="0" baseline="0" noProof="0" dirty="0">
                <a:ln>
                  <a:noFill/>
                </a:ln>
                <a:solidFill>
                  <a:schemeClr val="bg1"/>
                </a:solidFill>
                <a:effectLst/>
                <a:uLnTx/>
                <a:uFillTx/>
                <a:latin typeface="Tinos"/>
                <a:ea typeface="+mj-ea"/>
                <a:cs typeface="+mj-cs"/>
              </a:rPr>
              <a:t>				     		</a:t>
            </a:r>
            <a:endParaRPr lang="zh-CN" altLang="en-US" sz="16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xmlns=""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6" name="Rectangle 5"/>
          <p:cNvSpPr/>
          <p:nvPr/>
        </p:nvSpPr>
        <p:spPr>
          <a:xfrm>
            <a:off x="3048000" y="1834551"/>
            <a:ext cx="6096000" cy="2554545"/>
          </a:xfrm>
          <a:prstGeom prst="rect">
            <a:avLst/>
          </a:prstGeom>
        </p:spPr>
        <p:txBody>
          <a:bodyPr>
            <a:spAutoFit/>
          </a:bodyPr>
          <a:lstStyle/>
          <a:p>
            <a:pPr algn="ctr">
              <a:buFont typeface="Monotype Sorts" pitchFamily="2" charset="2"/>
              <a:buNone/>
              <a:defRPr/>
            </a:pPr>
            <a:endParaRPr lang="en-US" sz="4000" b="1" u="sng" dirty="0">
              <a:solidFill>
                <a:srgbClr val="FF0000"/>
              </a:solidFill>
            </a:endParaRPr>
          </a:p>
          <a:p>
            <a:pPr algn="ctr">
              <a:buFont typeface="Monotype Sorts" pitchFamily="2" charset="2"/>
              <a:buNone/>
              <a:defRPr/>
            </a:pPr>
            <a:endParaRPr lang="en-US" sz="4000" b="1" dirty="0">
              <a:solidFill>
                <a:srgbClr val="FF0000"/>
              </a:solidFill>
            </a:endParaRPr>
          </a:p>
          <a:p>
            <a:pPr algn="ctr">
              <a:buFont typeface="Monotype Sorts" pitchFamily="2" charset="2"/>
              <a:buNone/>
              <a:defRPr/>
            </a:pPr>
            <a:r>
              <a:rPr lang="en-US" sz="4000" b="1" dirty="0">
                <a:solidFill>
                  <a:srgbClr val="FF0000"/>
                </a:solidFill>
              </a:rPr>
              <a:t>Unit 1</a:t>
            </a:r>
          </a:p>
          <a:p>
            <a:pPr algn="ctr">
              <a:buFont typeface="Monotype Sorts" pitchFamily="2" charset="2"/>
              <a:buNone/>
              <a:defRPr/>
            </a:pPr>
            <a:r>
              <a:rPr lang="en-US" sz="4000" b="1" dirty="0">
                <a:solidFill>
                  <a:srgbClr val="FF0000"/>
                </a:solidFill>
              </a:rPr>
              <a:t>Projection of Planes</a:t>
            </a:r>
          </a:p>
        </p:txBody>
      </p:sp>
    </p:spTree>
    <p:extLst>
      <p:ext uri="{BB962C8B-B14F-4D97-AF65-F5344CB8AC3E}">
        <p14:creationId xmlns:p14="http://schemas.microsoft.com/office/powerpoint/2010/main" xmlns="" val="4059215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PROJECTION OF DIFFERENT TYPES OF PLANES</a:t>
            </a:r>
          </a:p>
          <a:p>
            <a:pPr algn="ctr" fontAlgn="base"/>
            <a:endParaRPr lang="en-IN" sz="3200" dirty="0"/>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grpSp>
        <p:nvGrpSpPr>
          <p:cNvPr id="10" name="Group 9">
            <a:extLst>
              <a:ext uri="{FF2B5EF4-FFF2-40B4-BE49-F238E27FC236}">
                <a16:creationId xmlns:a16="http://schemas.microsoft.com/office/drawing/2014/main" xmlns="" id="{5FF9187A-B818-45D4-8E45-C3C06B4C183D}"/>
              </a:ext>
            </a:extLst>
          </p:cNvPr>
          <p:cNvGrpSpPr/>
          <p:nvPr/>
        </p:nvGrpSpPr>
        <p:grpSpPr>
          <a:xfrm>
            <a:off x="259493" y="1671637"/>
            <a:ext cx="6211712" cy="4617952"/>
            <a:chOff x="619629" y="1671637"/>
            <a:chExt cx="5851575" cy="3715909"/>
          </a:xfrm>
        </p:grpSpPr>
        <p:grpSp>
          <p:nvGrpSpPr>
            <p:cNvPr id="8" name="Group 7">
              <a:extLst>
                <a:ext uri="{FF2B5EF4-FFF2-40B4-BE49-F238E27FC236}">
                  <a16:creationId xmlns:a16="http://schemas.microsoft.com/office/drawing/2014/main" xmlns="" id="{8F2883EB-2809-4AAE-B905-735F1735C580}"/>
                </a:ext>
              </a:extLst>
            </p:cNvPr>
            <p:cNvGrpSpPr/>
            <p:nvPr/>
          </p:nvGrpSpPr>
          <p:grpSpPr>
            <a:xfrm>
              <a:off x="619629" y="1671637"/>
              <a:ext cx="5851575" cy="3514725"/>
              <a:chOff x="619629" y="1671637"/>
              <a:chExt cx="5851575" cy="3514725"/>
            </a:xfrm>
          </p:grpSpPr>
          <p:pic>
            <p:nvPicPr>
              <p:cNvPr id="2" name="Picture 1">
                <a:extLst>
                  <a:ext uri="{FF2B5EF4-FFF2-40B4-BE49-F238E27FC236}">
                    <a16:creationId xmlns:a16="http://schemas.microsoft.com/office/drawing/2014/main" xmlns="" id="{1652CFDC-8A87-4576-AB97-7A2CFF8AE35F}"/>
                  </a:ext>
                </a:extLst>
              </p:cNvPr>
              <p:cNvPicPr>
                <a:picLocks noChangeAspect="1"/>
              </p:cNvPicPr>
              <p:nvPr/>
            </p:nvPicPr>
            <p:blipFill>
              <a:blip r:embed="rId3"/>
              <a:stretch>
                <a:fillRect/>
              </a:stretch>
            </p:blipFill>
            <p:spPr>
              <a:xfrm>
                <a:off x="619629" y="1671637"/>
                <a:ext cx="3143250" cy="3514725"/>
              </a:xfrm>
              <a:prstGeom prst="rect">
                <a:avLst/>
              </a:prstGeom>
            </p:spPr>
          </p:pic>
          <p:pic>
            <p:nvPicPr>
              <p:cNvPr id="4" name="Picture 3">
                <a:extLst>
                  <a:ext uri="{FF2B5EF4-FFF2-40B4-BE49-F238E27FC236}">
                    <a16:creationId xmlns:a16="http://schemas.microsoft.com/office/drawing/2014/main" xmlns="" id="{0AFA3F5C-190A-448A-9751-927A4A93ACAB}"/>
                  </a:ext>
                </a:extLst>
              </p:cNvPr>
              <p:cNvPicPr>
                <a:picLocks noChangeAspect="1"/>
              </p:cNvPicPr>
              <p:nvPr/>
            </p:nvPicPr>
            <p:blipFill>
              <a:blip r:embed="rId4"/>
              <a:stretch>
                <a:fillRect/>
              </a:stretch>
            </p:blipFill>
            <p:spPr>
              <a:xfrm>
                <a:off x="3966129" y="1762125"/>
                <a:ext cx="2505075" cy="3333750"/>
              </a:xfrm>
              <a:prstGeom prst="rect">
                <a:avLst/>
              </a:prstGeom>
            </p:spPr>
          </p:pic>
        </p:grpSp>
        <p:sp>
          <p:nvSpPr>
            <p:cNvPr id="9" name="Rectangle 8">
              <a:extLst>
                <a:ext uri="{FF2B5EF4-FFF2-40B4-BE49-F238E27FC236}">
                  <a16:creationId xmlns:a16="http://schemas.microsoft.com/office/drawing/2014/main" xmlns="" id="{D4D8F544-6B04-48B0-9A26-B7BD522DC32F}"/>
                </a:ext>
              </a:extLst>
            </p:cNvPr>
            <p:cNvSpPr/>
            <p:nvPr/>
          </p:nvSpPr>
          <p:spPr>
            <a:xfrm>
              <a:off x="619629" y="5095875"/>
              <a:ext cx="1345095" cy="2916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sp>
        <p:nvSpPr>
          <p:cNvPr id="12" name="TextBox 11">
            <a:extLst>
              <a:ext uri="{FF2B5EF4-FFF2-40B4-BE49-F238E27FC236}">
                <a16:creationId xmlns:a16="http://schemas.microsoft.com/office/drawing/2014/main" xmlns="" id="{07DE7145-1E44-4129-89D9-3A074539293C}"/>
              </a:ext>
            </a:extLst>
          </p:cNvPr>
          <p:cNvSpPr txBox="1"/>
          <p:nvPr/>
        </p:nvSpPr>
        <p:spPr>
          <a:xfrm>
            <a:off x="985445" y="1107296"/>
            <a:ext cx="10160350" cy="830997"/>
          </a:xfrm>
          <a:prstGeom prst="rect">
            <a:avLst/>
          </a:prstGeom>
          <a:noFill/>
        </p:spPr>
        <p:txBody>
          <a:bodyPr wrap="square">
            <a:spAutoFit/>
          </a:bodyPr>
          <a:lstStyle/>
          <a:p>
            <a:r>
              <a:rPr lang="en-IN" sz="2400" dirty="0"/>
              <a:t>B. Plane PERPENDICULAR to one plane and PARALLEL to other reference planes:</a:t>
            </a:r>
          </a:p>
          <a:p>
            <a:endParaRPr lang="en-IN" sz="2400" dirty="0"/>
          </a:p>
        </p:txBody>
      </p:sp>
    </p:spTree>
    <p:extLst>
      <p:ext uri="{BB962C8B-B14F-4D97-AF65-F5344CB8AC3E}">
        <p14:creationId xmlns:p14="http://schemas.microsoft.com/office/powerpoint/2010/main" xmlns="" val="53175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PROJECTION OF DIFFERENT TYPES OF PLANES</a:t>
            </a:r>
          </a:p>
          <a:p>
            <a:pPr algn="ctr" fontAlgn="base"/>
            <a:endParaRPr lang="en-IN" sz="3200" dirty="0"/>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2" name="TextBox 11">
            <a:extLst>
              <a:ext uri="{FF2B5EF4-FFF2-40B4-BE49-F238E27FC236}">
                <a16:creationId xmlns:a16="http://schemas.microsoft.com/office/drawing/2014/main" xmlns="" id="{07DE7145-1E44-4129-89D9-3A074539293C}"/>
              </a:ext>
            </a:extLst>
          </p:cNvPr>
          <p:cNvSpPr txBox="1"/>
          <p:nvPr/>
        </p:nvSpPr>
        <p:spPr>
          <a:xfrm>
            <a:off x="985445" y="1107296"/>
            <a:ext cx="10160350" cy="830997"/>
          </a:xfrm>
          <a:prstGeom prst="rect">
            <a:avLst/>
          </a:prstGeom>
          <a:noFill/>
        </p:spPr>
        <p:txBody>
          <a:bodyPr wrap="square">
            <a:spAutoFit/>
          </a:bodyPr>
          <a:lstStyle/>
          <a:p>
            <a:r>
              <a:rPr lang="en-IN" sz="2400" dirty="0"/>
              <a:t>C. Plane PERPENDICULAR to V.P. and Inclined to H.P.:</a:t>
            </a:r>
          </a:p>
          <a:p>
            <a:endParaRPr lang="en-IN" sz="2400" dirty="0"/>
          </a:p>
        </p:txBody>
      </p:sp>
      <p:grpSp>
        <p:nvGrpSpPr>
          <p:cNvPr id="19" name="Group 18">
            <a:extLst>
              <a:ext uri="{FF2B5EF4-FFF2-40B4-BE49-F238E27FC236}">
                <a16:creationId xmlns:a16="http://schemas.microsoft.com/office/drawing/2014/main" xmlns="" id="{476C119F-6D2A-4A05-A872-D38860F31F56}"/>
              </a:ext>
            </a:extLst>
          </p:cNvPr>
          <p:cNvGrpSpPr/>
          <p:nvPr/>
        </p:nvGrpSpPr>
        <p:grpSpPr>
          <a:xfrm>
            <a:off x="49425" y="1873466"/>
            <a:ext cx="9364362" cy="4383867"/>
            <a:chOff x="49425" y="1873466"/>
            <a:chExt cx="9364362" cy="4383867"/>
          </a:xfrm>
        </p:grpSpPr>
        <p:grpSp>
          <p:nvGrpSpPr>
            <p:cNvPr id="13" name="Group 12">
              <a:extLst>
                <a:ext uri="{FF2B5EF4-FFF2-40B4-BE49-F238E27FC236}">
                  <a16:creationId xmlns:a16="http://schemas.microsoft.com/office/drawing/2014/main" xmlns="" id="{F99C6010-1AD3-42BA-BDB6-37D42EC87715}"/>
                </a:ext>
              </a:extLst>
            </p:cNvPr>
            <p:cNvGrpSpPr/>
            <p:nvPr/>
          </p:nvGrpSpPr>
          <p:grpSpPr>
            <a:xfrm>
              <a:off x="49425" y="1873466"/>
              <a:ext cx="9364362" cy="4383867"/>
              <a:chOff x="49425" y="1873466"/>
              <a:chExt cx="9364362" cy="4383867"/>
            </a:xfrm>
          </p:grpSpPr>
          <p:pic>
            <p:nvPicPr>
              <p:cNvPr id="6" name="Picture 5">
                <a:extLst>
                  <a:ext uri="{FF2B5EF4-FFF2-40B4-BE49-F238E27FC236}">
                    <a16:creationId xmlns:a16="http://schemas.microsoft.com/office/drawing/2014/main" xmlns="" id="{4F99745C-58BB-4565-8F4E-FFB829C8CA67}"/>
                  </a:ext>
                </a:extLst>
              </p:cNvPr>
              <p:cNvPicPr>
                <a:picLocks noChangeAspect="1"/>
              </p:cNvPicPr>
              <p:nvPr/>
            </p:nvPicPr>
            <p:blipFill>
              <a:blip r:embed="rId3"/>
              <a:stretch>
                <a:fillRect/>
              </a:stretch>
            </p:blipFill>
            <p:spPr>
              <a:xfrm>
                <a:off x="49425" y="1873466"/>
                <a:ext cx="9364362" cy="4383867"/>
              </a:xfrm>
              <a:prstGeom prst="rect">
                <a:avLst/>
              </a:prstGeom>
            </p:spPr>
          </p:pic>
          <p:sp>
            <p:nvSpPr>
              <p:cNvPr id="11" name="Rectangle 10">
                <a:extLst>
                  <a:ext uri="{FF2B5EF4-FFF2-40B4-BE49-F238E27FC236}">
                    <a16:creationId xmlns:a16="http://schemas.microsoft.com/office/drawing/2014/main" xmlns="" id="{E2593F7F-D96E-49FE-BC10-7028499BDCD5}"/>
                  </a:ext>
                </a:extLst>
              </p:cNvPr>
              <p:cNvSpPr/>
              <p:nvPr/>
            </p:nvSpPr>
            <p:spPr>
              <a:xfrm>
                <a:off x="49425" y="5750704"/>
                <a:ext cx="1742305" cy="1928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cxnSp>
          <p:nvCxnSpPr>
            <p:cNvPr id="15" name="Straight Connector 14">
              <a:extLst>
                <a:ext uri="{FF2B5EF4-FFF2-40B4-BE49-F238E27FC236}">
                  <a16:creationId xmlns:a16="http://schemas.microsoft.com/office/drawing/2014/main" xmlns="" id="{7C317A86-EBFA-45A2-8131-B4EEEB28CA84}"/>
                </a:ext>
              </a:extLst>
            </p:cNvPr>
            <p:cNvCxnSpPr/>
            <p:nvPr/>
          </p:nvCxnSpPr>
          <p:spPr>
            <a:xfrm>
              <a:off x="1149178" y="5738347"/>
              <a:ext cx="642552" cy="291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DAC06A6-95A9-4526-A5C7-527AF3FFF20B}"/>
                </a:ext>
              </a:extLst>
            </p:cNvPr>
            <p:cNvCxnSpPr>
              <a:cxnSpLocks/>
            </p:cNvCxnSpPr>
            <p:nvPr/>
          </p:nvCxnSpPr>
          <p:spPr>
            <a:xfrm>
              <a:off x="1643449" y="5738347"/>
              <a:ext cx="308919" cy="129561"/>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xmlns="" val="1682462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The projection of INCLINED PLANE is drawn in two stages</a:t>
            </a:r>
          </a:p>
          <a:p>
            <a:pPr algn="ctr" fontAlgn="base"/>
            <a:endParaRPr lang="en-US"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3200" dirty="0"/>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4" name="TextBox 13">
            <a:extLst>
              <a:ext uri="{FF2B5EF4-FFF2-40B4-BE49-F238E27FC236}">
                <a16:creationId xmlns:a16="http://schemas.microsoft.com/office/drawing/2014/main" xmlns="" id="{A673896C-83E0-4CD9-87AA-A0B26A4D07AC}"/>
              </a:ext>
            </a:extLst>
          </p:cNvPr>
          <p:cNvSpPr txBox="1"/>
          <p:nvPr/>
        </p:nvSpPr>
        <p:spPr>
          <a:xfrm>
            <a:off x="21618" y="842477"/>
            <a:ext cx="10061496" cy="5575052"/>
          </a:xfrm>
          <a:prstGeom prst="rect">
            <a:avLst/>
          </a:prstGeom>
          <a:noFill/>
        </p:spPr>
        <p:txBody>
          <a:bodyPr wrap="square">
            <a:spAutoFit/>
          </a:bodyPr>
          <a:lstStyle/>
          <a:p>
            <a:pPr>
              <a:lnSpc>
                <a:spcPct val="150000"/>
              </a:lnSpc>
            </a:pPr>
            <a:r>
              <a:rPr lang="en-IN" sz="2400" dirty="0"/>
              <a:t>In the initial stage, the plane is assumed to be parallel to that reference plane to which it has been made inclined. It is then tilted to required inclination in the second stage. </a:t>
            </a:r>
          </a:p>
          <a:p>
            <a:pPr marL="457200" indent="-457200">
              <a:lnSpc>
                <a:spcPct val="150000"/>
              </a:lnSpc>
              <a:buAutoNum type="alphaLcParenBoth"/>
            </a:pPr>
            <a:r>
              <a:rPr lang="en-IN" sz="2400" dirty="0"/>
              <a:t>Plane, inclined to H.P. and perpendicular to V.P.: </a:t>
            </a:r>
          </a:p>
          <a:p>
            <a:pPr marL="342900" indent="-342900">
              <a:lnSpc>
                <a:spcPct val="150000"/>
              </a:lnSpc>
              <a:buFont typeface="Arial" panose="020B0604020202020204" pitchFamily="34" charset="0"/>
              <a:buChar char="•"/>
            </a:pPr>
            <a:r>
              <a:rPr lang="en-IN" sz="2400" dirty="0"/>
              <a:t>It is assumed to be parallel to H.P. and perpendicular to V.P.</a:t>
            </a:r>
          </a:p>
          <a:p>
            <a:pPr>
              <a:lnSpc>
                <a:spcPct val="150000"/>
              </a:lnSpc>
            </a:pPr>
            <a:r>
              <a:rPr lang="en-IN" sz="2400" dirty="0">
                <a:highlight>
                  <a:srgbClr val="FFFF00"/>
                </a:highlight>
              </a:rPr>
              <a:t>T.V. will show the true shape and F.V. will be a line parallel to XY</a:t>
            </a:r>
            <a:endParaRPr lang="en-IN" sz="2400" dirty="0"/>
          </a:p>
          <a:p>
            <a:pPr marL="342900" indent="-342900">
              <a:lnSpc>
                <a:spcPct val="150000"/>
              </a:lnSpc>
              <a:buFont typeface="Arial" panose="020B0604020202020204" pitchFamily="34" charset="0"/>
              <a:buChar char="•"/>
            </a:pPr>
            <a:r>
              <a:rPr lang="en-IN" sz="2400" dirty="0"/>
              <a:t>F.V. is then tilted to the required inclination with XY </a:t>
            </a:r>
          </a:p>
          <a:p>
            <a:pPr marL="342900" indent="-342900">
              <a:lnSpc>
                <a:spcPct val="150000"/>
              </a:lnSpc>
              <a:buFont typeface="Arial" panose="020B0604020202020204" pitchFamily="34" charset="0"/>
              <a:buChar char="•"/>
            </a:pPr>
            <a:r>
              <a:rPr lang="en-IN" sz="2400" dirty="0"/>
              <a:t>T.V. is then obtained by moving the corners along their respective paths (parallel to XY) and perpendicular to XY from the view which is a line.                 </a:t>
            </a:r>
          </a:p>
          <a:p>
            <a:pPr>
              <a:lnSpc>
                <a:spcPct val="150000"/>
              </a:lnSpc>
            </a:pPr>
            <a:r>
              <a:rPr lang="en-US" sz="2400" dirty="0">
                <a:highlight>
                  <a:srgbClr val="FFFF00"/>
                </a:highlight>
              </a:rPr>
              <a:t>T.V. will show a reduced shape and F.V. will be a line tilted to XY </a:t>
            </a:r>
            <a:endParaRPr lang="en-IN" sz="2400" dirty="0">
              <a:highlight>
                <a:srgbClr val="FFFF00"/>
              </a:highlight>
            </a:endParaRPr>
          </a:p>
        </p:txBody>
      </p:sp>
    </p:spTree>
    <p:extLst>
      <p:ext uri="{BB962C8B-B14F-4D97-AF65-F5344CB8AC3E}">
        <p14:creationId xmlns:p14="http://schemas.microsoft.com/office/powerpoint/2010/main" xmlns="" val="600146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The projection of INCLINED PLANE is drawn in two stages Contd.</a:t>
            </a:r>
          </a:p>
          <a:p>
            <a:pPr algn="ctr" fontAlgn="base"/>
            <a:endParaRPr lang="en-US"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3200" dirty="0"/>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4" name="TextBox 13">
            <a:extLst>
              <a:ext uri="{FF2B5EF4-FFF2-40B4-BE49-F238E27FC236}">
                <a16:creationId xmlns:a16="http://schemas.microsoft.com/office/drawing/2014/main" xmlns="" id="{A673896C-83E0-4CD9-87AA-A0B26A4D07AC}"/>
              </a:ext>
            </a:extLst>
          </p:cNvPr>
          <p:cNvSpPr txBox="1"/>
          <p:nvPr/>
        </p:nvSpPr>
        <p:spPr>
          <a:xfrm>
            <a:off x="256398" y="1287322"/>
            <a:ext cx="10061496" cy="4467057"/>
          </a:xfrm>
          <a:prstGeom prst="rect">
            <a:avLst/>
          </a:prstGeom>
          <a:noFill/>
        </p:spPr>
        <p:txBody>
          <a:bodyPr wrap="square">
            <a:spAutoFit/>
          </a:bodyPr>
          <a:lstStyle/>
          <a:p>
            <a:pPr>
              <a:lnSpc>
                <a:spcPct val="150000"/>
              </a:lnSpc>
            </a:pPr>
            <a:r>
              <a:rPr lang="en-US" sz="2400" dirty="0"/>
              <a:t>b. Plane, inclined to V.P. and perpendicular to H.P.: </a:t>
            </a:r>
          </a:p>
          <a:p>
            <a:pPr>
              <a:lnSpc>
                <a:spcPct val="150000"/>
              </a:lnSpc>
            </a:pPr>
            <a:r>
              <a:rPr lang="en-US" sz="2400" dirty="0"/>
              <a:t>It is assumed to be parallel to V.P. and perpendicular to H.P.</a:t>
            </a:r>
          </a:p>
          <a:p>
            <a:pPr>
              <a:lnSpc>
                <a:spcPct val="150000"/>
              </a:lnSpc>
            </a:pPr>
            <a:r>
              <a:rPr lang="en-US" sz="2400" dirty="0">
                <a:highlight>
                  <a:srgbClr val="FFFF00"/>
                </a:highlight>
              </a:rPr>
              <a:t>F.V. will show the true shape and T.V. will be a line parallel to XY</a:t>
            </a:r>
          </a:p>
          <a:p>
            <a:pPr>
              <a:lnSpc>
                <a:spcPct val="150000"/>
              </a:lnSpc>
            </a:pPr>
            <a:r>
              <a:rPr lang="en-US" sz="2400" dirty="0"/>
              <a:t>T.V. is then tilted to the required inclination with XY </a:t>
            </a:r>
          </a:p>
          <a:p>
            <a:pPr>
              <a:lnSpc>
                <a:spcPct val="150000"/>
              </a:lnSpc>
            </a:pPr>
            <a:r>
              <a:rPr lang="en-US" sz="2400" dirty="0"/>
              <a:t>F.V. is then obtained by moving the corners along their respective paths (parallel to XY) and perpendicular to XY from the view which is a line (T.V.). </a:t>
            </a:r>
          </a:p>
          <a:p>
            <a:pPr>
              <a:lnSpc>
                <a:spcPct val="150000"/>
              </a:lnSpc>
            </a:pPr>
            <a:r>
              <a:rPr lang="en-US" sz="2400" dirty="0">
                <a:highlight>
                  <a:srgbClr val="FFFF00"/>
                </a:highlight>
              </a:rPr>
              <a:t>F.V. will show a reduced shape and T.V. will be a line tilted to XY</a:t>
            </a:r>
          </a:p>
          <a:p>
            <a:pPr>
              <a:lnSpc>
                <a:spcPct val="150000"/>
              </a:lnSpc>
            </a:pPr>
            <a:endParaRPr lang="en-IN" sz="2400" dirty="0"/>
          </a:p>
        </p:txBody>
      </p:sp>
    </p:spTree>
    <p:extLst>
      <p:ext uri="{BB962C8B-B14F-4D97-AF65-F5344CB8AC3E}">
        <p14:creationId xmlns:p14="http://schemas.microsoft.com/office/powerpoint/2010/main" xmlns="" val="3710674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PROJECTION OF DIFFERENT TYPES OF PLANES</a:t>
            </a: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xmlns="" id="{6ED27CF8-7C2A-490B-B786-03DD994BE8FE}"/>
              </a:ext>
            </a:extLst>
          </p:cNvPr>
          <p:cNvSpPr txBox="1"/>
          <p:nvPr/>
        </p:nvSpPr>
        <p:spPr>
          <a:xfrm>
            <a:off x="256914" y="1044305"/>
            <a:ext cx="11935082" cy="1429622"/>
          </a:xfrm>
          <a:prstGeom prst="rect">
            <a:avLst/>
          </a:prstGeom>
          <a:noFill/>
        </p:spPr>
        <p:txBody>
          <a:bodyPr wrap="square">
            <a:spAutoFit/>
          </a:bodyPr>
          <a:lstStyle/>
          <a:p>
            <a:pPr>
              <a:lnSpc>
                <a:spcPct val="150000"/>
              </a:lnSpc>
            </a:pPr>
            <a:r>
              <a:rPr lang="en-IN" sz="2000" dirty="0"/>
              <a:t>Example: A regular pentagon of 25mm side has one side on the ground. Its plane is inclined at 45º to the HP and perpendicular to the VP. Draw its projections</a:t>
            </a:r>
          </a:p>
          <a:p>
            <a:pPr>
              <a:lnSpc>
                <a:spcPct val="150000"/>
              </a:lnSpc>
            </a:pPr>
            <a:r>
              <a:rPr lang="en-IN" sz="2000" dirty="0"/>
              <a:t>Hint: As the plane is inclined to HP, it should be kept parallel to HP with one edge perpendicular to VP</a:t>
            </a:r>
          </a:p>
        </p:txBody>
      </p:sp>
      <p:pic>
        <p:nvPicPr>
          <p:cNvPr id="12" name="Picture 11">
            <a:extLst>
              <a:ext uri="{FF2B5EF4-FFF2-40B4-BE49-F238E27FC236}">
                <a16:creationId xmlns:a16="http://schemas.microsoft.com/office/drawing/2014/main" xmlns="" id="{737AFFDB-D9EB-4A82-92B6-7C889C25A6DE}"/>
              </a:ext>
            </a:extLst>
          </p:cNvPr>
          <p:cNvPicPr>
            <a:picLocks noChangeAspect="1"/>
          </p:cNvPicPr>
          <p:nvPr/>
        </p:nvPicPr>
        <p:blipFill>
          <a:blip r:embed="rId3"/>
          <a:stretch>
            <a:fillRect/>
          </a:stretch>
        </p:blipFill>
        <p:spPr>
          <a:xfrm>
            <a:off x="592475" y="2458222"/>
            <a:ext cx="6410325" cy="3943350"/>
          </a:xfrm>
          <a:prstGeom prst="rect">
            <a:avLst/>
          </a:prstGeom>
        </p:spPr>
      </p:pic>
    </p:spTree>
    <p:extLst>
      <p:ext uri="{BB962C8B-B14F-4D97-AF65-F5344CB8AC3E}">
        <p14:creationId xmlns:p14="http://schemas.microsoft.com/office/powerpoint/2010/main" xmlns="" val="3921762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PROJECTION OF DIFFERENT TYPES OF PLANES</a:t>
            </a: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xmlns="" id="{3F6F37A1-2990-404D-B050-10F79357512A}"/>
              </a:ext>
            </a:extLst>
          </p:cNvPr>
          <p:cNvSpPr txBox="1"/>
          <p:nvPr/>
        </p:nvSpPr>
        <p:spPr>
          <a:xfrm>
            <a:off x="691977" y="1132352"/>
            <a:ext cx="11269363" cy="967957"/>
          </a:xfrm>
          <a:prstGeom prst="rect">
            <a:avLst/>
          </a:prstGeom>
          <a:noFill/>
        </p:spPr>
        <p:txBody>
          <a:bodyPr wrap="square">
            <a:spAutoFit/>
          </a:bodyPr>
          <a:lstStyle/>
          <a:p>
            <a:pPr>
              <a:lnSpc>
                <a:spcPct val="150000"/>
              </a:lnSpc>
            </a:pPr>
            <a:r>
              <a:rPr lang="en-IN" sz="2000" dirty="0"/>
              <a:t>PROBLEM 2: Draw the projections of a regular hexagon of 25mm sides, having one of its side in the H.P. and inclined at 60 to the V.P. and its surface making an angle of 45º with the H.P.</a:t>
            </a:r>
          </a:p>
        </p:txBody>
      </p:sp>
      <p:pic>
        <p:nvPicPr>
          <p:cNvPr id="4" name="Picture 3">
            <a:extLst>
              <a:ext uri="{FF2B5EF4-FFF2-40B4-BE49-F238E27FC236}">
                <a16:creationId xmlns:a16="http://schemas.microsoft.com/office/drawing/2014/main" xmlns="" id="{C40DC894-810C-49B4-97E6-A857C889B080}"/>
              </a:ext>
            </a:extLst>
          </p:cNvPr>
          <p:cNvPicPr>
            <a:picLocks noChangeAspect="1"/>
          </p:cNvPicPr>
          <p:nvPr/>
        </p:nvPicPr>
        <p:blipFill>
          <a:blip r:embed="rId3"/>
          <a:stretch>
            <a:fillRect/>
          </a:stretch>
        </p:blipFill>
        <p:spPr>
          <a:xfrm>
            <a:off x="115836" y="2527698"/>
            <a:ext cx="8821572" cy="3908431"/>
          </a:xfrm>
          <a:prstGeom prst="rect">
            <a:avLst/>
          </a:prstGeom>
        </p:spPr>
      </p:pic>
    </p:spTree>
    <p:extLst>
      <p:ext uri="{BB962C8B-B14F-4D97-AF65-F5344CB8AC3E}">
        <p14:creationId xmlns:p14="http://schemas.microsoft.com/office/powerpoint/2010/main" xmlns="" val="4033439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PROJECTION OF DIFFERENT TYPES OF PLANES</a:t>
            </a: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xmlns="" id="{3F6F37A1-2990-404D-B050-10F79357512A}"/>
              </a:ext>
            </a:extLst>
          </p:cNvPr>
          <p:cNvSpPr txBox="1"/>
          <p:nvPr/>
        </p:nvSpPr>
        <p:spPr>
          <a:xfrm>
            <a:off x="98854" y="1132352"/>
            <a:ext cx="12093141" cy="2352952"/>
          </a:xfrm>
          <a:prstGeom prst="rect">
            <a:avLst/>
          </a:prstGeom>
          <a:noFill/>
        </p:spPr>
        <p:txBody>
          <a:bodyPr wrap="square">
            <a:spAutoFit/>
          </a:bodyPr>
          <a:lstStyle/>
          <a:p>
            <a:pPr>
              <a:lnSpc>
                <a:spcPct val="150000"/>
              </a:lnSpc>
            </a:pPr>
            <a:r>
              <a:rPr lang="en-IN" sz="2000" dirty="0"/>
              <a:t>PROBLEM 3: </a:t>
            </a:r>
            <a:r>
              <a:rPr lang="en-US" sz="2000" dirty="0"/>
              <a:t>A square ABCD of 50 mm side has its corner A in the H.P., its diagonal AC inclined at 30º to the H.P. and the diagonal BD inclined at 45º to the V.P. and parallel to the H.P. Draw its projections.</a:t>
            </a:r>
          </a:p>
          <a:p>
            <a:pPr marL="342900" indent="-342900">
              <a:lnSpc>
                <a:spcPct val="150000"/>
              </a:lnSpc>
              <a:buFont typeface="Arial" panose="020B0604020202020204" pitchFamily="34" charset="0"/>
              <a:buChar char="•"/>
            </a:pPr>
            <a:r>
              <a:rPr lang="en-US" sz="2000" dirty="0"/>
              <a:t>Keep AC parallel to the H.P. &amp; BD perpendicular to V.P. (considering inclination of AC as inclination of the plane)</a:t>
            </a:r>
          </a:p>
          <a:p>
            <a:pPr marL="342900" indent="-342900">
              <a:lnSpc>
                <a:spcPct val="150000"/>
              </a:lnSpc>
              <a:buFont typeface="Arial" panose="020B0604020202020204" pitchFamily="34" charset="0"/>
              <a:buChar char="•"/>
            </a:pPr>
            <a:r>
              <a:rPr lang="en-US" sz="2000" dirty="0"/>
              <a:t>Incline AC at 30º to the H.P. i.e. incline the edge view (FV) at 30º to the HP</a:t>
            </a:r>
          </a:p>
          <a:p>
            <a:pPr marL="342900" indent="-342900">
              <a:lnSpc>
                <a:spcPct val="150000"/>
              </a:lnSpc>
              <a:buFont typeface="Arial" panose="020B0604020202020204" pitchFamily="34" charset="0"/>
              <a:buChar char="•"/>
            </a:pPr>
            <a:r>
              <a:rPr lang="en-US" sz="2000" dirty="0"/>
              <a:t>Incline BD at 45º to the V.P.</a:t>
            </a:r>
          </a:p>
        </p:txBody>
      </p:sp>
      <p:grpSp>
        <p:nvGrpSpPr>
          <p:cNvPr id="9" name="Group 8">
            <a:extLst>
              <a:ext uri="{FF2B5EF4-FFF2-40B4-BE49-F238E27FC236}">
                <a16:creationId xmlns:a16="http://schemas.microsoft.com/office/drawing/2014/main" xmlns="" id="{3D93FAEA-93C5-420E-9A87-35885668664C}"/>
              </a:ext>
            </a:extLst>
          </p:cNvPr>
          <p:cNvGrpSpPr/>
          <p:nvPr/>
        </p:nvGrpSpPr>
        <p:grpSpPr>
          <a:xfrm>
            <a:off x="222421" y="3485304"/>
            <a:ext cx="8983361" cy="2767215"/>
            <a:chOff x="1795462" y="1481137"/>
            <a:chExt cx="8601075" cy="3895725"/>
          </a:xfrm>
        </p:grpSpPr>
        <p:pic>
          <p:nvPicPr>
            <p:cNvPr id="2" name="Picture 1">
              <a:extLst>
                <a:ext uri="{FF2B5EF4-FFF2-40B4-BE49-F238E27FC236}">
                  <a16:creationId xmlns:a16="http://schemas.microsoft.com/office/drawing/2014/main" xmlns="" id="{C81CF9D0-9B09-4E50-A618-DD9915F1E8BC}"/>
                </a:ext>
              </a:extLst>
            </p:cNvPr>
            <p:cNvPicPr>
              <a:picLocks noChangeAspect="1"/>
            </p:cNvPicPr>
            <p:nvPr/>
          </p:nvPicPr>
          <p:blipFill>
            <a:blip r:embed="rId3"/>
            <a:stretch>
              <a:fillRect/>
            </a:stretch>
          </p:blipFill>
          <p:spPr>
            <a:xfrm>
              <a:off x="1795462" y="1481137"/>
              <a:ext cx="8601075" cy="3895725"/>
            </a:xfrm>
            <a:prstGeom prst="rect">
              <a:avLst/>
            </a:prstGeom>
          </p:spPr>
        </p:pic>
        <p:sp>
          <p:nvSpPr>
            <p:cNvPr id="6" name="Rectangle 5">
              <a:extLst>
                <a:ext uri="{FF2B5EF4-FFF2-40B4-BE49-F238E27FC236}">
                  <a16:creationId xmlns:a16="http://schemas.microsoft.com/office/drawing/2014/main" xmlns="" id="{8C77A3B2-2CA2-4A08-BAEF-24DA99821A1D}"/>
                </a:ext>
              </a:extLst>
            </p:cNvPr>
            <p:cNvSpPr/>
            <p:nvPr/>
          </p:nvSpPr>
          <p:spPr>
            <a:xfrm>
              <a:off x="1795462" y="1481137"/>
              <a:ext cx="2924819" cy="2982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xmlns="" val="1155463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Summary</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xmlns="" id="{0A13A0EC-5853-4621-BD2F-2C599293B87A}"/>
              </a:ext>
            </a:extLst>
          </p:cNvPr>
          <p:cNvSpPr txBox="1"/>
          <p:nvPr/>
        </p:nvSpPr>
        <p:spPr>
          <a:xfrm>
            <a:off x="1507605" y="804925"/>
            <a:ext cx="9872967" cy="6429452"/>
          </a:xfrm>
          <a:prstGeom prst="rect">
            <a:avLst/>
          </a:prstGeom>
          <a:noFill/>
        </p:spPr>
        <p:txBody>
          <a:bodyPr wrap="square">
            <a:spAutoFit/>
          </a:bodyPr>
          <a:lstStyle/>
          <a:p>
            <a:pPr marL="228600" lvl="0" indent="-228600" algn="just">
              <a:lnSpc>
                <a:spcPct val="90000"/>
              </a:lnSpc>
              <a:spcBef>
                <a:spcPts val="1000"/>
              </a:spcBef>
              <a:buFont typeface="Arial" panose="020B0604020202020204" pitchFamily="34" charset="0"/>
              <a:buChar char="•"/>
              <a:defRPr/>
            </a:pPr>
            <a:endParaRPr lang="en-US" sz="1800" dirty="0"/>
          </a:p>
          <a:p>
            <a:pPr algn="just">
              <a:lnSpc>
                <a:spcPct val="90000"/>
              </a:lnSpc>
              <a:spcBef>
                <a:spcPts val="1000"/>
              </a:spcBef>
              <a:defRPr/>
            </a:pPr>
            <a:r>
              <a:rPr lang="en-US" sz="2400" dirty="0"/>
              <a:t>Learners are able to draw:</a:t>
            </a:r>
          </a:p>
          <a:p>
            <a:pPr>
              <a:lnSpc>
                <a:spcPct val="150000"/>
              </a:lnSpc>
            </a:pPr>
            <a:endParaRPr lang="en-IN" sz="2400" dirty="0"/>
          </a:p>
          <a:p>
            <a:pPr marL="457200" indent="-457200">
              <a:lnSpc>
                <a:spcPct val="150000"/>
              </a:lnSpc>
              <a:buFontTx/>
              <a:buAutoNum type="alphaLcParenR"/>
            </a:pPr>
            <a:r>
              <a:rPr lang="en-IN" sz="2400" dirty="0"/>
              <a:t>Surface perpendicular to both HP and VP</a:t>
            </a:r>
          </a:p>
          <a:p>
            <a:pPr marL="457200" indent="-457200">
              <a:lnSpc>
                <a:spcPct val="150000"/>
              </a:lnSpc>
              <a:buAutoNum type="alphaLcParenR"/>
            </a:pPr>
            <a:r>
              <a:rPr lang="en-IN" sz="2400" dirty="0"/>
              <a:t>Surface parallel to HP and perpendicular to VP</a:t>
            </a:r>
          </a:p>
          <a:p>
            <a:pPr marL="457200" indent="-457200">
              <a:lnSpc>
                <a:spcPct val="150000"/>
              </a:lnSpc>
              <a:buFontTx/>
              <a:buAutoNum type="alphaLcParenR"/>
            </a:pPr>
            <a:r>
              <a:rPr lang="en-IN" sz="2400" dirty="0"/>
              <a:t>Surface inclined to HP and perpendicular to VP</a:t>
            </a:r>
          </a:p>
          <a:p>
            <a:pPr marL="457200" indent="-457200">
              <a:lnSpc>
                <a:spcPct val="150000"/>
              </a:lnSpc>
              <a:buFontTx/>
              <a:buAutoNum type="alphaLcParenR"/>
            </a:pPr>
            <a:r>
              <a:rPr lang="en-IN" sz="2400" dirty="0"/>
              <a:t>Surface inclined to VP and perpendicular to HP</a:t>
            </a:r>
          </a:p>
          <a:p>
            <a:pPr marL="457200" indent="-457200">
              <a:lnSpc>
                <a:spcPct val="150000"/>
              </a:lnSpc>
              <a:buFontTx/>
              <a:buAutoNum type="alphaLcParenR"/>
            </a:pPr>
            <a:endParaRPr lang="en-IN" sz="2400" dirty="0"/>
          </a:p>
          <a:p>
            <a:pPr marL="228600" indent="-228600" algn="just">
              <a:lnSpc>
                <a:spcPct val="90000"/>
              </a:lnSpc>
              <a:spcBef>
                <a:spcPts val="1000"/>
              </a:spcBef>
              <a:buFont typeface="Arial" panose="020B0604020202020204" pitchFamily="34" charset="0"/>
              <a:buChar char="•"/>
              <a:defRPr/>
            </a:pPr>
            <a:endParaRPr lang="en-US" sz="2400" dirty="0"/>
          </a:p>
          <a:p>
            <a:pPr marL="228600" indent="-228600" algn="just">
              <a:lnSpc>
                <a:spcPct val="90000"/>
              </a:lnSpc>
              <a:spcBef>
                <a:spcPts val="1000"/>
              </a:spcBef>
              <a:buFont typeface="Arial" panose="020B0604020202020204" pitchFamily="34" charset="0"/>
              <a:buChar char="•"/>
              <a:defRPr/>
            </a:pPr>
            <a:endParaRPr lang="en-US" sz="2400" dirty="0"/>
          </a:p>
          <a:p>
            <a:pPr marL="228600" indent="-228600" algn="just">
              <a:lnSpc>
                <a:spcPct val="90000"/>
              </a:lnSpc>
              <a:spcBef>
                <a:spcPts val="1000"/>
              </a:spcBef>
              <a:buFont typeface="Arial" panose="020B0604020202020204" pitchFamily="34" charset="0"/>
              <a:buChar char="•"/>
              <a:defRPr/>
            </a:pPr>
            <a:endParaRPr lang="en-US" sz="2400" dirty="0"/>
          </a:p>
          <a:p>
            <a:pPr marL="228600" indent="-228600" algn="just">
              <a:lnSpc>
                <a:spcPct val="90000"/>
              </a:lnSpc>
              <a:spcBef>
                <a:spcPts val="1000"/>
              </a:spcBef>
              <a:buFont typeface="Arial" panose="020B0604020202020204" pitchFamily="34" charset="0"/>
              <a:buChar char="•"/>
              <a:defRPr/>
            </a:pPr>
            <a:endParaRPr lang="en-US" sz="2400" dirty="0"/>
          </a:p>
          <a:p>
            <a:pPr marL="228600" indent="-228600" algn="just">
              <a:lnSpc>
                <a:spcPct val="90000"/>
              </a:lnSpc>
              <a:spcBef>
                <a:spcPts val="1000"/>
              </a:spcBef>
              <a:buFont typeface="Arial" panose="020B0604020202020204" pitchFamily="34" charset="0"/>
              <a:buChar char="•"/>
              <a:defRPr/>
            </a:pPr>
            <a:endParaRPr lang="en-US" sz="2400" dirty="0"/>
          </a:p>
        </p:txBody>
      </p:sp>
    </p:spTree>
    <p:extLst>
      <p:ext uri="{BB962C8B-B14F-4D97-AF65-F5344CB8AC3E}">
        <p14:creationId xmlns:p14="http://schemas.microsoft.com/office/powerpoint/2010/main" xmlns="" val="719381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Questions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1" name="Rectangle 10"/>
          <p:cNvSpPr/>
          <p:nvPr/>
        </p:nvSpPr>
        <p:spPr>
          <a:xfrm>
            <a:off x="74139" y="670390"/>
            <a:ext cx="9613558" cy="7363554"/>
          </a:xfrm>
          <a:prstGeom prst="rect">
            <a:avLst/>
          </a:prstGeom>
        </p:spPr>
        <p:txBody>
          <a:bodyPr wrap="square">
            <a:spAutoFit/>
          </a:bodyPr>
          <a:lstStyle/>
          <a:p>
            <a:endParaRPr lang="en-US" dirty="0"/>
          </a:p>
          <a:p>
            <a:pPr algn="just">
              <a:lnSpc>
                <a:spcPct val="150000"/>
              </a:lnSpc>
              <a:buFont typeface="Wingdings" pitchFamily="2" charset="2"/>
              <a:buChar char="v"/>
            </a:pPr>
            <a:r>
              <a:rPr lang="en-US" sz="2100" dirty="0"/>
              <a:t> </a:t>
            </a:r>
            <a:r>
              <a:rPr lang="en-US" sz="2100" b="1" dirty="0"/>
              <a:t>Problem 1:</a:t>
            </a:r>
            <a:r>
              <a:rPr lang="en-US" sz="2100" dirty="0"/>
              <a:t> A 30 – 60 degree set square of longest side 100 mm long, is in VP and 30 degree inclined to HP while it’s surface is 45 deg. inclined to VP. Draw it’s projections.</a:t>
            </a:r>
          </a:p>
          <a:p>
            <a:pPr algn="just">
              <a:lnSpc>
                <a:spcPct val="150000"/>
              </a:lnSpc>
              <a:buFont typeface="Wingdings" pitchFamily="2" charset="2"/>
              <a:buChar char="v"/>
            </a:pPr>
            <a:r>
              <a:rPr lang="en-US" sz="2100" dirty="0"/>
              <a:t> </a:t>
            </a:r>
            <a:r>
              <a:rPr lang="en-US" sz="2100" b="1" dirty="0"/>
              <a:t>Problem 2: </a:t>
            </a:r>
            <a:r>
              <a:rPr lang="en-US" sz="2100" dirty="0"/>
              <a:t>A 30 – 60 degree set square of longest side 100 mm long is in VP and it’s surface 45 deg. inclined to VP. One end of longest side is 10 mm and other end is 35 mm above HP. Draw it’s projections.</a:t>
            </a:r>
          </a:p>
          <a:p>
            <a:pPr algn="just">
              <a:lnSpc>
                <a:spcPct val="150000"/>
              </a:lnSpc>
              <a:buFont typeface="Wingdings" pitchFamily="2" charset="2"/>
              <a:buChar char="v"/>
            </a:pPr>
            <a:r>
              <a:rPr lang="en-US" sz="2100" dirty="0"/>
              <a:t> </a:t>
            </a:r>
            <a:r>
              <a:rPr lang="en-US" sz="2100" b="1" dirty="0"/>
              <a:t>Problem 3: </a:t>
            </a:r>
            <a:r>
              <a:rPr lang="en-US" sz="2100" dirty="0"/>
              <a:t>A regular pentagon of 30 mm sides is resting on HP on one of it’s sides with it’s surface 45 deg. inclined to HP. Draw it’s projections when the side in HP makes 30 deg. angle with VP.</a:t>
            </a:r>
          </a:p>
          <a:p>
            <a:pPr algn="just">
              <a:lnSpc>
                <a:spcPct val="150000"/>
              </a:lnSpc>
              <a:buFont typeface="Wingdings" pitchFamily="2" charset="2"/>
              <a:buChar char="v"/>
            </a:pPr>
            <a:r>
              <a:rPr lang="en-US" sz="2100" dirty="0"/>
              <a:t> </a:t>
            </a:r>
            <a:r>
              <a:rPr lang="en-US" sz="2100" b="1" dirty="0"/>
              <a:t>Problem 4: </a:t>
            </a:r>
            <a:r>
              <a:rPr lang="en-US" sz="2100" dirty="0"/>
              <a:t>A regular pentagon of 30 mm sides is resting on HP on one of it’s sides while it’s opposite vertex (corner) is 30 mm above HP. Draw projections when side in HP is 30 deg. inclined to VP.           </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pPr>
              <a:buFont typeface="Wingdings" pitchFamily="2" charset="2"/>
              <a:buChar char="v"/>
            </a:pPr>
            <a:endParaRPr lang="en-US" b="1" dirty="0">
              <a:solidFill>
                <a:srgbClr val="FF0000"/>
              </a:solidFill>
            </a:endParaRPr>
          </a:p>
          <a:p>
            <a:endParaRPr lang="en-US" dirty="0"/>
          </a:p>
          <a:p>
            <a:endParaRPr lang="en-US" dirty="0"/>
          </a:p>
        </p:txBody>
      </p:sp>
    </p:spTree>
    <p:extLst>
      <p:ext uri="{BB962C8B-B14F-4D97-AF65-F5344CB8AC3E}">
        <p14:creationId xmlns:p14="http://schemas.microsoft.com/office/powerpoint/2010/main" xmlns="" val="719381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References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p:cNvSpPr txBox="1"/>
          <p:nvPr/>
        </p:nvSpPr>
        <p:spPr>
          <a:xfrm>
            <a:off x="532234" y="1678682"/>
            <a:ext cx="11314023" cy="1938992"/>
          </a:xfrm>
          <a:prstGeom prst="rect">
            <a:avLst/>
          </a:prstGeom>
          <a:noFill/>
        </p:spPr>
        <p:txBody>
          <a:bodyPr wrap="square" rtlCol="0">
            <a:spAutoFit/>
          </a:bodyPr>
          <a:lstStyle/>
          <a:p>
            <a:pPr>
              <a:buFont typeface="Courier New" pitchFamily="49" charset="0"/>
              <a:buChar char="o"/>
            </a:pPr>
            <a:r>
              <a:rPr lang="en-US" sz="2400" b="1" dirty="0">
                <a:solidFill>
                  <a:schemeClr val="tx2">
                    <a:shade val="85000"/>
                    <a:satMod val="150000"/>
                  </a:schemeClr>
                </a:solidFill>
              </a:rPr>
              <a:t> Engineering Drawing by N. D. Bhatt and V. M. Panchal</a:t>
            </a:r>
          </a:p>
          <a:p>
            <a:endParaRPr lang="en-US" sz="2400" b="1" dirty="0">
              <a:solidFill>
                <a:schemeClr val="tx2">
                  <a:shade val="85000"/>
                  <a:satMod val="150000"/>
                </a:schemeClr>
              </a:solidFill>
            </a:endParaRPr>
          </a:p>
          <a:p>
            <a:pPr>
              <a:buFont typeface="Courier New" pitchFamily="49" charset="0"/>
              <a:buChar char="o"/>
            </a:pPr>
            <a:r>
              <a:rPr lang="en-US" sz="2400" b="1" dirty="0">
                <a:solidFill>
                  <a:schemeClr val="tx2">
                    <a:shade val="85000"/>
                    <a:satMod val="150000"/>
                  </a:schemeClr>
                </a:solidFill>
              </a:rPr>
              <a:t> Engineering Graphics by K. C. John</a:t>
            </a:r>
          </a:p>
          <a:p>
            <a:endParaRPr lang="en-US" sz="2400" b="1" dirty="0">
              <a:solidFill>
                <a:schemeClr val="tx2">
                  <a:shade val="85000"/>
                  <a:satMod val="150000"/>
                </a:schemeClr>
              </a:solidFill>
            </a:endParaRPr>
          </a:p>
          <a:p>
            <a:pPr>
              <a:buFont typeface="Courier New" pitchFamily="49" charset="0"/>
              <a:buChar char="o"/>
            </a:pPr>
            <a:r>
              <a:rPr lang="en-US" sz="2400" b="1" dirty="0">
                <a:solidFill>
                  <a:schemeClr val="tx2">
                    <a:shade val="85000"/>
                    <a:satMod val="150000"/>
                  </a:schemeClr>
                </a:solidFill>
              </a:rPr>
              <a:t> NPTEL</a:t>
            </a:r>
            <a:endParaRPr lang="en-US" sz="2400" b="1" dirty="0">
              <a:solidFill>
                <a:srgbClr val="FF0000"/>
              </a:solidFill>
            </a:endParaRPr>
          </a:p>
        </p:txBody>
      </p:sp>
    </p:spTree>
    <p:extLst>
      <p:ext uri="{BB962C8B-B14F-4D97-AF65-F5344CB8AC3E}">
        <p14:creationId xmlns:p14="http://schemas.microsoft.com/office/powerpoint/2010/main" xmlns="" val="71938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Prerequisite/Recapitulations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p:cNvSpPr txBox="1"/>
          <p:nvPr/>
        </p:nvSpPr>
        <p:spPr>
          <a:xfrm>
            <a:off x="846161" y="1445557"/>
            <a:ext cx="6445890" cy="4154984"/>
          </a:xfrm>
          <a:prstGeom prst="rect">
            <a:avLst/>
          </a:prstGeom>
          <a:noFill/>
        </p:spPr>
        <p:txBody>
          <a:bodyPr wrap="square" rtlCol="0">
            <a:spAutoFit/>
          </a:bodyPr>
          <a:lstStyle/>
          <a:p>
            <a:pPr>
              <a:lnSpc>
                <a:spcPct val="200000"/>
              </a:lnSpc>
              <a:buFont typeface="Arial" pitchFamily="34" charset="0"/>
              <a:buChar char="•"/>
            </a:pPr>
            <a:r>
              <a:rPr lang="en-US" sz="2400" b="1" dirty="0"/>
              <a:t> Drawing, Sketching</a:t>
            </a:r>
          </a:p>
          <a:p>
            <a:pPr>
              <a:lnSpc>
                <a:spcPct val="200000"/>
              </a:lnSpc>
              <a:buFont typeface="Arial" pitchFamily="34" charset="0"/>
              <a:buChar char="•"/>
            </a:pPr>
            <a:r>
              <a:rPr lang="en-US" sz="2400" b="1" dirty="0"/>
              <a:t> First angle &amp; third angle projection</a:t>
            </a:r>
          </a:p>
          <a:p>
            <a:pPr>
              <a:lnSpc>
                <a:spcPct val="200000"/>
              </a:lnSpc>
              <a:buFont typeface="Arial" pitchFamily="34" charset="0"/>
              <a:buChar char="•"/>
            </a:pPr>
            <a:r>
              <a:rPr lang="en-US" sz="2400" b="1" dirty="0"/>
              <a:t> Basics of engineering graphics</a:t>
            </a:r>
          </a:p>
          <a:p>
            <a:pPr>
              <a:lnSpc>
                <a:spcPct val="200000"/>
              </a:lnSpc>
              <a:buFont typeface="Arial" pitchFamily="34" charset="0"/>
              <a:buChar char="•"/>
            </a:pPr>
            <a:r>
              <a:rPr lang="en-US" sz="2400" b="1" dirty="0"/>
              <a:t>Projection of Point</a:t>
            </a:r>
          </a:p>
          <a:p>
            <a:pPr>
              <a:lnSpc>
                <a:spcPct val="200000"/>
              </a:lnSpc>
              <a:buFont typeface="Arial" pitchFamily="34" charset="0"/>
              <a:buChar char="•"/>
            </a:pPr>
            <a:r>
              <a:rPr lang="en-US" sz="2400" b="1" dirty="0"/>
              <a:t>Projection of Straight Lines</a:t>
            </a:r>
          </a:p>
          <a:p>
            <a:endParaRPr lang="en-US" sz="2400" dirty="0"/>
          </a:p>
        </p:txBody>
      </p:sp>
    </p:spTree>
    <p:extLst>
      <p:ext uri="{BB962C8B-B14F-4D97-AF65-F5344CB8AC3E}">
        <p14:creationId xmlns:p14="http://schemas.microsoft.com/office/powerpoint/2010/main" xmlns="" val="731070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lnSpc>
                <a:spcPct val="90000"/>
              </a:lnSpc>
              <a:spcBef>
                <a:spcPct val="0"/>
              </a:spcBef>
              <a:defRPr/>
            </a:pPr>
            <a:r>
              <a:rPr lang="en-US" sz="2800">
                <a:solidFill>
                  <a:schemeClr val="bg1"/>
                </a:solidFill>
              </a:rPr>
              <a:t>Email: brahma.agrawal@galgotiasuniversity.edu.in</a:t>
            </a:r>
            <a:endParaRPr lang="en-US" sz="2800" dirty="0">
              <a:solidFill>
                <a:schemeClr val="bg1"/>
              </a:solidFill>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p:cNvSpPr txBox="1"/>
          <p:nvPr/>
        </p:nvSpPr>
        <p:spPr>
          <a:xfrm>
            <a:off x="2251862" y="2797778"/>
            <a:ext cx="7820167" cy="1569660"/>
          </a:xfrm>
          <a:prstGeom prst="rect">
            <a:avLst/>
          </a:prstGeom>
          <a:noFill/>
        </p:spPr>
        <p:txBody>
          <a:bodyPr wrap="square" rtlCol="0">
            <a:spAutoFit/>
          </a:bodyPr>
          <a:lstStyle/>
          <a:p>
            <a:pPr algn="ctr"/>
            <a:r>
              <a:rPr lang="en-US" sz="9600" b="1" dirty="0">
                <a:solidFill>
                  <a:srgbClr val="92D050"/>
                </a:solidFill>
              </a:rPr>
              <a:t>Thank You</a:t>
            </a:r>
          </a:p>
        </p:txBody>
      </p:sp>
    </p:spTree>
    <p:extLst>
      <p:ext uri="{BB962C8B-B14F-4D97-AF65-F5344CB8AC3E}">
        <p14:creationId xmlns:p14="http://schemas.microsoft.com/office/powerpoint/2010/main" xmlns="" val="71938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Learning objectives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p:cNvSpPr txBox="1"/>
          <p:nvPr/>
        </p:nvSpPr>
        <p:spPr>
          <a:xfrm>
            <a:off x="272943" y="1684067"/>
            <a:ext cx="6591881" cy="2354491"/>
          </a:xfrm>
          <a:prstGeom prst="rect">
            <a:avLst/>
          </a:prstGeom>
          <a:noFill/>
        </p:spPr>
        <p:txBody>
          <a:bodyPr wrap="square" rtlCol="0">
            <a:spAutoFit/>
          </a:bodyPr>
          <a:lstStyle/>
          <a:p>
            <a:pPr>
              <a:lnSpc>
                <a:spcPct val="150000"/>
              </a:lnSpc>
            </a:pPr>
            <a:r>
              <a:rPr lang="en-US" sz="2400" dirty="0"/>
              <a:t>To acquire knowledge about:</a:t>
            </a:r>
          </a:p>
          <a:p>
            <a:pPr>
              <a:lnSpc>
                <a:spcPct val="150000"/>
              </a:lnSpc>
            </a:pPr>
            <a:endParaRPr lang="en-US" sz="2200" dirty="0"/>
          </a:p>
          <a:p>
            <a:pPr>
              <a:lnSpc>
                <a:spcPct val="150000"/>
              </a:lnSpc>
              <a:buFont typeface="Wingdings" pitchFamily="2" charset="2"/>
              <a:buChar char="v"/>
            </a:pPr>
            <a:r>
              <a:rPr lang="en-US" sz="2200" dirty="0"/>
              <a:t> Different cases of </a:t>
            </a:r>
            <a:r>
              <a:rPr lang="en-US" sz="2400" dirty="0"/>
              <a:t>Projection of planes</a:t>
            </a:r>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xmlns="" val="1207085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Types of Planes</a:t>
            </a: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xmlns="" id="{72DF2371-626F-4C5D-941F-5018E942FFC0}"/>
              </a:ext>
            </a:extLst>
          </p:cNvPr>
          <p:cNvSpPr txBox="1"/>
          <p:nvPr/>
        </p:nvSpPr>
        <p:spPr>
          <a:xfrm>
            <a:off x="1331441" y="1048430"/>
            <a:ext cx="7145294" cy="1143070"/>
          </a:xfrm>
          <a:prstGeom prst="rect">
            <a:avLst/>
          </a:prstGeom>
          <a:noFill/>
        </p:spPr>
        <p:txBody>
          <a:bodyPr wrap="square">
            <a:spAutoFit/>
          </a:bodyPr>
          <a:lstStyle/>
          <a:p>
            <a:pPr>
              <a:lnSpc>
                <a:spcPct val="150000"/>
              </a:lnSpc>
            </a:pPr>
            <a:r>
              <a:rPr lang="en-IN" sz="2400" dirty="0"/>
              <a:t>•Two dimensional objects are called planes. </a:t>
            </a:r>
          </a:p>
          <a:p>
            <a:pPr>
              <a:lnSpc>
                <a:spcPct val="150000"/>
              </a:lnSpc>
            </a:pPr>
            <a:r>
              <a:rPr lang="en-IN" sz="2400" dirty="0"/>
              <a:t>•They have length, breadth and negligible thickness</a:t>
            </a:r>
          </a:p>
        </p:txBody>
      </p:sp>
      <p:pic>
        <p:nvPicPr>
          <p:cNvPr id="4" name="Picture 3">
            <a:extLst>
              <a:ext uri="{FF2B5EF4-FFF2-40B4-BE49-F238E27FC236}">
                <a16:creationId xmlns:a16="http://schemas.microsoft.com/office/drawing/2014/main" xmlns="" id="{245C6E88-D8B0-4E9E-B3B1-1CB5C933DACC}"/>
              </a:ext>
            </a:extLst>
          </p:cNvPr>
          <p:cNvPicPr>
            <a:picLocks noChangeAspect="1"/>
          </p:cNvPicPr>
          <p:nvPr/>
        </p:nvPicPr>
        <p:blipFill>
          <a:blip r:embed="rId3"/>
          <a:stretch>
            <a:fillRect/>
          </a:stretch>
        </p:blipFill>
        <p:spPr>
          <a:xfrm>
            <a:off x="1925463" y="2287036"/>
            <a:ext cx="5153025" cy="4038600"/>
          </a:xfrm>
          <a:prstGeom prst="rect">
            <a:avLst/>
          </a:prstGeom>
        </p:spPr>
      </p:pic>
    </p:spTree>
    <p:extLst>
      <p:ext uri="{BB962C8B-B14F-4D97-AF65-F5344CB8AC3E}">
        <p14:creationId xmlns:p14="http://schemas.microsoft.com/office/powerpoint/2010/main" xmlns="" val="71938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Types of Planes contd.</a:t>
            </a: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a:extLst>
              <a:ext uri="{FF2B5EF4-FFF2-40B4-BE49-F238E27FC236}">
                <a16:creationId xmlns:a16="http://schemas.microsoft.com/office/drawing/2014/main" xmlns="" id="{797E1584-1AE5-43F9-B10D-E154BB41EC71}"/>
              </a:ext>
            </a:extLst>
          </p:cNvPr>
          <p:cNvSpPr txBox="1"/>
          <p:nvPr/>
        </p:nvSpPr>
        <p:spPr>
          <a:xfrm>
            <a:off x="1590929" y="1309975"/>
            <a:ext cx="7861989" cy="3046988"/>
          </a:xfrm>
          <a:prstGeom prst="rect">
            <a:avLst/>
          </a:prstGeom>
          <a:noFill/>
        </p:spPr>
        <p:txBody>
          <a:bodyPr wrap="square">
            <a:spAutoFit/>
          </a:bodyPr>
          <a:lstStyle/>
          <a:p>
            <a:r>
              <a:rPr lang="en-IN" sz="2400" dirty="0"/>
              <a:t>There are two types of Planes: </a:t>
            </a:r>
          </a:p>
          <a:p>
            <a:pPr marL="457200" indent="-457200">
              <a:buAutoNum type="arabicPeriod"/>
            </a:pPr>
            <a:r>
              <a:rPr lang="en-IN" sz="2400" dirty="0"/>
              <a:t>Perpendicular planes: Divided into sub-types: </a:t>
            </a:r>
          </a:p>
          <a:p>
            <a:r>
              <a:rPr lang="en-IN" sz="2400" dirty="0"/>
              <a:t>(</a:t>
            </a:r>
            <a:r>
              <a:rPr lang="en-IN" sz="2400" dirty="0" err="1"/>
              <a:t>i</a:t>
            </a:r>
            <a:r>
              <a:rPr lang="en-IN" sz="2400" dirty="0"/>
              <a:t>) Perpendicular to both the reference planes.</a:t>
            </a:r>
          </a:p>
          <a:p>
            <a:r>
              <a:rPr lang="en-IN" sz="2400" dirty="0"/>
              <a:t>(ii) Perpendicular to one plane and parallel to the other. </a:t>
            </a:r>
          </a:p>
          <a:p>
            <a:r>
              <a:rPr lang="en-IN" sz="2400" dirty="0"/>
              <a:t>(iii) Perpendicular to one plane and incline to the other.</a:t>
            </a:r>
          </a:p>
          <a:p>
            <a:endParaRPr lang="en-IN" sz="2400" dirty="0"/>
          </a:p>
          <a:p>
            <a:r>
              <a:rPr lang="en-IN" sz="2400" dirty="0"/>
              <a:t>2.  Oblique planes which have their surface inclined to  both the reference planes.</a:t>
            </a:r>
          </a:p>
        </p:txBody>
      </p:sp>
    </p:spTree>
    <p:extLst>
      <p:ext uri="{BB962C8B-B14F-4D97-AF65-F5344CB8AC3E}">
        <p14:creationId xmlns:p14="http://schemas.microsoft.com/office/powerpoint/2010/main" xmlns="" val="926200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Projection of Planes</a:t>
            </a: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xmlns="" id="{CD7A34A1-DFEC-4140-94E2-142868C943F9}"/>
              </a:ext>
            </a:extLst>
          </p:cNvPr>
          <p:cNvSpPr txBox="1"/>
          <p:nvPr/>
        </p:nvSpPr>
        <p:spPr>
          <a:xfrm>
            <a:off x="132828" y="813129"/>
            <a:ext cx="9542513" cy="5021055"/>
          </a:xfrm>
          <a:prstGeom prst="rect">
            <a:avLst/>
          </a:prstGeom>
          <a:noFill/>
        </p:spPr>
        <p:txBody>
          <a:bodyPr wrap="square">
            <a:spAutoFit/>
          </a:bodyPr>
          <a:lstStyle/>
          <a:p>
            <a:pPr>
              <a:lnSpc>
                <a:spcPct val="150000"/>
              </a:lnSpc>
            </a:pPr>
            <a:r>
              <a:rPr lang="en-IN" sz="2400" dirty="0"/>
              <a:t>In this topic various plane figures are the objects. </a:t>
            </a:r>
          </a:p>
          <a:p>
            <a:pPr>
              <a:lnSpc>
                <a:spcPct val="150000"/>
              </a:lnSpc>
            </a:pPr>
            <a:r>
              <a:rPr lang="en-IN" sz="2400" dirty="0"/>
              <a:t>What is usually asked in the problem:</a:t>
            </a:r>
          </a:p>
          <a:p>
            <a:pPr>
              <a:lnSpc>
                <a:spcPct val="150000"/>
              </a:lnSpc>
            </a:pPr>
            <a:r>
              <a:rPr lang="en-IN" sz="2400" dirty="0"/>
              <a:t>To draw their projections, means F.V, T.V &amp; S.V </a:t>
            </a:r>
          </a:p>
          <a:p>
            <a:pPr>
              <a:lnSpc>
                <a:spcPct val="150000"/>
              </a:lnSpc>
            </a:pPr>
            <a:r>
              <a:rPr lang="en-IN" sz="2400" dirty="0"/>
              <a:t>What will be given in the problem:</a:t>
            </a:r>
          </a:p>
          <a:p>
            <a:pPr marL="457200" indent="-457200">
              <a:lnSpc>
                <a:spcPct val="150000"/>
              </a:lnSpc>
              <a:buAutoNum type="arabicPeriod"/>
            </a:pPr>
            <a:r>
              <a:rPr lang="en-IN" sz="2400" dirty="0"/>
              <a:t>Description of the plane figure. </a:t>
            </a:r>
          </a:p>
          <a:p>
            <a:pPr marL="457200" indent="-457200">
              <a:lnSpc>
                <a:spcPct val="150000"/>
              </a:lnSpc>
              <a:buAutoNum type="arabicPeriod"/>
            </a:pPr>
            <a:r>
              <a:rPr lang="en-IN" sz="2400" dirty="0"/>
              <a:t>2. It’s position with HP and VP. </a:t>
            </a:r>
          </a:p>
          <a:p>
            <a:pPr>
              <a:lnSpc>
                <a:spcPct val="150000"/>
              </a:lnSpc>
            </a:pPr>
            <a:r>
              <a:rPr lang="en-IN" sz="2400" dirty="0"/>
              <a:t>In which manner it’s position with H.P. &amp; V.P. will be described:</a:t>
            </a:r>
          </a:p>
          <a:p>
            <a:pPr>
              <a:lnSpc>
                <a:spcPct val="150000"/>
              </a:lnSpc>
            </a:pPr>
            <a:r>
              <a:rPr lang="en-IN" sz="2400" dirty="0"/>
              <a:t>1. Inclination of it’s SURFACE with one of the reference planes will be given. </a:t>
            </a:r>
          </a:p>
          <a:p>
            <a:pPr>
              <a:lnSpc>
                <a:spcPct val="150000"/>
              </a:lnSpc>
            </a:pPr>
            <a:r>
              <a:rPr lang="en-IN" sz="2400" dirty="0"/>
              <a:t>2. Inclination of one of it’s EDGES with other reference plane will be given .</a:t>
            </a:r>
          </a:p>
        </p:txBody>
      </p:sp>
    </p:spTree>
    <p:extLst>
      <p:ext uri="{BB962C8B-B14F-4D97-AF65-F5344CB8AC3E}">
        <p14:creationId xmlns:p14="http://schemas.microsoft.com/office/powerpoint/2010/main" xmlns="" val="3533496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Orientation of Planes</a:t>
            </a: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a:extLst>
              <a:ext uri="{FF2B5EF4-FFF2-40B4-BE49-F238E27FC236}">
                <a16:creationId xmlns:a16="http://schemas.microsoft.com/office/drawing/2014/main" xmlns="" id="{7170B373-4887-4F1B-B923-8DF72C85C336}"/>
              </a:ext>
            </a:extLst>
          </p:cNvPr>
          <p:cNvSpPr txBox="1"/>
          <p:nvPr/>
        </p:nvSpPr>
        <p:spPr>
          <a:xfrm>
            <a:off x="1257296" y="1011360"/>
            <a:ext cx="6098058" cy="1697068"/>
          </a:xfrm>
          <a:prstGeom prst="rect">
            <a:avLst/>
          </a:prstGeom>
          <a:noFill/>
        </p:spPr>
        <p:txBody>
          <a:bodyPr wrap="square">
            <a:spAutoFit/>
          </a:bodyPr>
          <a:lstStyle/>
          <a:p>
            <a:pPr marL="457200" indent="-457200">
              <a:lnSpc>
                <a:spcPct val="150000"/>
              </a:lnSpc>
              <a:buAutoNum type="alphaLcParenR"/>
            </a:pPr>
            <a:r>
              <a:rPr lang="en-IN" sz="2400" dirty="0"/>
              <a:t>Perpendicular (Edge view) </a:t>
            </a:r>
          </a:p>
          <a:p>
            <a:pPr marL="457200" indent="-457200">
              <a:lnSpc>
                <a:spcPct val="150000"/>
              </a:lnSpc>
              <a:buAutoNum type="alphaLcParenR"/>
            </a:pPr>
            <a:r>
              <a:rPr lang="en-IN" sz="2400" dirty="0"/>
              <a:t>Parallel (True shape and size) </a:t>
            </a:r>
          </a:p>
          <a:p>
            <a:pPr marL="457200" indent="-457200">
              <a:lnSpc>
                <a:spcPct val="150000"/>
              </a:lnSpc>
              <a:buAutoNum type="alphaLcParenR"/>
            </a:pPr>
            <a:r>
              <a:rPr lang="en-IN" sz="2400" dirty="0"/>
              <a:t>Inclines (Foreshortened shape)</a:t>
            </a:r>
          </a:p>
        </p:txBody>
      </p:sp>
      <p:pic>
        <p:nvPicPr>
          <p:cNvPr id="4" name="Picture 3">
            <a:extLst>
              <a:ext uri="{FF2B5EF4-FFF2-40B4-BE49-F238E27FC236}">
                <a16:creationId xmlns:a16="http://schemas.microsoft.com/office/drawing/2014/main" xmlns="" id="{A21DAC98-2BB1-4534-B873-550892788B0C}"/>
              </a:ext>
            </a:extLst>
          </p:cNvPr>
          <p:cNvPicPr>
            <a:picLocks noChangeAspect="1"/>
          </p:cNvPicPr>
          <p:nvPr/>
        </p:nvPicPr>
        <p:blipFill>
          <a:blip r:embed="rId3"/>
          <a:stretch>
            <a:fillRect/>
          </a:stretch>
        </p:blipFill>
        <p:spPr>
          <a:xfrm>
            <a:off x="279568" y="2876811"/>
            <a:ext cx="8420100" cy="2686050"/>
          </a:xfrm>
          <a:prstGeom prst="rect">
            <a:avLst/>
          </a:prstGeom>
        </p:spPr>
      </p:pic>
      <p:sp>
        <p:nvSpPr>
          <p:cNvPr id="10" name="TextBox 9">
            <a:extLst>
              <a:ext uri="{FF2B5EF4-FFF2-40B4-BE49-F238E27FC236}">
                <a16:creationId xmlns:a16="http://schemas.microsoft.com/office/drawing/2014/main" xmlns="" id="{DB7B156A-416D-48F7-8F00-D918A94B1E2A}"/>
              </a:ext>
            </a:extLst>
          </p:cNvPr>
          <p:cNvSpPr txBox="1"/>
          <p:nvPr/>
        </p:nvSpPr>
        <p:spPr>
          <a:xfrm>
            <a:off x="470577" y="5612209"/>
            <a:ext cx="9056482" cy="589072"/>
          </a:xfrm>
          <a:prstGeom prst="rect">
            <a:avLst/>
          </a:prstGeom>
          <a:noFill/>
        </p:spPr>
        <p:txBody>
          <a:bodyPr wrap="square">
            <a:spAutoFit/>
          </a:bodyPr>
          <a:lstStyle/>
          <a:p>
            <a:pPr marL="457200" indent="-457200">
              <a:lnSpc>
                <a:spcPct val="150000"/>
              </a:lnSpc>
              <a:buAutoNum type="alphaLcParenR"/>
            </a:pPr>
            <a:r>
              <a:rPr lang="en-IN" sz="2400" dirty="0"/>
              <a:t>Perpendicular                     b) Parallel                          c) Inclines </a:t>
            </a:r>
          </a:p>
        </p:txBody>
      </p:sp>
    </p:spTree>
    <p:extLst>
      <p:ext uri="{BB962C8B-B14F-4D97-AF65-F5344CB8AC3E}">
        <p14:creationId xmlns:p14="http://schemas.microsoft.com/office/powerpoint/2010/main" xmlns="" val="373205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Different problems for Projection of Planes</a:t>
            </a: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xmlns="" id="{AD677551-73E2-469F-94C9-3C13AFB86C96}"/>
              </a:ext>
            </a:extLst>
          </p:cNvPr>
          <p:cNvSpPr txBox="1"/>
          <p:nvPr/>
        </p:nvSpPr>
        <p:spPr>
          <a:xfrm>
            <a:off x="1516785" y="1011360"/>
            <a:ext cx="9270664" cy="5575052"/>
          </a:xfrm>
          <a:prstGeom prst="rect">
            <a:avLst/>
          </a:prstGeom>
          <a:noFill/>
        </p:spPr>
        <p:txBody>
          <a:bodyPr wrap="square">
            <a:spAutoFit/>
          </a:bodyPr>
          <a:lstStyle/>
          <a:p>
            <a:pPr marL="457200" indent="-457200">
              <a:lnSpc>
                <a:spcPct val="150000"/>
              </a:lnSpc>
              <a:buAutoNum type="alphaLcParenR"/>
            </a:pPr>
            <a:endParaRPr lang="en-IN" sz="2400" dirty="0"/>
          </a:p>
          <a:p>
            <a:pPr marL="457200" indent="-457200">
              <a:lnSpc>
                <a:spcPct val="150000"/>
              </a:lnSpc>
              <a:buFontTx/>
              <a:buAutoNum type="alphaLcParenR"/>
            </a:pPr>
            <a:r>
              <a:rPr lang="en-IN" sz="2400" dirty="0"/>
              <a:t>Surface perpendicular to both HP and VP</a:t>
            </a:r>
          </a:p>
          <a:p>
            <a:pPr marL="457200" indent="-457200">
              <a:lnSpc>
                <a:spcPct val="150000"/>
              </a:lnSpc>
              <a:buAutoNum type="alphaLcParenR"/>
            </a:pPr>
            <a:r>
              <a:rPr lang="en-IN" sz="2400" dirty="0"/>
              <a:t>Surface parallel to HP and perpendicular to VP</a:t>
            </a:r>
          </a:p>
          <a:p>
            <a:pPr marL="457200" indent="-457200">
              <a:lnSpc>
                <a:spcPct val="150000"/>
              </a:lnSpc>
              <a:buFontTx/>
              <a:buAutoNum type="alphaLcParenR"/>
            </a:pPr>
            <a:r>
              <a:rPr lang="en-IN" sz="2400" dirty="0"/>
              <a:t>Surface inclined to HP and perpendicular to VP</a:t>
            </a:r>
          </a:p>
          <a:p>
            <a:pPr>
              <a:lnSpc>
                <a:spcPct val="150000"/>
              </a:lnSpc>
            </a:pPr>
            <a:endParaRPr lang="en-IN" sz="2400" dirty="0"/>
          </a:p>
          <a:p>
            <a:pPr marL="457200" indent="-457200">
              <a:lnSpc>
                <a:spcPct val="150000"/>
              </a:lnSpc>
              <a:buFontTx/>
              <a:buAutoNum type="alphaLcParenR"/>
            </a:pPr>
            <a:endParaRPr lang="en-IN" sz="2400" dirty="0"/>
          </a:p>
          <a:p>
            <a:pPr marL="457200" indent="-457200">
              <a:lnSpc>
                <a:spcPct val="150000"/>
              </a:lnSpc>
              <a:buFontTx/>
              <a:buAutoNum type="alphaLcParenR"/>
            </a:pPr>
            <a:endParaRPr lang="en-IN" sz="2400" dirty="0"/>
          </a:p>
          <a:p>
            <a:pPr marL="457200" indent="-457200">
              <a:lnSpc>
                <a:spcPct val="150000"/>
              </a:lnSpc>
              <a:buFontTx/>
              <a:buAutoNum type="alphaLcParenR"/>
            </a:pPr>
            <a:endParaRPr lang="en-IN" sz="2400" dirty="0"/>
          </a:p>
          <a:p>
            <a:pPr marL="457200" indent="-457200">
              <a:lnSpc>
                <a:spcPct val="150000"/>
              </a:lnSpc>
              <a:buAutoNum type="alphaLcParenR"/>
            </a:pPr>
            <a:endParaRPr lang="en-IN" sz="2400" dirty="0"/>
          </a:p>
          <a:p>
            <a:pPr marL="457200" indent="-457200">
              <a:lnSpc>
                <a:spcPct val="150000"/>
              </a:lnSpc>
              <a:buAutoNum type="alphaLcParenR"/>
            </a:pPr>
            <a:endParaRPr lang="en-IN" sz="2400" dirty="0"/>
          </a:p>
        </p:txBody>
      </p:sp>
    </p:spTree>
    <p:extLst>
      <p:ext uri="{BB962C8B-B14F-4D97-AF65-F5344CB8AC3E}">
        <p14:creationId xmlns:p14="http://schemas.microsoft.com/office/powerpoint/2010/main" xmlns="" val="3087079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PROJECTION OF DIFFERENT TYPES OF PLANES</a:t>
            </a: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xmlns="" id="{6FE9098D-8118-445A-8E93-62FF0E36616C}"/>
              </a:ext>
            </a:extLst>
          </p:cNvPr>
          <p:cNvSpPr txBox="1"/>
          <p:nvPr/>
        </p:nvSpPr>
        <p:spPr>
          <a:xfrm>
            <a:off x="985445" y="1107296"/>
            <a:ext cx="8591041" cy="830997"/>
          </a:xfrm>
          <a:prstGeom prst="rect">
            <a:avLst/>
          </a:prstGeom>
          <a:noFill/>
        </p:spPr>
        <p:txBody>
          <a:bodyPr wrap="square">
            <a:spAutoFit/>
          </a:bodyPr>
          <a:lstStyle/>
          <a:p>
            <a:pPr marL="457200" indent="-457200">
              <a:buAutoNum type="alphaUcPeriod"/>
            </a:pPr>
            <a:r>
              <a:rPr lang="en-IN" sz="2400" dirty="0"/>
              <a:t>Plane PERPENDICULAR to both the reference planes:</a:t>
            </a:r>
          </a:p>
          <a:p>
            <a:r>
              <a:rPr lang="en-IN" sz="2400" dirty="0"/>
              <a:t>Front View (F.V.) and Top View (T.V.) are both lines</a:t>
            </a:r>
          </a:p>
        </p:txBody>
      </p:sp>
      <p:pic>
        <p:nvPicPr>
          <p:cNvPr id="6" name="Picture 5">
            <a:extLst>
              <a:ext uri="{FF2B5EF4-FFF2-40B4-BE49-F238E27FC236}">
                <a16:creationId xmlns:a16="http://schemas.microsoft.com/office/drawing/2014/main" xmlns="" id="{5F331F1A-4252-40AE-9B86-A758FAD00158}"/>
              </a:ext>
            </a:extLst>
          </p:cNvPr>
          <p:cNvPicPr>
            <a:picLocks noChangeAspect="1"/>
          </p:cNvPicPr>
          <p:nvPr/>
        </p:nvPicPr>
        <p:blipFill>
          <a:blip r:embed="rId3"/>
          <a:stretch>
            <a:fillRect/>
          </a:stretch>
        </p:blipFill>
        <p:spPr>
          <a:xfrm>
            <a:off x="791444" y="1976437"/>
            <a:ext cx="6459525" cy="4028947"/>
          </a:xfrm>
          <a:prstGeom prst="rect">
            <a:avLst/>
          </a:prstGeom>
        </p:spPr>
      </p:pic>
    </p:spTree>
    <p:extLst>
      <p:ext uri="{BB962C8B-B14F-4D97-AF65-F5344CB8AC3E}">
        <p14:creationId xmlns:p14="http://schemas.microsoft.com/office/powerpoint/2010/main" xmlns="" val="169865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5217</TotalTime>
  <Words>1131</Words>
  <Application>Microsoft Office PowerPoint</Application>
  <PresentationFormat>Custom</PresentationFormat>
  <Paragraphs>141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student</cp:lastModifiedBy>
  <cp:revision>257</cp:revision>
  <dcterms:created xsi:type="dcterms:W3CDTF">2020-05-05T09:43:45Z</dcterms:created>
  <dcterms:modified xsi:type="dcterms:W3CDTF">2021-12-01T10:34:19Z</dcterms:modified>
</cp:coreProperties>
</file>