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317" r:id="rId2"/>
    <p:sldId id="318" r:id="rId3"/>
    <p:sldId id="319" r:id="rId4"/>
    <p:sldId id="320" r:id="rId5"/>
    <p:sldId id="321" r:id="rId6"/>
    <p:sldId id="322" r:id="rId7"/>
    <p:sldId id="323" r:id="rId8"/>
    <p:sldId id="339" r:id="rId9"/>
    <p:sldId id="326" r:id="rId10"/>
    <p:sldId id="324" r:id="rId11"/>
    <p:sldId id="327" r:id="rId12"/>
    <p:sldId id="330" r:id="rId13"/>
    <p:sldId id="340" r:id="rId14"/>
    <p:sldId id="341" r:id="rId15"/>
    <p:sldId id="342" r:id="rId16"/>
    <p:sldId id="343" r:id="rId17"/>
    <p:sldId id="336" r:id="rId18"/>
    <p:sldId id="325" r:id="rId19"/>
    <p:sldId id="338" r:id="rId20"/>
    <p:sldId id="33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4209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719" autoAdjust="0"/>
    <p:restoredTop sz="94696"/>
  </p:normalViewPr>
  <p:slideViewPr>
    <p:cSldViewPr snapToGrid="0" snapToObjects="1">
      <p:cViewPr varScale="1">
        <p:scale>
          <a:sx n="70" d="100"/>
          <a:sy n="70" d="100"/>
        </p:scale>
        <p:origin x="-67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24-11-2020</a:t>
            </a:fld>
            <a:endParaRPr lang="en-US"/>
          </a:p>
        </p:txBody>
      </p:sp>
      <p:sp>
        <p:nvSpPr>
          <p:cNvPr id="4" name="Footer Placeholder 3">
            <a:extLst>
              <a:ext uri="{FF2B5EF4-FFF2-40B4-BE49-F238E27FC236}">
                <a16:creationId xmlns=""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24-11-2020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087DB8D-2085-BA4F-BAA0-77C9844548D8}"/>
              </a:ext>
            </a:extLst>
          </p:cNvPr>
          <p:cNvSpPr>
            <a:spLocks noGrp="1"/>
          </p:cNvSpPr>
          <p:nvPr>
            <p:ph type="dt" sz="half" idx="10"/>
          </p:nvPr>
        </p:nvSpPr>
        <p:spPr/>
        <p:txBody>
          <a:bodyPr/>
          <a:lstStyle/>
          <a:p>
            <a:fld id="{B6589C56-92CE-47B2-ACB2-4F555ABA3A72}" type="datetime1">
              <a:rPr lang="en-US" smtClean="0"/>
              <a:pPr/>
              <a:t>24-Nov-20</a:t>
            </a:fld>
            <a:endParaRPr lang="en-US"/>
          </a:p>
        </p:txBody>
      </p:sp>
      <p:sp>
        <p:nvSpPr>
          <p:cNvPr id="5" name="Footer Placeholder 4">
            <a:extLst>
              <a:ext uri="{FF2B5EF4-FFF2-40B4-BE49-F238E27FC236}">
                <a16:creationId xmlns=""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741D1B-40DA-2741-A4B3-7EAAD6A42A09}"/>
              </a:ext>
            </a:extLst>
          </p:cNvPr>
          <p:cNvSpPr>
            <a:spLocks noGrp="1"/>
          </p:cNvSpPr>
          <p:nvPr>
            <p:ph type="dt" sz="half" idx="10"/>
          </p:nvPr>
        </p:nvSpPr>
        <p:spPr/>
        <p:txBody>
          <a:bodyPr/>
          <a:lstStyle/>
          <a:p>
            <a:fld id="{7A0F58B1-DF52-4F70-B763-700FC8E9FEA0}" type="datetime1">
              <a:rPr lang="en-US" smtClean="0"/>
              <a:pPr/>
              <a:t>24-Nov-20</a:t>
            </a:fld>
            <a:endParaRPr lang="en-US"/>
          </a:p>
        </p:txBody>
      </p:sp>
      <p:sp>
        <p:nvSpPr>
          <p:cNvPr id="5" name="Footer Placeholder 4">
            <a:extLst>
              <a:ext uri="{FF2B5EF4-FFF2-40B4-BE49-F238E27FC236}">
                <a16:creationId xmlns=""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78A832E-7C18-E844-AD16-385329DD3693}"/>
              </a:ext>
            </a:extLst>
          </p:cNvPr>
          <p:cNvSpPr>
            <a:spLocks noGrp="1"/>
          </p:cNvSpPr>
          <p:nvPr>
            <p:ph type="dt" sz="half" idx="10"/>
          </p:nvPr>
        </p:nvSpPr>
        <p:spPr/>
        <p:txBody>
          <a:bodyPr/>
          <a:lstStyle/>
          <a:p>
            <a:fld id="{CFD87FA2-9D0A-48BA-8A36-22DA4A1EC439}" type="datetime1">
              <a:rPr lang="en-US" smtClean="0"/>
              <a:pPr/>
              <a:t>24-Nov-20</a:t>
            </a:fld>
            <a:endParaRPr lang="en-US"/>
          </a:p>
        </p:txBody>
      </p:sp>
      <p:sp>
        <p:nvSpPr>
          <p:cNvPr id="5" name="Footer Placeholder 4">
            <a:extLst>
              <a:ext uri="{FF2B5EF4-FFF2-40B4-BE49-F238E27FC236}">
                <a16:creationId xmlns=""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71A5E5-6204-D748-9A98-B9C434AF00B0}"/>
              </a:ext>
            </a:extLst>
          </p:cNvPr>
          <p:cNvSpPr>
            <a:spLocks noGrp="1"/>
          </p:cNvSpPr>
          <p:nvPr>
            <p:ph type="dt" sz="half" idx="10"/>
          </p:nvPr>
        </p:nvSpPr>
        <p:spPr/>
        <p:txBody>
          <a:bodyPr/>
          <a:lstStyle/>
          <a:p>
            <a:fld id="{0FE34AB2-DC36-478B-AB99-42055C145F48}" type="datetime1">
              <a:rPr lang="en-US" smtClean="0"/>
              <a:pPr/>
              <a:t>24-Nov-20</a:t>
            </a:fld>
            <a:endParaRPr lang="en-US"/>
          </a:p>
        </p:txBody>
      </p:sp>
      <p:sp>
        <p:nvSpPr>
          <p:cNvPr id="5" name="Footer Placeholder 4">
            <a:extLst>
              <a:ext uri="{FF2B5EF4-FFF2-40B4-BE49-F238E27FC236}">
                <a16:creationId xmlns=""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317132D-85B2-7949-AF1E-F8BE8D429DA4}"/>
              </a:ext>
            </a:extLst>
          </p:cNvPr>
          <p:cNvSpPr>
            <a:spLocks noGrp="1"/>
          </p:cNvSpPr>
          <p:nvPr>
            <p:ph type="dt" sz="half" idx="10"/>
          </p:nvPr>
        </p:nvSpPr>
        <p:spPr/>
        <p:txBody>
          <a:bodyPr/>
          <a:lstStyle/>
          <a:p>
            <a:fld id="{4DADFD8A-3890-4F1F-B12B-D681F9110C31}" type="datetime1">
              <a:rPr lang="en-US" smtClean="0"/>
              <a:pPr/>
              <a:t>24-Nov-20</a:t>
            </a:fld>
            <a:endParaRPr lang="en-US"/>
          </a:p>
        </p:txBody>
      </p:sp>
      <p:sp>
        <p:nvSpPr>
          <p:cNvPr id="5" name="Footer Placeholder 4">
            <a:extLst>
              <a:ext uri="{FF2B5EF4-FFF2-40B4-BE49-F238E27FC236}">
                <a16:creationId xmlns=""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BBD3D62-50EC-C044-98A5-8700F758EE6D}"/>
              </a:ext>
            </a:extLst>
          </p:cNvPr>
          <p:cNvSpPr>
            <a:spLocks noGrp="1"/>
          </p:cNvSpPr>
          <p:nvPr>
            <p:ph type="dt" sz="half" idx="10"/>
          </p:nvPr>
        </p:nvSpPr>
        <p:spPr/>
        <p:txBody>
          <a:bodyPr/>
          <a:lstStyle/>
          <a:p>
            <a:fld id="{88206B72-FD0C-4718-AF10-7BB8D430169A}" type="datetime1">
              <a:rPr lang="en-US" smtClean="0"/>
              <a:pPr/>
              <a:t>24-Nov-20</a:t>
            </a:fld>
            <a:endParaRPr lang="en-US"/>
          </a:p>
        </p:txBody>
      </p:sp>
      <p:sp>
        <p:nvSpPr>
          <p:cNvPr id="6" name="Footer Placeholder 5">
            <a:extLst>
              <a:ext uri="{FF2B5EF4-FFF2-40B4-BE49-F238E27FC236}">
                <a16:creationId xmlns=""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3AB73E8-AA99-9D44-B73A-36DAB298DB66}"/>
              </a:ext>
            </a:extLst>
          </p:cNvPr>
          <p:cNvSpPr>
            <a:spLocks noGrp="1"/>
          </p:cNvSpPr>
          <p:nvPr>
            <p:ph type="dt" sz="half" idx="10"/>
          </p:nvPr>
        </p:nvSpPr>
        <p:spPr/>
        <p:txBody>
          <a:bodyPr/>
          <a:lstStyle/>
          <a:p>
            <a:fld id="{06CAF295-340C-4891-B250-3853F7357173}" type="datetime1">
              <a:rPr lang="en-US" smtClean="0"/>
              <a:pPr/>
              <a:t>24-Nov-20</a:t>
            </a:fld>
            <a:endParaRPr lang="en-US"/>
          </a:p>
        </p:txBody>
      </p:sp>
      <p:sp>
        <p:nvSpPr>
          <p:cNvPr id="8" name="Footer Placeholder 7">
            <a:extLst>
              <a:ext uri="{FF2B5EF4-FFF2-40B4-BE49-F238E27FC236}">
                <a16:creationId xmlns=""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F44714-C02E-224F-9D69-9FD099B1B610}"/>
              </a:ext>
            </a:extLst>
          </p:cNvPr>
          <p:cNvSpPr>
            <a:spLocks noGrp="1"/>
          </p:cNvSpPr>
          <p:nvPr>
            <p:ph type="dt" sz="half" idx="10"/>
          </p:nvPr>
        </p:nvSpPr>
        <p:spPr/>
        <p:txBody>
          <a:bodyPr/>
          <a:lstStyle/>
          <a:p>
            <a:fld id="{80B584F0-01E0-40D7-8F57-047FE452AF4F}" type="datetime1">
              <a:rPr lang="en-US" smtClean="0"/>
              <a:pPr/>
              <a:t>24-Nov-20</a:t>
            </a:fld>
            <a:endParaRPr lang="en-US"/>
          </a:p>
        </p:txBody>
      </p:sp>
      <p:sp>
        <p:nvSpPr>
          <p:cNvPr id="4" name="Footer Placeholder 3">
            <a:extLst>
              <a:ext uri="{FF2B5EF4-FFF2-40B4-BE49-F238E27FC236}">
                <a16:creationId xmlns=""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AB9069D-ACC1-2846-BB69-0C25ABE4128B}"/>
              </a:ext>
            </a:extLst>
          </p:cNvPr>
          <p:cNvSpPr>
            <a:spLocks noGrp="1"/>
          </p:cNvSpPr>
          <p:nvPr>
            <p:ph type="dt" sz="half" idx="10"/>
          </p:nvPr>
        </p:nvSpPr>
        <p:spPr/>
        <p:txBody>
          <a:bodyPr/>
          <a:lstStyle/>
          <a:p>
            <a:fld id="{7AD3A4AA-E395-466A-A7A4-6B7D85D26E0C}" type="datetime1">
              <a:rPr lang="en-US" smtClean="0"/>
              <a:pPr/>
              <a:t>24-Nov-20</a:t>
            </a:fld>
            <a:endParaRPr lang="en-US"/>
          </a:p>
        </p:txBody>
      </p:sp>
      <p:sp>
        <p:nvSpPr>
          <p:cNvPr id="3" name="Footer Placeholder 2">
            <a:extLst>
              <a:ext uri="{FF2B5EF4-FFF2-40B4-BE49-F238E27FC236}">
                <a16:creationId xmlns=""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FC69DD6-BF4D-1F43-9CC6-5D52D2316455}"/>
              </a:ext>
            </a:extLst>
          </p:cNvPr>
          <p:cNvSpPr>
            <a:spLocks noGrp="1"/>
          </p:cNvSpPr>
          <p:nvPr>
            <p:ph type="dt" sz="half" idx="10"/>
          </p:nvPr>
        </p:nvSpPr>
        <p:spPr/>
        <p:txBody>
          <a:bodyPr/>
          <a:lstStyle/>
          <a:p>
            <a:fld id="{76B93B69-3894-4C77-B995-7BDB70807655}" type="datetime1">
              <a:rPr lang="en-US" smtClean="0"/>
              <a:pPr/>
              <a:t>24-Nov-20</a:t>
            </a:fld>
            <a:endParaRPr lang="en-US"/>
          </a:p>
        </p:txBody>
      </p:sp>
      <p:sp>
        <p:nvSpPr>
          <p:cNvPr id="6" name="Footer Placeholder 5">
            <a:extLst>
              <a:ext uri="{FF2B5EF4-FFF2-40B4-BE49-F238E27FC236}">
                <a16:creationId xmlns=""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43809F0-5FCF-8B4E-A9EF-F54690804129}"/>
              </a:ext>
            </a:extLst>
          </p:cNvPr>
          <p:cNvSpPr>
            <a:spLocks noGrp="1"/>
          </p:cNvSpPr>
          <p:nvPr>
            <p:ph type="dt" sz="half" idx="10"/>
          </p:nvPr>
        </p:nvSpPr>
        <p:spPr/>
        <p:txBody>
          <a:bodyPr/>
          <a:lstStyle/>
          <a:p>
            <a:fld id="{196EE046-EB2A-4FB4-8D5F-BBE901205507}" type="datetime1">
              <a:rPr lang="en-US" smtClean="0"/>
              <a:pPr/>
              <a:t>24-Nov-20</a:t>
            </a:fld>
            <a:endParaRPr lang="en-US"/>
          </a:p>
        </p:txBody>
      </p:sp>
      <p:sp>
        <p:nvSpPr>
          <p:cNvPr id="6" name="Footer Placeholder 5">
            <a:extLst>
              <a:ext uri="{FF2B5EF4-FFF2-40B4-BE49-F238E27FC236}">
                <a16:creationId xmlns=""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pPr/>
              <a:t>24-Nov-20</a:t>
            </a:fld>
            <a:endParaRPr lang="en-US"/>
          </a:p>
        </p:txBody>
      </p:sp>
      <p:sp>
        <p:nvSpPr>
          <p:cNvPr id="5" name="Footer Placeholder 4">
            <a:extLst>
              <a:ext uri="{FF2B5EF4-FFF2-40B4-BE49-F238E27FC236}">
                <a16:creationId xmlns=""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file:///D:\study\Engg.Graphics\Introduction%20To%20Engineering%20Drawing.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000" b="1" dirty="0" smtClean="0">
                <a:solidFill>
                  <a:schemeClr val="bg1"/>
                </a:solidFill>
                <a:latin typeface="Times New Roman" panose="02020603050405020304" pitchFamily="18" charset="0"/>
                <a:cs typeface="Times New Roman" panose="02020603050405020304" pitchFamily="18" charset="0"/>
              </a:rPr>
              <a:t>School of Mechanical Engineering</a:t>
            </a:r>
            <a:endParaRPr lang="en-IN" sz="2000" b="1" dirty="0">
              <a:solidFill>
                <a:schemeClr val="bg1"/>
              </a:solidFill>
              <a:latin typeface="Times New Roman" panose="02020603050405020304" pitchFamily="18" charset="0"/>
              <a:cs typeface="Times New Roman" panose="02020603050405020304" pitchFamily="18" charset="0"/>
            </a:endParaRPr>
          </a:p>
          <a:p>
            <a:pPr fontAlgn="base"/>
            <a:r>
              <a:rPr lang="en-IN" sz="2000" b="1" dirty="0">
                <a:solidFill>
                  <a:schemeClr val="bg1"/>
                </a:solidFill>
                <a:latin typeface="Times New Roman" panose="02020603050405020304" pitchFamily="18" charset="0"/>
                <a:cs typeface="Times New Roman" panose="02020603050405020304" pitchFamily="18" charset="0"/>
              </a:rPr>
              <a:t>   </a:t>
            </a:r>
            <a:endParaRPr lang="en-IN" sz="2000" b="1" dirty="0" smtClean="0">
              <a:solidFill>
                <a:schemeClr val="bg1"/>
              </a:solidFill>
              <a:latin typeface="Times New Roman" panose="02020603050405020304" pitchFamily="18" charset="0"/>
              <a:cs typeface="Times New Roman" panose="02020603050405020304" pitchFamily="18" charset="0"/>
            </a:endParaRPr>
          </a:p>
          <a:p>
            <a:pPr fontAlgn="base"/>
            <a:r>
              <a:rPr lang="en-IN" sz="1500" b="1" dirty="0" smtClean="0">
                <a:solidFill>
                  <a:schemeClr val="bg1"/>
                </a:solidFill>
                <a:latin typeface="Times New Roman" panose="02020603050405020304" pitchFamily="18" charset="0"/>
                <a:cs typeface="Times New Roman" panose="02020603050405020304" pitchFamily="18" charset="0"/>
              </a:rPr>
              <a:t>Course </a:t>
            </a:r>
            <a:r>
              <a:rPr lang="en-IN" sz="1500" b="1" dirty="0">
                <a:solidFill>
                  <a:schemeClr val="bg1"/>
                </a:solidFill>
                <a:latin typeface="Times New Roman" panose="02020603050405020304" pitchFamily="18" charset="0"/>
                <a:cs typeface="Times New Roman" panose="02020603050405020304" pitchFamily="18" charset="0"/>
              </a:rPr>
              <a:t>Code</a:t>
            </a:r>
            <a:r>
              <a:rPr lang="en-IN" sz="1500" b="1" dirty="0" smtClean="0">
                <a:solidFill>
                  <a:schemeClr val="bg1"/>
                </a:solidFill>
                <a:latin typeface="Times New Roman" panose="02020603050405020304" pitchFamily="18" charset="0"/>
                <a:cs typeface="Times New Roman" panose="02020603050405020304" pitchFamily="18" charset="0"/>
              </a:rPr>
              <a:t>: BME01T1001                                     </a:t>
            </a:r>
            <a:r>
              <a:rPr lang="en-IN" sz="1500" b="1" dirty="0">
                <a:solidFill>
                  <a:schemeClr val="bg1"/>
                </a:solidFill>
                <a:latin typeface="Times New Roman" panose="02020603050405020304" pitchFamily="18" charset="0"/>
                <a:cs typeface="Times New Roman" panose="02020603050405020304" pitchFamily="18" charset="0"/>
              </a:rPr>
              <a:t>Course Name</a:t>
            </a:r>
            <a:r>
              <a:rPr lang="en-IN" sz="1500" b="1" dirty="0" smtClean="0">
                <a:solidFill>
                  <a:schemeClr val="bg1"/>
                </a:solidFill>
                <a:latin typeface="Times New Roman" panose="02020603050405020304" pitchFamily="18" charset="0"/>
                <a:cs typeface="Times New Roman" panose="02020603050405020304" pitchFamily="18" charset="0"/>
              </a:rPr>
              <a:t>: Engineering Graphics and Introduction to Digital Fabrication  </a:t>
            </a:r>
            <a:endParaRPr lang="en-IN" sz="1500" b="1" dirty="0">
              <a:solidFill>
                <a:schemeClr val="bg1"/>
              </a:solidFill>
              <a:latin typeface="Times New Roman" panose="02020603050405020304" pitchFamily="18" charset="0"/>
              <a:cs typeface="Times New Roman" panose="02020603050405020304" pitchFamily="18" charset="0"/>
            </a:endParaRP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16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1600" b="1" i="0" u="none" strike="noStrike" kern="1200" cap="none" spc="0" normalizeH="0" baseline="0" noProof="0" dirty="0" smtClean="0">
                <a:ln>
                  <a:noFill/>
                </a:ln>
                <a:solidFill>
                  <a:schemeClr val="bg1"/>
                </a:solidFill>
                <a:effectLst/>
                <a:uLnTx/>
                <a:uFillTx/>
                <a:latin typeface="Tinos"/>
                <a:ea typeface="+mj-ea"/>
                <a:cs typeface="+mj-cs"/>
              </a:rPr>
              <a:t>                </a:t>
            </a:r>
            <a:r>
              <a:rPr kumimoji="0" lang="en-IN" altLang="zh-CN"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Faculty Name: </a:t>
            </a:r>
            <a:r>
              <a:rPr lang="en-IN" altLang="zh-CN" sz="1600" b="1" dirty="0" smtClean="0">
                <a:solidFill>
                  <a:schemeClr val="bg1"/>
                </a:solidFill>
                <a:latin typeface="Times New Roman" pitchFamily="18" charset="0"/>
                <a:ea typeface="+mj-ea"/>
                <a:cs typeface="Times New Roman" pitchFamily="18" charset="0"/>
              </a:rPr>
              <a:t>Mr.</a:t>
            </a:r>
            <a:r>
              <a:rPr kumimoji="0" lang="en-IN" altLang="zh-CN" sz="16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Shrikant Vidya                                                                          </a:t>
            </a:r>
            <a:r>
              <a:rPr kumimoji="0" lang="en-IN" altLang="zh-CN"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Program Name: </a:t>
            </a:r>
            <a:r>
              <a:rPr kumimoji="0" lang="en-IN" altLang="zh-CN" sz="16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B.Tech First Year </a:t>
            </a:r>
            <a:r>
              <a:rPr kumimoji="0" lang="en-IN" altLang="zh-CN"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	</a:t>
            </a:r>
            <a:r>
              <a:rPr kumimoji="0" lang="en-IN" altLang="zh-CN" sz="1600" b="1" i="0" u="none" strike="noStrike" kern="1200" cap="none" spc="0" normalizeH="0" baseline="0" noProof="0" dirty="0">
                <a:ln>
                  <a:noFill/>
                </a:ln>
                <a:solidFill>
                  <a:schemeClr val="bg1"/>
                </a:solidFill>
                <a:effectLst/>
                <a:uLnTx/>
                <a:uFillTx/>
                <a:latin typeface="Tinos"/>
                <a:ea typeface="+mj-ea"/>
                <a:cs typeface="+mj-cs"/>
              </a:rPr>
              <a:t>				     		</a:t>
            </a:r>
            <a:endParaRPr lang="zh-CN" altLang="en-US" sz="16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6" name="Rectangle 5"/>
          <p:cNvSpPr/>
          <p:nvPr/>
        </p:nvSpPr>
        <p:spPr>
          <a:xfrm>
            <a:off x="3048000" y="1834551"/>
            <a:ext cx="6096000" cy="1938992"/>
          </a:xfrm>
          <a:prstGeom prst="rect">
            <a:avLst/>
          </a:prstGeom>
        </p:spPr>
        <p:txBody>
          <a:bodyPr>
            <a:spAutoFit/>
          </a:bodyPr>
          <a:lstStyle/>
          <a:p>
            <a:pPr algn="ctr">
              <a:buFont typeface="Monotype Sorts" pitchFamily="2" charset="2"/>
              <a:buNone/>
              <a:defRPr/>
            </a:pPr>
            <a:endParaRPr lang="en-US" sz="4000" b="1" u="sng" dirty="0" smtClean="0">
              <a:solidFill>
                <a:srgbClr val="FF0000"/>
              </a:solidFill>
            </a:endParaRPr>
          </a:p>
          <a:p>
            <a:pPr algn="ctr">
              <a:buFont typeface="Monotype Sorts" pitchFamily="2" charset="2"/>
              <a:buNone/>
              <a:defRPr/>
            </a:pPr>
            <a:endParaRPr lang="en-US" sz="4000" b="1" dirty="0" smtClean="0">
              <a:solidFill>
                <a:srgbClr val="FF0000"/>
              </a:solidFill>
            </a:endParaRPr>
          </a:p>
          <a:p>
            <a:pPr algn="ctr">
              <a:buFont typeface="Monotype Sorts" pitchFamily="2" charset="2"/>
              <a:buNone/>
              <a:defRPr/>
            </a:pPr>
            <a:r>
              <a:rPr lang="en-US" sz="4000" b="1" dirty="0" smtClean="0">
                <a:solidFill>
                  <a:srgbClr val="FF0000"/>
                </a:solidFill>
              </a:rPr>
              <a:t>Projection</a:t>
            </a:r>
          </a:p>
        </p:txBody>
      </p:sp>
    </p:spTree>
    <p:extLst>
      <p:ext uri="{BB962C8B-B14F-4D97-AF65-F5344CB8AC3E}">
        <p14:creationId xmlns="" xmlns:p14="http://schemas.microsoft.com/office/powerpoint/2010/main" val="4059215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Reference Planes</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Rectangle 7"/>
          <p:cNvSpPr/>
          <p:nvPr/>
        </p:nvSpPr>
        <p:spPr>
          <a:xfrm>
            <a:off x="736978" y="1081892"/>
            <a:ext cx="4899548" cy="1569660"/>
          </a:xfrm>
          <a:prstGeom prst="rect">
            <a:avLst/>
          </a:prstGeom>
        </p:spPr>
        <p:txBody>
          <a:bodyPr wrap="square">
            <a:spAutoFit/>
          </a:bodyPr>
          <a:lstStyle/>
          <a:p>
            <a:pPr>
              <a:buFont typeface="Wingdings" pitchFamily="2" charset="2"/>
              <a:buChar char="q"/>
            </a:pPr>
            <a:r>
              <a:rPr lang="en-US" sz="2400" dirty="0" smtClean="0"/>
              <a:t>Horizontal Plane (HP)</a:t>
            </a:r>
          </a:p>
          <a:p>
            <a:pPr>
              <a:buFont typeface="Wingdings" pitchFamily="2" charset="2"/>
              <a:buChar char="q"/>
            </a:pPr>
            <a:r>
              <a:rPr lang="en-US" sz="2400" dirty="0" smtClean="0"/>
              <a:t>Vertical Plane (VP)</a:t>
            </a:r>
          </a:p>
          <a:p>
            <a:pPr>
              <a:buFont typeface="Wingdings" pitchFamily="2" charset="2"/>
              <a:buChar char="q"/>
            </a:pPr>
            <a:r>
              <a:rPr lang="en-US" sz="2400" dirty="0" smtClean="0"/>
              <a:t>Side or Profile Plane (PP) </a:t>
            </a:r>
            <a:br>
              <a:rPr lang="en-US" sz="2400" dirty="0" smtClean="0"/>
            </a:br>
            <a:endParaRPr lang="en-US" sz="2400" dirty="0"/>
          </a:p>
        </p:txBody>
      </p:sp>
      <p:pic>
        <p:nvPicPr>
          <p:cNvPr id="35841" name="Picture 1"/>
          <p:cNvPicPr>
            <a:picLocks noChangeAspect="1" noChangeArrowheads="1"/>
          </p:cNvPicPr>
          <p:nvPr/>
        </p:nvPicPr>
        <p:blipFill>
          <a:blip r:embed="rId3"/>
          <a:srcRect/>
          <a:stretch>
            <a:fillRect/>
          </a:stretch>
        </p:blipFill>
        <p:spPr bwMode="auto">
          <a:xfrm>
            <a:off x="474829" y="2322719"/>
            <a:ext cx="5844084" cy="4031522"/>
          </a:xfrm>
          <a:prstGeom prst="rect">
            <a:avLst/>
          </a:prstGeom>
          <a:noFill/>
          <a:ln w="9525">
            <a:noFill/>
            <a:miter lim="800000"/>
            <a:headEnd/>
            <a:tailEnd/>
          </a:ln>
          <a:effectLst/>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Different Views &amp; Notations</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Rectangle 7"/>
          <p:cNvSpPr/>
          <p:nvPr/>
        </p:nvSpPr>
        <p:spPr>
          <a:xfrm>
            <a:off x="741488" y="1177428"/>
            <a:ext cx="6096000" cy="1569660"/>
          </a:xfrm>
          <a:prstGeom prst="rect">
            <a:avLst/>
          </a:prstGeom>
        </p:spPr>
        <p:txBody>
          <a:bodyPr>
            <a:spAutoFit/>
          </a:bodyPr>
          <a:lstStyle/>
          <a:p>
            <a:r>
              <a:rPr lang="en-US" sz="2400" dirty="0" smtClean="0"/>
              <a:t>– </a:t>
            </a:r>
            <a:r>
              <a:rPr lang="en-US" sz="2400" i="1" dirty="0" smtClean="0"/>
              <a:t>Front View (FV) – Projected on VP</a:t>
            </a:r>
            <a:br>
              <a:rPr lang="en-US" sz="2400" i="1" dirty="0" smtClean="0"/>
            </a:br>
            <a:r>
              <a:rPr lang="en-US" sz="2400" dirty="0" smtClean="0"/>
              <a:t>– </a:t>
            </a:r>
            <a:r>
              <a:rPr lang="en-US" sz="2400" i="1" dirty="0" smtClean="0"/>
              <a:t>Top View (TV) – Projected on HP</a:t>
            </a:r>
            <a:br>
              <a:rPr lang="en-US" sz="2400" i="1" dirty="0" smtClean="0"/>
            </a:br>
            <a:r>
              <a:rPr lang="en-US" sz="2400" dirty="0" smtClean="0"/>
              <a:t>– </a:t>
            </a:r>
            <a:r>
              <a:rPr lang="en-US" sz="2400" i="1" dirty="0" smtClean="0"/>
              <a:t>Side View (SV) – Projected on PP</a:t>
            </a:r>
            <a:r>
              <a:rPr lang="en-US" sz="2400" dirty="0" smtClean="0"/>
              <a:t> </a:t>
            </a:r>
            <a:br>
              <a:rPr lang="en-US" sz="2400" dirty="0" smtClean="0"/>
            </a:br>
            <a:endParaRPr lang="en-US" sz="2400" dirty="0"/>
          </a:p>
        </p:txBody>
      </p:sp>
      <p:pic>
        <p:nvPicPr>
          <p:cNvPr id="34817" name="Picture 1"/>
          <p:cNvPicPr>
            <a:picLocks noChangeAspect="1" noChangeArrowheads="1"/>
          </p:cNvPicPr>
          <p:nvPr/>
        </p:nvPicPr>
        <p:blipFill>
          <a:blip r:embed="rId3"/>
          <a:srcRect/>
          <a:stretch>
            <a:fillRect/>
          </a:stretch>
        </p:blipFill>
        <p:spPr bwMode="auto">
          <a:xfrm>
            <a:off x="559558" y="2747088"/>
            <a:ext cx="6005015" cy="3162393"/>
          </a:xfrm>
          <a:prstGeom prst="rect">
            <a:avLst/>
          </a:prstGeom>
          <a:noFill/>
          <a:ln w="9525">
            <a:noFill/>
            <a:miter lim="800000"/>
            <a:headEnd/>
            <a:tailEnd/>
          </a:ln>
          <a:effectLst/>
        </p:spPr>
      </p:pic>
      <p:pic>
        <p:nvPicPr>
          <p:cNvPr id="34818" name="Picture 2" descr="C:\Users\sv\Documents\maxresdefault.jpg"/>
          <p:cNvPicPr>
            <a:picLocks noChangeAspect="1" noChangeArrowheads="1"/>
          </p:cNvPicPr>
          <p:nvPr/>
        </p:nvPicPr>
        <p:blipFill>
          <a:blip r:embed="rId4"/>
          <a:srcRect/>
          <a:stretch>
            <a:fillRect/>
          </a:stretch>
        </p:blipFill>
        <p:spPr bwMode="auto">
          <a:xfrm>
            <a:off x="6974021" y="1108072"/>
            <a:ext cx="5163326" cy="2904371"/>
          </a:xfrm>
          <a:prstGeom prst="rect">
            <a:avLst/>
          </a:prstGeom>
          <a:noFill/>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Projection systems </a:t>
            </a:r>
            <a:br>
              <a:rPr lang="en-US" sz="2800" b="1" dirty="0" smtClean="0">
                <a:solidFill>
                  <a:schemeClr val="bg1"/>
                </a:solidFill>
              </a:rPr>
            </a:br>
            <a:endParaRPr lang="en-US" sz="2800" b="1" dirty="0" smtClean="0">
              <a:solidFill>
                <a:schemeClr val="bg1"/>
              </a:solidFill>
            </a:endParaRP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6" name="Rectangle 5"/>
          <p:cNvSpPr/>
          <p:nvPr/>
        </p:nvSpPr>
        <p:spPr>
          <a:xfrm>
            <a:off x="559548" y="1299772"/>
            <a:ext cx="4694836" cy="1938992"/>
          </a:xfrm>
          <a:prstGeom prst="rect">
            <a:avLst/>
          </a:prstGeom>
        </p:spPr>
        <p:txBody>
          <a:bodyPr wrap="square">
            <a:spAutoFit/>
          </a:bodyPr>
          <a:lstStyle/>
          <a:p>
            <a:pPr marL="342900" indent="-342900">
              <a:buAutoNum type="arabicPeriod"/>
            </a:pPr>
            <a:r>
              <a:rPr lang="en-US" sz="2000" dirty="0" smtClean="0"/>
              <a:t>First </a:t>
            </a:r>
            <a:r>
              <a:rPr lang="en-US" sz="2000" dirty="0" smtClean="0"/>
              <a:t>angle </a:t>
            </a:r>
            <a:r>
              <a:rPr lang="en-US" sz="2000" dirty="0" smtClean="0"/>
              <a:t>system</a:t>
            </a:r>
          </a:p>
          <a:p>
            <a:pPr marL="342900" indent="-342900"/>
            <a:r>
              <a:rPr lang="en-US" sz="2000" dirty="0" smtClean="0"/>
              <a:t>       - </a:t>
            </a:r>
            <a:r>
              <a:rPr lang="en-US" sz="2000" dirty="0" smtClean="0"/>
              <a:t>European countries</a:t>
            </a:r>
            <a:br>
              <a:rPr lang="en-US" sz="2000" dirty="0" smtClean="0"/>
            </a:br>
            <a:r>
              <a:rPr lang="en-US" sz="2000" dirty="0" smtClean="0"/>
              <a:t>- ISO standard </a:t>
            </a:r>
            <a:endParaRPr lang="en-US" sz="2000" dirty="0" smtClean="0"/>
          </a:p>
          <a:p>
            <a:pPr marL="342900" indent="-342900"/>
            <a:r>
              <a:rPr lang="en-US" sz="2000" dirty="0" smtClean="0"/>
              <a:t>2</a:t>
            </a:r>
            <a:r>
              <a:rPr lang="en-US" sz="2000" dirty="0" smtClean="0"/>
              <a:t>. Third angle </a:t>
            </a:r>
            <a:r>
              <a:rPr lang="en-US" sz="2000" dirty="0" smtClean="0"/>
              <a:t>system   </a:t>
            </a:r>
            <a:r>
              <a:rPr lang="en-US" sz="2000" dirty="0" smtClean="0"/>
              <a:t/>
            </a:r>
            <a:br>
              <a:rPr lang="en-US" sz="2000" dirty="0" smtClean="0"/>
            </a:br>
            <a:r>
              <a:rPr lang="en-US" sz="2000" dirty="0" smtClean="0"/>
              <a:t>- </a:t>
            </a:r>
            <a:r>
              <a:rPr lang="en-US" sz="2000" dirty="0" smtClean="0"/>
              <a:t>Canada, </a:t>
            </a:r>
            <a:r>
              <a:rPr lang="en-US" sz="2000" dirty="0" smtClean="0"/>
              <a:t>USA, Japan</a:t>
            </a:r>
            <a:r>
              <a:rPr lang="en-US" sz="2000" dirty="0" smtClean="0"/>
              <a:t>, Thailand </a:t>
            </a:r>
            <a:br>
              <a:rPr lang="en-US" sz="2000" dirty="0" smtClean="0"/>
            </a:br>
            <a:endParaRPr lang="en-US" sz="2000" dirty="0"/>
          </a:p>
        </p:txBody>
      </p:sp>
      <p:sp>
        <p:nvSpPr>
          <p:cNvPr id="33793" name="Rectangle 1"/>
          <p:cNvSpPr>
            <a:spLocks noChangeArrowheads="1"/>
          </p:cNvSpPr>
          <p:nvPr/>
        </p:nvSpPr>
        <p:spPr bwMode="auto">
          <a:xfrm>
            <a:off x="2906964" y="1296560"/>
            <a:ext cx="584124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strike="noStrike" cap="none" normalizeH="0" baseline="0" dirty="0" smtClean="0">
                <a:ln>
                  <a:noFill/>
                </a:ln>
                <a:solidFill>
                  <a:srgbClr val="000000"/>
                </a:solidFill>
                <a:effectLst/>
                <a:ea typeface="Calibri" pitchFamily="34" charset="0"/>
                <a:cs typeface="Times New Roman" pitchFamily="18" charset="0"/>
              </a:rPr>
              <a:t>( SETUP:-OBSERVER----OBJECT----PLANE OF PROJECTION)</a:t>
            </a:r>
            <a:endParaRPr kumimoji="0" lang="en-US" b="0" i="0" strike="noStrike" cap="none" normalizeH="0" baseline="0" dirty="0" smtClean="0">
              <a:ln>
                <a:noFill/>
              </a:ln>
              <a:solidFill>
                <a:schemeClr val="tx1"/>
              </a:solidFill>
              <a:effectLst/>
              <a:cs typeface="Arial" pitchFamily="34" charset="0"/>
            </a:endParaRPr>
          </a:p>
        </p:txBody>
      </p:sp>
      <p:sp>
        <p:nvSpPr>
          <p:cNvPr id="8" name="Rectangle 1"/>
          <p:cNvSpPr>
            <a:spLocks noChangeArrowheads="1"/>
          </p:cNvSpPr>
          <p:nvPr/>
        </p:nvSpPr>
        <p:spPr bwMode="auto">
          <a:xfrm>
            <a:off x="2922884" y="2213248"/>
            <a:ext cx="584124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strike="noStrike" cap="none" normalizeH="0" baseline="0" dirty="0" smtClean="0">
                <a:ln>
                  <a:noFill/>
                </a:ln>
                <a:solidFill>
                  <a:srgbClr val="000000"/>
                </a:solidFill>
                <a:effectLst/>
                <a:ea typeface="Calibri" pitchFamily="34" charset="0"/>
                <a:cs typeface="Times New Roman" pitchFamily="18" charset="0"/>
              </a:rPr>
              <a:t>( SETUP:-OBSERVER----</a:t>
            </a:r>
            <a:r>
              <a:rPr lang="en-US" dirty="0" smtClean="0">
                <a:solidFill>
                  <a:srgbClr val="000000"/>
                </a:solidFill>
                <a:ea typeface="Calibri" pitchFamily="34" charset="0"/>
                <a:cs typeface="Times New Roman" pitchFamily="18" charset="0"/>
              </a:rPr>
              <a:t>PLANE OF PROJECTION</a:t>
            </a:r>
            <a:r>
              <a:rPr kumimoji="0" lang="en-US" b="0" i="0" strike="noStrike" cap="none" normalizeH="0" baseline="0" dirty="0" smtClean="0">
                <a:ln>
                  <a:noFill/>
                </a:ln>
                <a:solidFill>
                  <a:srgbClr val="000000"/>
                </a:solidFill>
                <a:effectLst/>
                <a:ea typeface="Calibri" pitchFamily="34" charset="0"/>
                <a:cs typeface="Times New Roman" pitchFamily="18" charset="0"/>
              </a:rPr>
              <a:t>----OBJECT)</a:t>
            </a:r>
            <a:endParaRPr kumimoji="0" lang="en-US" b="0" i="0" strike="noStrike" cap="none" normalizeH="0" baseline="0" dirty="0" smtClean="0">
              <a:ln>
                <a:noFill/>
              </a:ln>
              <a:solidFill>
                <a:schemeClr val="tx1"/>
              </a:solidFill>
              <a:effectLst/>
              <a:cs typeface="Arial" pitchFamily="34" charset="0"/>
            </a:endParaRPr>
          </a:p>
        </p:txBody>
      </p:sp>
      <p:pic>
        <p:nvPicPr>
          <p:cNvPr id="33794" name="Picture 2"/>
          <p:cNvPicPr>
            <a:picLocks noChangeAspect="1" noChangeArrowheads="1"/>
          </p:cNvPicPr>
          <p:nvPr/>
        </p:nvPicPr>
        <p:blipFill>
          <a:blip r:embed="rId3"/>
          <a:srcRect/>
          <a:stretch>
            <a:fillRect/>
          </a:stretch>
        </p:blipFill>
        <p:spPr bwMode="auto">
          <a:xfrm>
            <a:off x="1684541" y="2910744"/>
            <a:ext cx="5330400" cy="3513585"/>
          </a:xfrm>
          <a:prstGeom prst="rect">
            <a:avLst/>
          </a:prstGeom>
          <a:noFill/>
          <a:ln w="9525">
            <a:noFill/>
            <a:miter lim="800000"/>
            <a:headEnd/>
            <a:tailEnd/>
          </a:ln>
          <a:effectLst/>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First Angle Projection</a:t>
            </a:r>
            <a:endParaRPr lang="en-US" sz="2800" b="1" dirty="0" smtClean="0">
              <a:solidFill>
                <a:schemeClr val="bg1"/>
              </a:solidFill>
            </a:endParaRP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32769" name="Picture 17"/>
          <p:cNvPicPr>
            <a:picLocks noChangeAspect="1" noChangeArrowheads="1"/>
          </p:cNvPicPr>
          <p:nvPr/>
        </p:nvPicPr>
        <p:blipFill>
          <a:blip r:embed="rId3"/>
          <a:srcRect/>
          <a:stretch>
            <a:fillRect/>
          </a:stretch>
        </p:blipFill>
        <p:spPr bwMode="auto">
          <a:xfrm>
            <a:off x="204716" y="3234520"/>
            <a:ext cx="6332561" cy="3125344"/>
          </a:xfrm>
          <a:prstGeom prst="rect">
            <a:avLst/>
          </a:prstGeom>
          <a:noFill/>
          <a:ln w="9525">
            <a:noFill/>
            <a:miter lim="800000"/>
            <a:headEnd/>
            <a:tailEnd/>
          </a:ln>
        </p:spPr>
      </p:pic>
      <p:sp>
        <p:nvSpPr>
          <p:cNvPr id="32770" name="Rectangle 2"/>
          <p:cNvSpPr>
            <a:spLocks noChangeArrowheads="1"/>
          </p:cNvSpPr>
          <p:nvPr/>
        </p:nvSpPr>
        <p:spPr bwMode="auto">
          <a:xfrm>
            <a:off x="204720" y="1078193"/>
            <a:ext cx="6318909"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000000"/>
                </a:solidFill>
                <a:effectLst/>
                <a:ea typeface="Calibri" pitchFamily="34" charset="0"/>
                <a:cs typeface="Times New Roman" pitchFamily="18" charset="0"/>
              </a:rPr>
              <a:t>ROTATION OF PLANES:-</a:t>
            </a:r>
            <a:endParaRPr kumimoji="0" lang="en-US" sz="1400" b="1"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ea typeface="Calibri" pitchFamily="34" charset="0"/>
                <a:cs typeface="Times New Roman" pitchFamily="18" charset="0"/>
              </a:rPr>
              <a:t>When the projection of an object has been made on the various planes they are brought together on a single sheet of paper by rotating the planes.</a:t>
            </a:r>
            <a:endParaRPr kumimoji="0" lang="en-US" sz="1400" b="1"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ea typeface="Calibri" pitchFamily="34" charset="0"/>
                <a:cs typeface="Times New Roman" pitchFamily="18" charset="0"/>
              </a:rPr>
              <a:t>The standard practice of rotation of planes is to be keeping the VP fixed &amp; to rotate the HP &amp; PP in clock wise direction away from the object so that they may come in line with VP. The 1</a:t>
            </a:r>
            <a:r>
              <a:rPr kumimoji="0" lang="en-US" sz="1400" b="1" i="0" u="none" strike="noStrike" cap="none" normalizeH="0" baseline="30000" dirty="0" smtClean="0">
                <a:ln>
                  <a:noFill/>
                </a:ln>
                <a:solidFill>
                  <a:srgbClr val="000000"/>
                </a:solidFill>
                <a:effectLst/>
                <a:ea typeface="Calibri" pitchFamily="34" charset="0"/>
                <a:cs typeface="Times New Roman" pitchFamily="18" charset="0"/>
              </a:rPr>
              <a:t>st</a:t>
            </a:r>
            <a:r>
              <a:rPr kumimoji="0" lang="en-US" sz="1400" b="1" i="0" u="none" strike="noStrike" cap="none" normalizeH="0" baseline="0" dirty="0" smtClean="0">
                <a:ln>
                  <a:noFill/>
                </a:ln>
                <a:solidFill>
                  <a:srgbClr val="000000"/>
                </a:solidFill>
                <a:effectLst/>
                <a:ea typeface="Calibri" pitchFamily="34" charset="0"/>
                <a:cs typeface="Times New Roman" pitchFamily="18" charset="0"/>
              </a:rPr>
              <a:t> &amp; 3</a:t>
            </a:r>
            <a:r>
              <a:rPr kumimoji="0" lang="en-US" sz="1400" b="1" i="0" u="none" strike="noStrike" cap="none" normalizeH="0" baseline="30000" dirty="0" smtClean="0">
                <a:ln>
                  <a:noFill/>
                </a:ln>
                <a:solidFill>
                  <a:srgbClr val="000000"/>
                </a:solidFill>
                <a:effectLst/>
                <a:ea typeface="Calibri" pitchFamily="34" charset="0"/>
                <a:cs typeface="Times New Roman" pitchFamily="18" charset="0"/>
              </a:rPr>
              <a:t>rd</a:t>
            </a:r>
            <a:r>
              <a:rPr kumimoji="0" lang="en-US" sz="1400" b="1" i="0" u="none" strike="noStrike" cap="none" normalizeH="0" baseline="0" dirty="0" smtClean="0">
                <a:ln>
                  <a:noFill/>
                </a:ln>
                <a:solidFill>
                  <a:srgbClr val="000000"/>
                </a:solidFill>
                <a:effectLst/>
                <a:ea typeface="Calibri" pitchFamily="34" charset="0"/>
                <a:cs typeface="Times New Roman" pitchFamily="18" charset="0"/>
              </a:rPr>
              <a:t> quadrant opened out while rotating the plane.</a:t>
            </a:r>
            <a:endParaRPr kumimoji="0" lang="en-US" sz="1400" b="1"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FF0000"/>
                </a:solidFill>
                <a:effectLst/>
                <a:ea typeface="Calibri" pitchFamily="34" charset="0"/>
                <a:cs typeface="Times New Roman" pitchFamily="18" charset="0"/>
              </a:rPr>
              <a:t>NOTE:-</a:t>
            </a:r>
            <a:r>
              <a:rPr kumimoji="0" lang="en-US" sz="1400" b="1" i="0" u="none" strike="noStrike" cap="none" normalizeH="0" baseline="0" dirty="0" smtClean="0">
                <a:ln>
                  <a:noFill/>
                </a:ln>
                <a:solidFill>
                  <a:srgbClr val="000000"/>
                </a:solidFill>
                <a:effectLst/>
                <a:ea typeface="Calibri" pitchFamily="34" charset="0"/>
                <a:cs typeface="Times New Roman" pitchFamily="18" charset="0"/>
              </a:rPr>
              <a:t>2</a:t>
            </a:r>
            <a:r>
              <a:rPr kumimoji="0" lang="en-US" sz="1400" b="1" i="0" u="none" strike="noStrike" cap="none" normalizeH="0" baseline="30000" dirty="0" smtClean="0">
                <a:ln>
                  <a:noFill/>
                </a:ln>
                <a:solidFill>
                  <a:srgbClr val="000000"/>
                </a:solidFill>
                <a:effectLst/>
                <a:ea typeface="Calibri" pitchFamily="34" charset="0"/>
                <a:cs typeface="Times New Roman" pitchFamily="18" charset="0"/>
              </a:rPr>
              <a:t>ND</a:t>
            </a:r>
            <a:r>
              <a:rPr kumimoji="0" lang="en-US" sz="1400" b="1" i="0" u="none" strike="noStrike" cap="none" normalizeH="0" baseline="0" dirty="0" smtClean="0">
                <a:ln>
                  <a:noFill/>
                </a:ln>
                <a:solidFill>
                  <a:srgbClr val="000000"/>
                </a:solidFill>
                <a:effectLst/>
                <a:ea typeface="Calibri" pitchFamily="34" charset="0"/>
                <a:cs typeface="Times New Roman" pitchFamily="18" charset="0"/>
              </a:rPr>
              <a:t> &amp; 4</a:t>
            </a:r>
            <a:r>
              <a:rPr kumimoji="0" lang="en-US" sz="1400" b="1" i="0" u="none" strike="noStrike" cap="none" normalizeH="0" baseline="30000" dirty="0" smtClean="0">
                <a:ln>
                  <a:noFill/>
                </a:ln>
                <a:solidFill>
                  <a:srgbClr val="000000"/>
                </a:solidFill>
                <a:effectLst/>
                <a:ea typeface="Calibri" pitchFamily="34" charset="0"/>
                <a:cs typeface="Times New Roman" pitchFamily="18" charset="0"/>
              </a:rPr>
              <a:t>TH</a:t>
            </a:r>
            <a:r>
              <a:rPr kumimoji="0" lang="en-US" sz="1400" b="1" i="0" u="none" strike="noStrike" cap="none" normalizeH="0" baseline="0" dirty="0" smtClean="0">
                <a:ln>
                  <a:noFill/>
                </a:ln>
                <a:solidFill>
                  <a:srgbClr val="000000"/>
                </a:solidFill>
                <a:effectLst/>
                <a:ea typeface="Calibri" pitchFamily="34" charset="0"/>
                <a:cs typeface="Times New Roman" pitchFamily="18" charset="0"/>
              </a:rPr>
              <a:t> quadrant are not used since the FV &amp; TV come(projected)on the same side of </a:t>
            </a:r>
            <a:r>
              <a:rPr kumimoji="0" lang="en-US" sz="1400" b="1" i="0" u="none" strike="noStrike" cap="none" normalizeH="0" baseline="0" dirty="0" err="1" smtClean="0">
                <a:ln>
                  <a:noFill/>
                </a:ln>
                <a:solidFill>
                  <a:srgbClr val="000000"/>
                </a:solidFill>
                <a:effectLst/>
                <a:ea typeface="Calibri" pitchFamily="34" charset="0"/>
                <a:cs typeface="Times New Roman" pitchFamily="18" charset="0"/>
              </a:rPr>
              <a:t>xy</a:t>
            </a:r>
            <a:r>
              <a:rPr kumimoji="0" lang="en-US" sz="1400" b="1" i="0" u="none" strike="noStrike" cap="none" normalizeH="0" baseline="0" dirty="0" smtClean="0">
                <a:ln>
                  <a:noFill/>
                </a:ln>
                <a:solidFill>
                  <a:srgbClr val="000000"/>
                </a:solidFill>
                <a:effectLst/>
                <a:ea typeface="Calibri" pitchFamily="34" charset="0"/>
                <a:cs typeface="Times New Roman" pitchFamily="18" charset="0"/>
              </a:rPr>
              <a:t> line &amp; may overlap the view (FV &amp; TV).so 2</a:t>
            </a:r>
            <a:r>
              <a:rPr kumimoji="0" lang="en-US" sz="1400" b="1" i="0" u="none" strike="noStrike" cap="none" normalizeH="0" baseline="30000" dirty="0" smtClean="0">
                <a:ln>
                  <a:noFill/>
                </a:ln>
                <a:solidFill>
                  <a:srgbClr val="000000"/>
                </a:solidFill>
                <a:effectLst/>
                <a:ea typeface="Calibri" pitchFamily="34" charset="0"/>
                <a:cs typeface="Times New Roman" pitchFamily="18" charset="0"/>
              </a:rPr>
              <a:t>nd</a:t>
            </a:r>
            <a:r>
              <a:rPr kumimoji="0" lang="en-US" sz="1400" b="1" i="0" u="none" strike="noStrike" cap="none" normalizeH="0" baseline="0" dirty="0" smtClean="0">
                <a:ln>
                  <a:noFill/>
                </a:ln>
                <a:solidFill>
                  <a:srgbClr val="000000"/>
                </a:solidFill>
                <a:effectLst/>
                <a:ea typeface="Calibri" pitchFamily="34" charset="0"/>
                <a:cs typeface="Times New Roman" pitchFamily="18" charset="0"/>
              </a:rPr>
              <a:t> &amp; 4</a:t>
            </a:r>
            <a:r>
              <a:rPr kumimoji="0" lang="en-US" sz="1400" b="1" i="0" u="none" strike="noStrike" cap="none" normalizeH="0" baseline="30000" dirty="0" smtClean="0">
                <a:ln>
                  <a:noFill/>
                </a:ln>
                <a:solidFill>
                  <a:srgbClr val="000000"/>
                </a:solidFill>
                <a:effectLst/>
                <a:ea typeface="Calibri" pitchFamily="34" charset="0"/>
                <a:cs typeface="Times New Roman" pitchFamily="18" charset="0"/>
              </a:rPr>
              <a:t>th</a:t>
            </a:r>
            <a:r>
              <a:rPr kumimoji="0" lang="en-US" sz="1400" b="1" i="0" u="none" strike="noStrike" cap="none" normalizeH="0" baseline="0" dirty="0" smtClean="0">
                <a:ln>
                  <a:noFill/>
                </a:ln>
                <a:solidFill>
                  <a:srgbClr val="000000"/>
                </a:solidFill>
                <a:effectLst/>
                <a:ea typeface="Calibri" pitchFamily="34" charset="0"/>
                <a:cs typeface="Times New Roman" pitchFamily="18" charset="0"/>
              </a:rPr>
              <a:t> angles are not used In engineering drawing.</a:t>
            </a:r>
            <a:endParaRPr kumimoji="0" lang="en-US" sz="1400" b="1" i="0" u="none" strike="noStrike" cap="none" normalizeH="0" baseline="0" dirty="0" smtClean="0">
              <a:ln>
                <a:noFill/>
              </a:ln>
              <a:solidFill>
                <a:schemeClr val="tx1"/>
              </a:solidFill>
              <a:effectLst/>
              <a:cs typeface="Arial" pitchFamily="34" charset="0"/>
            </a:endParaRPr>
          </a:p>
        </p:txBody>
      </p:sp>
      <p:pic>
        <p:nvPicPr>
          <p:cNvPr id="32771" name="Picture 3"/>
          <p:cNvPicPr>
            <a:picLocks noChangeAspect="1" noChangeArrowheads="1"/>
          </p:cNvPicPr>
          <p:nvPr/>
        </p:nvPicPr>
        <p:blipFill>
          <a:blip r:embed="rId4"/>
          <a:srcRect/>
          <a:stretch>
            <a:fillRect/>
          </a:stretch>
        </p:blipFill>
        <p:spPr bwMode="auto">
          <a:xfrm>
            <a:off x="6838436" y="1050897"/>
            <a:ext cx="5212548" cy="3510321"/>
          </a:xfrm>
          <a:prstGeom prst="rect">
            <a:avLst/>
          </a:prstGeom>
          <a:noFill/>
          <a:ln w="9525">
            <a:noFill/>
            <a:miter lim="800000"/>
            <a:headEnd/>
            <a:tailEnd/>
          </a:ln>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Third Angle Projection</a:t>
            </a:r>
            <a:endParaRPr lang="en-US" sz="2800" b="1" dirty="0" smtClean="0">
              <a:solidFill>
                <a:schemeClr val="bg1"/>
              </a:solidFill>
            </a:endParaRP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31747" name="Picture 19"/>
          <p:cNvPicPr>
            <a:picLocks noChangeAspect="1" noChangeArrowheads="1"/>
          </p:cNvPicPr>
          <p:nvPr/>
        </p:nvPicPr>
        <p:blipFill>
          <a:blip r:embed="rId3"/>
          <a:srcRect/>
          <a:stretch>
            <a:fillRect/>
          </a:stretch>
        </p:blipFill>
        <p:spPr bwMode="auto">
          <a:xfrm>
            <a:off x="191071" y="1064543"/>
            <a:ext cx="6318911" cy="5131541"/>
          </a:xfrm>
          <a:prstGeom prst="rect">
            <a:avLst/>
          </a:prstGeom>
          <a:noFill/>
          <a:ln w="9525">
            <a:noFill/>
            <a:miter lim="800000"/>
            <a:headEnd/>
            <a:tailEnd/>
          </a:ln>
        </p:spPr>
      </p:pic>
      <p:pic>
        <p:nvPicPr>
          <p:cNvPr id="31748" name="Picture 4"/>
          <p:cNvPicPr>
            <a:picLocks noChangeAspect="1" noChangeArrowheads="1"/>
          </p:cNvPicPr>
          <p:nvPr/>
        </p:nvPicPr>
        <p:blipFill>
          <a:blip r:embed="rId4"/>
          <a:srcRect/>
          <a:stretch>
            <a:fillRect/>
          </a:stretch>
        </p:blipFill>
        <p:spPr bwMode="auto">
          <a:xfrm>
            <a:off x="6636430" y="1078191"/>
            <a:ext cx="5405438" cy="3261797"/>
          </a:xfrm>
          <a:prstGeom prst="rect">
            <a:avLst/>
          </a:prstGeom>
          <a:noFill/>
          <a:ln w="9525">
            <a:noFill/>
            <a:miter lim="800000"/>
            <a:headEnd/>
            <a:tailEnd/>
          </a:ln>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First Angle vs. Third Angle Projection</a:t>
            </a:r>
            <a:endParaRPr lang="en-US" sz="2800" b="1" dirty="0" smtClean="0">
              <a:solidFill>
                <a:schemeClr val="bg1"/>
              </a:solidFill>
            </a:endParaRP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graphicFrame>
        <p:nvGraphicFramePr>
          <p:cNvPr id="8" name="Table 7"/>
          <p:cNvGraphicFramePr>
            <a:graphicFrameLocks noGrp="1"/>
          </p:cNvGraphicFramePr>
          <p:nvPr/>
        </p:nvGraphicFramePr>
        <p:xfrm>
          <a:off x="177408" y="1232841"/>
          <a:ext cx="4039750" cy="4819650"/>
        </p:xfrm>
        <a:graphic>
          <a:graphicData uri="http://schemas.openxmlformats.org/drawingml/2006/table">
            <a:tbl>
              <a:tblPr/>
              <a:tblGrid>
                <a:gridCol w="2052148"/>
                <a:gridCol w="1987602"/>
              </a:tblGrid>
              <a:tr h="186290">
                <a:tc>
                  <a:txBody>
                    <a:bodyPr/>
                    <a:lstStyle/>
                    <a:p>
                      <a:pPr marL="0" marR="0" algn="ctr">
                        <a:lnSpc>
                          <a:spcPct val="115000"/>
                        </a:lnSpc>
                        <a:spcBef>
                          <a:spcPts val="0"/>
                        </a:spcBef>
                        <a:spcAft>
                          <a:spcPts val="0"/>
                        </a:spcAft>
                      </a:pPr>
                      <a:r>
                        <a:rPr lang="en-US" sz="1100" b="1" dirty="0">
                          <a:latin typeface="Calibri"/>
                          <a:ea typeface="Calibri"/>
                          <a:cs typeface="Times New Roman"/>
                        </a:rPr>
                        <a:t>   </a:t>
                      </a:r>
                      <a:r>
                        <a:rPr lang="en-US" sz="1100" b="1" u="sng" dirty="0" smtClean="0">
                          <a:latin typeface="Calibri"/>
                          <a:ea typeface="Calibri"/>
                          <a:cs typeface="Times New Roman"/>
                        </a:rPr>
                        <a:t>1</a:t>
                      </a:r>
                      <a:r>
                        <a:rPr lang="en-US" sz="1100" b="1" u="sng" baseline="30000" dirty="0" smtClean="0">
                          <a:latin typeface="Calibri"/>
                          <a:ea typeface="Calibri"/>
                          <a:cs typeface="Times New Roman"/>
                        </a:rPr>
                        <a:t>ST</a:t>
                      </a:r>
                      <a:r>
                        <a:rPr lang="en-US" sz="1100" b="1" u="sng" dirty="0" smtClean="0">
                          <a:latin typeface="Calibri"/>
                          <a:ea typeface="Calibri"/>
                          <a:cs typeface="Times New Roman"/>
                        </a:rPr>
                        <a:t> </a:t>
                      </a:r>
                      <a:r>
                        <a:rPr lang="en-US" sz="1100" b="1" u="sng" dirty="0">
                          <a:latin typeface="Calibri"/>
                          <a:ea typeface="Calibri"/>
                          <a:cs typeface="Times New Roman"/>
                        </a:rPr>
                        <a:t>ANGLE OF PROJECTION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u="sng">
                          <a:latin typeface="Calibri"/>
                          <a:ea typeface="Calibri"/>
                          <a:cs typeface="Times New Roman"/>
                        </a:rPr>
                        <a:t>3RD ANGLE OF PROJECTION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1540">
                <a:tc>
                  <a:txBody>
                    <a:bodyPr/>
                    <a:lstStyle/>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object is kept in the 1</a:t>
                      </a:r>
                      <a:r>
                        <a:rPr lang="en-US" sz="1100" baseline="30000" dirty="0">
                          <a:latin typeface="Calibri"/>
                          <a:ea typeface="Calibri"/>
                          <a:cs typeface="Times New Roman"/>
                        </a:rPr>
                        <a:t>st</a:t>
                      </a:r>
                      <a:r>
                        <a:rPr lang="en-US" sz="1100" dirty="0">
                          <a:latin typeface="Calibri"/>
                          <a:ea typeface="Calibri"/>
                          <a:cs typeface="Times New Roman"/>
                        </a:rPr>
                        <a:t> quadrant.	</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object lies in between the observer &amp; the  Plane of projection        </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plane of projection is assumed to be Non-transparent</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 In this method, when the views are drawn in their relative position, the plan comes below the FV/elevation or the TV drawn below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left side view is drawn to the right side of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right side view is drawn to the left side of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This method of projection is used In European Countries &amp; bureau of Indian </a:t>
                      </a:r>
                      <a:r>
                        <a:rPr lang="en-US" sz="1100" dirty="0" smtClean="0">
                          <a:latin typeface="Calibri"/>
                          <a:ea typeface="Calibri"/>
                          <a:cs typeface="Times New Roman"/>
                        </a:rPr>
                        <a:t>standard </a:t>
                      </a:r>
                      <a:r>
                        <a:rPr lang="en-US" sz="1100" dirty="0">
                          <a:latin typeface="Calibri"/>
                          <a:ea typeface="Calibri"/>
                          <a:cs typeface="Times New Roman"/>
                        </a:rPr>
                        <a:t>is adopted </a:t>
                      </a:r>
                      <a:r>
                        <a:rPr lang="en-US" sz="1100" dirty="0" err="1">
                          <a:latin typeface="Calibri"/>
                          <a:ea typeface="Calibri"/>
                          <a:cs typeface="Times New Roman"/>
                        </a:rPr>
                        <a:t>w.e.f</a:t>
                      </a:r>
                      <a:r>
                        <a:rPr lang="en-US" sz="1100" dirty="0">
                          <a:latin typeface="Calibri"/>
                          <a:ea typeface="Calibri"/>
                          <a:cs typeface="Times New Roman"/>
                        </a:rPr>
                        <a:t>. 1981.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object is assumed to keep in 3</a:t>
                      </a:r>
                      <a:r>
                        <a:rPr lang="en-US" sz="1100" baseline="30000" dirty="0">
                          <a:latin typeface="Calibri"/>
                          <a:ea typeface="Calibri"/>
                          <a:cs typeface="Times New Roman"/>
                        </a:rPr>
                        <a:t>rd</a:t>
                      </a:r>
                      <a:r>
                        <a:rPr lang="en-US" sz="1100" dirty="0">
                          <a:latin typeface="Calibri"/>
                          <a:ea typeface="Calibri"/>
                          <a:cs typeface="Times New Roman"/>
                        </a:rPr>
                        <a:t> quadrant.</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plane of projection lies between the observer and the object.</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plane of projection is assumed to be transparent </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In this method, when the views are drawn in their relative position, the plan comes above the elevation or TV is drawn above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left side view is drawn to the left side of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right side view is drawn to the right side Of the FV.</a:t>
                      </a:r>
                    </a:p>
                    <a:p>
                      <a:pPr marL="342900" marR="0" lvl="0" indent="-342900" algn="just">
                        <a:lnSpc>
                          <a:spcPct val="115000"/>
                        </a:lnSpc>
                        <a:spcBef>
                          <a:spcPts val="0"/>
                        </a:spcBef>
                        <a:spcAft>
                          <a:spcPts val="1000"/>
                        </a:spcAft>
                        <a:buFont typeface="Wingdings"/>
                        <a:buChar char=""/>
                      </a:pPr>
                      <a:r>
                        <a:rPr lang="en-US" sz="1100" dirty="0">
                          <a:latin typeface="Calibri"/>
                          <a:ea typeface="Calibri"/>
                          <a:cs typeface="Times New Roman"/>
                        </a:rPr>
                        <a:t>This method of projection is used In U.S.A &amp; other countries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5537" name="Picture 1"/>
          <p:cNvPicPr>
            <a:picLocks noChangeAspect="1" noChangeArrowheads="1"/>
          </p:cNvPicPr>
          <p:nvPr/>
        </p:nvPicPr>
        <p:blipFill>
          <a:blip r:embed="rId3"/>
          <a:srcRect/>
          <a:stretch>
            <a:fillRect/>
          </a:stretch>
        </p:blipFill>
        <p:spPr bwMode="auto">
          <a:xfrm>
            <a:off x="4445473" y="1164601"/>
            <a:ext cx="3797772" cy="2946341"/>
          </a:xfrm>
          <a:prstGeom prst="rect">
            <a:avLst/>
          </a:prstGeom>
          <a:noFill/>
          <a:ln w="9525">
            <a:noFill/>
            <a:miter lim="800000"/>
            <a:headEnd/>
            <a:tailEnd/>
          </a:ln>
        </p:spPr>
      </p:pic>
      <p:pic>
        <p:nvPicPr>
          <p:cNvPr id="65538" name="Picture 2"/>
          <p:cNvPicPr>
            <a:picLocks noChangeAspect="1" noChangeArrowheads="1"/>
          </p:cNvPicPr>
          <p:nvPr/>
        </p:nvPicPr>
        <p:blipFill>
          <a:blip r:embed="rId4"/>
          <a:srcRect/>
          <a:stretch>
            <a:fillRect/>
          </a:stretch>
        </p:blipFill>
        <p:spPr bwMode="auto">
          <a:xfrm>
            <a:off x="8393373" y="1164601"/>
            <a:ext cx="3744031" cy="2945981"/>
          </a:xfrm>
          <a:prstGeom prst="rect">
            <a:avLst/>
          </a:prstGeom>
          <a:noFill/>
          <a:ln w="9525">
            <a:noFill/>
            <a:miter lim="800000"/>
            <a:headEnd/>
            <a:tailEnd/>
          </a:ln>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Projection Symbols</a:t>
            </a:r>
            <a:endParaRPr lang="en-US" sz="2800" b="1" dirty="0" smtClean="0">
              <a:solidFill>
                <a:schemeClr val="bg1"/>
              </a:solidFill>
            </a:endParaRP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64513" name="Picture 1"/>
          <p:cNvPicPr>
            <a:picLocks noChangeAspect="1" noChangeArrowheads="1"/>
          </p:cNvPicPr>
          <p:nvPr/>
        </p:nvPicPr>
        <p:blipFill>
          <a:blip r:embed="rId3"/>
          <a:srcRect/>
          <a:stretch>
            <a:fillRect/>
          </a:stretch>
        </p:blipFill>
        <p:spPr bwMode="auto">
          <a:xfrm>
            <a:off x="701808" y="1392072"/>
            <a:ext cx="6688273" cy="4776716"/>
          </a:xfrm>
          <a:prstGeom prst="rect">
            <a:avLst/>
          </a:prstGeom>
          <a:noFill/>
          <a:ln w="9525">
            <a:noFill/>
            <a:miter lim="800000"/>
            <a:headEnd/>
            <a:tailEnd/>
          </a:ln>
          <a:effectLst/>
        </p:spPr>
      </p:pic>
      <p:sp>
        <p:nvSpPr>
          <p:cNvPr id="9" name="Rectangle 8"/>
          <p:cNvSpPr/>
          <p:nvPr/>
        </p:nvSpPr>
        <p:spPr>
          <a:xfrm>
            <a:off x="7356148" y="1631851"/>
            <a:ext cx="4681182" cy="1200329"/>
          </a:xfrm>
          <a:prstGeom prst="rect">
            <a:avLst/>
          </a:prstGeom>
        </p:spPr>
        <p:txBody>
          <a:bodyPr wrap="square">
            <a:spAutoFit/>
          </a:bodyPr>
          <a:lstStyle/>
          <a:p>
            <a:pPr algn="just">
              <a:buFont typeface="Wingdings" pitchFamily="2" charset="2"/>
              <a:buChar char="v"/>
            </a:pPr>
            <a:r>
              <a:rPr lang="en-US" sz="2400" dirty="0" smtClean="0"/>
              <a:t>The front view &amp; side view of a frustum of cone are used to show the symbol for projection method</a:t>
            </a:r>
            <a:endParaRPr lang="en-US" sz="2400" dirty="0"/>
          </a:p>
        </p:txBody>
      </p:sp>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Summary</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0" name="Rectangle 3"/>
          <p:cNvSpPr txBox="1">
            <a:spLocks noChangeArrowheads="1"/>
          </p:cNvSpPr>
          <p:nvPr/>
        </p:nvSpPr>
        <p:spPr>
          <a:xfrm>
            <a:off x="627797" y="1378413"/>
            <a:ext cx="11341290" cy="4817671"/>
          </a:xfrm>
          <a:prstGeom prst="rect">
            <a:avLst/>
          </a:prstGeom>
        </p:spPr>
        <p:txBody>
          <a:bodyPr/>
          <a:lstStyle/>
          <a:p>
            <a:pPr marL="228600" lvl="0" indent="-228600" algn="just">
              <a:lnSpc>
                <a:spcPct val="90000"/>
              </a:lnSpc>
              <a:spcBef>
                <a:spcPts val="1000"/>
              </a:spcBef>
              <a:buFont typeface="Arial" panose="020B0604020202020204" pitchFamily="34" charset="0"/>
              <a:buChar char="•"/>
              <a:defRPr/>
            </a:pPr>
            <a:endParaRPr lang="en-US" sz="1600" dirty="0" smtClean="0"/>
          </a:p>
          <a:p>
            <a:pPr marL="228600" indent="-228600" algn="just">
              <a:lnSpc>
                <a:spcPct val="90000"/>
              </a:lnSpc>
              <a:spcBef>
                <a:spcPts val="1000"/>
              </a:spcBef>
              <a:buFont typeface="Arial" panose="020B0604020202020204" pitchFamily="34" charset="0"/>
              <a:buChar char="•"/>
              <a:defRPr/>
            </a:pPr>
            <a:r>
              <a:rPr lang="en-US" sz="1600" dirty="0" smtClean="0"/>
              <a:t>A projection is defined as representation of an object on a two dimensional plane. The following are the elements to be considered while obtaining a projection.</a:t>
            </a:r>
          </a:p>
          <a:p>
            <a:pPr marL="228600" indent="-228600" algn="just">
              <a:lnSpc>
                <a:spcPct val="90000"/>
              </a:lnSpc>
              <a:spcBef>
                <a:spcPts val="1000"/>
              </a:spcBef>
              <a:defRPr/>
            </a:pPr>
            <a:r>
              <a:rPr lang="en-US" sz="1600" dirty="0" smtClean="0"/>
              <a:t>             The </a:t>
            </a:r>
            <a:r>
              <a:rPr lang="en-US" sz="1600" dirty="0" smtClean="0"/>
              <a:t>object </a:t>
            </a:r>
          </a:p>
          <a:p>
            <a:pPr marL="228600" indent="-228600" algn="just">
              <a:lnSpc>
                <a:spcPct val="90000"/>
              </a:lnSpc>
              <a:spcBef>
                <a:spcPts val="1000"/>
              </a:spcBef>
              <a:defRPr/>
            </a:pPr>
            <a:r>
              <a:rPr lang="en-US" sz="1600" dirty="0" smtClean="0"/>
              <a:t>             The </a:t>
            </a:r>
            <a:r>
              <a:rPr lang="en-US" sz="1600" dirty="0" smtClean="0"/>
              <a:t>plane of projection</a:t>
            </a:r>
          </a:p>
          <a:p>
            <a:pPr marL="228600" indent="-228600" algn="just">
              <a:lnSpc>
                <a:spcPct val="90000"/>
              </a:lnSpc>
              <a:spcBef>
                <a:spcPts val="1000"/>
              </a:spcBef>
              <a:defRPr/>
            </a:pPr>
            <a:r>
              <a:rPr lang="en-US" sz="1600" dirty="0" smtClean="0"/>
              <a:t>             The </a:t>
            </a:r>
            <a:r>
              <a:rPr lang="en-US" sz="1600" dirty="0" smtClean="0"/>
              <a:t>point of sight and</a:t>
            </a:r>
          </a:p>
          <a:p>
            <a:pPr marL="228600" indent="-228600" algn="just">
              <a:lnSpc>
                <a:spcPct val="90000"/>
              </a:lnSpc>
              <a:spcBef>
                <a:spcPts val="1000"/>
              </a:spcBef>
              <a:defRPr/>
            </a:pPr>
            <a:r>
              <a:rPr lang="en-US" sz="1600" dirty="0" smtClean="0"/>
              <a:t>             The </a:t>
            </a:r>
            <a:r>
              <a:rPr lang="en-US" sz="1600" dirty="0" smtClean="0"/>
              <a:t>ray of sight 	</a:t>
            </a:r>
            <a:endParaRPr lang="en-US" sz="1600" dirty="0" smtClean="0"/>
          </a:p>
          <a:p>
            <a:pPr marL="228600" indent="-228600" algn="just">
              <a:lnSpc>
                <a:spcPct val="90000"/>
              </a:lnSpc>
              <a:spcBef>
                <a:spcPts val="1000"/>
              </a:spcBef>
              <a:buFont typeface="Arial" panose="020B0604020202020204" pitchFamily="34" charset="0"/>
              <a:buChar char="•"/>
              <a:defRPr/>
            </a:pPr>
            <a:r>
              <a:rPr lang="en-US" sz="1600" dirty="0" smtClean="0"/>
              <a:t>When drawing the orthographic projection the following items should be invariable exist.</a:t>
            </a:r>
          </a:p>
          <a:p>
            <a:pPr marL="228600" indent="-228600" algn="just">
              <a:lnSpc>
                <a:spcPct val="90000"/>
              </a:lnSpc>
              <a:spcBef>
                <a:spcPts val="1000"/>
              </a:spcBef>
              <a:defRPr/>
            </a:pPr>
            <a:r>
              <a:rPr lang="en-US" sz="1600" dirty="0" smtClean="0"/>
              <a:t>             The </a:t>
            </a:r>
            <a:r>
              <a:rPr lang="en-US" sz="1600" dirty="0" smtClean="0"/>
              <a:t>object to be projected.</a:t>
            </a:r>
          </a:p>
          <a:p>
            <a:pPr marL="228600" indent="-228600" algn="just">
              <a:lnSpc>
                <a:spcPct val="90000"/>
              </a:lnSpc>
              <a:spcBef>
                <a:spcPts val="1000"/>
              </a:spcBef>
              <a:defRPr/>
            </a:pPr>
            <a:r>
              <a:rPr lang="en-US" sz="1600" dirty="0" smtClean="0"/>
              <a:t>             The </a:t>
            </a:r>
            <a:r>
              <a:rPr lang="en-US" sz="1600" dirty="0" smtClean="0"/>
              <a:t>projectors </a:t>
            </a:r>
          </a:p>
          <a:p>
            <a:pPr marL="228600" indent="-228600" algn="just">
              <a:lnSpc>
                <a:spcPct val="90000"/>
              </a:lnSpc>
              <a:spcBef>
                <a:spcPts val="1000"/>
              </a:spcBef>
              <a:defRPr/>
            </a:pPr>
            <a:r>
              <a:rPr lang="en-US" sz="1600" dirty="0" smtClean="0"/>
              <a:t>             The </a:t>
            </a:r>
            <a:r>
              <a:rPr lang="en-US" sz="1600" dirty="0" smtClean="0"/>
              <a:t>plane of projection</a:t>
            </a:r>
          </a:p>
          <a:p>
            <a:pPr marL="228600" indent="-228600" algn="just">
              <a:lnSpc>
                <a:spcPct val="90000"/>
              </a:lnSpc>
              <a:spcBef>
                <a:spcPts val="1000"/>
              </a:spcBef>
              <a:defRPr/>
            </a:pPr>
            <a:r>
              <a:rPr lang="en-US" sz="1600" dirty="0" smtClean="0"/>
              <a:t>             The </a:t>
            </a:r>
            <a:r>
              <a:rPr lang="en-US" sz="1600" dirty="0" smtClean="0"/>
              <a:t>observer’s eye or station </a:t>
            </a:r>
            <a:r>
              <a:rPr lang="en-US" sz="1600" dirty="0" smtClean="0"/>
              <a:t>point</a:t>
            </a:r>
          </a:p>
          <a:p>
            <a:pPr marL="228600" indent="-228600" algn="just">
              <a:lnSpc>
                <a:spcPct val="90000"/>
              </a:lnSpc>
              <a:spcBef>
                <a:spcPts val="1000"/>
              </a:spcBef>
              <a:buFont typeface="Arial" pitchFamily="34" charset="0"/>
              <a:buChar char="•"/>
              <a:defRPr/>
            </a:pPr>
            <a:r>
              <a:rPr lang="en-US" sz="1600" dirty="0" smtClean="0"/>
              <a:t>2ND &amp; 4TH quadrant are not used since the FV &amp; TV come(projected)on the same side of </a:t>
            </a:r>
            <a:r>
              <a:rPr lang="en-US" sz="1600" dirty="0" err="1" smtClean="0"/>
              <a:t>xy</a:t>
            </a:r>
            <a:r>
              <a:rPr lang="en-US" sz="1600" dirty="0" smtClean="0"/>
              <a:t> line &amp; may overlap the view (FV &amp; TV).so 2nd &amp; 4th angles are not used In engineering drawing</a:t>
            </a:r>
            <a:endParaRPr lang="en-US" sz="1600" dirty="0" smtClean="0"/>
          </a:p>
          <a:p>
            <a:pPr marL="228600" indent="-228600" algn="just">
              <a:lnSpc>
                <a:spcPct val="90000"/>
              </a:lnSpc>
              <a:spcBef>
                <a:spcPts val="1000"/>
              </a:spcBef>
              <a:defRPr/>
            </a:pPr>
            <a:endParaRPr lang="en-US" sz="1600" dirty="0" smtClean="0"/>
          </a:p>
        </p:txBody>
      </p:sp>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Questions</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1" name="Rectangle 10"/>
          <p:cNvSpPr/>
          <p:nvPr/>
        </p:nvSpPr>
        <p:spPr>
          <a:xfrm>
            <a:off x="996286" y="1992573"/>
            <a:ext cx="10890914" cy="2585323"/>
          </a:xfrm>
          <a:prstGeom prst="rect">
            <a:avLst/>
          </a:prstGeom>
        </p:spPr>
        <p:txBody>
          <a:bodyPr wrap="square">
            <a:spAutoFit/>
          </a:bodyPr>
          <a:lstStyle/>
          <a:p>
            <a:endParaRPr lang="en-US" dirty="0" smtClean="0"/>
          </a:p>
          <a:p>
            <a:pPr>
              <a:buFont typeface="Wingdings" pitchFamily="2" charset="2"/>
              <a:buChar char="v"/>
            </a:pPr>
            <a:r>
              <a:rPr lang="en-US" b="1" dirty="0" smtClean="0">
                <a:solidFill>
                  <a:srgbClr val="FF0000"/>
                </a:solidFill>
              </a:rPr>
              <a:t>How do you explain </a:t>
            </a:r>
            <a:r>
              <a:rPr lang="en-US" b="1" dirty="0" smtClean="0">
                <a:solidFill>
                  <a:srgbClr val="FF0000"/>
                </a:solidFill>
              </a:rPr>
              <a:t>Orthographic Projection?</a:t>
            </a:r>
            <a:endParaRPr lang="en-US" b="1" dirty="0" smtClean="0">
              <a:solidFill>
                <a:srgbClr val="FF0000"/>
              </a:solidFill>
            </a:endParaRPr>
          </a:p>
          <a:p>
            <a:endParaRPr lang="en-US" b="1" dirty="0" smtClean="0">
              <a:solidFill>
                <a:srgbClr val="FF0000"/>
              </a:solidFill>
            </a:endParaRPr>
          </a:p>
          <a:p>
            <a:pPr>
              <a:buFont typeface="Wingdings" pitchFamily="2" charset="2"/>
              <a:buChar char="v"/>
            </a:pPr>
            <a:r>
              <a:rPr lang="en-US" b="1" dirty="0" smtClean="0">
                <a:solidFill>
                  <a:srgbClr val="FF0000"/>
                </a:solidFill>
              </a:rPr>
              <a:t>Why second and fourth angle projections are not used?</a:t>
            </a:r>
            <a:endParaRPr lang="en-US" b="1" dirty="0" smtClean="0">
              <a:solidFill>
                <a:srgbClr val="FF0000"/>
              </a:solidFill>
            </a:endParaRPr>
          </a:p>
          <a:p>
            <a:endParaRPr lang="en-US" b="1" dirty="0" smtClean="0">
              <a:solidFill>
                <a:srgbClr val="FF0000"/>
              </a:solidFill>
            </a:endParaRPr>
          </a:p>
          <a:p>
            <a:pPr>
              <a:buFont typeface="Wingdings" pitchFamily="2" charset="2"/>
              <a:buChar char="v"/>
            </a:pPr>
            <a:r>
              <a:rPr lang="en-US" b="1" dirty="0" smtClean="0">
                <a:solidFill>
                  <a:srgbClr val="FF0000"/>
                </a:solidFill>
              </a:rPr>
              <a:t>Differentiate first and third angle projection on the basis of placement of different views with respect to reference plane</a:t>
            </a:r>
            <a:endParaRPr lang="en-US" b="1" dirty="0" smtClean="0">
              <a:solidFill>
                <a:srgbClr val="FF0000"/>
              </a:solidFill>
            </a:endParaRPr>
          </a:p>
          <a:p>
            <a:endParaRPr lang="en-US" dirty="0" smtClean="0"/>
          </a:p>
          <a:p>
            <a:endParaRPr lang="en-US" dirty="0"/>
          </a:p>
        </p:txBody>
      </p:sp>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References</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p:cNvSpPr txBox="1"/>
          <p:nvPr/>
        </p:nvSpPr>
        <p:spPr>
          <a:xfrm>
            <a:off x="532234" y="1678682"/>
            <a:ext cx="11314023" cy="1938992"/>
          </a:xfrm>
          <a:prstGeom prst="rect">
            <a:avLst/>
          </a:prstGeom>
          <a:noFill/>
        </p:spPr>
        <p:txBody>
          <a:bodyPr wrap="square" rtlCol="0">
            <a:spAutoFit/>
          </a:bodyPr>
          <a:lstStyle/>
          <a:p>
            <a:pPr>
              <a:buFont typeface="Courier New" pitchFamily="49" charset="0"/>
              <a:buChar char="o"/>
            </a:pPr>
            <a:r>
              <a:rPr lang="en-US" sz="2400" b="1" dirty="0" smtClean="0">
                <a:solidFill>
                  <a:schemeClr val="tx2">
                    <a:shade val="85000"/>
                    <a:satMod val="150000"/>
                  </a:schemeClr>
                </a:solidFill>
              </a:rPr>
              <a:t> Engineering Drawing by N. D. Bhatt and V. M. Panchal</a:t>
            </a:r>
          </a:p>
          <a:p>
            <a:endParaRPr lang="en-US" sz="2400" b="1" dirty="0" smtClean="0">
              <a:solidFill>
                <a:schemeClr val="tx2">
                  <a:shade val="85000"/>
                  <a:satMod val="150000"/>
                </a:schemeClr>
              </a:solidFill>
            </a:endParaRPr>
          </a:p>
          <a:p>
            <a:pPr>
              <a:buFont typeface="Courier New" pitchFamily="49" charset="0"/>
              <a:buChar char="o"/>
            </a:pPr>
            <a:r>
              <a:rPr lang="en-US" sz="2400" b="1" dirty="0" smtClean="0">
                <a:solidFill>
                  <a:schemeClr val="tx2">
                    <a:shade val="85000"/>
                    <a:satMod val="150000"/>
                  </a:schemeClr>
                </a:solidFill>
              </a:rPr>
              <a:t> Engineering Graphics by K. C. John</a:t>
            </a:r>
          </a:p>
          <a:p>
            <a:endParaRPr lang="en-US" sz="2400" b="1" dirty="0" smtClean="0">
              <a:solidFill>
                <a:schemeClr val="tx2">
                  <a:shade val="85000"/>
                  <a:satMod val="150000"/>
                </a:schemeClr>
              </a:solidFill>
            </a:endParaRPr>
          </a:p>
          <a:p>
            <a:pPr>
              <a:buFont typeface="Courier New" pitchFamily="49" charset="0"/>
              <a:buChar char="o"/>
            </a:pPr>
            <a:r>
              <a:rPr lang="en-US" sz="2400" b="1" dirty="0" smtClean="0">
                <a:solidFill>
                  <a:schemeClr val="tx2">
                    <a:shade val="85000"/>
                    <a:satMod val="150000"/>
                  </a:schemeClr>
                </a:solidFill>
              </a:rPr>
              <a:t> NPTEL</a:t>
            </a:r>
            <a:endParaRPr lang="en-US" sz="2400" b="1" dirty="0">
              <a:solidFill>
                <a:srgbClr val="FF0000"/>
              </a:solidFill>
            </a:endParaRPr>
          </a:p>
        </p:txBody>
      </p:sp>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Prerequisite/Recapitulations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p:cNvSpPr txBox="1"/>
          <p:nvPr/>
        </p:nvSpPr>
        <p:spPr>
          <a:xfrm>
            <a:off x="846161" y="2088111"/>
            <a:ext cx="4367284" cy="1200329"/>
          </a:xfrm>
          <a:prstGeom prst="rect">
            <a:avLst/>
          </a:prstGeom>
          <a:noFill/>
        </p:spPr>
        <p:txBody>
          <a:bodyPr wrap="square" rtlCol="0">
            <a:spAutoFit/>
          </a:bodyPr>
          <a:lstStyle/>
          <a:p>
            <a:pPr>
              <a:buFont typeface="Arial" pitchFamily="34" charset="0"/>
              <a:buChar char="•"/>
            </a:pPr>
            <a:r>
              <a:rPr lang="en-US" sz="2400" b="1" dirty="0" smtClean="0"/>
              <a:t>Basics of Engineering Graphics</a:t>
            </a:r>
          </a:p>
          <a:p>
            <a:pPr>
              <a:buFont typeface="Arial" pitchFamily="34" charset="0"/>
              <a:buChar char="•"/>
            </a:pPr>
            <a:r>
              <a:rPr lang="en-US" sz="2400" b="1" dirty="0" smtClean="0"/>
              <a:t>Drawing, Sketching</a:t>
            </a:r>
          </a:p>
          <a:p>
            <a:endParaRPr lang="en-US" sz="2400" dirty="0"/>
          </a:p>
        </p:txBody>
      </p:sp>
    </p:spTree>
    <p:extLst>
      <p:ext uri="{BB962C8B-B14F-4D97-AF65-F5344CB8AC3E}">
        <p14:creationId xmlns="" xmlns:p14="http://schemas.microsoft.com/office/powerpoint/2010/main" val="731070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endParaRPr lang="en-US" sz="2800" b="1" dirty="0" smtClean="0">
              <a:solidFill>
                <a:schemeClr val="bg1"/>
              </a:solidFill>
            </a:endParaRP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p:cNvSpPr txBox="1"/>
          <p:nvPr/>
        </p:nvSpPr>
        <p:spPr>
          <a:xfrm>
            <a:off x="2251862" y="2797778"/>
            <a:ext cx="7820167" cy="1569660"/>
          </a:xfrm>
          <a:prstGeom prst="rect">
            <a:avLst/>
          </a:prstGeom>
          <a:noFill/>
        </p:spPr>
        <p:txBody>
          <a:bodyPr wrap="square" rtlCol="0">
            <a:spAutoFit/>
          </a:bodyPr>
          <a:lstStyle/>
          <a:p>
            <a:pPr algn="ctr"/>
            <a:r>
              <a:rPr lang="en-US" sz="9600" b="1" dirty="0" smtClean="0">
                <a:solidFill>
                  <a:srgbClr val="92D050"/>
                </a:solidFill>
              </a:rPr>
              <a:t>Thank You</a:t>
            </a:r>
            <a:endParaRPr lang="en-US" sz="9600" b="1" dirty="0">
              <a:solidFill>
                <a:srgbClr val="92D050"/>
              </a:solidFill>
            </a:endParaRPr>
          </a:p>
        </p:txBody>
      </p:sp>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Objectives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p:cNvSpPr txBox="1"/>
          <p:nvPr/>
        </p:nvSpPr>
        <p:spPr>
          <a:xfrm>
            <a:off x="272943" y="1173694"/>
            <a:ext cx="6591881" cy="4185761"/>
          </a:xfrm>
          <a:prstGeom prst="rect">
            <a:avLst/>
          </a:prstGeom>
          <a:noFill/>
        </p:spPr>
        <p:txBody>
          <a:bodyPr wrap="square" rtlCol="0">
            <a:spAutoFit/>
          </a:bodyPr>
          <a:lstStyle/>
          <a:p>
            <a:r>
              <a:rPr lang="en-US" sz="2400" dirty="0" smtClean="0"/>
              <a:t>To acquire knowledge about:</a:t>
            </a:r>
          </a:p>
          <a:p>
            <a:pPr>
              <a:buFont typeface="Wingdings" pitchFamily="2" charset="2"/>
              <a:buChar char="v"/>
            </a:pPr>
            <a:r>
              <a:rPr lang="en-US" sz="2200" dirty="0" smtClean="0"/>
              <a:t>Introduction to Projection</a:t>
            </a:r>
          </a:p>
          <a:p>
            <a:endParaRPr lang="en-US" sz="2200" dirty="0" smtClean="0"/>
          </a:p>
          <a:p>
            <a:pPr>
              <a:buFont typeface="Wingdings" pitchFamily="2" charset="2"/>
              <a:buChar char="v"/>
            </a:pPr>
            <a:r>
              <a:rPr lang="en-US" sz="2200" dirty="0" smtClean="0"/>
              <a:t>Types of Projection</a:t>
            </a:r>
          </a:p>
          <a:p>
            <a:pPr>
              <a:buFont typeface="Wingdings" pitchFamily="2" charset="2"/>
              <a:buChar char="v"/>
            </a:pPr>
            <a:endParaRPr lang="en-US" sz="2200" dirty="0" smtClean="0"/>
          </a:p>
          <a:p>
            <a:pPr>
              <a:buFont typeface="Wingdings" pitchFamily="2" charset="2"/>
              <a:buChar char="v"/>
            </a:pPr>
            <a:r>
              <a:rPr lang="en-US" sz="2200" dirty="0" smtClean="0"/>
              <a:t>View comparison</a:t>
            </a:r>
          </a:p>
          <a:p>
            <a:endParaRPr lang="en-US" sz="2200" dirty="0" smtClean="0"/>
          </a:p>
          <a:p>
            <a:pPr>
              <a:buFont typeface="Wingdings" pitchFamily="2" charset="2"/>
              <a:buChar char="v"/>
            </a:pPr>
            <a:r>
              <a:rPr lang="en-US" sz="2200" dirty="0" smtClean="0"/>
              <a:t>Orthographic Projection</a:t>
            </a:r>
          </a:p>
          <a:p>
            <a:endParaRPr lang="en-US" sz="2200" dirty="0" smtClean="0"/>
          </a:p>
          <a:p>
            <a:pPr>
              <a:buFont typeface="Wingdings" pitchFamily="2" charset="2"/>
              <a:buChar char="v"/>
            </a:pPr>
            <a:r>
              <a:rPr lang="en-US" sz="2200" dirty="0" smtClean="0"/>
              <a:t>Projection Systems</a:t>
            </a:r>
          </a:p>
          <a:p>
            <a:endParaRPr lang="en-US" sz="2200" dirty="0" smtClean="0"/>
          </a:p>
          <a:p>
            <a:pPr>
              <a:buFont typeface="Wingdings" pitchFamily="2" charset="2"/>
              <a:buChar char="v"/>
            </a:pPr>
            <a:r>
              <a:rPr lang="en-US" sz="2200" dirty="0" smtClean="0"/>
              <a:t>Projection Symbols</a:t>
            </a:r>
            <a:endParaRPr lang="en-US" dirty="0"/>
          </a:p>
        </p:txBody>
      </p:sp>
    </p:spTree>
    <p:extLst>
      <p:ext uri="{BB962C8B-B14F-4D97-AF65-F5344CB8AC3E}">
        <p14:creationId xmlns="" xmlns:p14="http://schemas.microsoft.com/office/powerpoint/2010/main" val="1207085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smtClean="0">
                <a:solidFill>
                  <a:schemeClr val="bg1"/>
                </a:solidFill>
                <a:latin typeface="Times New Roman" panose="02020603050405020304" pitchFamily="18" charset="0"/>
                <a:cs typeface="Times New Roman" panose="02020603050405020304" pitchFamily="18" charset="0"/>
              </a:rPr>
              <a:t>Introduction to Projection</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Rectangle 1027"/>
          <p:cNvSpPr txBox="1">
            <a:spLocks noChangeArrowheads="1"/>
          </p:cNvSpPr>
          <p:nvPr/>
        </p:nvSpPr>
        <p:spPr>
          <a:xfrm>
            <a:off x="-2" y="1177464"/>
            <a:ext cx="6005017" cy="5018619"/>
          </a:xfrm>
          <a:prstGeom prst="rect">
            <a:avLst/>
          </a:prstGeom>
        </p:spPr>
        <p:txBody>
          <a:bodyPr/>
          <a:lstStyle/>
          <a:p>
            <a:pPr marL="228600" lvl="0" indent="-228600" algn="just">
              <a:lnSpc>
                <a:spcPct val="90000"/>
              </a:lnSpc>
              <a:spcBef>
                <a:spcPts val="1000"/>
              </a:spcBef>
              <a:buFont typeface="Arial" pitchFamily="34" charset="0"/>
              <a:buChar char="•"/>
              <a:defRPr/>
            </a:pPr>
            <a:r>
              <a:rPr lang="en-US" sz="2000" dirty="0" smtClean="0"/>
              <a:t>Any kind of representation of an object on a paper, screen or similar surface by drawing or by photography is called the projection of that object.</a:t>
            </a:r>
          </a:p>
          <a:p>
            <a:pPr marL="228600" lvl="0" indent="-228600" algn="just">
              <a:lnSpc>
                <a:spcPct val="90000"/>
              </a:lnSpc>
              <a:spcBef>
                <a:spcPts val="1000"/>
              </a:spcBef>
              <a:buFont typeface="Arial" pitchFamily="34" charset="0"/>
              <a:buChar char="•"/>
              <a:defRPr/>
            </a:pPr>
            <a:r>
              <a:rPr lang="en-US" sz="2000" dirty="0" smtClean="0"/>
              <a:t>Or, when ray of sights (projectors) are drawn from the eyes of the observer and are extended to fall on a plane of projection the object is said to be projected the image obtained is called projection. The size of image depends upon the position of the plane with respect to the object.</a:t>
            </a:r>
          </a:p>
          <a:p>
            <a:pPr marL="228600" lvl="0" indent="-228600" algn="just">
              <a:lnSpc>
                <a:spcPct val="90000"/>
              </a:lnSpc>
              <a:spcBef>
                <a:spcPts val="1000"/>
              </a:spcBef>
              <a:buFont typeface="Arial" pitchFamily="34" charset="0"/>
              <a:buChar char="•"/>
              <a:defRPr/>
            </a:pPr>
            <a:r>
              <a:rPr lang="en-US" sz="2000" b="1" dirty="0" smtClean="0"/>
              <a:t>PROJECTORS: </a:t>
            </a:r>
            <a:r>
              <a:rPr lang="en-US" sz="2000" dirty="0" smtClean="0"/>
              <a:t>The imaginary line from block (object) to the plane is called projectors.</a:t>
            </a:r>
          </a:p>
          <a:p>
            <a:pPr marL="228600" lvl="0" indent="-228600" algn="just">
              <a:lnSpc>
                <a:spcPct val="90000"/>
              </a:lnSpc>
              <a:spcBef>
                <a:spcPts val="1000"/>
              </a:spcBef>
              <a:buFont typeface="Arial" pitchFamily="34" charset="0"/>
              <a:buChar char="•"/>
              <a:defRPr/>
            </a:pPr>
            <a:r>
              <a:rPr lang="en-US" sz="2000" b="1" dirty="0" smtClean="0"/>
              <a:t>PLANE: </a:t>
            </a:r>
            <a:r>
              <a:rPr lang="en-US" sz="2000" dirty="0" smtClean="0"/>
              <a:t>The flat surface (such as a sheet of paper) is a plane.</a:t>
            </a:r>
          </a:p>
          <a:p>
            <a:pPr marL="228600" lvl="0" indent="-228600" algn="just">
              <a:lnSpc>
                <a:spcPct val="90000"/>
              </a:lnSpc>
              <a:spcBef>
                <a:spcPts val="1000"/>
              </a:spcBef>
              <a:buFont typeface="Arial" pitchFamily="34" charset="0"/>
              <a:buChar char="•"/>
              <a:defRPr/>
            </a:pPr>
            <a:r>
              <a:rPr lang="en-US" sz="2000" b="1" dirty="0" smtClean="0"/>
              <a:t>PLANE OF PROJECTION</a:t>
            </a:r>
            <a:r>
              <a:rPr lang="en-US" sz="2000" dirty="0" smtClean="0"/>
              <a:t>: The plane which is used for the purpose of projection is called plane of projection.</a:t>
            </a:r>
          </a:p>
          <a:p>
            <a:pPr marL="228600" indent="-228600" algn="just">
              <a:lnSpc>
                <a:spcPct val="90000"/>
              </a:lnSpc>
              <a:spcBef>
                <a:spcPts val="1000"/>
              </a:spcBef>
              <a:defRPr/>
            </a:pPr>
            <a:r>
              <a:rPr lang="en-US" sz="2000" dirty="0" smtClean="0"/>
              <a:t/>
            </a:r>
            <a:br>
              <a:rPr lang="en-US" sz="2000" dirty="0" smtClean="0"/>
            </a:br>
            <a:endParaRPr kumimoji="0" lang="en-US" sz="2000" b="0" i="0" u="none" strike="noStrike" kern="1200" cap="none" spc="0" normalizeH="0" baseline="0" noProof="0" dirty="0" smtClean="0">
              <a:ln>
                <a:noFill/>
              </a:ln>
              <a:effectLst/>
              <a:uLnTx/>
              <a:uFillTx/>
              <a:latin typeface="+mn-lt"/>
              <a:ea typeface="+mn-ea"/>
              <a:cs typeface="+mn-cs"/>
            </a:endParaRPr>
          </a:p>
        </p:txBody>
      </p:sp>
      <p:pic>
        <p:nvPicPr>
          <p:cNvPr id="41986" name="Picture 2"/>
          <p:cNvPicPr>
            <a:picLocks noChangeAspect="1" noChangeArrowheads="1"/>
          </p:cNvPicPr>
          <p:nvPr/>
        </p:nvPicPr>
        <p:blipFill>
          <a:blip r:embed="rId3"/>
          <a:srcRect/>
          <a:stretch>
            <a:fillRect/>
          </a:stretch>
        </p:blipFill>
        <p:spPr bwMode="auto">
          <a:xfrm>
            <a:off x="6238446" y="1053480"/>
            <a:ext cx="5830718" cy="3183144"/>
          </a:xfrm>
          <a:prstGeom prst="rect">
            <a:avLst/>
          </a:prstGeom>
          <a:noFill/>
          <a:ln w="9525">
            <a:noFill/>
            <a:miter lim="800000"/>
            <a:headEnd/>
            <a:tailEnd/>
          </a:ln>
          <a:effectLst/>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smtClean="0">
                <a:solidFill>
                  <a:schemeClr val="bg1"/>
                </a:solidFill>
                <a:latin typeface="Times New Roman" panose="02020603050405020304" pitchFamily="18" charset="0"/>
                <a:cs typeface="Times New Roman" panose="02020603050405020304" pitchFamily="18" charset="0"/>
              </a:rPr>
              <a:t>Types of Projection</a:t>
            </a:r>
          </a:p>
          <a:p>
            <a:pPr algn="ctr" fontAlgn="base"/>
            <a:r>
              <a:rPr lang="en-US" sz="2800" b="1" dirty="0" smtClean="0">
                <a:solidFill>
                  <a:schemeClr val="bg1"/>
                </a:solidFill>
                <a:latin typeface="Times New Roman" panose="02020603050405020304" pitchFamily="18" charset="0"/>
                <a:cs typeface="Times New Roman" panose="02020603050405020304" pitchFamily="18" charset="0"/>
              </a:rPr>
              <a:t/>
            </a:r>
            <a:br>
              <a:rPr lang="en-US" sz="2800" b="1" dirty="0" smtClean="0">
                <a:solidFill>
                  <a:schemeClr val="bg1"/>
                </a:solidFill>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40961" name="Picture 1"/>
          <p:cNvPicPr>
            <a:picLocks noChangeAspect="1" noChangeArrowheads="1"/>
          </p:cNvPicPr>
          <p:nvPr/>
        </p:nvPicPr>
        <p:blipFill>
          <a:blip r:embed="rId3"/>
          <a:srcRect/>
          <a:stretch>
            <a:fillRect/>
          </a:stretch>
        </p:blipFill>
        <p:spPr bwMode="auto">
          <a:xfrm>
            <a:off x="81856" y="1203608"/>
            <a:ext cx="8325133" cy="5034424"/>
          </a:xfrm>
          <a:prstGeom prst="rect">
            <a:avLst/>
          </a:prstGeom>
          <a:noFill/>
          <a:ln w="9525">
            <a:noFill/>
            <a:miter lim="800000"/>
            <a:headEnd/>
            <a:tailEnd/>
          </a:ln>
          <a:effectLst/>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View comparison</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39937" name="Picture 1"/>
          <p:cNvPicPr>
            <a:picLocks noChangeAspect="1" noChangeArrowheads="1"/>
          </p:cNvPicPr>
          <p:nvPr/>
        </p:nvPicPr>
        <p:blipFill>
          <a:blip r:embed="rId3"/>
          <a:srcRect/>
          <a:stretch>
            <a:fillRect/>
          </a:stretch>
        </p:blipFill>
        <p:spPr bwMode="auto">
          <a:xfrm>
            <a:off x="109162" y="1108072"/>
            <a:ext cx="8251635" cy="5274755"/>
          </a:xfrm>
          <a:prstGeom prst="rect">
            <a:avLst/>
          </a:prstGeom>
          <a:noFill/>
          <a:ln w="9525">
            <a:noFill/>
            <a:miter lim="800000"/>
            <a:headEnd/>
            <a:tailEnd/>
          </a:ln>
          <a:effectLst/>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Video for Visualization</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3"/>
          <a:stretch>
            <a:fillRect/>
          </a:stretch>
        </p:blipFill>
        <p:spPr>
          <a:xfrm>
            <a:off x="0" y="2597"/>
            <a:ext cx="1504949" cy="1023587"/>
          </a:xfrm>
          <a:prstGeom prst="rect">
            <a:avLst/>
          </a:prstGeom>
        </p:spPr>
      </p:pic>
      <p:pic>
        <p:nvPicPr>
          <p:cNvPr id="6" name="Introduction To Engineering Drawing.mp4">
            <a:hlinkClick r:id="" action="ppaction://media"/>
          </p:cNvPr>
          <p:cNvPicPr>
            <a:picLocks noRot="1" noChangeAspect="1"/>
          </p:cNvPicPr>
          <p:nvPr>
            <a:videoFile r:link="rId1"/>
          </p:nvPr>
        </p:nvPicPr>
        <p:blipFill>
          <a:blip r:embed="rId4"/>
          <a:stretch>
            <a:fillRect/>
          </a:stretch>
        </p:blipFill>
        <p:spPr>
          <a:xfrm>
            <a:off x="999982" y="1296538"/>
            <a:ext cx="6864824" cy="4660709"/>
          </a:xfrm>
          <a:prstGeom prst="rect">
            <a:avLst/>
          </a:prstGeom>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Orthographic Projection</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37889" name="Rectangle 1"/>
          <p:cNvSpPr>
            <a:spLocks noChangeArrowheads="1"/>
          </p:cNvSpPr>
          <p:nvPr/>
        </p:nvSpPr>
        <p:spPr bwMode="auto">
          <a:xfrm>
            <a:off x="0" y="1255594"/>
            <a:ext cx="11627893"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400" b="0" i="0" u="none" strike="noStrike" cap="none" normalizeH="0" baseline="0" dirty="0" smtClean="0">
                <a:ln>
                  <a:noFill/>
                </a:ln>
                <a:solidFill>
                  <a:srgbClr val="000000"/>
                </a:solidFill>
                <a:effectLst/>
                <a:ea typeface="Calibri" pitchFamily="34" charset="0"/>
                <a:cs typeface="Times New Roman" pitchFamily="18" charset="0"/>
              </a:rPr>
              <a:t>When projectors are parallel to each other and perpendicular to the plane is called orthographic projection</a:t>
            </a:r>
            <a:endParaRPr lang="en-US" sz="2400" dirty="0" smtClean="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400" b="0" i="0" u="none" strike="noStrike" cap="none" normalizeH="0" baseline="0" dirty="0" smtClean="0">
                <a:ln>
                  <a:noFill/>
                </a:ln>
                <a:solidFill>
                  <a:srgbClr val="000000"/>
                </a:solidFill>
                <a:effectLst/>
                <a:ea typeface="Calibri" pitchFamily="34" charset="0"/>
                <a:cs typeface="Times New Roman" pitchFamily="18" charset="0"/>
              </a:rPr>
              <a:t>Or, Ortho means perpendicular right angles graphics means right angle drawing</a:t>
            </a:r>
          </a:p>
          <a:p>
            <a:pPr algn="just" fontAlgn="base">
              <a:spcBef>
                <a:spcPct val="0"/>
              </a:spcBef>
              <a:spcAft>
                <a:spcPct val="0"/>
              </a:spcAft>
              <a:buFont typeface="Wingdings" pitchFamily="2" charset="2"/>
              <a:buChar char="q"/>
            </a:pPr>
            <a:r>
              <a:rPr lang="en-US" sz="2400" dirty="0" smtClean="0"/>
              <a:t>a technical drawing in which different views of an object are projected on different reference planes observing perpendicular to respective reference plane    </a:t>
            </a:r>
            <a:br>
              <a:rPr lang="en-US" sz="2400" dirty="0" smtClean="0"/>
            </a:br>
            <a:endParaRPr kumimoji="0" lang="en-US" sz="2400" b="0" i="0" u="none" strike="noStrike" cap="none" normalizeH="0" baseline="0" dirty="0" smtClean="0">
              <a:ln>
                <a:noFill/>
              </a:ln>
              <a:solidFill>
                <a:schemeClr val="tx1"/>
              </a:solidFill>
              <a:effectLst/>
              <a:cs typeface="Arial" pitchFamily="34" charset="0"/>
            </a:endParaRPr>
          </a:p>
        </p:txBody>
      </p:sp>
      <p:pic>
        <p:nvPicPr>
          <p:cNvPr id="2" name="Picture 1"/>
          <p:cNvPicPr>
            <a:picLocks noChangeAspect="1" noChangeArrowheads="1"/>
          </p:cNvPicPr>
          <p:nvPr/>
        </p:nvPicPr>
        <p:blipFill>
          <a:blip r:embed="rId3"/>
          <a:srcRect/>
          <a:stretch>
            <a:fillRect/>
          </a:stretch>
        </p:blipFill>
        <p:spPr bwMode="auto">
          <a:xfrm>
            <a:off x="266120" y="3319552"/>
            <a:ext cx="5957248" cy="3053090"/>
          </a:xfrm>
          <a:prstGeom prst="rect">
            <a:avLst/>
          </a:prstGeom>
          <a:noFill/>
          <a:ln w="9525">
            <a:noFill/>
            <a:miter lim="800000"/>
            <a:headEnd/>
            <a:tailEnd/>
          </a:ln>
          <a:effectLst/>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smtClean="0">
                <a:solidFill>
                  <a:schemeClr val="bg1"/>
                </a:solidFill>
              </a:rPr>
              <a:t>Orthographic Drawing</a:t>
            </a:r>
          </a:p>
        </p:txBody>
      </p:sp>
      <p:sp>
        <p:nvSpPr>
          <p:cNvPr id="5" name="Title 1">
            <a:extLst>
              <a:ext uri="{FF2B5EF4-FFF2-40B4-BE49-F238E27FC236}">
                <a16:creationId xmlns=""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36867" name="Picture 3"/>
          <p:cNvPicPr>
            <a:picLocks noChangeAspect="1" noChangeArrowheads="1"/>
          </p:cNvPicPr>
          <p:nvPr/>
        </p:nvPicPr>
        <p:blipFill>
          <a:blip r:embed="rId3"/>
          <a:srcRect/>
          <a:stretch>
            <a:fillRect/>
          </a:stretch>
        </p:blipFill>
        <p:spPr bwMode="auto">
          <a:xfrm>
            <a:off x="177403" y="1149016"/>
            <a:ext cx="8598107" cy="5076661"/>
          </a:xfrm>
          <a:prstGeom prst="rect">
            <a:avLst/>
          </a:prstGeom>
          <a:noFill/>
          <a:ln w="9525">
            <a:noFill/>
            <a:miter lim="800000"/>
            <a:headEnd/>
            <a:tailEnd/>
          </a:ln>
          <a:effectLst/>
        </p:spPr>
      </p:pic>
    </p:spTree>
    <p:extLst>
      <p:ext uri="{BB962C8B-B14F-4D97-AF65-F5344CB8AC3E}">
        <p14:creationId xmlns="" xmlns:p14="http://schemas.microsoft.com/office/powerpoint/2010/main" val="719381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5241</TotalTime>
  <Words>723</Words>
  <Application>Microsoft Office PowerPoint</Application>
  <PresentationFormat>Custom</PresentationFormat>
  <Paragraphs>123</Paragraphs>
  <Slides>20</Slides>
  <Notes>0</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sv</cp:lastModifiedBy>
  <cp:revision>251</cp:revision>
  <dcterms:created xsi:type="dcterms:W3CDTF">2020-05-05T09:43:45Z</dcterms:created>
  <dcterms:modified xsi:type="dcterms:W3CDTF">2020-11-24T05:56:37Z</dcterms:modified>
</cp:coreProperties>
</file>