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7" r:id="rId2"/>
    <p:sldId id="318" r:id="rId3"/>
    <p:sldId id="319" r:id="rId4"/>
    <p:sldId id="320" r:id="rId5"/>
    <p:sldId id="321" r:id="rId6"/>
    <p:sldId id="322" r:id="rId7"/>
    <p:sldId id="323" r:id="rId8"/>
    <p:sldId id="339" r:id="rId9"/>
    <p:sldId id="326" r:id="rId10"/>
    <p:sldId id="324" r:id="rId11"/>
    <p:sldId id="327" r:id="rId12"/>
    <p:sldId id="330" r:id="rId13"/>
    <p:sldId id="340" r:id="rId14"/>
    <p:sldId id="341" r:id="rId15"/>
    <p:sldId id="342" r:id="rId16"/>
    <p:sldId id="343" r:id="rId17"/>
    <p:sldId id="336" r:id="rId18"/>
    <p:sldId id="325" r:id="rId19"/>
    <p:sldId id="338" r:id="rId20"/>
    <p:sldId id="33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719" autoAdjust="0"/>
    <p:restoredTop sz="94696"/>
  </p:normalViewPr>
  <p:slideViewPr>
    <p:cSldViewPr snapToGrid="0" snapToObjects="1">
      <p:cViewPr varScale="1">
        <p:scale>
          <a:sx n="70" d="100"/>
          <a:sy n="70" d="100"/>
        </p:scale>
        <p:origin x="-67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5B50-FE66-4811-A7C0-F2204DDD6E2E}" type="datetime1">
              <a:rPr lang="en-IN" smtClean="0"/>
              <a:pPr/>
              <a:t>21-11-2020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106177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690E-70AB-4958-AB81-B252725AC6AD}" type="datetime1">
              <a:rPr lang="en-IN" smtClean="0"/>
              <a:pPr/>
              <a:t>21-11-2020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4403577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9C56-92CE-47B2-ACB2-4F555ABA3A72}" type="datetime1">
              <a:rPr lang="en-US" smtClean="0"/>
              <a:pPr/>
              <a:t>21-Nov-20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58B1-DF52-4F70-B763-700FC8E9FEA0}" type="datetime1">
              <a:rPr lang="en-US" smtClean="0"/>
              <a:pPr/>
              <a:t>21-Nov-20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7FA2-9D0A-48BA-8A36-22DA4A1EC439}" type="datetime1">
              <a:rPr lang="en-US" smtClean="0"/>
              <a:pPr/>
              <a:t>21-Nov-20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4AB2-DC36-478B-AB99-42055C145F48}" type="datetime1">
              <a:rPr lang="en-US" smtClean="0"/>
              <a:pPr/>
              <a:t>21-Nov-20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FD8A-3890-4F1F-B12B-D681F9110C31}" type="datetime1">
              <a:rPr lang="en-US" smtClean="0"/>
              <a:pPr/>
              <a:t>21-Nov-20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B72-FD0C-4718-AF10-7BB8D430169A}" type="datetime1">
              <a:rPr lang="en-US" smtClean="0"/>
              <a:pPr/>
              <a:t>21-Nov-20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F295-340C-4891-B250-3853F7357173}" type="datetime1">
              <a:rPr lang="en-US" smtClean="0"/>
              <a:pPr/>
              <a:t>21-Nov-20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4F0-01E0-40D7-8F57-047FE452AF4F}" type="datetime1">
              <a:rPr lang="en-US" smtClean="0"/>
              <a:pPr/>
              <a:t>21-Nov-20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4AA-E395-466A-A7A4-6B7D85D26E0C}" type="datetime1">
              <a:rPr lang="en-US" smtClean="0"/>
              <a:pPr/>
              <a:t>21-Nov-20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3B69-3894-4C77-B995-7BDB70807655}" type="datetime1">
              <a:rPr lang="en-US" smtClean="0"/>
              <a:pPr/>
              <a:t>21-Nov-20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E046-EB2A-4FB4-8D5F-BBE901205507}" type="datetime1">
              <a:rPr lang="en-US" smtClean="0"/>
              <a:pPr/>
              <a:t>21-Nov-20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 xmlns="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BA8A-BF79-426D-BD2A-1233791274C1}" type="datetime1">
              <a:rPr lang="en-US" smtClean="0"/>
              <a:pPr/>
              <a:t>21-Nov-20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study\Engg.Graphics\Introduction%20To%20Engineering%20Drawing.mp4" TargetMode="Externa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Mechanical Engineering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1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IN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IN" sz="1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BME01T1001</a:t>
            </a:r>
            <a:r>
              <a:rPr lang="en-IN" sz="1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IN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Name</a:t>
            </a:r>
            <a:r>
              <a:rPr lang="en-IN" sz="1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Graphics and Introduction to Digital Fabrication</a:t>
            </a:r>
            <a:r>
              <a:rPr lang="en-IN" sz="1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</a:t>
            </a:r>
            <a:r>
              <a:rPr kumimoji="0" lang="en-IN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</a:t>
            </a:r>
            <a:r>
              <a:rPr kumimoji="0" lang="en-IN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Faculty Name: </a:t>
            </a:r>
            <a:r>
              <a:rPr lang="en-IN" altLang="zh-CN" sz="16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Mr.</a:t>
            </a:r>
            <a:r>
              <a:rPr kumimoji="0" lang="en-IN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Shrikant Vidya                                    </a:t>
            </a:r>
            <a:r>
              <a:rPr kumimoji="0" lang="en-IN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</a:t>
            </a:r>
            <a:r>
              <a:rPr kumimoji="0" lang="en-IN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Program Name: </a:t>
            </a:r>
            <a:r>
              <a:rPr kumimoji="0" lang="en-IN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B.Tech First Year </a:t>
            </a:r>
            <a:r>
              <a:rPr kumimoji="0" lang="en-IN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r>
              <a:rPr kumimoji="0" lang="en-IN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16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1834551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Font typeface="Monotype Sorts" pitchFamily="2" charset="2"/>
              <a:buNone/>
              <a:defRPr/>
            </a:pPr>
            <a:endParaRPr lang="en-US" sz="4000" b="1" u="sng" dirty="0" smtClean="0">
              <a:solidFill>
                <a:srgbClr val="FF0000"/>
              </a:solidFill>
            </a:endParaRPr>
          </a:p>
          <a:p>
            <a:pPr algn="ctr">
              <a:buFont typeface="Monotype Sorts" pitchFamily="2" charset="2"/>
              <a:buNone/>
              <a:defRPr/>
            </a:pPr>
            <a:endParaRPr lang="en-US" sz="4000" b="1" dirty="0" smtClean="0">
              <a:solidFill>
                <a:srgbClr val="FF0000"/>
              </a:solidFill>
            </a:endParaRPr>
          </a:p>
          <a:p>
            <a:pPr algn="ctr">
              <a:buFont typeface="Monotype Sorts" pitchFamily="2" charset="2"/>
              <a:buNone/>
              <a:defRPr/>
            </a:pPr>
            <a:r>
              <a:rPr lang="en-US" sz="4000" b="1" dirty="0" smtClean="0">
                <a:solidFill>
                  <a:srgbClr val="FF0000"/>
                </a:solidFill>
              </a:rPr>
              <a:t>Introduction to Engineering Graphics</a:t>
            </a:r>
            <a:endParaRPr lang="en-US" sz="4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921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Drawing Sheets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12" name="Rectangle 1027"/>
          <p:cNvSpPr txBox="1">
            <a:spLocks noChangeArrowheads="1"/>
          </p:cNvSpPr>
          <p:nvPr/>
        </p:nvSpPr>
        <p:spPr>
          <a:xfrm>
            <a:off x="5377308" y="1299143"/>
            <a:ext cx="4992094" cy="311220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Courier New" pitchFamily="49" charset="0"/>
              <a:buChar char="o"/>
            </a:pPr>
            <a:r>
              <a:rPr lang="en-US" sz="2000" dirty="0" smtClean="0">
                <a:latin typeface="Arial" charset="0"/>
              </a:rPr>
              <a:t>Trimmed paper </a:t>
            </a:r>
            <a:r>
              <a:rPr lang="en-US" sz="2000" dirty="0" smtClean="0">
                <a:latin typeface="Arial" charset="0"/>
              </a:rPr>
              <a:t>of a </a:t>
            </a:r>
            <a:r>
              <a:rPr lang="en-US" sz="2000" dirty="0" smtClean="0">
                <a:latin typeface="Arial" charset="0"/>
              </a:rPr>
              <a:t>size A0 ~ A4</a:t>
            </a:r>
            <a:r>
              <a:rPr lang="en-US" sz="2000" dirty="0" smtClean="0">
                <a:latin typeface="Arial" charset="0"/>
              </a:rPr>
              <a:t>.</a:t>
            </a:r>
          </a:p>
          <a:p>
            <a:pPr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2000" dirty="0" smtClean="0">
                <a:latin typeface="Arial" charset="0"/>
              </a:rPr>
              <a:t>Standard sheet size</a:t>
            </a:r>
            <a:r>
              <a:rPr lang="en-US" sz="2000" b="1" dirty="0" smtClean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b="1" dirty="0" smtClean="0">
                <a:latin typeface="Arial" charset="0"/>
              </a:rPr>
              <a:t>JIS</a:t>
            </a:r>
            <a:r>
              <a:rPr lang="en-US" sz="2000" dirty="0" smtClean="0">
                <a:latin typeface="Arial" charset="0"/>
              </a:rPr>
              <a:t>)</a:t>
            </a:r>
            <a:r>
              <a:rPr lang="en-US" sz="2000" dirty="0" smtClean="0">
                <a:latin typeface="Arial" charset="0"/>
              </a:rPr>
              <a:t/>
            </a:r>
            <a:br>
              <a:rPr lang="en-US" sz="2000" dirty="0" smtClean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        A4</a:t>
            </a:r>
            <a:r>
              <a:rPr lang="en-US" sz="2000" dirty="0" smtClean="0">
                <a:latin typeface="Arial" charset="0"/>
              </a:rPr>
              <a:t>	  210 x 297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charset="0"/>
              </a:rPr>
              <a:t>        A3</a:t>
            </a:r>
            <a:r>
              <a:rPr lang="en-US" sz="2000" dirty="0" smtClean="0">
                <a:latin typeface="Arial" charset="0"/>
              </a:rPr>
              <a:t>	  297 x 420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charset="0"/>
              </a:rPr>
              <a:t>        A2</a:t>
            </a:r>
            <a:r>
              <a:rPr lang="en-US" sz="2000" dirty="0" smtClean="0">
                <a:latin typeface="Arial" charset="0"/>
              </a:rPr>
              <a:t>	  420 x 594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charset="0"/>
              </a:rPr>
              <a:t>        A1</a:t>
            </a:r>
            <a:r>
              <a:rPr lang="en-US" sz="2000" dirty="0" smtClean="0">
                <a:latin typeface="Arial" charset="0"/>
              </a:rPr>
              <a:t>	  594 x 841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charset="0"/>
              </a:rPr>
              <a:t>        A0</a:t>
            </a:r>
            <a:r>
              <a:rPr lang="en-US" sz="2000" dirty="0" smtClean="0">
                <a:latin typeface="Arial" charset="0"/>
              </a:rPr>
              <a:t>	  841 x </a:t>
            </a:r>
            <a:r>
              <a:rPr lang="en-US" sz="2000" dirty="0" smtClean="0">
                <a:latin typeface="Arial" charset="0"/>
              </a:rPr>
              <a:t>1189</a:t>
            </a:r>
            <a:r>
              <a:rPr lang="en-US" sz="2000" dirty="0" smtClean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br>
              <a:rPr lang="en-US" sz="2000" dirty="0" smtClean="0"/>
            </a:b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104"/>
          <p:cNvSpPr>
            <a:spLocks noChangeArrowheads="1"/>
          </p:cNvSpPr>
          <p:nvPr/>
        </p:nvSpPr>
        <p:spPr bwMode="auto">
          <a:xfrm>
            <a:off x="8649641" y="2797262"/>
            <a:ext cx="262096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Arial" charset="0"/>
              </a:rPr>
              <a:t>(Dimensions in millimeters)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45" y="1342897"/>
            <a:ext cx="4681194" cy="473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Layout of Drawing Sheets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08072"/>
            <a:ext cx="5253754" cy="3069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1936" y="1121717"/>
            <a:ext cx="6428095" cy="275354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6454" y="3984444"/>
            <a:ext cx="5469135" cy="23786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Drawing Scales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" y="1238579"/>
            <a:ext cx="7246958" cy="501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sz="23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Scale</a:t>
            </a:r>
            <a:r>
              <a:rPr lang="en-US" sz="2300" dirty="0"/>
              <a:t> is a ratio between the linear dimension of a drawn representation of an object and the actual object. </a:t>
            </a:r>
            <a:endParaRPr lang="en-US" sz="2300" dirty="0" smtClean="0"/>
          </a:p>
          <a:p>
            <a:pPr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sz="2300" dirty="0" smtClean="0"/>
              <a:t>Designation of a scale consists of the word “SCALE” </a:t>
            </a:r>
            <a:r>
              <a:rPr lang="en-US" sz="2300" dirty="0" smtClean="0"/>
              <a:t>followed </a:t>
            </a:r>
            <a:r>
              <a:rPr lang="en-US" sz="2300" dirty="0" smtClean="0"/>
              <a:t>by the indication of its ratio, as follows</a:t>
            </a:r>
          </a:p>
          <a:p>
            <a:pPr>
              <a:lnSpc>
                <a:spcPct val="120000"/>
              </a:lnSpc>
              <a:defRPr/>
            </a:pPr>
            <a:r>
              <a:rPr lang="en-US" sz="2300" dirty="0" smtClean="0"/>
              <a:t>                       SCALE </a:t>
            </a:r>
            <a:r>
              <a:rPr lang="en-US" sz="2300" dirty="0" smtClean="0"/>
              <a:t>1:1	for full size</a:t>
            </a:r>
          </a:p>
          <a:p>
            <a:pPr>
              <a:lnSpc>
                <a:spcPct val="120000"/>
              </a:lnSpc>
              <a:defRPr/>
            </a:pPr>
            <a:r>
              <a:rPr lang="en-US" sz="2300" dirty="0" smtClean="0"/>
              <a:t>                       SCALE </a:t>
            </a:r>
            <a:r>
              <a:rPr lang="en-US" sz="2300" b="1" dirty="0" smtClean="0">
                <a:solidFill>
                  <a:srgbClr val="FF0000"/>
                </a:solidFill>
              </a:rPr>
              <a:t>X</a:t>
            </a:r>
            <a:r>
              <a:rPr lang="en-US" sz="2300" dirty="0" smtClean="0"/>
              <a:t>:1	(X &gt; 1) for an </a:t>
            </a:r>
            <a:r>
              <a:rPr lang="en-US" sz="23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enlargement</a:t>
            </a:r>
            <a:r>
              <a:rPr lang="en-US" sz="2300" dirty="0" smtClean="0"/>
              <a:t>  scales</a:t>
            </a:r>
          </a:p>
          <a:p>
            <a:pPr>
              <a:lnSpc>
                <a:spcPct val="120000"/>
              </a:lnSpc>
              <a:defRPr/>
            </a:pPr>
            <a:r>
              <a:rPr lang="en-US" sz="2300" dirty="0" smtClean="0"/>
              <a:t>                       SCALE </a:t>
            </a:r>
            <a:r>
              <a:rPr lang="en-US" sz="2300" dirty="0" smtClean="0"/>
              <a:t>1:</a:t>
            </a:r>
            <a:r>
              <a:rPr lang="en-US" sz="2300" b="1" dirty="0" smtClean="0">
                <a:solidFill>
                  <a:srgbClr val="FF0000"/>
                </a:solidFill>
              </a:rPr>
              <a:t>X</a:t>
            </a:r>
            <a:r>
              <a:rPr lang="en-US" sz="2300" dirty="0" smtClean="0"/>
              <a:t>	(X &gt; 1) for a </a:t>
            </a:r>
            <a:r>
              <a:rPr lang="en-US" sz="23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reduction</a:t>
            </a:r>
            <a:r>
              <a:rPr lang="en-US" sz="2300" dirty="0" smtClean="0"/>
              <a:t>  </a:t>
            </a:r>
            <a:r>
              <a:rPr lang="en-US" sz="2300" dirty="0" smtClean="0"/>
              <a:t>scales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sz="2300" dirty="0" smtClean="0"/>
              <a:t>Drawing scale is commonly found in a title </a:t>
            </a:r>
            <a:r>
              <a:rPr lang="en-US" sz="2300" dirty="0" smtClean="0"/>
              <a:t>block</a:t>
            </a:r>
          </a:p>
          <a:p>
            <a:pPr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300" dirty="0" smtClean="0"/>
              <a:t>Standard reducing scales </a:t>
            </a:r>
            <a:r>
              <a:rPr lang="en-US" sz="2300" dirty="0" smtClean="0"/>
              <a:t>are: </a:t>
            </a:r>
            <a:r>
              <a:rPr lang="en-US" sz="2300" dirty="0" smtClean="0"/>
              <a:t>1:5, 1:10, 1:20, 1:50, </a:t>
            </a:r>
            <a:r>
              <a:rPr lang="en-US" sz="2300" dirty="0" smtClean="0"/>
              <a:t>1:100</a:t>
            </a:r>
          </a:p>
          <a:p>
            <a:pPr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300" dirty="0" smtClean="0"/>
              <a:t>Standard enlarging scales </a:t>
            </a:r>
            <a:r>
              <a:rPr lang="en-US" sz="2300" dirty="0" smtClean="0"/>
              <a:t>are: 2:1</a:t>
            </a:r>
            <a:r>
              <a:rPr lang="en-US" sz="2300" dirty="0" smtClean="0"/>
              <a:t>, 5:1, 10:1, 20:1, 50:1, </a:t>
            </a:r>
            <a:r>
              <a:rPr lang="en-US" sz="2300" dirty="0" smtClean="0"/>
              <a:t>100:1</a:t>
            </a:r>
            <a:endParaRPr lang="en-US" sz="23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2150" y="1224930"/>
            <a:ext cx="5198445" cy="312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Drawing </a:t>
            </a:r>
            <a:r>
              <a:rPr lang="en-US" sz="2800" b="1" dirty="0" smtClean="0">
                <a:solidFill>
                  <a:schemeClr val="bg1"/>
                </a:solidFill>
              </a:rPr>
              <a:t>Pencils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28602" y="1296537"/>
            <a:ext cx="6008425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Wooden </a:t>
            </a:r>
            <a:r>
              <a:rPr lang="en-US" sz="2400" dirty="0">
                <a:solidFill>
                  <a:srgbClr val="FF0000"/>
                </a:solidFill>
              </a:rPr>
              <a:t>pencils</a:t>
            </a:r>
            <a:r>
              <a:rPr lang="en-US" sz="2400" dirty="0">
                <a:solidFill>
                  <a:srgbClr val="000000"/>
                </a:solidFill>
              </a:rPr>
              <a:t> – are graded and designated by numbers and letters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</a:rPr>
              <a:t>Mechanical clutch pencils</a:t>
            </a:r>
            <a:r>
              <a:rPr lang="en-US" sz="2400" dirty="0">
                <a:solidFill>
                  <a:srgbClr val="000000"/>
                </a:solidFill>
              </a:rPr>
              <a:t> – </a:t>
            </a:r>
            <a:r>
              <a:rPr lang="en-US" sz="2400" b="1" dirty="0">
                <a:solidFill>
                  <a:srgbClr val="FF0000"/>
                </a:solidFill>
              </a:rPr>
              <a:t>Not allowed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</a:rPr>
              <a:t>• 7B, 6B, 5B, 4B, 3B, 2B, B - in decreasing order of softness and blackness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</a:rPr>
              <a:t>• </a:t>
            </a:r>
            <a:r>
              <a:rPr lang="en-US" sz="2400" b="1" dirty="0">
                <a:solidFill>
                  <a:srgbClr val="000000"/>
                </a:solidFill>
              </a:rPr>
              <a:t>HB</a:t>
            </a:r>
            <a:r>
              <a:rPr lang="en-US" sz="2400" dirty="0">
                <a:solidFill>
                  <a:srgbClr val="000000"/>
                </a:solidFill>
              </a:rPr>
              <a:t> to F – Medium grade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400" b="1" dirty="0">
                <a:solidFill>
                  <a:srgbClr val="000000"/>
                </a:solidFill>
              </a:rPr>
              <a:t>• H, 2H,</a:t>
            </a:r>
            <a:r>
              <a:rPr lang="en-US" sz="2400" dirty="0">
                <a:solidFill>
                  <a:srgbClr val="000000"/>
                </a:solidFill>
              </a:rPr>
              <a:t> 3H, 4H, 5H, 6H, 7H, 8H, 9H – increasing order </a:t>
            </a:r>
            <a:r>
              <a:rPr lang="en-US" sz="2400" dirty="0" smtClean="0">
                <a:solidFill>
                  <a:srgbClr val="000000"/>
                </a:solidFill>
              </a:rPr>
              <a:t>of hardness</a:t>
            </a:r>
            <a:endParaRPr lang="en-US" sz="2400" dirty="0">
              <a:solidFill>
                <a:srgbClr val="000000"/>
              </a:solidFill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400" dirty="0">
                <a:solidFill>
                  <a:srgbClr val="0000FF"/>
                </a:solidFill>
              </a:rPr>
              <a:t>Drawings are done using 2H pencils and finished with </a:t>
            </a:r>
            <a:r>
              <a:rPr lang="en-US" sz="2400" dirty="0" smtClean="0">
                <a:solidFill>
                  <a:srgbClr val="0000FF"/>
                </a:solidFill>
              </a:rPr>
              <a:t>H and </a:t>
            </a:r>
            <a:r>
              <a:rPr lang="en-US" sz="2400" dirty="0">
                <a:solidFill>
                  <a:srgbClr val="0000FF"/>
                </a:solidFill>
              </a:rPr>
              <a:t>HB pencils – to be practiced in this course.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7027" y="1037225"/>
            <a:ext cx="5954969" cy="365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Types of Lines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9693" y="971593"/>
            <a:ext cx="5015766" cy="289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2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4844" y="3840562"/>
            <a:ext cx="5090614" cy="259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045958" y="1148683"/>
          <a:ext cx="5586816" cy="3368723"/>
        </p:xfrm>
        <a:graphic>
          <a:graphicData uri="http://schemas.openxmlformats.org/presentationml/2006/ole">
            <p:oleObj spid="_x0000_s31746" name="Photo Editor Photo" r:id="rId6" imgW="6800000" imgH="4600000" progId="MSPhotoEd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Units of Measure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1120264"/>
            <a:ext cx="1219199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International </a:t>
            </a:r>
            <a:r>
              <a:rPr lang="en-US" sz="2000" dirty="0">
                <a:solidFill>
                  <a:srgbClr val="000000"/>
                </a:solidFill>
              </a:rPr>
              <a:t>systems of units (SI) – which is based on the meter.</a:t>
            </a:r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Millimeter (mm) -</a:t>
            </a:r>
            <a:r>
              <a:rPr lang="en-US" sz="2000" dirty="0">
                <a:solidFill>
                  <a:srgbClr val="000000"/>
                </a:solidFill>
              </a:rPr>
              <a:t> The common SI unit of measure on engineering drawing.</a:t>
            </a:r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Individual identification of linear units is not required if all dimensions on a drawing are in the same unit (mm).</a:t>
            </a:r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drawing shall however contain a note:</a:t>
            </a:r>
          </a:p>
          <a:p>
            <a:pPr algn="just">
              <a:spcBef>
                <a:spcPct val="50000"/>
              </a:spcBef>
            </a:pPr>
            <a:r>
              <a:rPr lang="en-US" sz="2000" dirty="0" smtClean="0">
                <a:solidFill>
                  <a:srgbClr val="3333FF"/>
                </a:solidFill>
              </a:rPr>
              <a:t>             ALL </a:t>
            </a:r>
            <a:r>
              <a:rPr lang="en-US" sz="2000" dirty="0">
                <a:solidFill>
                  <a:srgbClr val="3333FF"/>
                </a:solidFill>
              </a:rPr>
              <a:t>DIMENSIONS ARE IN MM</a:t>
            </a:r>
            <a:r>
              <a:rPr lang="en-US" sz="2000" dirty="0">
                <a:solidFill>
                  <a:srgbClr val="000000"/>
                </a:solidFill>
              </a:rPr>
              <a:t>. </a:t>
            </a:r>
            <a:r>
              <a:rPr lang="en-US" sz="2000" dirty="0">
                <a:solidFill>
                  <a:srgbClr val="CD0065"/>
                </a:solidFill>
              </a:rPr>
              <a:t>(Bottom </a:t>
            </a:r>
            <a:r>
              <a:rPr lang="en-US" sz="2000" dirty="0" smtClean="0">
                <a:solidFill>
                  <a:srgbClr val="CD0065"/>
                </a:solidFill>
              </a:rPr>
              <a:t>left corner </a:t>
            </a:r>
            <a:r>
              <a:rPr lang="en-US" sz="2000" dirty="0">
                <a:solidFill>
                  <a:srgbClr val="CD0065"/>
                </a:solidFill>
              </a:rPr>
              <a:t>outside the title box</a:t>
            </a:r>
            <a:r>
              <a:rPr lang="en-US" sz="2000" dirty="0" smtClean="0">
                <a:solidFill>
                  <a:srgbClr val="CD0065"/>
                </a:solidFill>
              </a:rPr>
              <a:t>)</a:t>
            </a:r>
            <a:endParaRPr lang="en-US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0427" y="3980400"/>
            <a:ext cx="5336275" cy="232084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616891" y="3530942"/>
            <a:ext cx="2925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ALL DIMENSIONS ARE IN 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Dimensioning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095540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FF0000"/>
                </a:solidFill>
              </a:rPr>
              <a:t>Dimensioning of an object</a:t>
            </a:r>
            <a:r>
              <a:rPr lang="en-US" sz="2400" dirty="0" smtClean="0">
                <a:solidFill>
                  <a:srgbClr val="000000"/>
                </a:solidFill>
              </a:rPr>
              <a:t> is accomplished by dimensioning each element to indicate </a:t>
            </a:r>
            <a:r>
              <a:rPr lang="en-US" sz="2400" dirty="0" smtClean="0">
                <a:solidFill>
                  <a:srgbClr val="CD0065"/>
                </a:solidFill>
              </a:rPr>
              <a:t>its size </a:t>
            </a:r>
            <a:r>
              <a:rPr lang="en-US" sz="2400" dirty="0" smtClean="0">
                <a:solidFill>
                  <a:srgbClr val="3333FF"/>
                </a:solidFill>
              </a:rPr>
              <a:t>(</a:t>
            </a:r>
            <a:r>
              <a:rPr lang="en-US" sz="2400" b="1" dirty="0" smtClean="0">
                <a:solidFill>
                  <a:srgbClr val="3333FF"/>
                </a:solidFill>
              </a:rPr>
              <a:t>size dimensions</a:t>
            </a:r>
            <a:r>
              <a:rPr lang="en-US" sz="2400" dirty="0" smtClean="0">
                <a:solidFill>
                  <a:srgbClr val="3333FF"/>
                </a:solidFill>
              </a:rPr>
              <a:t>) </a:t>
            </a:r>
            <a:r>
              <a:rPr lang="en-US" sz="2400" dirty="0" smtClean="0">
                <a:solidFill>
                  <a:srgbClr val="000000"/>
                </a:solidFill>
              </a:rPr>
              <a:t>and </a:t>
            </a:r>
            <a:r>
              <a:rPr lang="en-US" sz="2400" dirty="0" smtClean="0">
                <a:solidFill>
                  <a:srgbClr val="CD0065"/>
                </a:solidFill>
              </a:rPr>
              <a:t>relative location </a:t>
            </a:r>
            <a:r>
              <a:rPr lang="en-US" sz="2400" dirty="0" smtClean="0">
                <a:solidFill>
                  <a:srgbClr val="3333FF"/>
                </a:solidFill>
              </a:rPr>
              <a:t>(</a:t>
            </a:r>
            <a:r>
              <a:rPr lang="en-US" sz="2400" b="1" dirty="0" smtClean="0">
                <a:solidFill>
                  <a:srgbClr val="3333FF"/>
                </a:solidFill>
              </a:rPr>
              <a:t>location dimensions</a:t>
            </a:r>
            <a:r>
              <a:rPr lang="en-US" sz="2400" dirty="0" smtClean="0">
                <a:solidFill>
                  <a:srgbClr val="3333FF"/>
                </a:solidFill>
              </a:rPr>
              <a:t>) </a:t>
            </a:r>
            <a:r>
              <a:rPr lang="en-US" sz="2400" dirty="0" smtClean="0">
                <a:solidFill>
                  <a:srgbClr val="000000"/>
                </a:solidFill>
              </a:rPr>
              <a:t>from a center line, base line or finished surface.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32770" name="Picture 2" descr="1.4-Placing of Dimension Systems in Engineering Drawing - YouTub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422" y="2295870"/>
            <a:ext cx="6591868" cy="4039276"/>
          </a:xfrm>
          <a:prstGeom prst="rect">
            <a:avLst/>
          </a:prstGeom>
          <a:noFill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0357" y="1964069"/>
            <a:ext cx="5022386" cy="2609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59307" y="1378413"/>
            <a:ext cx="11068335" cy="4312691"/>
          </a:xfrm>
          <a:prstGeom prst="rect">
            <a:avLst/>
          </a:prstGeom>
        </p:spPr>
        <p:txBody>
          <a:bodyPr/>
          <a:lstStyle/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400" dirty="0" smtClean="0"/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An engineering drawing </a:t>
            </a:r>
            <a:r>
              <a:rPr lang="en-US" sz="2400" dirty="0" smtClean="0"/>
              <a:t>helps to </a:t>
            </a:r>
            <a:r>
              <a:rPr lang="en-US" sz="2400" dirty="0" smtClean="0"/>
              <a:t>convey ideas and convert concepts into </a:t>
            </a:r>
            <a:r>
              <a:rPr lang="en-US" sz="2400" dirty="0" smtClean="0"/>
              <a:t>reality 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defRPr/>
            </a:pPr>
            <a:endParaRPr lang="en-US" sz="2400" dirty="0" smtClean="0"/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A</a:t>
            </a:r>
            <a:r>
              <a:rPr lang="en-US" sz="2400" dirty="0" smtClean="0"/>
              <a:t>n </a:t>
            </a:r>
            <a:r>
              <a:rPr lang="en-US" sz="2400" dirty="0" smtClean="0"/>
              <a:t>engineering drawing follows criteria and conventions to eliminate confusion by the </a:t>
            </a:r>
            <a:r>
              <a:rPr lang="en-US" sz="2400" dirty="0" smtClean="0"/>
              <a:t> </a:t>
            </a:r>
            <a:r>
              <a:rPr lang="en-US" sz="2400" dirty="0" smtClean="0"/>
              <a:t>standardization of nomenclature and practices, as a way to clearly relay the information to the individual who understands it when it is read, and very importantly, it indicates or hints how something is going to be manufactured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96287" y="1992573"/>
            <a:ext cx="90211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</a:rPr>
              <a:t>How do you explain engineering drawings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</a:rPr>
              <a:t>What </a:t>
            </a:r>
            <a:r>
              <a:rPr lang="en-US" b="1" dirty="0" smtClean="0">
                <a:solidFill>
                  <a:srgbClr val="FF0000"/>
                </a:solidFill>
              </a:rPr>
              <a:t>are the 4 basic components of </a:t>
            </a:r>
            <a:r>
              <a:rPr lang="en-US" b="1" dirty="0" smtClean="0">
                <a:solidFill>
                  <a:srgbClr val="FF0000"/>
                </a:solidFill>
              </a:rPr>
              <a:t>dimensioning in engineering </a:t>
            </a:r>
            <a:r>
              <a:rPr lang="en-US" b="1" dirty="0" smtClean="0">
                <a:solidFill>
                  <a:srgbClr val="FF0000"/>
                </a:solidFill>
              </a:rPr>
              <a:t>drawing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</a:rPr>
              <a:t>Is Representative  Factor (RF) and Scale Factor same?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2234" y="1678682"/>
            <a:ext cx="113140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b="1" dirty="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Engineering Drawing by N. D. Bhatt and V. M. Panchal</a:t>
            </a:r>
            <a:endParaRPr lang="en-US" sz="2400" b="1" dirty="0" smtClean="0">
              <a:solidFill>
                <a:schemeClr val="tx2">
                  <a:shade val="85000"/>
                  <a:satMod val="150000"/>
                </a:schemeClr>
              </a:solidFill>
            </a:endParaRPr>
          </a:p>
          <a:p>
            <a:endParaRPr lang="en-US" sz="2400" b="1" dirty="0" smtClean="0">
              <a:solidFill>
                <a:schemeClr val="tx2">
                  <a:shade val="85000"/>
                  <a:satMod val="150000"/>
                </a:schemeClr>
              </a:solidFill>
            </a:endParaRPr>
          </a:p>
          <a:p>
            <a:pPr>
              <a:buFont typeface="Courier New" pitchFamily="49" charset="0"/>
              <a:buChar char="o"/>
            </a:pPr>
            <a:r>
              <a:rPr lang="en-US" sz="2400" b="1" dirty="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Engineering </a:t>
            </a:r>
            <a:r>
              <a:rPr lang="en-US" sz="2400" b="1" dirty="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Graphics </a:t>
            </a:r>
            <a:r>
              <a:rPr lang="en-US" sz="2400" b="1" dirty="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by </a:t>
            </a:r>
            <a:r>
              <a:rPr lang="en-US" sz="2400" b="1" dirty="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K. C. John</a:t>
            </a:r>
            <a:endParaRPr lang="en-US" sz="2400" b="1" dirty="0" smtClean="0">
              <a:solidFill>
                <a:schemeClr val="tx2">
                  <a:shade val="85000"/>
                  <a:satMod val="150000"/>
                </a:schemeClr>
              </a:solidFill>
            </a:endParaRPr>
          </a:p>
          <a:p>
            <a:endParaRPr lang="en-US" sz="2400" b="1" dirty="0" smtClean="0">
              <a:solidFill>
                <a:schemeClr val="tx2">
                  <a:shade val="85000"/>
                  <a:satMod val="150000"/>
                </a:schemeClr>
              </a:solidFill>
            </a:endParaRPr>
          </a:p>
          <a:p>
            <a:pPr>
              <a:buFont typeface="Courier New" pitchFamily="49" charset="0"/>
              <a:buChar char="o"/>
            </a:pPr>
            <a:r>
              <a:rPr lang="en-US" sz="2400" b="1" dirty="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 NPTEL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Prerequisite/Recapitulations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6161" y="2088111"/>
            <a:ext cx="4367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Mathematics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Drawing, Sketching</a:t>
            </a:r>
            <a:endParaRPr lang="en-US" sz="2400" b="1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7310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51862" y="2797778"/>
            <a:ext cx="7820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92D050"/>
                </a:solidFill>
              </a:rPr>
              <a:t>Thank You</a:t>
            </a:r>
            <a:endParaRPr lang="en-US" sz="9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43" y="1173694"/>
            <a:ext cx="65918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</a:t>
            </a:r>
            <a:r>
              <a:rPr lang="en-US" sz="2400" dirty="0" smtClean="0"/>
              <a:t>acquire knowledge </a:t>
            </a:r>
            <a:r>
              <a:rPr lang="en-US" sz="2400" dirty="0" smtClean="0"/>
              <a:t>about: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/>
              <a:t>Introduction to </a:t>
            </a:r>
            <a:r>
              <a:rPr lang="en-US" sz="2200" dirty="0" smtClean="0"/>
              <a:t>Product Design</a:t>
            </a:r>
            <a:endParaRPr lang="en-US" sz="2200" dirty="0" smtClean="0"/>
          </a:p>
          <a:p>
            <a:pPr>
              <a:buFont typeface="Wingdings" pitchFamily="2" charset="2"/>
              <a:buChar char="v"/>
            </a:pPr>
            <a:r>
              <a:rPr lang="en-US" sz="2200" dirty="0" smtClean="0"/>
              <a:t>Engineering Graphics in Design Process</a:t>
            </a:r>
            <a:endParaRPr lang="en-US" sz="2200" dirty="0" smtClean="0"/>
          </a:p>
          <a:p>
            <a:pPr>
              <a:buFont typeface="Wingdings" pitchFamily="2" charset="2"/>
              <a:buChar char="v"/>
            </a:pPr>
            <a:r>
              <a:rPr lang="en-US" sz="2200" dirty="0" smtClean="0"/>
              <a:t>Drawing /Graphics vs. Engineering Drawing/Graphics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/>
              <a:t>Drawing Instruments &amp; Materials</a:t>
            </a:r>
            <a:endParaRPr lang="en-US" sz="2200" dirty="0" smtClean="0"/>
          </a:p>
          <a:p>
            <a:pPr>
              <a:buFont typeface="Wingdings" pitchFamily="2" charset="2"/>
              <a:buChar char="v"/>
            </a:pPr>
            <a:r>
              <a:rPr lang="en-US" sz="2200" dirty="0" smtClean="0"/>
              <a:t>Drawing Standards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/>
              <a:t>Drawing Sheets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/>
              <a:t>Layout of Drawing Sheets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/>
              <a:t>Drawing Scales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/>
              <a:t>Drawing Pencils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/>
              <a:t>Types of Lines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/>
              <a:t>Units of Measure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/>
              <a:t>Dimensioning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70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Design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Rectangle 1027"/>
          <p:cNvSpPr txBox="1">
            <a:spLocks noChangeArrowheads="1"/>
          </p:cNvSpPr>
          <p:nvPr/>
        </p:nvSpPr>
        <p:spPr>
          <a:xfrm>
            <a:off x="-3" y="1177466"/>
            <a:ext cx="9089411" cy="2215209"/>
          </a:xfrm>
          <a:prstGeom prst="rect">
            <a:avLst/>
          </a:prstGeom>
        </p:spPr>
        <p:txBody>
          <a:bodyPr/>
          <a:lstStyle/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2100" dirty="0" smtClean="0"/>
              <a:t>Deals with the conversion of </a:t>
            </a:r>
            <a:r>
              <a:rPr lang="en-US" sz="2100" dirty="0" smtClean="0"/>
              <a:t>ideas into </a:t>
            </a:r>
            <a:r>
              <a:rPr lang="en-US" sz="2100" dirty="0" smtClean="0"/>
              <a:t>reality in the form of product . 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2100" dirty="0" smtClean="0"/>
              <a:t>Aims to fulfill human needs </a:t>
            </a:r>
            <a:endParaRPr lang="en-US" sz="2100" dirty="0" smtClean="0"/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2100" dirty="0" smtClean="0"/>
              <a:t>Product development is set of activities beginning  with the perception of market opportunity and ending in the production </a:t>
            </a:r>
            <a:r>
              <a:rPr lang="en-US" sz="2100" dirty="0" smtClean="0"/>
              <a:t>, sale </a:t>
            </a:r>
            <a:r>
              <a:rPr lang="en-US" sz="2100" dirty="0" smtClean="0"/>
              <a:t>and delivery of product </a:t>
            </a:r>
            <a:r>
              <a:rPr lang="en-US" sz="2100" dirty="0" smtClean="0"/>
              <a:t/>
            </a:r>
            <a:br>
              <a:rPr lang="en-US" sz="2100" dirty="0" smtClean="0"/>
            </a:b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" y="2767483"/>
            <a:ext cx="3875967" cy="34754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26303" y="1000042"/>
            <a:ext cx="1960645" cy="1767441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25134" y="2931234"/>
            <a:ext cx="3788320" cy="1886419"/>
          </a:xfrm>
          <a:prstGeom prst="rect">
            <a:avLst/>
          </a:prstGeom>
        </p:spPr>
      </p:pic>
      <p:pic>
        <p:nvPicPr>
          <p:cNvPr id="12" name="Content Placeholder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90796" y="3258787"/>
            <a:ext cx="4156668" cy="225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Graphics In Design Process</a:t>
            </a:r>
          </a:p>
          <a:p>
            <a:pPr algn="ctr" fontAlgn="base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45" y="1247277"/>
            <a:ext cx="6823880" cy="4915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0" descr="sketch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2746" y="1026185"/>
            <a:ext cx="3781425" cy="117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3" descr="Untitl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28848" y="2253870"/>
            <a:ext cx="21336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1" descr="Untitl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26221" y="2265531"/>
            <a:ext cx="2124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1" descr="Autodesk Revit Structure 2010 Bridge_modeling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4048" y="3029804"/>
            <a:ext cx="2438400" cy="147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1" descr="OFA cen_beam010_dwg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166" r="14166" b="10603"/>
          <a:stretch>
            <a:fillRect/>
          </a:stretch>
        </p:blipFill>
        <p:spPr bwMode="auto">
          <a:xfrm>
            <a:off x="9626221" y="3029804"/>
            <a:ext cx="2424748" cy="147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9" descr="13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4048" y="4612942"/>
            <a:ext cx="2340046" cy="155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Drawing /Graphics vs. Engineering Drawing/Graphics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1074302"/>
            <a:ext cx="60050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Drawing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Describing any object/ information </a:t>
            </a:r>
            <a:r>
              <a:rPr lang="en-US" sz="2000" dirty="0" smtClean="0"/>
              <a:t>diagrammatically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Graphical representation of an object</a:t>
            </a: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" y="2586445"/>
            <a:ext cx="6960357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sng" dirty="0">
                <a:solidFill>
                  <a:srgbClr val="FF0000"/>
                </a:solidFill>
              </a:rPr>
              <a:t>Engineering </a:t>
            </a:r>
            <a:r>
              <a:rPr lang="en-US" sz="2000" b="1" u="sng" dirty="0" smtClean="0">
                <a:solidFill>
                  <a:srgbClr val="FF0000"/>
                </a:solidFill>
              </a:rPr>
              <a:t>Drawing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000" dirty="0" smtClean="0"/>
              <a:t>Graphical means of expression of technical details without the barrier of a language.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000" dirty="0" smtClean="0"/>
              <a:t>Universal </a:t>
            </a:r>
            <a:r>
              <a:rPr lang="en-US" sz="2000" dirty="0" smtClean="0"/>
              <a:t>language for </a:t>
            </a:r>
            <a:r>
              <a:rPr lang="en-US" sz="2000" dirty="0" smtClean="0"/>
              <a:t>engineers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000" dirty="0" smtClean="0"/>
              <a:t>A drawing of an object that contains all </a:t>
            </a:r>
            <a:r>
              <a:rPr lang="en-US" sz="2000" dirty="0" smtClean="0"/>
              <a:t>information like </a:t>
            </a:r>
            <a:r>
              <a:rPr lang="en-US" sz="2000" dirty="0" smtClean="0"/>
              <a:t>actual shape, accurate size</a:t>
            </a:r>
            <a:r>
              <a:rPr lang="en-US" sz="2000" dirty="0" smtClean="0"/>
              <a:t>, manufacturing </a:t>
            </a:r>
            <a:r>
              <a:rPr lang="en-US" sz="2000" dirty="0" smtClean="0"/>
              <a:t>methods, etc.,  required for its construction.</a:t>
            </a:r>
            <a:endParaRPr lang="en-US" sz="2000" dirty="0" smtClean="0"/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000" dirty="0" smtClean="0"/>
              <a:t>No </a:t>
            </a:r>
            <a:r>
              <a:rPr lang="en-US" sz="2000" dirty="0" smtClean="0"/>
              <a:t>construction/manufacturing of any (man -made) engineering objects is possible without engineering drawing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>
              <a:spcBef>
                <a:spcPct val="50000"/>
              </a:spcBef>
            </a:pPr>
            <a:endParaRPr lang="en-US" sz="2000" b="1" u="sng" dirty="0">
              <a:solidFill>
                <a:srgbClr val="FF0000"/>
              </a:solidFill>
            </a:endParaRPr>
          </a:p>
        </p:txBody>
      </p:sp>
      <p:pic>
        <p:nvPicPr>
          <p:cNvPr id="13314" name="Picture 2" descr="Design Handbook: Engineering Drawing and Sketching | Related Resources |  Design and Manufacturing I | Mechanical Engineering | MIT OpenCourseW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57903" y="1219734"/>
            <a:ext cx="2715905" cy="2369628"/>
          </a:xfrm>
          <a:prstGeom prst="rect">
            <a:avLst/>
          </a:prstGeom>
          <a:noFill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27596" y="1280159"/>
            <a:ext cx="3562067" cy="1749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Video for Visualization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6" name="Introduction To Engineering Drawing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99982" y="1296538"/>
            <a:ext cx="6864824" cy="466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Drawing Instruments &amp; Materials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1026184"/>
            <a:ext cx="7274256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 smtClean="0">
                <a:cs typeface="Calibri" pitchFamily="34" charset="0"/>
              </a:rPr>
              <a:t>         Drawing </a:t>
            </a:r>
            <a:r>
              <a:rPr lang="en-US" sz="2000" dirty="0" smtClean="0">
                <a:cs typeface="Calibri" pitchFamily="34" charset="0"/>
              </a:rPr>
              <a:t>board</a:t>
            </a:r>
          </a:p>
          <a:p>
            <a:pPr marL="1371600" lvl="2" indent="-4572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 smtClean="0">
                <a:cs typeface="Calibri" pitchFamily="34" charset="0"/>
              </a:rPr>
              <a:t>	Drawing sheet</a:t>
            </a:r>
          </a:p>
          <a:p>
            <a:pPr marL="1371600" lvl="2" indent="-4572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 smtClean="0">
                <a:cs typeface="Calibri" pitchFamily="34" charset="0"/>
              </a:rPr>
              <a:t>	Mini-drafter/drafting machine/ T- </a:t>
            </a:r>
            <a:r>
              <a:rPr lang="en-US" sz="2000" dirty="0" smtClean="0">
                <a:cs typeface="Calibri" pitchFamily="34" charset="0"/>
              </a:rPr>
              <a:t>square</a:t>
            </a:r>
            <a:endParaRPr lang="en-US" sz="2000" dirty="0" smtClean="0">
              <a:cs typeface="Calibri" pitchFamily="34" charset="0"/>
            </a:endParaRPr>
          </a:p>
          <a:p>
            <a:pPr marL="1371600" lvl="2" indent="-4572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 smtClean="0">
                <a:cs typeface="Calibri" pitchFamily="34" charset="0"/>
              </a:rPr>
              <a:t>	Instrument box containing compass, divider, etc.</a:t>
            </a:r>
          </a:p>
          <a:p>
            <a:pPr marL="1371600" lvl="2" indent="-4572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 smtClean="0">
                <a:cs typeface="Calibri" pitchFamily="34" charset="0"/>
              </a:rPr>
              <a:t>	Scales</a:t>
            </a:r>
          </a:p>
          <a:p>
            <a:pPr marL="1371600" lvl="2" indent="-4572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 smtClean="0">
                <a:cs typeface="Calibri" pitchFamily="34" charset="0"/>
              </a:rPr>
              <a:t>	Protractor</a:t>
            </a:r>
          </a:p>
          <a:p>
            <a:pPr marL="1371600" lvl="2" indent="-4572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 smtClean="0">
                <a:cs typeface="Calibri" pitchFamily="34" charset="0"/>
              </a:rPr>
              <a:t>	French curves</a:t>
            </a:r>
          </a:p>
          <a:p>
            <a:pPr marL="1371600" lvl="2" indent="-4572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 smtClean="0">
                <a:cs typeface="Calibri" pitchFamily="34" charset="0"/>
              </a:rPr>
              <a:t>	Drawing pencils</a:t>
            </a:r>
          </a:p>
          <a:p>
            <a:pPr marL="1371600" lvl="2" indent="-4572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 smtClean="0">
                <a:cs typeface="Calibri" pitchFamily="34" charset="0"/>
              </a:rPr>
              <a:t>	Eraser</a:t>
            </a:r>
          </a:p>
          <a:p>
            <a:pPr marL="1371600" lvl="2" indent="-4572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 smtClean="0">
                <a:cs typeface="Calibri" pitchFamily="34" charset="0"/>
              </a:rPr>
              <a:t>	Drawing clip/pin/adhesive tape</a:t>
            </a:r>
          </a:p>
          <a:p>
            <a:pPr marL="1371600" lvl="2" indent="-4572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 smtClean="0">
                <a:cs typeface="Calibri" pitchFamily="34" charset="0"/>
              </a:rPr>
              <a:t>	Sharpener</a:t>
            </a:r>
          </a:p>
          <a:p>
            <a:pPr marL="1371600" lvl="2" indent="-4572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 smtClean="0">
                <a:cs typeface="Calibri" pitchFamily="34" charset="0"/>
              </a:rPr>
              <a:t>	Duster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53618" y="1016659"/>
            <a:ext cx="1872018" cy="1931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 descr="scan000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03398" y="1067128"/>
            <a:ext cx="2458918" cy="1671851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20604" y="2947916"/>
            <a:ext cx="1653654" cy="2662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37377" y="2961564"/>
            <a:ext cx="2093226" cy="238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430603" y="2920620"/>
            <a:ext cx="2560806" cy="2047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Drawing Standards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7546" y="1223963"/>
            <a:ext cx="11668836" cy="91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q"/>
              <a:defRPr/>
            </a:pPr>
            <a:r>
              <a:rPr lang="en-US" sz="2000" b="1" dirty="0"/>
              <a:t>Drawing standards are </a:t>
            </a:r>
            <a:r>
              <a:rPr lang="en-US" sz="20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 of rules</a:t>
            </a:r>
            <a:r>
              <a:rPr lang="en-US" sz="2000" b="1" dirty="0"/>
              <a:t> that govern how technical drawings are </a:t>
            </a:r>
            <a:r>
              <a:rPr lang="en-US" sz="2000" b="1" dirty="0" smtClean="0"/>
              <a:t>represented</a:t>
            </a:r>
          </a:p>
          <a:p>
            <a:pPr>
              <a:lnSpc>
                <a:spcPct val="140000"/>
              </a:lnSpc>
              <a:buFont typeface="Wingdings" pitchFamily="2" charset="2"/>
              <a:buChar char="q"/>
              <a:defRPr/>
            </a:pPr>
            <a:r>
              <a:rPr lang="en-US" sz="2000" b="1" dirty="0" smtClean="0"/>
              <a:t>Drawing standards are used so that drawings </a:t>
            </a:r>
            <a:r>
              <a:rPr lang="en-US" sz="2000" b="1" i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convey the same meaning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/>
              <a:t>to everyone who reads them.</a:t>
            </a:r>
            <a:endParaRPr lang="en-US" sz="2000" b="1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8681" y="2811439"/>
            <a:ext cx="5561605" cy="3532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928304" y="2403109"/>
            <a:ext cx="22733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200" b="1" u="sng" dirty="0">
                <a:solidFill>
                  <a:schemeClr val="accent2"/>
                </a:solidFill>
                <a:latin typeface="Arial" charset="0"/>
              </a:rPr>
              <a:t>Standard  Code</a:t>
            </a:r>
          </a:p>
        </p:txBody>
      </p:sp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4689</TotalTime>
  <Words>678</Words>
  <Application>Microsoft Office PowerPoint</Application>
  <PresentationFormat>Custom</PresentationFormat>
  <Paragraphs>132</Paragraphs>
  <Slides>20</Slides>
  <Notes>0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Microsoft Photo Editor 3.0 Photo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sv</cp:lastModifiedBy>
  <cp:revision>223</cp:revision>
  <dcterms:created xsi:type="dcterms:W3CDTF">2020-05-05T09:43:45Z</dcterms:created>
  <dcterms:modified xsi:type="dcterms:W3CDTF">2020-11-21T14:14:48Z</dcterms:modified>
</cp:coreProperties>
</file>