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7" r:id="rId2"/>
    <p:sldId id="318" r:id="rId3"/>
    <p:sldId id="319" r:id="rId4"/>
    <p:sldId id="320" r:id="rId5"/>
    <p:sldId id="339" r:id="rId6"/>
    <p:sldId id="340" r:id="rId7"/>
    <p:sldId id="341" r:id="rId8"/>
    <p:sldId id="342" r:id="rId9"/>
    <p:sldId id="343" r:id="rId10"/>
    <p:sldId id="344" r:id="rId11"/>
    <p:sldId id="347" r:id="rId12"/>
    <p:sldId id="360" r:id="rId13"/>
    <p:sldId id="351" r:id="rId14"/>
    <p:sldId id="353" r:id="rId15"/>
    <p:sldId id="354" r:id="rId16"/>
    <p:sldId id="356" r:id="rId17"/>
    <p:sldId id="355" r:id="rId18"/>
    <p:sldId id="357" r:id="rId19"/>
    <p:sldId id="358" r:id="rId20"/>
    <p:sldId id="359" r:id="rId21"/>
    <p:sldId id="346" r:id="rId22"/>
    <p:sldId id="336" r:id="rId23"/>
    <p:sldId id="325" r:id="rId24"/>
    <p:sldId id="338" r:id="rId25"/>
    <p:sldId id="33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96"/>
  </p:normalViewPr>
  <p:slideViewPr>
    <p:cSldViewPr snapToGrid="0" snapToObjects="1">
      <p:cViewPr varScale="1">
        <p:scale>
          <a:sx n="78" d="100"/>
          <a:sy n="78" d="100"/>
        </p:scale>
        <p:origin x="97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05-12-2020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05-12-2020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Mechanical Engineering</a:t>
            </a:r>
          </a:p>
          <a:p>
            <a:pPr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fontAlgn="base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BME01T1001                                     Course Name: Engineering Graphics and Introduction to Digital Fabrication  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</a:t>
            </a: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Faculty Name: </a:t>
            </a:r>
            <a:r>
              <a:rPr lang="en-IN" altLang="zh-CN" sz="1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Mr.</a:t>
            </a: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IN" altLang="zh-CN" sz="1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Brahma Nand Agrawal</a:t>
            </a: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             Program Name: B.Tech First Year 	</a:t>
            </a: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16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183455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Monotype Sorts" pitchFamily="2" charset="2"/>
              <a:buNone/>
              <a:defRPr/>
            </a:pPr>
            <a:endParaRPr lang="en-US" sz="4000" b="1" u="sng" dirty="0">
              <a:solidFill>
                <a:srgbClr val="FF0000"/>
              </a:solidFill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US" sz="4000" b="1" dirty="0">
              <a:solidFill>
                <a:srgbClr val="FF0000"/>
              </a:solidFill>
            </a:endParaRPr>
          </a:p>
          <a:p>
            <a:pPr algn="ctr">
              <a:buFont typeface="Monotype Sorts" pitchFamily="2" charset="2"/>
              <a:buNone/>
              <a:defRPr/>
            </a:pPr>
            <a:r>
              <a:rPr lang="en-US" sz="4000" b="1" dirty="0">
                <a:solidFill>
                  <a:srgbClr val="FF0000"/>
                </a:solidFill>
              </a:rPr>
              <a:t>Unit 1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4000" b="1" dirty="0">
                <a:solidFill>
                  <a:srgbClr val="FF0000"/>
                </a:solidFill>
              </a:rPr>
              <a:t>Projection of Lines</a:t>
            </a:r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Principal Views</a:t>
            </a:r>
          </a:p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A51D74-E17B-4D3B-9367-A21DD838A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9" y="1192192"/>
            <a:ext cx="8773609" cy="48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959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Different Cases of Projection of Straight Line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F770-981F-4969-A064-1A3456301B6F}"/>
              </a:ext>
            </a:extLst>
          </p:cNvPr>
          <p:cNvSpPr txBox="1"/>
          <p:nvPr/>
        </p:nvSpPr>
        <p:spPr>
          <a:xfrm>
            <a:off x="1507605" y="1101493"/>
            <a:ext cx="9872967" cy="6329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parallel to H.P. and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perpendicular to H.P. and parallel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parallel to H.P. and perpendicular to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 H.P.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 V.P.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 H.P.  And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inclined to H.P. and parallel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inclined to V.P. and parallel H.P.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inclined to H.P. and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262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7606" y="-6928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Straight line parallel to H.P. and V.P.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36C3CA-8748-4698-9790-707E9C29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9" y="1538179"/>
            <a:ext cx="4619625" cy="4302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865398-B231-4A7E-9DA9-37B1AB2A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063" y="1799735"/>
            <a:ext cx="3705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5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959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Straight line perpendicular to H.P. and parallel V.P.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7622A-7057-4820-9205-10CD6F3E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6" y="1856980"/>
            <a:ext cx="3124200" cy="4149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39A863-A59A-4FC1-8D56-3C9F897DC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87" y="1778031"/>
            <a:ext cx="2486025" cy="3190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DC8E9-F89B-4542-99AD-EB671586A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5313146"/>
            <a:ext cx="27051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959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Straight line parallel to H.P. and perpendicular to V.P.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A138D-11E0-4C1A-A350-BB2D6E3B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2" y="1756720"/>
            <a:ext cx="3305175" cy="396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88115-395D-46B1-9A9D-4C9AE335F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128" y="2176464"/>
            <a:ext cx="3133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959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Straight Line in H.P.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DBBF93-F23E-4E33-987A-D821D8E7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03" y="2151880"/>
            <a:ext cx="4314825" cy="421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1065B9-55D3-48D3-8825-5846FE30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048" y="2421155"/>
            <a:ext cx="4371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5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959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Straight Line in V.P.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6BD15B-D495-4391-BAD2-0C590241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1" y="1879776"/>
            <a:ext cx="3933825" cy="445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72E1DF-2232-4BEE-9746-CB7E49869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591" y="2309427"/>
            <a:ext cx="3352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0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959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Straight Line in H.P. and V.P.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DFBD17-2BFB-4C3D-B8B1-0808D173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48" y="1931131"/>
            <a:ext cx="4076700" cy="4429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86DCB3-0E68-44FE-8BF8-A2FB65CB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357" y="2821977"/>
            <a:ext cx="40576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6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959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Straight line inclined to H.P. and parallel V.P.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420F2-28B4-4147-A840-66F4A6C2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" y="1924565"/>
            <a:ext cx="4581525" cy="3574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2060CD-2410-419A-82F9-7AA6A4373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86" y="2216365"/>
            <a:ext cx="4152900" cy="2524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B325F2-5F08-4721-9479-E566B5E5C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502" y="5263717"/>
            <a:ext cx="2705100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E51409-6D72-4150-997F-C8829CBC7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496" y="5631024"/>
            <a:ext cx="2301109" cy="4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0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959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Straight line inclined to V.P. and parallel H.P.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55AD3-6746-41C0-B450-D7E919E7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" y="2331696"/>
            <a:ext cx="4019550" cy="404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AFD366-99CC-42C4-A07D-9C1BFFEF9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12" y="2314191"/>
            <a:ext cx="34575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161" y="2088111"/>
            <a:ext cx="6445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/>
              <a:t> Drawing, Sketching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/>
              <a:t> First angle &amp; third angle projection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/>
              <a:t> Basics of engineering graphics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070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959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Straight Line inclined to H.P. and V.P.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03823-0C0D-4FCA-99BC-A7D50AC9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13" y="2137718"/>
            <a:ext cx="4572000" cy="401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F5040-6DB0-49DB-AF10-561A23B54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04" y="2121244"/>
            <a:ext cx="3219450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F421E-182C-44C0-9702-9EED942BF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959" y="5882855"/>
            <a:ext cx="2419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Video for Visualization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46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3A0EC-5853-4621-BD2F-2C599293B87A}"/>
              </a:ext>
            </a:extLst>
          </p:cNvPr>
          <p:cNvSpPr txBox="1"/>
          <p:nvPr/>
        </p:nvSpPr>
        <p:spPr>
          <a:xfrm>
            <a:off x="1507605" y="804925"/>
            <a:ext cx="9872967" cy="725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/>
              <a:t>Learners are able to draw: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defRPr/>
            </a:pPr>
            <a:endParaRPr lang="en-US" sz="2400" dirty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parallel to H.P. and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perpendicular to H.P. and parallel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parallel to H.P. and perpendicular to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 H.P.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 V.P.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 H.P.  And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inclined to H.P. and parallel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inclined to V.P. and parallel H.P.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Straight line inclined to H.P. and V.P.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02916" y="954599"/>
            <a:ext cx="682553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How do you explain the t</a:t>
            </a:r>
            <a:r>
              <a:rPr lang="en-US" sz="1800" dirty="0">
                <a:solidFill>
                  <a:srgbClr val="FF0000"/>
                </a:solidFill>
              </a:rPr>
              <a:t>ypes of projection: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            Perspective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            Oblique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            Auxiliary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            Orthographic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            Isometric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 Explain the orthographic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sz="1800" dirty="0">
                <a:solidFill>
                  <a:srgbClr val="FF0000"/>
                </a:solidFill>
              </a:rPr>
              <a:t>ystem of projection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 Explain the principal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lanes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 Write the convention for projection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 Explain the different cases of projection of lines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234" y="1678682"/>
            <a:ext cx="11314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b="1" dirty="0">
                <a:solidFill>
                  <a:schemeClr val="tx2">
                    <a:shade val="85000"/>
                    <a:satMod val="150000"/>
                  </a:schemeClr>
                </a:solidFill>
              </a:rPr>
              <a:t> Engineering Drawing by N. D. Bhatt and V. M. Panchal</a:t>
            </a:r>
          </a:p>
          <a:p>
            <a:endParaRPr lang="en-US" sz="2400" b="1" dirty="0">
              <a:solidFill>
                <a:schemeClr val="tx2">
                  <a:shade val="85000"/>
                  <a:satMod val="150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400" b="1" dirty="0">
                <a:solidFill>
                  <a:schemeClr val="tx2">
                    <a:shade val="85000"/>
                    <a:satMod val="150000"/>
                  </a:schemeClr>
                </a:solidFill>
              </a:rPr>
              <a:t> Engineering Graphics by K. C. John</a:t>
            </a:r>
          </a:p>
          <a:p>
            <a:endParaRPr lang="en-US" sz="2400" b="1" dirty="0">
              <a:solidFill>
                <a:schemeClr val="tx2">
                  <a:shade val="85000"/>
                  <a:satMod val="150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400" b="1" dirty="0">
                <a:solidFill>
                  <a:schemeClr val="tx2">
                    <a:shade val="85000"/>
                    <a:satMod val="150000"/>
                  </a:schemeClr>
                </a:solidFill>
              </a:rPr>
              <a:t> NPTEL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>
                <a:solidFill>
                  <a:schemeClr val="bg1"/>
                </a:solidFill>
              </a:rPr>
              <a:t>Email: brahma.agrawal@galgotiasuniversity.edu.in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1862" y="2797778"/>
            <a:ext cx="7820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92D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43" y="1301006"/>
            <a:ext cx="659188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 acquire knowledge about: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/>
              <a:t> Types of projection</a:t>
            </a:r>
          </a:p>
          <a:p>
            <a:r>
              <a:rPr lang="en-US" sz="2200" dirty="0"/>
              <a:t>            Perspective</a:t>
            </a:r>
          </a:p>
          <a:p>
            <a:r>
              <a:rPr lang="en-US" sz="2200" dirty="0"/>
              <a:t>            Oblique</a:t>
            </a:r>
          </a:p>
          <a:p>
            <a:r>
              <a:rPr lang="en-US" sz="2200" dirty="0"/>
              <a:t>            Auxiliary</a:t>
            </a:r>
          </a:p>
          <a:p>
            <a:r>
              <a:rPr lang="en-US" sz="2200" dirty="0"/>
              <a:t>            Orthographic</a:t>
            </a:r>
          </a:p>
          <a:p>
            <a:r>
              <a:rPr lang="en-US" sz="2200" dirty="0"/>
              <a:t>            Isometric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/>
              <a:t>Orthographic System of Projection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/>
              <a:t> Principal Planes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/>
              <a:t> Convention for Projection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/>
              <a:t> Different cases of </a:t>
            </a:r>
            <a:r>
              <a:rPr lang="en-US" sz="2400" dirty="0"/>
              <a:t>Projection of lines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Projections</a:t>
            </a:r>
          </a:p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7A5962-6D26-4FB7-BF3E-86D63C70B548}"/>
              </a:ext>
            </a:extLst>
          </p:cNvPr>
          <p:cNvSpPr txBox="1"/>
          <p:nvPr/>
        </p:nvSpPr>
        <p:spPr>
          <a:xfrm>
            <a:off x="1357134" y="1437774"/>
            <a:ext cx="6094070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    1. Perspective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     2. Oblique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     3. Auxiliary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     4. Orthographic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     5. Isometric</a:t>
            </a:r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</a:p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EA6992-23A8-48DB-B5D1-426C29CA2383}"/>
              </a:ext>
            </a:extLst>
          </p:cNvPr>
          <p:cNvSpPr txBox="1"/>
          <p:nvPr/>
        </p:nvSpPr>
        <p:spPr>
          <a:xfrm>
            <a:off x="844951" y="992838"/>
            <a:ext cx="10337913" cy="2071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• Objects are drawn as it appears to human eye. 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• Generally used for large objects such as building etc.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• The projection is obtained on a plane known as Picture Plane and the view is taken from a point known as Station Point</a:t>
            </a:r>
          </a:p>
        </p:txBody>
      </p:sp>
      <p:pic>
        <p:nvPicPr>
          <p:cNvPr id="1026" name="Picture 2" descr="Geometric Symbols. - ppt download">
            <a:extLst>
              <a:ext uri="{FF2B5EF4-FFF2-40B4-BE49-F238E27FC236}">
                <a16:creationId xmlns:a16="http://schemas.microsoft.com/office/drawing/2014/main" id="{1D374C02-088E-4418-BAA6-11C8EAB25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38740" r="2748" b="2522"/>
          <a:stretch/>
        </p:blipFill>
        <p:spPr bwMode="auto">
          <a:xfrm>
            <a:off x="185348" y="3172496"/>
            <a:ext cx="8612660" cy="30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Oblique Projection</a:t>
            </a:r>
          </a:p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A39A8-EF36-4BCD-92E4-9048B454C8F2}"/>
              </a:ext>
            </a:extLst>
          </p:cNvPr>
          <p:cNvSpPr txBox="1"/>
          <p:nvPr/>
        </p:nvSpPr>
        <p:spPr>
          <a:xfrm>
            <a:off x="1365934" y="950017"/>
            <a:ext cx="9537420" cy="135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200" dirty="0"/>
              <a:t>• In this the projectors are neither parallel nor at right angle to the picture plane. </a:t>
            </a:r>
          </a:p>
          <a:p>
            <a:pPr>
              <a:lnSpc>
                <a:spcPct val="200000"/>
              </a:lnSpc>
            </a:pPr>
            <a:r>
              <a:rPr lang="en-IN" sz="2200" dirty="0"/>
              <a:t>• The size and shape of the object will change according to the angle of projector.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23150-BC4E-4F46-9363-B9328010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49" y="2453833"/>
            <a:ext cx="4379959" cy="3556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BED0D-70E6-4222-B7CE-BB9B6B1A4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33" y="2453833"/>
            <a:ext cx="3447213" cy="21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7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Orthographic Projection</a:t>
            </a:r>
          </a:p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1CD9AB-E551-4A34-8557-5B2BBAFD1FA0}"/>
              </a:ext>
            </a:extLst>
          </p:cNvPr>
          <p:cNvSpPr txBox="1"/>
          <p:nvPr/>
        </p:nvSpPr>
        <p:spPr>
          <a:xfrm>
            <a:off x="529852" y="1101316"/>
            <a:ext cx="86433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• Projectors or the rays of light are parallel to each other </a:t>
            </a:r>
          </a:p>
          <a:p>
            <a:r>
              <a:rPr lang="en-IN" sz="2200" dirty="0"/>
              <a:t>And perpendicular to the picture plane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6A64C-E97A-4B3E-93DF-132B9682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73" y="1069921"/>
            <a:ext cx="4116922" cy="2650896"/>
          </a:xfrm>
          <a:prstGeom prst="rect">
            <a:avLst/>
          </a:prstGeom>
        </p:spPr>
      </p:pic>
      <p:pic>
        <p:nvPicPr>
          <p:cNvPr id="2050" name="Picture 2" descr="isometric drawing | Definition, Examples, &amp; Facts | Britannica">
            <a:extLst>
              <a:ext uri="{FF2B5EF4-FFF2-40B4-BE49-F238E27FC236}">
                <a16:creationId xmlns:a16="http://schemas.microsoft.com/office/drawing/2014/main" id="{EFFB7F4C-4F33-49A5-B9A8-F5AA7AF06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4"/>
          <a:stretch/>
        </p:blipFill>
        <p:spPr bwMode="auto">
          <a:xfrm>
            <a:off x="110256" y="2434812"/>
            <a:ext cx="6299597" cy="36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9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Projection</a:t>
            </a:r>
          </a:p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70CA27-8E65-4460-881D-E9AE67D8FEE2}"/>
              </a:ext>
            </a:extLst>
          </p:cNvPr>
          <p:cNvSpPr txBox="1"/>
          <p:nvPr/>
        </p:nvSpPr>
        <p:spPr>
          <a:xfrm>
            <a:off x="257535" y="927599"/>
            <a:ext cx="11753233" cy="2071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• When the edges of the object is not parallel to the principal plane, then in that case the true shape and size of the object is not projected. 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• In order to show such edges and faces in their true shape and size and additional plane known as 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auxiliary plane is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F8B15-380B-4352-BEE0-028D9606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4" y="3257891"/>
            <a:ext cx="6801420" cy="28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Isometric Projection</a:t>
            </a:r>
          </a:p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3A5A48-E3F1-443B-877D-DB08A49B7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88" y="3014879"/>
            <a:ext cx="3838575" cy="3071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AFE881-31D5-49D1-A554-9C2AB90EF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55" y="3126259"/>
            <a:ext cx="3895725" cy="2497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70E8-7C38-44D9-AC5E-51C3CA9305A3}"/>
              </a:ext>
            </a:extLst>
          </p:cNvPr>
          <p:cNvSpPr txBox="1"/>
          <p:nvPr/>
        </p:nvSpPr>
        <p:spPr>
          <a:xfrm>
            <a:off x="1504949" y="1260553"/>
            <a:ext cx="92454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/>
              <a:t>Isometric projection </a:t>
            </a:r>
            <a:r>
              <a:rPr lang="en-US" sz="2200" dirty="0"/>
              <a:t>is a method for visually representing three-dimensional objects in two dimensions in technical and engineering drawings. It is an axonometric projection in which the three coordinate axes appear equally foreshortened.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0692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4829</TotalTime>
  <Words>931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Monotype Sorts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Brahma Agrawal-GUSCME201827260</cp:lastModifiedBy>
  <cp:revision>241</cp:revision>
  <dcterms:created xsi:type="dcterms:W3CDTF">2020-05-05T09:43:45Z</dcterms:created>
  <dcterms:modified xsi:type="dcterms:W3CDTF">2020-12-05T06:55:24Z</dcterms:modified>
</cp:coreProperties>
</file>