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77" r:id="rId5"/>
    <p:sldId id="278" r:id="rId6"/>
    <p:sldId id="279" r:id="rId7"/>
    <p:sldId id="274" r:id="rId8"/>
    <p:sldId id="280" r:id="rId9"/>
    <p:sldId id="267" r:id="rId10"/>
    <p:sldId id="268" r:id="rId11"/>
    <p:sldId id="269" r:id="rId12"/>
  </p:sldIdLst>
  <p:sldSz cx="12192000" cy="6858000"/>
  <p:notesSz cx="7010400" cy="9296400"/>
  <p:embeddedFontLst>
    <p:embeddedFont>
      <p:font typeface="Calibri" panose="020F0502020204030204" pitchFamily="34" charset="0"/>
      <p:regular r:id="rId14"/>
      <p:bold r:id="rId15"/>
      <p:italic r:id="rId16"/>
      <p:boldItalic r:id="rId17"/>
    </p:embeddedFont>
    <p:embeddedFont>
      <p:font typeface="Tinos" panose="020B060402020202020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4663"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dirty="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BSCS1240               Name: </a:t>
            </a:r>
            <a:r>
              <a:rPr lang="en-US" sz="2400" dirty="0">
                <a:solidFill>
                  <a:schemeClr val="bg1"/>
                </a:solidFill>
                <a:latin typeface="Times New Roman"/>
                <a:ea typeface="Times New Roman"/>
              </a:rPr>
              <a:t>Object Oriented Programming with C++</a:t>
            </a:r>
            <a:endParaRPr sz="2300" i="0" u="none" strike="noStrike" cap="none" dirty="0">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a:p>
          <a:p>
            <a:pPr lvl="0" algn="ctr"/>
            <a:r>
              <a:rPr lang="en-US" sz="3200" b="1" dirty="0">
                <a:solidFill>
                  <a:srgbClr val="FF0000"/>
                </a:solidFill>
              </a:rPr>
              <a:t>Introduction: Basic Terminology</a:t>
            </a:r>
            <a:endParaRPr sz="300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programming concepts </a:t>
            </a:r>
            <a:endParaRPr sz="300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Lalit Sharma				Program Name : BSC</a:t>
            </a:r>
          </a:p>
          <a:p>
            <a:pPr marL="0" marR="0" lvl="0" indent="0" algn="ctr" rtl="0">
              <a:lnSpc>
                <a:spcPct val="90000"/>
              </a:lnSpc>
              <a:spcBef>
                <a:spcPts val="0"/>
              </a:spcBef>
              <a:spcAft>
                <a:spcPts val="0"/>
              </a:spcAft>
              <a:buNone/>
            </a:pPr>
            <a:endParaRPr sz="1800" b="0" i="0" u="none" strike="noStrike" cap="none" dirty="0">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640"/>
              </a:spcBef>
              <a:spcAft>
                <a:spcPts val="0"/>
              </a:spcAft>
              <a:buClr>
                <a:schemeClr val="folHlink"/>
              </a:buClr>
              <a:buSzPts val="1600"/>
              <a:buFont typeface="Arial"/>
              <a:buNone/>
            </a:pPr>
            <a:r>
              <a:rPr lang="en-US" sz="3200" b="0" i="0" u="none" strike="noStrike" cap="none" dirty="0">
                <a:solidFill>
                  <a:schemeClr val="dk1"/>
                </a:solidFill>
                <a:latin typeface="Calibri"/>
                <a:ea typeface="Calibri"/>
                <a:cs typeface="Calibri"/>
                <a:sym typeface="Calibri"/>
              </a:rPr>
              <a:t>Lalit Sharma</a:t>
            </a:r>
            <a:endParaRPr sz="3200" b="0" i="0" u="none" strike="noStrike" cap="none" dirty="0">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b="0" i="0" u="none" strike="noStrike" cap="none">
                <a:solidFill>
                  <a:schemeClr val="dk1"/>
                </a:solidFill>
                <a:latin typeface="Calibri"/>
                <a:ea typeface="Calibri"/>
                <a:cs typeface="Calibri"/>
                <a:sym typeface="Calibri"/>
              </a:rPr>
              <a:t>Lalit.Sharma@</a:t>
            </a:r>
            <a:r>
              <a:rPr lang="en-US" sz="3200" b="0" i="0" u="none" strike="noStrike" cap="none" dirty="0">
                <a:solidFill>
                  <a:schemeClr val="dk1"/>
                </a:solidFill>
                <a:latin typeface="Calibri"/>
                <a:ea typeface="Calibri"/>
                <a:cs typeface="Calibri"/>
                <a:sym typeface="Calibri"/>
              </a:rPr>
              <a:t>galgotiasuniversity.edu.in</a:t>
            </a:r>
            <a:endParaRPr dirty="0"/>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996418" y="1402261"/>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dirty="0">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Function Overloading</a:t>
            </a:r>
            <a:endParaRPr lang="en-IN" sz="2400" i="0" u="none" strike="noStrike" cap="none"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Constant function</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Volatile function </a:t>
            </a:r>
          </a:p>
          <a:p>
            <a:pPr marL="475615" lvl="0">
              <a:spcBef>
                <a:spcPts val="960"/>
              </a:spcBef>
              <a:buClr>
                <a:srgbClr val="FF3300"/>
              </a:buClr>
              <a:buSzPts val="2000"/>
            </a:pPr>
            <a:endParaRPr sz="2400" i="0" u="none" strike="noStrike" cap="none" dirty="0">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Function Overloading</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725041"/>
            <a:ext cx="10515600" cy="4351338"/>
          </a:xfrm>
        </p:spPr>
        <p:txBody>
          <a:bodyPr/>
          <a:lstStyle/>
          <a:p>
            <a:pPr algn="just"/>
            <a:r>
              <a:rPr lang="en-US" sz="3200" dirty="0">
                <a:latin typeface="Times New Roman" panose="02020603050405020304" pitchFamily="18" charset="0"/>
                <a:cs typeface="Times New Roman" panose="02020603050405020304" pitchFamily="18" charset="0"/>
              </a:rPr>
              <a:t>Function overloading is a feature in C++ where two or more functions can have the same name but different parameters. When a function name is overloaded with different jobs it is called Function Overloading. In Function Overloading “Function” name should be the same and the arguments should be different. Function overloading can be considered as an example of polymorphism feature in 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266092"/>
            <a:ext cx="10515600" cy="4910871"/>
          </a:xfrm>
        </p:spPr>
        <p:txBody>
          <a:bodyPr/>
          <a:lstStyle/>
          <a:p>
            <a:pPr>
              <a:buNone/>
            </a:pPr>
            <a:r>
              <a:rPr lang="en-US" sz="3200" dirty="0"/>
              <a:t>With function overloading, multiple functions can have the</a:t>
            </a:r>
          </a:p>
          <a:p>
            <a:pPr>
              <a:buNone/>
            </a:pPr>
            <a:r>
              <a:rPr lang="en-US" sz="3200" dirty="0"/>
              <a:t>same name with different parameters:</a:t>
            </a:r>
          </a:p>
          <a:p>
            <a:pPr>
              <a:buNone/>
            </a:pPr>
            <a:r>
              <a:rPr lang="en-US" sz="3200" dirty="0"/>
              <a:t>int </a:t>
            </a:r>
            <a:r>
              <a:rPr lang="en-US" sz="3200" dirty="0" err="1"/>
              <a:t>myFunction</a:t>
            </a:r>
            <a:r>
              <a:rPr lang="en-US" sz="3200" dirty="0"/>
              <a:t>(int x)</a:t>
            </a:r>
          </a:p>
          <a:p>
            <a:pPr>
              <a:buNone/>
            </a:pPr>
            <a:r>
              <a:rPr lang="en-US" sz="3200" dirty="0"/>
              <a:t>float </a:t>
            </a:r>
            <a:r>
              <a:rPr lang="en-US" sz="3200" dirty="0" err="1"/>
              <a:t>myFunction</a:t>
            </a:r>
            <a:r>
              <a:rPr lang="en-US" sz="3200" dirty="0"/>
              <a:t>(float x)</a:t>
            </a:r>
          </a:p>
          <a:p>
            <a:pPr>
              <a:buNone/>
            </a:pPr>
            <a:r>
              <a:rPr lang="en-US" sz="3200" dirty="0"/>
              <a:t>double </a:t>
            </a:r>
            <a:r>
              <a:rPr lang="en-US" sz="3200" dirty="0" err="1"/>
              <a:t>myFunction</a:t>
            </a:r>
            <a:r>
              <a:rPr lang="en-US" sz="3200" dirty="0"/>
              <a:t>(double x, double 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800100"/>
            <a:ext cx="10515600" cy="5052061"/>
          </a:xfrm>
        </p:spPr>
        <p:txBody>
          <a:bodyPr/>
          <a:lstStyle/>
          <a:p>
            <a:pPr marL="114300" indent="0" algn="just" fontAlgn="base">
              <a:buNone/>
            </a:pPr>
            <a:r>
              <a:rPr lang="en-US" dirty="0">
                <a:latin typeface="Times New Roman" panose="02020603050405020304" pitchFamily="18" charset="0"/>
                <a:cs typeface="Times New Roman" panose="02020603050405020304" pitchFamily="18" charset="0"/>
              </a:rPr>
              <a:t>Consider the following example, which have two functions that add numbers of different type:</a:t>
            </a:r>
            <a:endParaRPr lang="en-US" sz="2000" dirty="0">
              <a:latin typeface="Times New Roman" panose="02020603050405020304" pitchFamily="18" charset="0"/>
              <a:cs typeface="Times New Roman" panose="02020603050405020304" pitchFamily="18" charset="0"/>
            </a:endParaRPr>
          </a:p>
          <a:p>
            <a:pPr marL="114300" indent="0" algn="just" fontAlgn="base">
              <a:buNone/>
            </a:pP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plusFuncInt</a:t>
            </a:r>
            <a:r>
              <a:rPr lang="en-US" sz="2000" dirty="0">
                <a:latin typeface="Times New Roman" panose="02020603050405020304" pitchFamily="18" charset="0"/>
                <a:cs typeface="Times New Roman" panose="02020603050405020304" pitchFamily="18" charset="0"/>
              </a:rPr>
              <a:t>(int x, int y) {</a:t>
            </a:r>
          </a:p>
          <a:p>
            <a:pPr marL="114300" indent="0" algn="just" fontAlgn="base">
              <a:buNone/>
            </a:pPr>
            <a:r>
              <a:rPr lang="en-US" sz="2000" dirty="0">
                <a:latin typeface="Times New Roman" panose="02020603050405020304" pitchFamily="18" charset="0"/>
                <a:cs typeface="Times New Roman" panose="02020603050405020304" pitchFamily="18" charset="0"/>
              </a:rPr>
              <a:t>  return x + y;}</a:t>
            </a:r>
          </a:p>
          <a:p>
            <a:pPr marL="114300" indent="0" algn="just" fontAlgn="base">
              <a:buNone/>
            </a:pPr>
            <a:r>
              <a:rPr lang="en-US" sz="2000" dirty="0">
                <a:latin typeface="Times New Roman" panose="02020603050405020304" pitchFamily="18" charset="0"/>
                <a:cs typeface="Times New Roman" panose="02020603050405020304" pitchFamily="18" charset="0"/>
              </a:rPr>
              <a:t>double </a:t>
            </a:r>
            <a:r>
              <a:rPr lang="en-US" sz="2000" dirty="0" err="1">
                <a:latin typeface="Times New Roman" panose="02020603050405020304" pitchFamily="18" charset="0"/>
                <a:cs typeface="Times New Roman" panose="02020603050405020304" pitchFamily="18" charset="0"/>
              </a:rPr>
              <a:t>plusFuncDouble</a:t>
            </a:r>
            <a:r>
              <a:rPr lang="en-US" sz="2000" dirty="0">
                <a:latin typeface="Times New Roman" panose="02020603050405020304" pitchFamily="18" charset="0"/>
                <a:cs typeface="Times New Roman" panose="02020603050405020304" pitchFamily="18" charset="0"/>
              </a:rPr>
              <a:t>(double x, double y) {</a:t>
            </a:r>
          </a:p>
          <a:p>
            <a:pPr marL="114300" indent="0" algn="just" fontAlgn="base">
              <a:buNone/>
            </a:pPr>
            <a:r>
              <a:rPr lang="en-US" sz="2000" dirty="0">
                <a:latin typeface="Times New Roman" panose="02020603050405020304" pitchFamily="18" charset="0"/>
                <a:cs typeface="Times New Roman" panose="02020603050405020304" pitchFamily="18" charset="0"/>
              </a:rPr>
              <a:t> return x + y;}</a:t>
            </a:r>
          </a:p>
          <a:p>
            <a:pPr marL="114300" indent="0" algn="just" fontAlgn="base">
              <a:buNone/>
            </a:pPr>
            <a:r>
              <a:rPr lang="en-US" sz="2000" dirty="0">
                <a:latin typeface="Times New Roman" panose="02020603050405020304" pitchFamily="18" charset="0"/>
                <a:cs typeface="Times New Roman" panose="02020603050405020304" pitchFamily="18" charset="0"/>
              </a:rPr>
              <a:t>int main() {</a:t>
            </a:r>
          </a:p>
          <a:p>
            <a:pPr marL="114300" indent="0" algn="just" fontAlgn="base">
              <a:buNone/>
            </a:pPr>
            <a:r>
              <a:rPr lang="en-US" sz="2000" dirty="0">
                <a:latin typeface="Times New Roman" panose="02020603050405020304" pitchFamily="18" charset="0"/>
                <a:cs typeface="Times New Roman" panose="02020603050405020304" pitchFamily="18" charset="0"/>
              </a:rPr>
              <a:t>  int myNum1 = </a:t>
            </a:r>
            <a:r>
              <a:rPr lang="en-US" sz="2000" dirty="0" err="1">
                <a:latin typeface="Times New Roman" panose="02020603050405020304" pitchFamily="18" charset="0"/>
                <a:cs typeface="Times New Roman" panose="02020603050405020304" pitchFamily="18" charset="0"/>
              </a:rPr>
              <a:t>plusFuncInt</a:t>
            </a:r>
            <a:r>
              <a:rPr lang="en-US" sz="2000" dirty="0">
                <a:latin typeface="Times New Roman" panose="02020603050405020304" pitchFamily="18" charset="0"/>
                <a:cs typeface="Times New Roman" panose="02020603050405020304" pitchFamily="18" charset="0"/>
              </a:rPr>
              <a:t>(8, 5);</a:t>
            </a:r>
          </a:p>
          <a:p>
            <a:pPr marL="114300" indent="0" algn="just" fontAlgn="base">
              <a:buNone/>
            </a:pPr>
            <a:r>
              <a:rPr lang="en-US" sz="2000" dirty="0">
                <a:latin typeface="Times New Roman" panose="02020603050405020304" pitchFamily="18" charset="0"/>
                <a:cs typeface="Times New Roman" panose="02020603050405020304" pitchFamily="18" charset="0"/>
              </a:rPr>
              <a:t>  double myNum2 = </a:t>
            </a:r>
            <a:r>
              <a:rPr lang="en-US" sz="2000" dirty="0" err="1">
                <a:latin typeface="Times New Roman" panose="02020603050405020304" pitchFamily="18" charset="0"/>
                <a:cs typeface="Times New Roman" panose="02020603050405020304" pitchFamily="18" charset="0"/>
              </a:rPr>
              <a:t>plusFuncDouble</a:t>
            </a:r>
            <a:r>
              <a:rPr lang="en-US" sz="2000" dirty="0">
                <a:latin typeface="Times New Roman" panose="02020603050405020304" pitchFamily="18" charset="0"/>
                <a:cs typeface="Times New Roman" panose="02020603050405020304" pitchFamily="18" charset="0"/>
              </a:rPr>
              <a:t>(4.3, 6.26);</a:t>
            </a:r>
          </a:p>
          <a:p>
            <a:pPr marL="114300" indent="0" algn="just" fontAlgn="base">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"Int: " &lt;&lt; myNum1 &lt;&lt; "\n";</a:t>
            </a:r>
          </a:p>
          <a:p>
            <a:pPr marL="114300" indent="0" algn="just" fontAlgn="base">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"Double: " &lt;&lt; myNum2;</a:t>
            </a:r>
          </a:p>
          <a:p>
            <a:pPr marL="114300" indent="0" algn="just" fontAlgn="base">
              <a:buNone/>
            </a:pPr>
            <a:r>
              <a:rPr lang="en-US" sz="2000" dirty="0">
                <a:latin typeface="Times New Roman" panose="02020603050405020304" pitchFamily="18" charset="0"/>
                <a:cs typeface="Times New Roman" panose="02020603050405020304" pitchFamily="18" charset="0"/>
              </a:rPr>
              <a:t>  return 0;</a:t>
            </a:r>
          </a:p>
          <a:p>
            <a:pPr marL="114300" indent="0" algn="just" fontAlgn="base">
              <a:buNone/>
            </a:pPr>
            <a:r>
              <a:rPr 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1099750"/>
            <a:ext cx="10515600" cy="5548475"/>
          </a:xfrm>
        </p:spPr>
        <p:txBody>
          <a:bodyPr/>
          <a:lstStyle/>
          <a:p>
            <a:pPr algn="just" fontAlgn="base"/>
            <a:r>
              <a:rPr lang="en-US" dirty="0">
                <a:latin typeface="Times New Roman" panose="02020603050405020304" pitchFamily="18" charset="0"/>
                <a:cs typeface="Times New Roman" panose="02020603050405020304" pitchFamily="18" charset="0"/>
              </a:rPr>
              <a:t>Instead of defining two functions that should do the same thing, it is better to overload one.</a:t>
            </a:r>
          </a:p>
          <a:p>
            <a:pPr algn="just" fontAlgn="base"/>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plusFunc</a:t>
            </a:r>
            <a:r>
              <a:rPr lang="en-US" sz="2000" dirty="0">
                <a:latin typeface="Times New Roman" panose="02020603050405020304" pitchFamily="18" charset="0"/>
                <a:cs typeface="Times New Roman" panose="02020603050405020304" pitchFamily="18" charset="0"/>
              </a:rPr>
              <a:t>(int x, int y) {</a:t>
            </a:r>
          </a:p>
          <a:p>
            <a:pPr algn="just" fontAlgn="base"/>
            <a:r>
              <a:rPr lang="en-US" sz="2000" dirty="0">
                <a:latin typeface="Times New Roman" panose="02020603050405020304" pitchFamily="18" charset="0"/>
                <a:cs typeface="Times New Roman" panose="02020603050405020304" pitchFamily="18" charset="0"/>
              </a:rPr>
              <a:t>  return x + y;}</a:t>
            </a:r>
          </a:p>
          <a:p>
            <a:pPr algn="just" fontAlgn="base"/>
            <a:r>
              <a:rPr lang="en-US" sz="2000" dirty="0">
                <a:latin typeface="Times New Roman" panose="02020603050405020304" pitchFamily="18" charset="0"/>
                <a:cs typeface="Times New Roman" panose="02020603050405020304" pitchFamily="18" charset="0"/>
              </a:rPr>
              <a:t>double </a:t>
            </a:r>
            <a:r>
              <a:rPr lang="en-US" sz="2000" dirty="0" err="1">
                <a:latin typeface="Times New Roman" panose="02020603050405020304" pitchFamily="18" charset="0"/>
                <a:cs typeface="Times New Roman" panose="02020603050405020304" pitchFamily="18" charset="0"/>
              </a:rPr>
              <a:t>plusFunc</a:t>
            </a:r>
            <a:r>
              <a:rPr lang="en-US" sz="2000" dirty="0">
                <a:latin typeface="Times New Roman" panose="02020603050405020304" pitchFamily="18" charset="0"/>
                <a:cs typeface="Times New Roman" panose="02020603050405020304" pitchFamily="18" charset="0"/>
              </a:rPr>
              <a:t>(double x, double y) {</a:t>
            </a:r>
          </a:p>
          <a:p>
            <a:pPr algn="just" fontAlgn="base"/>
            <a:r>
              <a:rPr lang="en-US" sz="2000" dirty="0">
                <a:latin typeface="Times New Roman" panose="02020603050405020304" pitchFamily="18" charset="0"/>
                <a:cs typeface="Times New Roman" panose="02020603050405020304" pitchFamily="18" charset="0"/>
              </a:rPr>
              <a:t>  return x + y;}</a:t>
            </a:r>
          </a:p>
          <a:p>
            <a:pPr algn="just" fontAlgn="base"/>
            <a:r>
              <a:rPr lang="en-US" sz="2000" dirty="0">
                <a:latin typeface="Times New Roman" panose="02020603050405020304" pitchFamily="18" charset="0"/>
                <a:cs typeface="Times New Roman" panose="02020603050405020304" pitchFamily="18" charset="0"/>
              </a:rPr>
              <a:t>int main() {</a:t>
            </a:r>
          </a:p>
          <a:p>
            <a:pPr algn="just" fontAlgn="base"/>
            <a:r>
              <a:rPr lang="en-US" sz="2000" dirty="0">
                <a:latin typeface="Times New Roman" panose="02020603050405020304" pitchFamily="18" charset="0"/>
                <a:cs typeface="Times New Roman" panose="02020603050405020304" pitchFamily="18" charset="0"/>
              </a:rPr>
              <a:t>  int myNum1 = </a:t>
            </a:r>
            <a:r>
              <a:rPr lang="en-US" sz="2000" dirty="0" err="1">
                <a:latin typeface="Times New Roman" panose="02020603050405020304" pitchFamily="18" charset="0"/>
                <a:cs typeface="Times New Roman" panose="02020603050405020304" pitchFamily="18" charset="0"/>
              </a:rPr>
              <a:t>plusFunc</a:t>
            </a:r>
            <a:r>
              <a:rPr lang="en-US" sz="2000" dirty="0">
                <a:latin typeface="Times New Roman" panose="02020603050405020304" pitchFamily="18" charset="0"/>
                <a:cs typeface="Times New Roman" panose="02020603050405020304" pitchFamily="18" charset="0"/>
              </a:rPr>
              <a:t>(8, 5);</a:t>
            </a:r>
          </a:p>
          <a:p>
            <a:pPr algn="just" fontAlgn="base"/>
            <a:r>
              <a:rPr lang="en-US" sz="2000" dirty="0">
                <a:latin typeface="Times New Roman" panose="02020603050405020304" pitchFamily="18" charset="0"/>
                <a:cs typeface="Times New Roman" panose="02020603050405020304" pitchFamily="18" charset="0"/>
              </a:rPr>
              <a:t>  double myNum2 = </a:t>
            </a:r>
            <a:r>
              <a:rPr lang="en-US" sz="2000" dirty="0" err="1">
                <a:latin typeface="Times New Roman" panose="02020603050405020304" pitchFamily="18" charset="0"/>
                <a:cs typeface="Times New Roman" panose="02020603050405020304" pitchFamily="18" charset="0"/>
              </a:rPr>
              <a:t>plusFunc</a:t>
            </a:r>
            <a:r>
              <a:rPr lang="en-US" sz="2000" dirty="0">
                <a:latin typeface="Times New Roman" panose="02020603050405020304" pitchFamily="18" charset="0"/>
                <a:cs typeface="Times New Roman" panose="02020603050405020304" pitchFamily="18" charset="0"/>
              </a:rPr>
              <a:t>(4.3, 6.26);</a:t>
            </a:r>
          </a:p>
          <a:p>
            <a:pPr algn="just"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"Int: " &lt;&lt; myNum1 &lt;&lt; "\n";</a:t>
            </a:r>
          </a:p>
          <a:p>
            <a:pPr algn="just"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"Double: " &lt;&lt; myNum2;</a:t>
            </a:r>
          </a:p>
          <a:p>
            <a:pPr algn="just" fontAlgn="base"/>
            <a:r>
              <a:rPr lang="en-US" sz="2000" dirty="0">
                <a:latin typeface="Times New Roman" panose="02020603050405020304" pitchFamily="18" charset="0"/>
                <a:cs typeface="Times New Roman" panose="02020603050405020304" pitchFamily="18" charset="0"/>
              </a:rPr>
              <a:t>  return 0;</a:t>
            </a:r>
          </a:p>
          <a:p>
            <a:pPr algn="just" fontAlgn="base"/>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Constant and volatile member functions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336432"/>
            <a:ext cx="10331548" cy="4838010"/>
          </a:xfrm>
        </p:spPr>
        <p:txBody>
          <a:bodyPr/>
          <a:lstStyle/>
          <a:p>
            <a:pPr marL="114300" indent="0" fontAlgn="base">
              <a:buNone/>
            </a:pPr>
            <a:endParaRPr lang="en-US" sz="3200" dirty="0">
              <a:latin typeface="Times New Roman" panose="02020603050405020304" pitchFamily="18" charset="0"/>
              <a:cs typeface="Times New Roman" panose="02020603050405020304" pitchFamily="18" charset="0"/>
            </a:endParaRPr>
          </a:p>
          <a:p>
            <a:pPr marL="114300" indent="0" fontAlgn="base">
              <a:buNone/>
            </a:pPr>
            <a:endParaRPr lang="en-US" sz="3200" dirty="0">
              <a:latin typeface="Times New Roman" panose="02020603050405020304" pitchFamily="18" charset="0"/>
              <a:cs typeface="Times New Roman" panose="02020603050405020304" pitchFamily="18" charset="0"/>
            </a:endParaRPr>
          </a:p>
          <a:p>
            <a:pPr marL="114300" indent="0" fontAlgn="base">
              <a:buNone/>
            </a:pPr>
            <a:r>
              <a:rPr lang="en-US" sz="3200" dirty="0">
                <a:latin typeface="Times New Roman" panose="02020603050405020304" pitchFamily="18" charset="0"/>
                <a:cs typeface="Times New Roman" panose="02020603050405020304" pitchFamily="18" charset="0"/>
              </a:rPr>
              <a:t>Note: </a:t>
            </a:r>
          </a:p>
          <a:p>
            <a:pPr marL="114300" indent="0" fontAlgn="base">
              <a:buNone/>
            </a:pPr>
            <a:endParaRPr lang="en-US" sz="3200" dirty="0">
              <a:latin typeface="Times New Roman" panose="02020603050405020304" pitchFamily="18" charset="0"/>
              <a:cs typeface="Times New Roman" panose="02020603050405020304" pitchFamily="18" charset="0"/>
            </a:endParaRPr>
          </a:p>
          <a:p>
            <a:pPr marL="114300" indent="0" fontAlgn="base">
              <a:buNone/>
            </a:pPr>
            <a:r>
              <a:rPr lang="en-US" sz="3200" dirty="0">
                <a:latin typeface="Times New Roman" panose="02020603050405020304" pitchFamily="18" charset="0"/>
                <a:cs typeface="Times New Roman" panose="02020603050405020304" pitchFamily="18" charset="0"/>
              </a:rPr>
              <a:t>Multiple functions can have the same name as long as the number and/or type of parameters are different.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Constant and volatile member functions</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266092"/>
            <a:ext cx="10515600" cy="4910871"/>
          </a:xfrm>
        </p:spPr>
        <p:txBody>
          <a:bodyPr/>
          <a:lstStyle/>
          <a:p>
            <a:pPr fontAlgn="base"/>
            <a:r>
              <a:rPr lang="en-US" sz="3200" dirty="0">
                <a:latin typeface="Times New Roman" panose="02020603050405020304" pitchFamily="18" charset="0"/>
                <a:cs typeface="Times New Roman" panose="02020603050405020304" pitchFamily="18" charset="0"/>
              </a:rPr>
              <a:t>A member function declared with the const qualifier can be called for constant and nonconstant objects. A nonconstant member function can only be called for a nonconstant object. Similarly, a member function declared with the volatile qualifier can be called for volatile and nonvolatile objects. A nonvolatile member function can only be called for a nonvolatile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dirty="0">
              <a:latin typeface="Verdana"/>
              <a:ea typeface="Verdana"/>
              <a:cs typeface="Verdana"/>
              <a:sym typeface="Verdana"/>
            </a:endParaRPr>
          </a:p>
          <a:p>
            <a:pPr marL="0" lvl="0" indent="0" algn="just" rtl="0">
              <a:lnSpc>
                <a:spcPct val="150000"/>
              </a:lnSpc>
              <a:spcBef>
                <a:spcPts val="1000"/>
              </a:spcBef>
              <a:spcAft>
                <a:spcPts val="1000"/>
              </a:spcAft>
              <a:buNone/>
            </a:pPr>
            <a:endParaRPr sz="2000" dirty="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2621</TotalTime>
  <Words>575</Words>
  <Application>Microsoft Office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Verdana</vt:lpstr>
      <vt:lpstr>Noto Sans Symbols</vt:lpstr>
      <vt:lpstr>Calibri</vt:lpstr>
      <vt:lpstr>Tinos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Ms. Ragini Kumari GUSCSE202131609</cp:lastModifiedBy>
  <cp:revision>89</cp:revision>
  <dcterms:modified xsi:type="dcterms:W3CDTF">2022-03-31T10:53:22Z</dcterms:modified>
</cp:coreProperties>
</file>