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2">
  <p:sldMasterIdLst>
    <p:sldMasterId id="2147483659" r:id="rId1"/>
  </p:sldMasterIdLst>
  <p:notesMasterIdLst>
    <p:notesMasterId r:id="rId18"/>
  </p:notesMasterIdLst>
  <p:sldIdLst>
    <p:sldId id="256" r:id="rId2"/>
    <p:sldId id="257" r:id="rId3"/>
    <p:sldId id="281" r:id="rId4"/>
    <p:sldId id="282" r:id="rId5"/>
    <p:sldId id="258" r:id="rId6"/>
    <p:sldId id="262" r:id="rId7"/>
    <p:sldId id="263" r:id="rId8"/>
    <p:sldId id="283" r:id="rId9"/>
    <p:sldId id="264" r:id="rId10"/>
    <p:sldId id="265" r:id="rId11"/>
    <p:sldId id="267" r:id="rId12"/>
    <p:sldId id="268" r:id="rId13"/>
    <p:sldId id="279" r:id="rId14"/>
    <p:sldId id="280" r:id="rId15"/>
    <p:sldId id="284" r:id="rId16"/>
    <p:sldId id="278"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Calibri Light" panose="020F0302020204030204" pitchFamily="34" charset="0"/>
      <p:regular r:id="rId23"/>
      <p:italic r:id="rId24"/>
    </p:embeddedFont>
    <p:embeddedFont>
      <p:font typeface="Nixie One" panose="020B0604020202020204" charset="0"/>
      <p:regular r:id="rId25"/>
    </p:embeddedFont>
    <p:embeddedFont>
      <p:font typeface="Varela Round" panose="00000500000000000000" pitchFamily="2" charset="-79"/>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2A20BD-2505-46DF-82F6-A791D1CCFF51}">
  <a:tblStyle styleId="{242A20BD-2505-46DF-82F6-A791D1CCFF5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BB38DEC-D873-43F8-8245-15F6AB0837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43" y="7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209425" y="502200"/>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197475" y="-802775"/>
            <a:ext cx="6749100" cy="67491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2255425" y="1991825"/>
            <a:ext cx="4633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3" name="Google Shape;13;p2"/>
          <p:cNvSpPr/>
          <p:nvPr/>
        </p:nvSpPr>
        <p:spPr>
          <a:xfrm>
            <a:off x="267550" y="-886750"/>
            <a:ext cx="2347200" cy="2347200"/>
          </a:xfrm>
          <a:prstGeom prst="donut">
            <a:avLst>
              <a:gd name="adj" fmla="val 29778"/>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48875" y="2882375"/>
            <a:ext cx="978600" cy="978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255425" y="541800"/>
            <a:ext cx="657600" cy="6576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752750" y="3465100"/>
            <a:ext cx="2284200" cy="2284200"/>
          </a:xfrm>
          <a:prstGeom prst="donut">
            <a:avLst>
              <a:gd name="adj" fmla="val 11909"/>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7775" y="3193200"/>
            <a:ext cx="657600" cy="6576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6550" y="4217275"/>
            <a:ext cx="1207800" cy="12078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44625" y="25419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598775" y="-300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44625" y="802850"/>
            <a:ext cx="657600" cy="6576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13975" y="695900"/>
            <a:ext cx="871500" cy="8715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22175" y="2933250"/>
            <a:ext cx="1177500" cy="11775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50075" y="708300"/>
            <a:ext cx="846600" cy="8466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55325" y="3904575"/>
            <a:ext cx="206100" cy="2061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 column + image">
  <p:cSld name="TITLE_AND_BODY_1">
    <p:spTree>
      <p:nvGrpSpPr>
        <p:cNvPr id="1" name="Shape 82"/>
        <p:cNvGrpSpPr/>
        <p:nvPr/>
      </p:nvGrpSpPr>
      <p:grpSpPr>
        <a:xfrm>
          <a:off x="0" y="0"/>
          <a:ext cx="0" cy="0"/>
          <a:chOff x="0" y="0"/>
          <a:chExt cx="0" cy="0"/>
        </a:xfrm>
      </p:grpSpPr>
      <p:sp>
        <p:nvSpPr>
          <p:cNvPr id="83" name="Google Shape;83;p6"/>
          <p:cNvSpPr txBox="1">
            <a:spLocks noGrp="1"/>
          </p:cNvSpPr>
          <p:nvPr>
            <p:ph type="title"/>
          </p:nvPr>
        </p:nvSpPr>
        <p:spPr>
          <a:xfrm>
            <a:off x="4572000" y="909050"/>
            <a:ext cx="36396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84" name="Google Shape;84;p6"/>
          <p:cNvSpPr txBox="1">
            <a:spLocks noGrp="1"/>
          </p:cNvSpPr>
          <p:nvPr>
            <p:ph type="body" idx="1"/>
          </p:nvPr>
        </p:nvSpPr>
        <p:spPr>
          <a:xfrm>
            <a:off x="4572000" y="1525754"/>
            <a:ext cx="3639600" cy="27861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85" name="Google Shape;85;p6"/>
          <p:cNvSpPr/>
          <p:nvPr/>
        </p:nvSpPr>
        <p:spPr>
          <a:xfrm>
            <a:off x="580275" y="751950"/>
            <a:ext cx="3639600" cy="3639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a:off x="-295650" y="-356450"/>
            <a:ext cx="1057800" cy="10578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a:off x="2836600" y="179825"/>
            <a:ext cx="978600" cy="978600"/>
          </a:xfrm>
          <a:prstGeom prst="donut">
            <a:avLst>
              <a:gd name="adj" fmla="val 39527"/>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6"/>
          <p:cNvSpPr/>
          <p:nvPr/>
        </p:nvSpPr>
        <p:spPr>
          <a:xfrm>
            <a:off x="465975" y="3692750"/>
            <a:ext cx="1019400" cy="10194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p:nvPr/>
        </p:nvSpPr>
        <p:spPr>
          <a:xfrm>
            <a:off x="1485375" y="4559750"/>
            <a:ext cx="361500" cy="361500"/>
          </a:xfrm>
          <a:prstGeom prst="donut">
            <a:avLst>
              <a:gd name="adj" fmla="val 29951"/>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2364800" y="346950"/>
            <a:ext cx="274200" cy="2739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472600" y="-533400"/>
            <a:ext cx="1411800" cy="14118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2899000" y="242225"/>
            <a:ext cx="853800" cy="8538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061150" y="142950"/>
            <a:ext cx="538500" cy="5382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95"/>
        <p:cNvGrpSpPr/>
        <p:nvPr/>
      </p:nvGrpSpPr>
      <p:grpSpPr>
        <a:xfrm>
          <a:off x="0" y="0"/>
          <a:ext cx="0" cy="0"/>
          <a:chOff x="0" y="0"/>
          <a:chExt cx="0" cy="0"/>
        </a:xfrm>
      </p:grpSpPr>
      <p:sp>
        <p:nvSpPr>
          <p:cNvPr id="96" name="Google Shape;96;p7"/>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97" name="Google Shape;97;p7"/>
          <p:cNvSpPr txBox="1">
            <a:spLocks noGrp="1"/>
          </p:cNvSpPr>
          <p:nvPr>
            <p:ph type="body" idx="1"/>
          </p:nvPr>
        </p:nvSpPr>
        <p:spPr>
          <a:xfrm>
            <a:off x="2935875" y="1550150"/>
            <a:ext cx="2560500" cy="3375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98" name="Google Shape;98;p7"/>
          <p:cNvSpPr txBox="1">
            <a:spLocks noGrp="1"/>
          </p:cNvSpPr>
          <p:nvPr>
            <p:ph type="body" idx="2"/>
          </p:nvPr>
        </p:nvSpPr>
        <p:spPr>
          <a:xfrm>
            <a:off x="5650849" y="1550150"/>
            <a:ext cx="2560500" cy="3375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99" name="Google Shape;99;p7"/>
          <p:cNvSpPr/>
          <p:nvPr/>
        </p:nvSpPr>
        <p:spPr>
          <a:xfrm>
            <a:off x="-358950" y="2194400"/>
            <a:ext cx="2347200" cy="2347200"/>
          </a:xfrm>
          <a:prstGeom prst="donut">
            <a:avLst>
              <a:gd name="adj" fmla="val 36789"/>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198450" y="-321125"/>
            <a:ext cx="978600" cy="978600"/>
          </a:xfrm>
          <a:prstGeom prst="ellipse">
            <a:avLst/>
          </a:prstGeom>
          <a:noFill/>
          <a:ln w="9525" cap="flat" cmpd="sng">
            <a:solidFill>
              <a:srgbClr val="E8004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198450" y="420475"/>
            <a:ext cx="657600" cy="657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1177051" y="657475"/>
            <a:ext cx="846900" cy="846900"/>
          </a:xfrm>
          <a:prstGeom prst="donut">
            <a:avLst>
              <a:gd name="adj" fmla="val 22275"/>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887650" y="4142300"/>
            <a:ext cx="1207800" cy="12078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a:off x="153675" y="4799600"/>
            <a:ext cx="550500" cy="550500"/>
          </a:xfrm>
          <a:prstGeom prst="donut">
            <a:avLst>
              <a:gd name="adj" fmla="val 18606"/>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1172525" y="1696950"/>
            <a:ext cx="304800" cy="30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7844250" y="61927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7515500" y="-72500"/>
            <a:ext cx="397500" cy="3975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8651500" y="1030850"/>
            <a:ext cx="304800" cy="3048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097900" y="167450"/>
            <a:ext cx="741600" cy="741600"/>
          </a:xfrm>
          <a:prstGeom prst="donut">
            <a:avLst>
              <a:gd name="adj" fmla="val 8064"/>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8394750" y="15043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205625" y="2347725"/>
            <a:ext cx="2040600" cy="20406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305125" y="-214450"/>
            <a:ext cx="765300" cy="7653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8532600" y="911950"/>
            <a:ext cx="542700" cy="5427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15"/>
        <p:cNvGrpSpPr/>
        <p:nvPr/>
      </p:nvGrpSpPr>
      <p:grpSpPr>
        <a:xfrm>
          <a:off x="0" y="0"/>
          <a:ext cx="0" cy="0"/>
          <a:chOff x="0" y="0"/>
          <a:chExt cx="0" cy="0"/>
        </a:xfrm>
      </p:grpSpPr>
      <p:sp>
        <p:nvSpPr>
          <p:cNvPr id="116" name="Google Shape;116;p8"/>
          <p:cNvSpPr/>
          <p:nvPr/>
        </p:nvSpPr>
        <p:spPr>
          <a:xfrm>
            <a:off x="8638525" y="1472600"/>
            <a:ext cx="978600" cy="9786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118" name="Google Shape;118;p8"/>
          <p:cNvSpPr txBox="1">
            <a:spLocks noGrp="1"/>
          </p:cNvSpPr>
          <p:nvPr>
            <p:ph type="body" idx="1"/>
          </p:nvPr>
        </p:nvSpPr>
        <p:spPr>
          <a:xfrm>
            <a:off x="2935875" y="1550150"/>
            <a:ext cx="1700400" cy="33756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19" name="Google Shape;119;p8"/>
          <p:cNvSpPr txBox="1">
            <a:spLocks noGrp="1"/>
          </p:cNvSpPr>
          <p:nvPr>
            <p:ph type="body" idx="2"/>
          </p:nvPr>
        </p:nvSpPr>
        <p:spPr>
          <a:xfrm>
            <a:off x="4723373" y="1550150"/>
            <a:ext cx="1700400" cy="33756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20" name="Google Shape;120;p8"/>
          <p:cNvSpPr txBox="1">
            <a:spLocks noGrp="1"/>
          </p:cNvSpPr>
          <p:nvPr>
            <p:ph type="body" idx="3"/>
          </p:nvPr>
        </p:nvSpPr>
        <p:spPr>
          <a:xfrm>
            <a:off x="6510871" y="1550150"/>
            <a:ext cx="1700400" cy="33756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21" name="Google Shape;121;p8"/>
          <p:cNvSpPr/>
          <p:nvPr/>
        </p:nvSpPr>
        <p:spPr>
          <a:xfrm>
            <a:off x="1016475" y="2981600"/>
            <a:ext cx="440400" cy="4404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68725" y="3346150"/>
            <a:ext cx="819600" cy="819600"/>
          </a:xfrm>
          <a:prstGeom prst="ellipse">
            <a:avLst/>
          </a:prstGeom>
          <a:noFill/>
          <a:ln w="9525" cap="flat" cmpd="sng">
            <a:solidFill>
              <a:srgbClr val="00D1C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1361475" y="140725"/>
            <a:ext cx="862800" cy="863400"/>
          </a:xfrm>
          <a:prstGeom prst="donut">
            <a:avLst>
              <a:gd name="adj" fmla="val 43200"/>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1438125" y="3422000"/>
            <a:ext cx="1062000" cy="1062000"/>
          </a:xfrm>
          <a:prstGeom prst="donut">
            <a:avLst>
              <a:gd name="adj" fmla="val 9905"/>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8"/>
          <p:cNvSpPr/>
          <p:nvPr/>
        </p:nvSpPr>
        <p:spPr>
          <a:xfrm>
            <a:off x="2059425" y="1112475"/>
            <a:ext cx="304800" cy="3048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8"/>
          <p:cNvSpPr/>
          <p:nvPr/>
        </p:nvSpPr>
        <p:spPr>
          <a:xfrm>
            <a:off x="8723500" y="270225"/>
            <a:ext cx="550500" cy="5505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8546800" y="608625"/>
            <a:ext cx="397500" cy="397500"/>
          </a:xfrm>
          <a:prstGeom prst="donut">
            <a:avLst>
              <a:gd name="adj" fmla="val 875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8211275" y="1152650"/>
            <a:ext cx="397500" cy="3975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7599600" y="-275250"/>
            <a:ext cx="741600" cy="741600"/>
          </a:xfrm>
          <a:prstGeom prst="donut">
            <a:avLst>
              <a:gd name="adj" fmla="val 39163"/>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9033775" y="1867850"/>
            <a:ext cx="188100" cy="1881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480225" y="243625"/>
            <a:ext cx="2347200" cy="2347200"/>
          </a:xfrm>
          <a:prstGeom prst="donut">
            <a:avLst>
              <a:gd name="adj" fmla="val 21094"/>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1016475" y="4091700"/>
            <a:ext cx="1207800" cy="12078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204075" y="927925"/>
            <a:ext cx="978600" cy="9786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5"/>
        <p:cNvGrpSpPr/>
        <p:nvPr/>
      </p:nvGrpSpPr>
      <p:grpSpPr>
        <a:xfrm>
          <a:off x="0" y="0"/>
          <a:ext cx="0" cy="0"/>
          <a:chOff x="0" y="0"/>
          <a:chExt cx="0" cy="0"/>
        </a:xfrm>
      </p:grpSpPr>
      <p:sp>
        <p:nvSpPr>
          <p:cNvPr id="136" name="Google Shape;136;p9"/>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37" name="Google Shape;137;p9"/>
          <p:cNvSpPr/>
          <p:nvPr/>
        </p:nvSpPr>
        <p:spPr>
          <a:xfrm>
            <a:off x="1280688" y="3669150"/>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a:off x="180500" y="4023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246046" y="3213146"/>
            <a:ext cx="456000" cy="4560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9"/>
          <p:cNvSpPr/>
          <p:nvPr/>
        </p:nvSpPr>
        <p:spPr>
          <a:xfrm>
            <a:off x="71500" y="3038600"/>
            <a:ext cx="804900" cy="8049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a:off x="1280700" y="1608475"/>
            <a:ext cx="1043400" cy="1044000"/>
          </a:xfrm>
          <a:prstGeom prst="donut">
            <a:avLst>
              <a:gd name="adj" fmla="val 43200"/>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a:off x="1640475" y="-201875"/>
            <a:ext cx="750300" cy="7503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480225" y="243625"/>
            <a:ext cx="2347200" cy="2347200"/>
          </a:xfrm>
          <a:prstGeom prst="donut">
            <a:avLst>
              <a:gd name="adj" fmla="val 6129"/>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a:off x="-222975" y="500875"/>
            <a:ext cx="1832700" cy="18327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1280700" y="3950125"/>
            <a:ext cx="750300" cy="7503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7913000" y="60022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8703400" y="1608475"/>
            <a:ext cx="287100" cy="287100"/>
          </a:xfrm>
          <a:prstGeom prst="donut">
            <a:avLst>
              <a:gd name="adj" fmla="val 18608"/>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8809377" y="886439"/>
            <a:ext cx="416400" cy="4164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8118000" y="-244550"/>
            <a:ext cx="741600" cy="741600"/>
          </a:xfrm>
          <a:prstGeom prst="donut">
            <a:avLst>
              <a:gd name="adj" fmla="val 37879"/>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7813725" y="3127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8646900" y="723963"/>
            <a:ext cx="741600" cy="7416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1"/>
        <p:cNvGrpSpPr/>
        <p:nvPr/>
      </p:nvGrpSpPr>
      <p:grpSpPr>
        <a:xfrm>
          <a:off x="0" y="0"/>
          <a:ext cx="0" cy="0"/>
          <a:chOff x="0" y="0"/>
          <a:chExt cx="0" cy="0"/>
        </a:xfrm>
      </p:grpSpPr>
      <p:sp>
        <p:nvSpPr>
          <p:cNvPr id="172" name="Google Shape;172;p11"/>
          <p:cNvSpPr/>
          <p:nvPr/>
        </p:nvSpPr>
        <p:spPr>
          <a:xfrm>
            <a:off x="419100" y="-1581150"/>
            <a:ext cx="8305800" cy="83058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164200" y="68617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204500" y="3898800"/>
            <a:ext cx="447000" cy="447000"/>
          </a:xfrm>
          <a:prstGeom prst="donut">
            <a:avLst>
              <a:gd name="adj" fmla="val 18608"/>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100425" y="-196925"/>
            <a:ext cx="741600" cy="741600"/>
          </a:xfrm>
          <a:prstGeom prst="donut">
            <a:avLst>
              <a:gd name="adj" fmla="val 37879"/>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419100" y="6861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8333725" y="4482500"/>
            <a:ext cx="978600" cy="9786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741750" y="4449750"/>
            <a:ext cx="397500" cy="397500"/>
          </a:xfrm>
          <a:prstGeom prst="donut">
            <a:avLst>
              <a:gd name="adj" fmla="val 875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8956300" y="4058696"/>
            <a:ext cx="287100" cy="2871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164200" y="4277700"/>
            <a:ext cx="741600" cy="741600"/>
          </a:xfrm>
          <a:prstGeom prst="donut">
            <a:avLst>
              <a:gd name="adj" fmla="val 39163"/>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8568725" y="4717500"/>
            <a:ext cx="508500" cy="5085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077475" y="224125"/>
            <a:ext cx="304800" cy="3048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8553248" y="328373"/>
            <a:ext cx="585600" cy="5856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8876350" y="1187325"/>
            <a:ext cx="447000" cy="4470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8449000" y="224125"/>
            <a:ext cx="794400" cy="7944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100425" y="3830625"/>
            <a:ext cx="304800" cy="30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935875" y="909050"/>
            <a:ext cx="5275500" cy="641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1pPr>
            <a:lvl2pPr lvl="1">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2pPr>
            <a:lvl3pPr lvl="2">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3pPr>
            <a:lvl4pPr lvl="3">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4pPr>
            <a:lvl5pPr lvl="4">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5pPr>
            <a:lvl6pPr lvl="5">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6pPr>
            <a:lvl7pPr lvl="6">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7pPr>
            <a:lvl8pPr lvl="7">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8pPr>
            <a:lvl9pPr lvl="8">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2935875" y="1525758"/>
            <a:ext cx="5275500" cy="27861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1pPr>
            <a:lvl2pPr marL="914400" lvl="1"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2pPr>
            <a:lvl3pPr marL="1371600" lvl="2"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3pPr>
            <a:lvl4pPr marL="1828800" lvl="3"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4pPr>
            <a:lvl5pPr marL="2286000" lvl="4"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5pPr>
            <a:lvl6pPr marL="2743200" lvl="5"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6pPr>
            <a:lvl7pPr marL="3200400" lvl="6"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7pPr>
            <a:lvl8pPr marL="3657600" lvl="7"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8pPr>
            <a:lvl9pPr marL="4114800" lvl="8"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9pPr>
          </a:lstStyle>
          <a:p>
            <a:endParaRPr/>
          </a:p>
        </p:txBody>
      </p:sp>
      <p:sp>
        <p:nvSpPr>
          <p:cNvPr id="8" name="Google Shape;8;p1"/>
          <p:cNvSpPr txBox="1">
            <a:spLocks noGrp="1"/>
          </p:cNvSpPr>
          <p:nvPr>
            <p:ph type="sldNum" idx="12"/>
          </p:nvPr>
        </p:nvSpPr>
        <p:spPr>
          <a:xfrm>
            <a:off x="8635625" y="4751625"/>
            <a:ext cx="469800" cy="391500"/>
          </a:xfrm>
          <a:prstGeom prst="rect">
            <a:avLst/>
          </a:prstGeom>
          <a:noFill/>
          <a:ln>
            <a:noFill/>
          </a:ln>
        </p:spPr>
        <p:txBody>
          <a:bodyPr spcFirstLastPara="1" wrap="square" lIns="91425" tIns="91425" rIns="91425" bIns="91425" anchor="t" anchorCtr="0">
            <a:noAutofit/>
          </a:bodyPr>
          <a:lstStyle>
            <a:lvl1pPr lvl="0" algn="r">
              <a:buNone/>
              <a:defRPr sz="1200">
                <a:solidFill>
                  <a:srgbClr val="A1BECC"/>
                </a:solidFill>
                <a:latin typeface="Nixie One"/>
                <a:ea typeface="Nixie One"/>
                <a:cs typeface="Nixie One"/>
                <a:sym typeface="Nixie One"/>
              </a:defRPr>
            </a:lvl1pPr>
            <a:lvl2pPr lvl="1" algn="r">
              <a:buNone/>
              <a:defRPr sz="1200">
                <a:solidFill>
                  <a:srgbClr val="A1BECC"/>
                </a:solidFill>
                <a:latin typeface="Nixie One"/>
                <a:ea typeface="Nixie One"/>
                <a:cs typeface="Nixie One"/>
                <a:sym typeface="Nixie One"/>
              </a:defRPr>
            </a:lvl2pPr>
            <a:lvl3pPr lvl="2" algn="r">
              <a:buNone/>
              <a:defRPr sz="1200">
                <a:solidFill>
                  <a:srgbClr val="A1BECC"/>
                </a:solidFill>
                <a:latin typeface="Nixie One"/>
                <a:ea typeface="Nixie One"/>
                <a:cs typeface="Nixie One"/>
                <a:sym typeface="Nixie One"/>
              </a:defRPr>
            </a:lvl3pPr>
            <a:lvl4pPr lvl="3" algn="r">
              <a:buNone/>
              <a:defRPr sz="1200">
                <a:solidFill>
                  <a:srgbClr val="A1BECC"/>
                </a:solidFill>
                <a:latin typeface="Nixie One"/>
                <a:ea typeface="Nixie One"/>
                <a:cs typeface="Nixie One"/>
                <a:sym typeface="Nixie One"/>
              </a:defRPr>
            </a:lvl4pPr>
            <a:lvl5pPr lvl="4" algn="r">
              <a:buNone/>
              <a:defRPr sz="1200">
                <a:solidFill>
                  <a:srgbClr val="A1BECC"/>
                </a:solidFill>
                <a:latin typeface="Nixie One"/>
                <a:ea typeface="Nixie One"/>
                <a:cs typeface="Nixie One"/>
                <a:sym typeface="Nixie One"/>
              </a:defRPr>
            </a:lvl5pPr>
            <a:lvl6pPr lvl="5" algn="r">
              <a:buNone/>
              <a:defRPr sz="1200">
                <a:solidFill>
                  <a:srgbClr val="A1BECC"/>
                </a:solidFill>
                <a:latin typeface="Nixie One"/>
                <a:ea typeface="Nixie One"/>
                <a:cs typeface="Nixie One"/>
                <a:sym typeface="Nixie One"/>
              </a:defRPr>
            </a:lvl6pPr>
            <a:lvl7pPr lvl="6" algn="r">
              <a:buNone/>
              <a:defRPr sz="1200">
                <a:solidFill>
                  <a:srgbClr val="A1BECC"/>
                </a:solidFill>
                <a:latin typeface="Nixie One"/>
                <a:ea typeface="Nixie One"/>
                <a:cs typeface="Nixie One"/>
                <a:sym typeface="Nixie One"/>
              </a:defRPr>
            </a:lvl7pPr>
            <a:lvl8pPr lvl="7" algn="r">
              <a:buNone/>
              <a:defRPr sz="1200">
                <a:solidFill>
                  <a:srgbClr val="A1BECC"/>
                </a:solidFill>
                <a:latin typeface="Nixie One"/>
                <a:ea typeface="Nixie One"/>
                <a:cs typeface="Nixie One"/>
                <a:sym typeface="Nixie One"/>
              </a:defRPr>
            </a:lvl8pPr>
            <a:lvl9pPr lvl="8" algn="r">
              <a:buNone/>
              <a:defRPr sz="1200">
                <a:solidFill>
                  <a:srgbClr val="A1BECC"/>
                </a:solidFill>
                <a:latin typeface="Nixie One"/>
                <a:ea typeface="Nixie One"/>
                <a:cs typeface="Nixie One"/>
                <a:sym typeface="Nixie O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ctrTitle"/>
          </p:nvPr>
        </p:nvSpPr>
        <p:spPr>
          <a:xfrm>
            <a:off x="2051975" y="1407320"/>
            <a:ext cx="5207794" cy="2065086"/>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IN" dirty="0"/>
              <a:t>Django shopping websites</a:t>
            </a:r>
            <a:br>
              <a:rPr lang="en-IN" dirty="0"/>
            </a:br>
            <a:r>
              <a:rPr lang="en-IN" sz="1050" dirty="0"/>
              <a:t>BY:</a:t>
            </a:r>
            <a:br>
              <a:rPr lang="en-IN" dirty="0"/>
            </a:br>
            <a:r>
              <a:rPr lang="en-IN" sz="1050" b="1">
                <a:solidFill>
                  <a:srgbClr val="00ACC3"/>
                </a:solidFill>
              </a:rPr>
              <a:t>Neeraj Chandwani (</a:t>
            </a:r>
            <a:r>
              <a:rPr lang="en-IN" sz="1050" b="1" dirty="0">
                <a:solidFill>
                  <a:srgbClr val="00ACC3"/>
                </a:solidFill>
              </a:rPr>
              <a:t>20BCS2434)</a:t>
            </a:r>
            <a:br>
              <a:rPr lang="en-IN" sz="1050" b="1" dirty="0">
                <a:solidFill>
                  <a:srgbClr val="00ACC3"/>
                </a:solidFill>
              </a:rPr>
            </a:br>
            <a:r>
              <a:rPr lang="en-IN" sz="1050" b="1" dirty="0" err="1">
                <a:solidFill>
                  <a:srgbClr val="00ACC3"/>
                </a:solidFill>
              </a:rPr>
              <a:t>Abharan</a:t>
            </a:r>
            <a:r>
              <a:rPr lang="en-IN" sz="1050" b="1" dirty="0">
                <a:solidFill>
                  <a:srgbClr val="00ACC3"/>
                </a:solidFill>
              </a:rPr>
              <a:t> Singh (20BCS2438)</a:t>
            </a:r>
            <a:br>
              <a:rPr lang="en-IN" sz="1050" b="1" dirty="0">
                <a:solidFill>
                  <a:srgbClr val="00ACC3"/>
                </a:solidFill>
              </a:rPr>
            </a:br>
            <a:r>
              <a:rPr lang="en-IN" sz="1050" b="1" dirty="0">
                <a:solidFill>
                  <a:srgbClr val="00ACC3"/>
                </a:solidFill>
              </a:rPr>
              <a:t>Hardik Dhamija (20BCS2446)</a:t>
            </a:r>
            <a:br>
              <a:rPr lang="en-IN" sz="1050" b="1" dirty="0">
                <a:solidFill>
                  <a:srgbClr val="00ACC3"/>
                </a:solidFill>
              </a:rPr>
            </a:br>
            <a:r>
              <a:rPr lang="en-IN" sz="1050" b="1" dirty="0" err="1">
                <a:solidFill>
                  <a:srgbClr val="00ACC3"/>
                </a:solidFill>
              </a:rPr>
              <a:t>Harjeet</a:t>
            </a:r>
            <a:r>
              <a:rPr lang="en-IN" sz="1050" b="1" dirty="0">
                <a:solidFill>
                  <a:srgbClr val="00ACC3"/>
                </a:solidFill>
              </a:rPr>
              <a:t> Singh Thakral (20BCS2451)</a:t>
            </a:r>
            <a:br>
              <a:rPr lang="en-IN" sz="1050" b="1" dirty="0">
                <a:solidFill>
                  <a:srgbClr val="00ACC3"/>
                </a:solidFill>
              </a:rPr>
            </a:br>
            <a:r>
              <a:rPr lang="en-IN" sz="1050" b="1" dirty="0" err="1">
                <a:solidFill>
                  <a:srgbClr val="00ACC3"/>
                </a:solidFill>
              </a:rPr>
              <a:t>Vaasav</a:t>
            </a:r>
            <a:r>
              <a:rPr lang="en-IN" sz="1050" b="1" dirty="0">
                <a:solidFill>
                  <a:srgbClr val="00ACC3"/>
                </a:solidFill>
              </a:rPr>
              <a:t> </a:t>
            </a:r>
            <a:r>
              <a:rPr lang="en-IN" sz="1050" b="1" dirty="0" err="1">
                <a:solidFill>
                  <a:srgbClr val="00ACC3"/>
                </a:solidFill>
              </a:rPr>
              <a:t>Bhadwal</a:t>
            </a:r>
            <a:r>
              <a:rPr lang="en-IN" sz="1050" b="1" dirty="0">
                <a:solidFill>
                  <a:srgbClr val="00ACC3"/>
                </a:solidFill>
              </a:rPr>
              <a:t> (20BCS2534)</a:t>
            </a:r>
            <a:br>
              <a:rPr lang="en-IN" sz="1050" b="1" dirty="0">
                <a:solidFill>
                  <a:srgbClr val="00ACC3"/>
                </a:solidFill>
              </a:rPr>
            </a:br>
            <a:endParaRPr sz="10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2"/>
          <p:cNvSpPr txBox="1">
            <a:spLocks noGrp="1"/>
          </p:cNvSpPr>
          <p:nvPr>
            <p:ph type="title"/>
          </p:nvPr>
        </p:nvSpPr>
        <p:spPr>
          <a:xfrm>
            <a:off x="1178719" y="2339578"/>
            <a:ext cx="1085850" cy="46434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200" b="1" dirty="0"/>
              <a:t>DFD</a:t>
            </a:r>
            <a:endParaRPr sz="3200" b="1" dirty="0"/>
          </a:p>
        </p:txBody>
      </p:sp>
      <p:sp>
        <p:nvSpPr>
          <p:cNvPr id="275" name="Google Shape;275;p22"/>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33" name="Picture 32">
            <a:extLst>
              <a:ext uri="{FF2B5EF4-FFF2-40B4-BE49-F238E27FC236}">
                <a16:creationId xmlns:a16="http://schemas.microsoft.com/office/drawing/2014/main" id="{02B19472-38B9-4084-B346-37E160BFB663}"/>
              </a:ext>
            </a:extLst>
          </p:cNvPr>
          <p:cNvPicPr/>
          <p:nvPr/>
        </p:nvPicPr>
        <p:blipFill>
          <a:blip r:embed="rId3"/>
          <a:stretch>
            <a:fillRect/>
          </a:stretch>
        </p:blipFill>
        <p:spPr>
          <a:xfrm>
            <a:off x="2507456" y="500629"/>
            <a:ext cx="5943600" cy="44253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90" name="Google Shape;290;p24"/>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pic>
        <p:nvPicPr>
          <p:cNvPr id="7" name="Picture 6">
            <a:extLst>
              <a:ext uri="{FF2B5EF4-FFF2-40B4-BE49-F238E27FC236}">
                <a16:creationId xmlns:a16="http://schemas.microsoft.com/office/drawing/2014/main" id="{BE1F37DF-6F75-47D2-83D5-FC867ED26827}"/>
              </a:ext>
            </a:extLst>
          </p:cNvPr>
          <p:cNvPicPr/>
          <p:nvPr/>
        </p:nvPicPr>
        <p:blipFill>
          <a:blip r:embed="rId3"/>
          <a:stretch>
            <a:fillRect/>
          </a:stretch>
        </p:blipFill>
        <p:spPr>
          <a:xfrm>
            <a:off x="1455579" y="386080"/>
            <a:ext cx="5916772" cy="43655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7" name="Google Shape;297;p25"/>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5" name="TextBox 4">
            <a:extLst>
              <a:ext uri="{FF2B5EF4-FFF2-40B4-BE49-F238E27FC236}">
                <a16:creationId xmlns:a16="http://schemas.microsoft.com/office/drawing/2014/main" id="{3E33217E-0F7B-4E64-9AFA-E4354A6F089D}"/>
              </a:ext>
            </a:extLst>
          </p:cNvPr>
          <p:cNvSpPr txBox="1"/>
          <p:nvPr/>
        </p:nvSpPr>
        <p:spPr>
          <a:xfrm>
            <a:off x="2600327" y="457199"/>
            <a:ext cx="4764880" cy="523220"/>
          </a:xfrm>
          <a:prstGeom prst="rect">
            <a:avLst/>
          </a:prstGeom>
          <a:noFill/>
        </p:spPr>
        <p:txBody>
          <a:bodyPr wrap="square" rtlCol="0">
            <a:spAutoFit/>
          </a:bodyPr>
          <a:lstStyle/>
          <a:p>
            <a:r>
              <a:rPr lang="en-IN" sz="2800" dirty="0">
                <a:latin typeface="Nixie One" panose="020B0604020202020204" charset="0"/>
              </a:rPr>
              <a:t>Technology used: Django</a:t>
            </a:r>
          </a:p>
        </p:txBody>
      </p:sp>
      <p:sp>
        <p:nvSpPr>
          <p:cNvPr id="6" name="TextBox 5">
            <a:extLst>
              <a:ext uri="{FF2B5EF4-FFF2-40B4-BE49-F238E27FC236}">
                <a16:creationId xmlns:a16="http://schemas.microsoft.com/office/drawing/2014/main" id="{14D6E7CA-1A4B-427C-84B1-549E5FD7AFD7}"/>
              </a:ext>
            </a:extLst>
          </p:cNvPr>
          <p:cNvSpPr txBox="1"/>
          <p:nvPr/>
        </p:nvSpPr>
        <p:spPr>
          <a:xfrm>
            <a:off x="2678906" y="1771145"/>
            <a:ext cx="5614988" cy="2246769"/>
          </a:xfrm>
          <a:prstGeom prst="rect">
            <a:avLst/>
          </a:prstGeom>
          <a:noFill/>
        </p:spPr>
        <p:txBody>
          <a:bodyPr wrap="square" rtlCol="0">
            <a:spAutoFit/>
          </a:bodyPr>
          <a:lstStyle/>
          <a:p>
            <a:pPr algn="just"/>
            <a:r>
              <a:rPr lang="en-US" b="0" i="0" dirty="0">
                <a:solidFill>
                  <a:srgbClr val="000000"/>
                </a:solidFill>
                <a:effectLst/>
                <a:latin typeface="Calibri Light" panose="020F0302020204030204" pitchFamily="34" charset="0"/>
                <a:cs typeface="Calibri Light" panose="020F0302020204030204" pitchFamily="34" charset="0"/>
              </a:rPr>
              <a:t>Django comes with the following design philosophies −</a:t>
            </a:r>
          </a:p>
          <a:p>
            <a:pPr algn="just">
              <a:buFont typeface="Arial" panose="020B0604020202020204" pitchFamily="34" charset="0"/>
              <a:buChar char="•"/>
            </a:pPr>
            <a:r>
              <a:rPr lang="en-US" b="1" i="0" dirty="0">
                <a:solidFill>
                  <a:srgbClr val="000000"/>
                </a:solidFill>
                <a:effectLst/>
                <a:latin typeface="Calibri Light" panose="020F0302020204030204" pitchFamily="34" charset="0"/>
                <a:cs typeface="Calibri Light" panose="020F0302020204030204" pitchFamily="34" charset="0"/>
              </a:rPr>
              <a:t>Loosely Coupled</a:t>
            </a:r>
            <a:r>
              <a:rPr lang="en-US" b="0" i="0" dirty="0">
                <a:solidFill>
                  <a:srgbClr val="000000"/>
                </a:solidFill>
                <a:effectLst/>
                <a:latin typeface="Calibri Light" panose="020F0302020204030204" pitchFamily="34" charset="0"/>
                <a:cs typeface="Calibri Light" panose="020F0302020204030204" pitchFamily="34" charset="0"/>
              </a:rPr>
              <a:t> − Django aims to make each element of its stack independent of the others.</a:t>
            </a:r>
          </a:p>
          <a:p>
            <a:pPr algn="just">
              <a:buFont typeface="Arial" panose="020B0604020202020204" pitchFamily="34" charset="0"/>
              <a:buChar char="•"/>
            </a:pPr>
            <a:r>
              <a:rPr lang="en-US" b="1" i="0" dirty="0">
                <a:solidFill>
                  <a:srgbClr val="000000"/>
                </a:solidFill>
                <a:effectLst/>
                <a:latin typeface="Calibri Light" panose="020F0302020204030204" pitchFamily="34" charset="0"/>
                <a:cs typeface="Calibri Light" panose="020F0302020204030204" pitchFamily="34" charset="0"/>
              </a:rPr>
              <a:t>Less Coding</a:t>
            </a:r>
            <a:r>
              <a:rPr lang="en-US" b="0" i="0" dirty="0">
                <a:solidFill>
                  <a:srgbClr val="000000"/>
                </a:solidFill>
                <a:effectLst/>
                <a:latin typeface="Calibri Light" panose="020F0302020204030204" pitchFamily="34" charset="0"/>
                <a:cs typeface="Calibri Light" panose="020F0302020204030204" pitchFamily="34" charset="0"/>
              </a:rPr>
              <a:t> − Less code so in turn a quick development.</a:t>
            </a:r>
          </a:p>
          <a:p>
            <a:pPr algn="just">
              <a:buFont typeface="Arial" panose="020B0604020202020204" pitchFamily="34" charset="0"/>
              <a:buChar char="•"/>
            </a:pPr>
            <a:r>
              <a:rPr lang="en-US" b="1" i="0" dirty="0">
                <a:solidFill>
                  <a:srgbClr val="000000"/>
                </a:solidFill>
                <a:effectLst/>
                <a:latin typeface="Calibri Light" panose="020F0302020204030204" pitchFamily="34" charset="0"/>
                <a:cs typeface="Calibri Light" panose="020F0302020204030204" pitchFamily="34" charset="0"/>
              </a:rPr>
              <a:t>Don't Repeat Yourself (DRY)</a:t>
            </a:r>
            <a:r>
              <a:rPr lang="en-US" b="0" i="0" dirty="0">
                <a:solidFill>
                  <a:srgbClr val="000000"/>
                </a:solidFill>
                <a:effectLst/>
                <a:latin typeface="Calibri Light" panose="020F0302020204030204" pitchFamily="34" charset="0"/>
                <a:cs typeface="Calibri Light" panose="020F0302020204030204" pitchFamily="34" charset="0"/>
              </a:rPr>
              <a:t> − Everything should be developed only in exactly one place instead of repeating it again and again.</a:t>
            </a:r>
          </a:p>
          <a:p>
            <a:pPr algn="just">
              <a:buFont typeface="Arial" panose="020B0604020202020204" pitchFamily="34" charset="0"/>
              <a:buChar char="•"/>
            </a:pPr>
            <a:r>
              <a:rPr lang="en-US" b="1" i="0" dirty="0">
                <a:solidFill>
                  <a:srgbClr val="000000"/>
                </a:solidFill>
                <a:effectLst/>
                <a:latin typeface="Calibri Light" panose="020F0302020204030204" pitchFamily="34" charset="0"/>
                <a:cs typeface="Calibri Light" panose="020F0302020204030204" pitchFamily="34" charset="0"/>
              </a:rPr>
              <a:t>Fast Development</a:t>
            </a:r>
            <a:r>
              <a:rPr lang="en-US" b="0" i="0" dirty="0">
                <a:solidFill>
                  <a:srgbClr val="000000"/>
                </a:solidFill>
                <a:effectLst/>
                <a:latin typeface="Calibri Light" panose="020F0302020204030204" pitchFamily="34" charset="0"/>
                <a:cs typeface="Calibri Light" panose="020F0302020204030204" pitchFamily="34" charset="0"/>
              </a:rPr>
              <a:t> − Django's philosophy is to do all it can to facilitate hyper-fast development.</a:t>
            </a:r>
          </a:p>
          <a:p>
            <a:pPr algn="just">
              <a:buFont typeface="Arial" panose="020B0604020202020204" pitchFamily="34" charset="0"/>
              <a:buChar char="•"/>
            </a:pPr>
            <a:r>
              <a:rPr lang="en-US" b="1" i="0" dirty="0">
                <a:solidFill>
                  <a:srgbClr val="000000"/>
                </a:solidFill>
                <a:effectLst/>
                <a:latin typeface="Calibri Light" panose="020F0302020204030204" pitchFamily="34" charset="0"/>
                <a:cs typeface="Calibri Light" panose="020F0302020204030204" pitchFamily="34" charset="0"/>
              </a:rPr>
              <a:t>Clean Design</a:t>
            </a:r>
            <a:r>
              <a:rPr lang="en-US" b="0" i="0" dirty="0">
                <a:solidFill>
                  <a:srgbClr val="000000"/>
                </a:solidFill>
                <a:effectLst/>
                <a:latin typeface="Calibri Light" panose="020F0302020204030204" pitchFamily="34" charset="0"/>
                <a:cs typeface="Calibri Light" panose="020F0302020204030204" pitchFamily="34" charset="0"/>
              </a:rPr>
              <a:t> − Django strictly maintains a clean design throughout its own code and makes it easy to follow best web-development practices.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77A13-62A8-4801-915E-E0DEE2D2E648}"/>
              </a:ext>
            </a:extLst>
          </p:cNvPr>
          <p:cNvSpPr>
            <a:spLocks noGrp="1"/>
          </p:cNvSpPr>
          <p:nvPr>
            <p:ph type="title"/>
          </p:nvPr>
        </p:nvSpPr>
        <p:spPr>
          <a:xfrm>
            <a:off x="2935875" y="457200"/>
            <a:ext cx="5275500" cy="771525"/>
          </a:xfrm>
        </p:spPr>
        <p:txBody>
          <a:bodyPr/>
          <a:lstStyle/>
          <a:p>
            <a:r>
              <a:rPr lang="en-IN" sz="2400" b="0" i="0" dirty="0">
                <a:effectLst/>
                <a:latin typeface="Nixie One" panose="020B0604020202020204" charset="0"/>
              </a:rPr>
              <a:t>Advantages of Django</a:t>
            </a:r>
            <a:br>
              <a:rPr lang="en-IN" sz="2400" b="0" i="0" dirty="0">
                <a:effectLst/>
                <a:latin typeface="Nixie One" panose="020B0604020202020204" charset="0"/>
              </a:rPr>
            </a:br>
            <a:endParaRPr lang="en-IN" sz="2400" dirty="0">
              <a:latin typeface="Nixie One" panose="020B0604020202020204" charset="0"/>
            </a:endParaRPr>
          </a:p>
        </p:txBody>
      </p:sp>
      <p:sp>
        <p:nvSpPr>
          <p:cNvPr id="3" name="Slide Number Placeholder 2">
            <a:extLst>
              <a:ext uri="{FF2B5EF4-FFF2-40B4-BE49-F238E27FC236}">
                <a16:creationId xmlns:a16="http://schemas.microsoft.com/office/drawing/2014/main" id="{521EDC97-96F1-405B-A265-55C8895A76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4" name="TextBox 3">
            <a:extLst>
              <a:ext uri="{FF2B5EF4-FFF2-40B4-BE49-F238E27FC236}">
                <a16:creationId xmlns:a16="http://schemas.microsoft.com/office/drawing/2014/main" id="{425EEA99-E4DA-4E67-8DCC-EAE85FE48AEC}"/>
              </a:ext>
            </a:extLst>
          </p:cNvPr>
          <p:cNvSpPr txBox="1"/>
          <p:nvPr/>
        </p:nvSpPr>
        <p:spPr>
          <a:xfrm>
            <a:off x="2408944" y="1407319"/>
            <a:ext cx="6329362" cy="3108543"/>
          </a:xfrm>
          <a:prstGeom prst="rect">
            <a:avLst/>
          </a:prstGeom>
          <a:noFill/>
        </p:spPr>
        <p:txBody>
          <a:bodyPr wrap="square" rtlCol="0">
            <a:spAutoFit/>
          </a:bodyPr>
          <a:lstStyle/>
          <a:p>
            <a:pPr algn="just">
              <a:buFont typeface="Arial" panose="020B0604020202020204" pitchFamily="34" charset="0"/>
              <a:buChar char="•"/>
            </a:pPr>
            <a:r>
              <a:rPr lang="en-IN" b="1" i="0" dirty="0">
                <a:solidFill>
                  <a:srgbClr val="000000"/>
                </a:solidFill>
                <a:effectLst/>
                <a:latin typeface="Calibri Light" panose="020F0302020204030204" pitchFamily="34" charset="0"/>
                <a:cs typeface="Calibri Light" panose="020F0302020204030204" pitchFamily="34" charset="0"/>
              </a:rPr>
              <a:t>Object-Relational Mapping (ORM) Support</a:t>
            </a:r>
            <a:r>
              <a:rPr lang="en-IN" b="0" i="0" dirty="0">
                <a:solidFill>
                  <a:srgbClr val="000000"/>
                </a:solidFill>
                <a:effectLst/>
                <a:latin typeface="Calibri Light" panose="020F0302020204030204" pitchFamily="34" charset="0"/>
                <a:cs typeface="Calibri Light" panose="020F0302020204030204" pitchFamily="34" charset="0"/>
              </a:rPr>
              <a:t> − Django provides a bridge between the data model and the database engine, and supports a large set of database systems including MySQL, Oracle, Postgres, etc. Django also supports NoSQL database through Django-</a:t>
            </a:r>
            <a:r>
              <a:rPr lang="en-IN" b="0" i="0" dirty="0" err="1">
                <a:solidFill>
                  <a:srgbClr val="000000"/>
                </a:solidFill>
                <a:effectLst/>
                <a:latin typeface="Calibri Light" panose="020F0302020204030204" pitchFamily="34" charset="0"/>
                <a:cs typeface="Calibri Light" panose="020F0302020204030204" pitchFamily="34" charset="0"/>
              </a:rPr>
              <a:t>nonrel</a:t>
            </a:r>
            <a:r>
              <a:rPr lang="en-IN" b="0" i="0" dirty="0">
                <a:solidFill>
                  <a:srgbClr val="000000"/>
                </a:solidFill>
                <a:effectLst/>
                <a:latin typeface="Calibri Light" panose="020F0302020204030204" pitchFamily="34" charset="0"/>
                <a:cs typeface="Calibri Light" panose="020F0302020204030204" pitchFamily="34" charset="0"/>
              </a:rPr>
              <a:t> fork. For now, the only NoSQL databases supported are MongoDB and google app engine.</a:t>
            </a:r>
          </a:p>
          <a:p>
            <a:pPr algn="just">
              <a:buFont typeface="Arial" panose="020B0604020202020204" pitchFamily="34" charset="0"/>
              <a:buChar char="•"/>
            </a:pPr>
            <a:r>
              <a:rPr lang="en-IN" b="1" i="0" dirty="0">
                <a:solidFill>
                  <a:srgbClr val="000000"/>
                </a:solidFill>
                <a:effectLst/>
                <a:latin typeface="Calibri Light" panose="020F0302020204030204" pitchFamily="34" charset="0"/>
                <a:cs typeface="Calibri Light" panose="020F0302020204030204" pitchFamily="34" charset="0"/>
              </a:rPr>
              <a:t>Multilingual Support</a:t>
            </a:r>
            <a:r>
              <a:rPr lang="en-IN" b="0" i="0" dirty="0">
                <a:solidFill>
                  <a:srgbClr val="000000"/>
                </a:solidFill>
                <a:effectLst/>
                <a:latin typeface="Calibri Light" panose="020F0302020204030204" pitchFamily="34" charset="0"/>
                <a:cs typeface="Calibri Light" panose="020F0302020204030204" pitchFamily="34" charset="0"/>
              </a:rPr>
              <a:t> − Django supports multilingual websites through its built-in internationalization system. So you can develop your website, which would support multiple languages.</a:t>
            </a:r>
          </a:p>
          <a:p>
            <a:pPr algn="just">
              <a:buFont typeface="Arial" panose="020B0604020202020204" pitchFamily="34" charset="0"/>
              <a:buChar char="•"/>
            </a:pPr>
            <a:r>
              <a:rPr lang="en-IN" b="1" i="0" dirty="0">
                <a:solidFill>
                  <a:srgbClr val="000000"/>
                </a:solidFill>
                <a:effectLst/>
                <a:latin typeface="Calibri Light" panose="020F0302020204030204" pitchFamily="34" charset="0"/>
                <a:cs typeface="Calibri Light" panose="020F0302020204030204" pitchFamily="34" charset="0"/>
              </a:rPr>
              <a:t>Framework Support</a:t>
            </a:r>
            <a:r>
              <a:rPr lang="en-IN" b="0" i="0" dirty="0">
                <a:solidFill>
                  <a:srgbClr val="000000"/>
                </a:solidFill>
                <a:effectLst/>
                <a:latin typeface="Calibri Light" panose="020F0302020204030204" pitchFamily="34" charset="0"/>
                <a:cs typeface="Calibri Light" panose="020F0302020204030204" pitchFamily="34" charset="0"/>
              </a:rPr>
              <a:t> − Django has built-in support for Ajax, RSS, Caching and various other frameworks.</a:t>
            </a:r>
          </a:p>
          <a:p>
            <a:pPr algn="just">
              <a:buFont typeface="Arial" panose="020B0604020202020204" pitchFamily="34" charset="0"/>
              <a:buChar char="•"/>
            </a:pPr>
            <a:r>
              <a:rPr lang="en-IN" b="1" i="0" dirty="0">
                <a:solidFill>
                  <a:srgbClr val="000000"/>
                </a:solidFill>
                <a:effectLst/>
                <a:latin typeface="Calibri Light" panose="020F0302020204030204" pitchFamily="34" charset="0"/>
                <a:cs typeface="Calibri Light" panose="020F0302020204030204" pitchFamily="34" charset="0"/>
              </a:rPr>
              <a:t>Administration GUI</a:t>
            </a:r>
            <a:r>
              <a:rPr lang="en-IN" b="0" i="0" dirty="0">
                <a:solidFill>
                  <a:srgbClr val="000000"/>
                </a:solidFill>
                <a:effectLst/>
                <a:latin typeface="Calibri Light" panose="020F0302020204030204" pitchFamily="34" charset="0"/>
                <a:cs typeface="Calibri Light" panose="020F0302020204030204" pitchFamily="34" charset="0"/>
              </a:rPr>
              <a:t> − Django provides a nice ready-to-use user interface for administrative activities.</a:t>
            </a:r>
          </a:p>
          <a:p>
            <a:pPr algn="just">
              <a:buFont typeface="Arial" panose="020B0604020202020204" pitchFamily="34" charset="0"/>
              <a:buChar char="•"/>
            </a:pPr>
            <a:r>
              <a:rPr lang="en-IN" b="1" i="0" dirty="0">
                <a:solidFill>
                  <a:srgbClr val="000000"/>
                </a:solidFill>
                <a:effectLst/>
                <a:latin typeface="Calibri Light" panose="020F0302020204030204" pitchFamily="34" charset="0"/>
                <a:cs typeface="Calibri Light" panose="020F0302020204030204" pitchFamily="34" charset="0"/>
              </a:rPr>
              <a:t>Development Environment</a:t>
            </a:r>
            <a:r>
              <a:rPr lang="en-IN" b="0" i="0" dirty="0">
                <a:solidFill>
                  <a:srgbClr val="000000"/>
                </a:solidFill>
                <a:effectLst/>
                <a:latin typeface="Calibri Light" panose="020F0302020204030204" pitchFamily="34" charset="0"/>
                <a:cs typeface="Calibri Light" panose="020F0302020204030204" pitchFamily="34" charset="0"/>
              </a:rPr>
              <a:t> − Django comes with a lightweight web server to facilitate end-to-end application development and testing.</a:t>
            </a:r>
          </a:p>
        </p:txBody>
      </p:sp>
    </p:spTree>
    <p:extLst>
      <p:ext uri="{BB962C8B-B14F-4D97-AF65-F5344CB8AC3E}">
        <p14:creationId xmlns:p14="http://schemas.microsoft.com/office/powerpoint/2010/main" val="2844313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9C6266-F417-4516-A786-8ABED426A784}"/>
              </a:ext>
            </a:extLst>
          </p:cNvPr>
          <p:cNvSpPr>
            <a:spLocks noGrp="1"/>
          </p:cNvSpPr>
          <p:nvPr>
            <p:ph type="title"/>
          </p:nvPr>
        </p:nvSpPr>
        <p:spPr>
          <a:xfrm>
            <a:off x="2935875" y="271464"/>
            <a:ext cx="5275500" cy="785812"/>
          </a:xfrm>
        </p:spPr>
        <p:txBody>
          <a:bodyPr/>
          <a:lstStyle/>
          <a:p>
            <a:r>
              <a:rPr lang="en-IN" dirty="0"/>
              <a:t>Technology used: HTML &amp;&amp; CSS</a:t>
            </a:r>
          </a:p>
        </p:txBody>
      </p:sp>
      <p:sp>
        <p:nvSpPr>
          <p:cNvPr id="5" name="Text Placeholder 4">
            <a:extLst>
              <a:ext uri="{FF2B5EF4-FFF2-40B4-BE49-F238E27FC236}">
                <a16:creationId xmlns:a16="http://schemas.microsoft.com/office/drawing/2014/main" id="{A7B42FB2-14B6-4A4F-999D-B1F03063253E}"/>
              </a:ext>
            </a:extLst>
          </p:cNvPr>
          <p:cNvSpPr>
            <a:spLocks noGrp="1"/>
          </p:cNvSpPr>
          <p:nvPr>
            <p:ph type="body" idx="1"/>
          </p:nvPr>
        </p:nvSpPr>
        <p:spPr>
          <a:xfrm>
            <a:off x="2935875" y="1250156"/>
            <a:ext cx="5275500" cy="3675894"/>
          </a:xfrm>
        </p:spPr>
        <p:txBody>
          <a:bodyPr/>
          <a:lstStyle/>
          <a:p>
            <a:pPr algn="l"/>
            <a:r>
              <a:rPr lang="en-US" sz="1000" b="1" i="0" dirty="0">
                <a:solidFill>
                  <a:srgbClr val="000000"/>
                </a:solidFill>
                <a:effectLst/>
                <a:latin typeface="Calibri Light" panose="020F0302020204030204" pitchFamily="34" charset="0"/>
                <a:cs typeface="Calibri Light" panose="020F0302020204030204" pitchFamily="34" charset="0"/>
              </a:rPr>
              <a:t>What is HTML?</a:t>
            </a:r>
          </a:p>
          <a:p>
            <a:pPr algn="l">
              <a:buFont typeface="Arial" panose="020B0604020202020204" pitchFamily="34" charset="0"/>
              <a:buChar char="•"/>
            </a:pPr>
            <a:r>
              <a:rPr lang="en-US" sz="1000" b="0" i="0" dirty="0">
                <a:solidFill>
                  <a:srgbClr val="000000"/>
                </a:solidFill>
                <a:effectLst/>
                <a:latin typeface="Calibri Light" panose="020F0302020204030204" pitchFamily="34" charset="0"/>
                <a:cs typeface="Calibri Light" panose="020F0302020204030204" pitchFamily="34" charset="0"/>
              </a:rPr>
              <a:t>HTML stands for Hyper Text Markup Language</a:t>
            </a:r>
          </a:p>
          <a:p>
            <a:pPr algn="l">
              <a:buFont typeface="Arial" panose="020B0604020202020204" pitchFamily="34" charset="0"/>
              <a:buChar char="•"/>
            </a:pPr>
            <a:r>
              <a:rPr lang="en-US" sz="1000" b="0" i="0" dirty="0">
                <a:solidFill>
                  <a:srgbClr val="000000"/>
                </a:solidFill>
                <a:effectLst/>
                <a:latin typeface="Calibri Light" panose="020F0302020204030204" pitchFamily="34" charset="0"/>
                <a:cs typeface="Calibri Light" panose="020F0302020204030204" pitchFamily="34" charset="0"/>
              </a:rPr>
              <a:t>HTML is the standard markup language for creating Web pages</a:t>
            </a:r>
          </a:p>
          <a:p>
            <a:pPr algn="l">
              <a:buFont typeface="Arial" panose="020B0604020202020204" pitchFamily="34" charset="0"/>
              <a:buChar char="•"/>
            </a:pPr>
            <a:r>
              <a:rPr lang="en-US" sz="1000" b="0" i="0" dirty="0">
                <a:solidFill>
                  <a:srgbClr val="000000"/>
                </a:solidFill>
                <a:effectLst/>
                <a:latin typeface="Calibri Light" panose="020F0302020204030204" pitchFamily="34" charset="0"/>
                <a:cs typeface="Calibri Light" panose="020F0302020204030204" pitchFamily="34" charset="0"/>
              </a:rPr>
              <a:t>HTML describes the structure of a Web page</a:t>
            </a:r>
          </a:p>
          <a:p>
            <a:pPr algn="l">
              <a:buFont typeface="Arial" panose="020B0604020202020204" pitchFamily="34" charset="0"/>
              <a:buChar char="•"/>
            </a:pPr>
            <a:r>
              <a:rPr lang="en-US" sz="1000" b="0" i="0" dirty="0">
                <a:solidFill>
                  <a:srgbClr val="000000"/>
                </a:solidFill>
                <a:effectLst/>
                <a:latin typeface="Calibri Light" panose="020F0302020204030204" pitchFamily="34" charset="0"/>
                <a:cs typeface="Calibri Light" panose="020F0302020204030204" pitchFamily="34" charset="0"/>
              </a:rPr>
              <a:t>HTML consists of a series of elements</a:t>
            </a:r>
          </a:p>
          <a:p>
            <a:pPr algn="l">
              <a:buFont typeface="Arial" panose="020B0604020202020204" pitchFamily="34" charset="0"/>
              <a:buChar char="•"/>
            </a:pPr>
            <a:r>
              <a:rPr lang="en-US" sz="1000" b="0" i="0" dirty="0">
                <a:solidFill>
                  <a:srgbClr val="000000"/>
                </a:solidFill>
                <a:effectLst/>
                <a:latin typeface="Calibri Light" panose="020F0302020204030204" pitchFamily="34" charset="0"/>
                <a:cs typeface="Calibri Light" panose="020F0302020204030204" pitchFamily="34" charset="0"/>
              </a:rPr>
              <a:t>HTML elements tell the browser how to display the content</a:t>
            </a:r>
          </a:p>
          <a:p>
            <a:pPr algn="l">
              <a:buFont typeface="Arial" panose="020B0604020202020204" pitchFamily="34" charset="0"/>
              <a:buChar char="•"/>
            </a:pPr>
            <a:r>
              <a:rPr lang="en-US" sz="1000" b="0" i="0" dirty="0">
                <a:solidFill>
                  <a:srgbClr val="000000"/>
                </a:solidFill>
                <a:effectLst/>
                <a:latin typeface="Calibri Light" panose="020F0302020204030204" pitchFamily="34" charset="0"/>
                <a:cs typeface="Calibri Light" panose="020F0302020204030204" pitchFamily="34" charset="0"/>
              </a:rPr>
              <a:t>HTML elements label pieces of content such as "this is a heading", "this is a paragraph", "this is a link", etc.</a:t>
            </a:r>
          </a:p>
          <a:p>
            <a:pPr algn="l"/>
            <a:r>
              <a:rPr lang="en-US" sz="1000" b="1" i="0" dirty="0">
                <a:solidFill>
                  <a:srgbClr val="000000"/>
                </a:solidFill>
                <a:effectLst/>
                <a:latin typeface="Calibri Light" panose="020F0302020204030204" pitchFamily="34" charset="0"/>
                <a:cs typeface="Calibri Light" panose="020F0302020204030204" pitchFamily="34" charset="0"/>
              </a:rPr>
              <a:t>What is CSS?</a:t>
            </a:r>
          </a:p>
          <a:p>
            <a:pPr algn="l">
              <a:buFont typeface="Arial" panose="020B0604020202020204" pitchFamily="34" charset="0"/>
              <a:buChar char="•"/>
            </a:pPr>
            <a:r>
              <a:rPr lang="en-US" sz="1000" b="0" i="0" dirty="0">
                <a:solidFill>
                  <a:srgbClr val="000000"/>
                </a:solidFill>
                <a:effectLst/>
                <a:latin typeface="Calibri Light" panose="020F0302020204030204" pitchFamily="34" charset="0"/>
                <a:cs typeface="Calibri Light" panose="020F0302020204030204" pitchFamily="34" charset="0"/>
              </a:rPr>
              <a:t>CSS stands for Cascading Style Sheets</a:t>
            </a:r>
          </a:p>
          <a:p>
            <a:pPr algn="l">
              <a:buFont typeface="Arial" panose="020B0604020202020204" pitchFamily="34" charset="0"/>
              <a:buChar char="•"/>
            </a:pPr>
            <a:r>
              <a:rPr lang="en-US" sz="1000" b="0" i="0" dirty="0">
                <a:solidFill>
                  <a:srgbClr val="000000"/>
                </a:solidFill>
                <a:effectLst/>
                <a:latin typeface="Calibri Light" panose="020F0302020204030204" pitchFamily="34" charset="0"/>
                <a:cs typeface="Calibri Light" panose="020F0302020204030204" pitchFamily="34" charset="0"/>
              </a:rPr>
              <a:t>CSS describes how HTML elements are to be displayed on screen, paper, or in other media</a:t>
            </a:r>
          </a:p>
          <a:p>
            <a:pPr algn="l">
              <a:buFont typeface="Arial" panose="020B0604020202020204" pitchFamily="34" charset="0"/>
              <a:buChar char="•"/>
            </a:pPr>
            <a:r>
              <a:rPr lang="en-US" sz="1000" b="0" i="0" dirty="0">
                <a:solidFill>
                  <a:srgbClr val="000000"/>
                </a:solidFill>
                <a:effectLst/>
                <a:latin typeface="Calibri Light" panose="020F0302020204030204" pitchFamily="34" charset="0"/>
                <a:cs typeface="Calibri Light" panose="020F0302020204030204" pitchFamily="34" charset="0"/>
              </a:rPr>
              <a:t>CSS saves a lot of work. It can control the layout of multiple web pages all at once</a:t>
            </a:r>
          </a:p>
          <a:p>
            <a:pPr algn="l">
              <a:buFont typeface="Arial" panose="020B0604020202020204" pitchFamily="34" charset="0"/>
              <a:buChar char="•"/>
            </a:pPr>
            <a:r>
              <a:rPr lang="en-US" sz="1000" b="0" i="0" dirty="0">
                <a:solidFill>
                  <a:srgbClr val="000000"/>
                </a:solidFill>
                <a:effectLst/>
                <a:latin typeface="Calibri Light" panose="020F0302020204030204" pitchFamily="34" charset="0"/>
                <a:cs typeface="Calibri Light" panose="020F0302020204030204" pitchFamily="34" charset="0"/>
              </a:rPr>
              <a:t>External stylesheets are stored in CSS files</a:t>
            </a:r>
          </a:p>
          <a:p>
            <a:endParaRPr lang="en-IN" sz="1000" dirty="0">
              <a:latin typeface="Calibri Light" panose="020F0302020204030204" pitchFamily="34" charset="0"/>
              <a:cs typeface="Calibri Light" panose="020F0302020204030204" pitchFamily="34" charset="0"/>
            </a:endParaRPr>
          </a:p>
        </p:txBody>
      </p:sp>
      <p:sp>
        <p:nvSpPr>
          <p:cNvPr id="3" name="Slide Number Placeholder 2">
            <a:extLst>
              <a:ext uri="{FF2B5EF4-FFF2-40B4-BE49-F238E27FC236}">
                <a16:creationId xmlns:a16="http://schemas.microsoft.com/office/drawing/2014/main" id="{CB95C6F8-1A61-496F-BE16-E3FFEE450A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2759841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A279B12-4B71-4E35-B899-316BD0142C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6" name="TextBox 5">
            <a:extLst>
              <a:ext uri="{FF2B5EF4-FFF2-40B4-BE49-F238E27FC236}">
                <a16:creationId xmlns:a16="http://schemas.microsoft.com/office/drawing/2014/main" id="{8196F445-2737-4209-ADEF-006224ADD5FB}"/>
              </a:ext>
            </a:extLst>
          </p:cNvPr>
          <p:cNvSpPr txBox="1"/>
          <p:nvPr/>
        </p:nvSpPr>
        <p:spPr>
          <a:xfrm>
            <a:off x="3182112" y="592288"/>
            <a:ext cx="3950208" cy="646331"/>
          </a:xfrm>
          <a:prstGeom prst="rect">
            <a:avLst/>
          </a:prstGeom>
          <a:noFill/>
        </p:spPr>
        <p:txBody>
          <a:bodyPr wrap="square" rtlCol="0">
            <a:spAutoFit/>
          </a:bodyPr>
          <a:lstStyle/>
          <a:p>
            <a:r>
              <a:rPr lang="en-IN" sz="3600" dirty="0">
                <a:latin typeface="Nixie One" panose="020B0604020202020204" charset="0"/>
              </a:rPr>
              <a:t>conclusion</a:t>
            </a:r>
          </a:p>
        </p:txBody>
      </p:sp>
      <p:sp>
        <p:nvSpPr>
          <p:cNvPr id="7" name="TextBox 6">
            <a:extLst>
              <a:ext uri="{FF2B5EF4-FFF2-40B4-BE49-F238E27FC236}">
                <a16:creationId xmlns:a16="http://schemas.microsoft.com/office/drawing/2014/main" id="{B0C0C9F3-A3AA-458F-BDCA-44B3F267859B}"/>
              </a:ext>
            </a:extLst>
          </p:cNvPr>
          <p:cNvSpPr txBox="1"/>
          <p:nvPr/>
        </p:nvSpPr>
        <p:spPr>
          <a:xfrm>
            <a:off x="1393140" y="1658112"/>
            <a:ext cx="6827520" cy="2554545"/>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Calibri Light" panose="020F0302020204030204" pitchFamily="34" charset="0"/>
                <a:cs typeface="Calibri Light" panose="020F0302020204030204" pitchFamily="34" charset="0"/>
              </a:rPr>
              <a:t>It is an user friendly application and promotes user to purchase and shop faster.</a:t>
            </a:r>
          </a:p>
          <a:p>
            <a:pPr marL="285750" indent="-285750">
              <a:buFont typeface="Arial" panose="020B0604020202020204" pitchFamily="34" charset="0"/>
              <a:buChar char="•"/>
            </a:pPr>
            <a:r>
              <a:rPr lang="en-IN" sz="2000" dirty="0">
                <a:latin typeface="Calibri Light" panose="020F0302020204030204" pitchFamily="34" charset="0"/>
                <a:cs typeface="Calibri Light" panose="020F0302020204030204" pitchFamily="34" charset="0"/>
              </a:rPr>
              <a:t>With new technology comes better ways of doing things.</a:t>
            </a:r>
          </a:p>
          <a:p>
            <a:pPr marL="285750" indent="-285750">
              <a:buFont typeface="Arial" panose="020B0604020202020204" pitchFamily="34" charset="0"/>
              <a:buChar char="•"/>
            </a:pPr>
            <a:r>
              <a:rPr lang="en-IN" sz="2000" dirty="0">
                <a:latin typeface="Calibri Light" panose="020F0302020204030204" pitchFamily="34" charset="0"/>
                <a:cs typeface="Calibri Light" panose="020F0302020204030204" pitchFamily="34" charset="0"/>
              </a:rPr>
              <a:t>Being able to buy anytime anywhere.</a:t>
            </a:r>
          </a:p>
          <a:p>
            <a:pPr marL="285750" indent="-285750">
              <a:buFont typeface="Arial" panose="020B0604020202020204" pitchFamily="34" charset="0"/>
              <a:buChar char="•"/>
            </a:pPr>
            <a:r>
              <a:rPr lang="en-IN" sz="2000" dirty="0">
                <a:latin typeface="Calibri Light" panose="020F0302020204030204" pitchFamily="34" charset="0"/>
                <a:cs typeface="Calibri Light" panose="020F0302020204030204" pitchFamily="34" charset="0"/>
              </a:rPr>
              <a:t>Allows to place order before purchasing.</a:t>
            </a:r>
          </a:p>
          <a:p>
            <a:pPr marL="285750" indent="-285750">
              <a:buFont typeface="Arial" panose="020B0604020202020204" pitchFamily="34" charset="0"/>
              <a:buChar char="•"/>
            </a:pPr>
            <a:r>
              <a:rPr lang="en-IN" sz="2000" dirty="0">
                <a:latin typeface="Calibri Light" panose="020F0302020204030204" pitchFamily="34" charset="0"/>
                <a:cs typeface="Calibri Light" panose="020F0302020204030204" pitchFamily="34" charset="0"/>
              </a:rPr>
              <a:t>Home delivery you don’t have to travel to shop.</a:t>
            </a:r>
          </a:p>
          <a:p>
            <a:pPr marL="285750" indent="-285750">
              <a:buFont typeface="Arial" panose="020B0604020202020204" pitchFamily="34" charset="0"/>
              <a:buChar char="•"/>
            </a:pPr>
            <a:r>
              <a:rPr lang="en-IN" sz="2000" dirty="0">
                <a:latin typeface="Calibri Light" panose="020F0302020204030204" pitchFamily="34" charset="0"/>
                <a:cs typeface="Calibri Light" panose="020F0302020204030204" pitchFamily="34" charset="0"/>
              </a:rPr>
              <a:t>Widespread effects on economy and e-commerce.</a:t>
            </a:r>
          </a:p>
          <a:p>
            <a:pPr marL="285750" indent="-285750">
              <a:buFont typeface="Arial" panose="020B0604020202020204" pitchFamily="34" charset="0"/>
              <a:buChar char="•"/>
            </a:pPr>
            <a:r>
              <a:rPr lang="en-IN" sz="2000" dirty="0">
                <a:latin typeface="Calibri Light" panose="020F0302020204030204" pitchFamily="34" charset="0"/>
                <a:cs typeface="Calibri Light" panose="020F0302020204030204" pitchFamily="34" charset="0"/>
              </a:rPr>
              <a:t>We also added a donation feature </a:t>
            </a:r>
          </a:p>
        </p:txBody>
      </p:sp>
    </p:spTree>
    <p:extLst>
      <p:ext uri="{BB962C8B-B14F-4D97-AF65-F5344CB8AC3E}">
        <p14:creationId xmlns:p14="http://schemas.microsoft.com/office/powerpoint/2010/main" val="1843504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5"/>
          <p:cNvSpPr txBox="1">
            <a:spLocks noGrp="1"/>
          </p:cNvSpPr>
          <p:nvPr>
            <p:ph type="ctrTitle" idx="4294967295"/>
          </p:nvPr>
        </p:nvSpPr>
        <p:spPr>
          <a:xfrm>
            <a:off x="685800" y="6689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Thanks!</a:t>
            </a:r>
            <a:endParaRPr sz="4800"/>
          </a:p>
        </p:txBody>
      </p:sp>
      <p:sp>
        <p:nvSpPr>
          <p:cNvPr id="423" name="Google Shape;423;p35"/>
          <p:cNvSpPr txBox="1">
            <a:spLocks noGrp="1"/>
          </p:cNvSpPr>
          <p:nvPr>
            <p:ph type="subTitle" idx="4294967295"/>
          </p:nvPr>
        </p:nvSpPr>
        <p:spPr>
          <a:xfrm>
            <a:off x="1275150" y="3229400"/>
            <a:ext cx="6593700" cy="752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IN" sz="1200" b="1" dirty="0">
                <a:solidFill>
                  <a:srgbClr val="00ACC3"/>
                </a:solidFill>
              </a:rPr>
              <a:t>Submitted by :</a:t>
            </a:r>
          </a:p>
          <a:p>
            <a:pPr marL="0" lvl="0" indent="0" algn="ctr" rtl="0">
              <a:spcBef>
                <a:spcPts val="600"/>
              </a:spcBef>
              <a:spcAft>
                <a:spcPts val="0"/>
              </a:spcAft>
              <a:buNone/>
            </a:pPr>
            <a:r>
              <a:rPr lang="en-IN" sz="1200" b="1" dirty="0">
                <a:solidFill>
                  <a:srgbClr val="00ACC3"/>
                </a:solidFill>
              </a:rPr>
              <a:t>Neeraj Chandwani (20BCS2434)</a:t>
            </a:r>
          </a:p>
          <a:p>
            <a:pPr marL="0" lvl="0" indent="0" algn="ctr" rtl="0">
              <a:spcBef>
                <a:spcPts val="600"/>
              </a:spcBef>
              <a:spcAft>
                <a:spcPts val="0"/>
              </a:spcAft>
              <a:buNone/>
            </a:pPr>
            <a:r>
              <a:rPr lang="en-IN" sz="1200" b="1" dirty="0">
                <a:solidFill>
                  <a:srgbClr val="00ACC3"/>
                </a:solidFill>
              </a:rPr>
              <a:t>Hardik Dhamija (20BCS2446)</a:t>
            </a:r>
          </a:p>
          <a:p>
            <a:pPr marL="0" lvl="0" indent="0" algn="ctr" rtl="0">
              <a:spcBef>
                <a:spcPts val="600"/>
              </a:spcBef>
              <a:spcAft>
                <a:spcPts val="0"/>
              </a:spcAft>
              <a:buNone/>
            </a:pPr>
            <a:r>
              <a:rPr lang="en-IN" sz="1200" b="1" dirty="0" err="1">
                <a:solidFill>
                  <a:srgbClr val="00ACC3"/>
                </a:solidFill>
              </a:rPr>
              <a:t>Abharan</a:t>
            </a:r>
            <a:r>
              <a:rPr lang="en-IN" sz="1200" b="1" dirty="0">
                <a:solidFill>
                  <a:srgbClr val="00ACC3"/>
                </a:solidFill>
              </a:rPr>
              <a:t> Singh (20BCS2438)</a:t>
            </a:r>
          </a:p>
          <a:p>
            <a:pPr marL="0" lvl="0" indent="0" algn="ctr" rtl="0">
              <a:spcBef>
                <a:spcPts val="600"/>
              </a:spcBef>
              <a:spcAft>
                <a:spcPts val="0"/>
              </a:spcAft>
              <a:buNone/>
            </a:pPr>
            <a:r>
              <a:rPr lang="en-IN" sz="1200" b="1" dirty="0" err="1">
                <a:solidFill>
                  <a:srgbClr val="00ACC3"/>
                </a:solidFill>
              </a:rPr>
              <a:t>Harjeet</a:t>
            </a:r>
            <a:r>
              <a:rPr lang="en-IN" sz="1200" b="1" dirty="0">
                <a:solidFill>
                  <a:srgbClr val="00ACC3"/>
                </a:solidFill>
              </a:rPr>
              <a:t> Singh Thakral (20BCS2451)</a:t>
            </a:r>
          </a:p>
          <a:p>
            <a:pPr marL="0" lvl="0" indent="0" algn="ctr" rtl="0">
              <a:spcBef>
                <a:spcPts val="600"/>
              </a:spcBef>
              <a:spcAft>
                <a:spcPts val="0"/>
              </a:spcAft>
              <a:buNone/>
            </a:pPr>
            <a:r>
              <a:rPr lang="en-IN" sz="1200" b="1" dirty="0" err="1">
                <a:solidFill>
                  <a:srgbClr val="00ACC3"/>
                </a:solidFill>
              </a:rPr>
              <a:t>Vaasav</a:t>
            </a:r>
            <a:r>
              <a:rPr lang="en-IN" sz="1200" b="1" dirty="0">
                <a:solidFill>
                  <a:srgbClr val="00ACC3"/>
                </a:solidFill>
              </a:rPr>
              <a:t> </a:t>
            </a:r>
            <a:r>
              <a:rPr lang="en-IN" sz="1200" b="1" dirty="0" err="1">
                <a:solidFill>
                  <a:srgbClr val="00ACC3"/>
                </a:solidFill>
              </a:rPr>
              <a:t>Bhadwal</a:t>
            </a:r>
            <a:r>
              <a:rPr lang="en-IN" sz="1200" b="1">
                <a:solidFill>
                  <a:srgbClr val="00ACC3"/>
                </a:solidFill>
              </a:rPr>
              <a:t> (20BCS2534)</a:t>
            </a:r>
            <a:endParaRPr lang="en-IN" sz="1200" b="1" dirty="0">
              <a:solidFill>
                <a:srgbClr val="00ACC3"/>
              </a:solidFill>
            </a:endParaRPr>
          </a:p>
          <a:p>
            <a:pPr marL="0" lvl="0" indent="0" algn="ctr" rtl="0">
              <a:spcBef>
                <a:spcPts val="600"/>
              </a:spcBef>
              <a:spcAft>
                <a:spcPts val="0"/>
              </a:spcAft>
              <a:buNone/>
            </a:pPr>
            <a:endParaRPr sz="1200" b="1" dirty="0">
              <a:solidFill>
                <a:srgbClr val="00ACC3"/>
              </a:solidFill>
            </a:endParaRPr>
          </a:p>
        </p:txBody>
      </p:sp>
      <p:sp>
        <p:nvSpPr>
          <p:cNvPr id="425" name="Google Shape;425;p35"/>
          <p:cNvSpPr/>
          <p:nvPr/>
        </p:nvSpPr>
        <p:spPr>
          <a:xfrm>
            <a:off x="4073931" y="2091663"/>
            <a:ext cx="996143" cy="996143"/>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4"/>
          <p:cNvSpPr txBox="1">
            <a:spLocks noGrp="1"/>
          </p:cNvSpPr>
          <p:nvPr>
            <p:ph type="title"/>
          </p:nvPr>
        </p:nvSpPr>
        <p:spPr>
          <a:xfrm>
            <a:off x="2935875" y="471488"/>
            <a:ext cx="5275500" cy="67151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000" dirty="0"/>
              <a:t>Project Introduction</a:t>
            </a:r>
            <a:endParaRPr sz="3000" dirty="0"/>
          </a:p>
        </p:txBody>
      </p:sp>
      <p:sp>
        <p:nvSpPr>
          <p:cNvPr id="201" name="Google Shape;201;p14"/>
          <p:cNvSpPr txBox="1"/>
          <p:nvPr/>
        </p:nvSpPr>
        <p:spPr>
          <a:xfrm>
            <a:off x="2371726" y="1300163"/>
            <a:ext cx="6263900" cy="3451461"/>
          </a:xfrm>
          <a:prstGeom prst="rect">
            <a:avLst/>
          </a:prstGeom>
          <a:noFill/>
          <a:ln>
            <a:noFill/>
          </a:ln>
        </p:spPr>
        <p:txBody>
          <a:bodyPr spcFirstLastPara="1" wrap="square" lIns="91425" tIns="91425" rIns="91425" bIns="91425" anchor="t" anchorCtr="0">
            <a:noAutofit/>
          </a:bodyPr>
          <a:lstStyle/>
          <a:p>
            <a:pPr>
              <a:spcBef>
                <a:spcPts val="600"/>
              </a:spcBef>
            </a:pPr>
            <a:r>
              <a:rPr lang="en-US" sz="1200" dirty="0">
                <a:effectLst/>
                <a:latin typeface="Calibri Light" panose="020F0302020204030204" pitchFamily="34" charset="0"/>
                <a:ea typeface="Verdana" panose="020B0604030504040204" pitchFamily="34" charset="0"/>
                <a:cs typeface="Calibri" panose="020F0502020204030204" pitchFamily="34" charset="0"/>
              </a:rPr>
              <a:t>In day to day life, we will need to buy lots of goods or products from a shop. It may be food items, electronic items, house hold items etc.</a:t>
            </a:r>
            <a:r>
              <a:rPr lang="en-US" sz="1200" dirty="0">
                <a:latin typeface="Calibri Light" panose="020F0302020204030204" pitchFamily="34" charset="0"/>
                <a:ea typeface="Verdana" panose="020B0604030504040204" pitchFamily="34" charset="0"/>
                <a:cs typeface="Calibri" panose="020F0502020204030204" pitchFamily="34" charset="0"/>
              </a:rPr>
              <a:t> </a:t>
            </a:r>
            <a:r>
              <a:rPr lang="en-US" sz="1200" dirty="0">
                <a:effectLst/>
                <a:latin typeface="Calibri Light" panose="020F0302020204030204" pitchFamily="34" charset="0"/>
                <a:ea typeface="Verdana" panose="020B0604030504040204" pitchFamily="34" charset="0"/>
                <a:cs typeface="Calibri" panose="020F0502020204030204" pitchFamily="34" charset="0"/>
              </a:rPr>
              <a:t> Now a days, it is really hard to get some time to go out and get them by ourselves due to busy life style or lots of works. In order to solve this, B2C E-Commerce websites have been started. Using these websites, we can buy goods or products online just by visiting the website and ordering the item online by making payments online. </a:t>
            </a:r>
          </a:p>
          <a:p>
            <a:pPr marL="180340" algn="just">
              <a:lnSpc>
                <a:spcPct val="115000"/>
              </a:lnSpc>
              <a:tabLst>
                <a:tab pos="228600" algn="l"/>
                <a:tab pos="810260" algn="l"/>
              </a:tabLst>
            </a:pPr>
            <a:r>
              <a:rPr lang="en-US" sz="1200" dirty="0">
                <a:effectLst/>
                <a:latin typeface="Calibri Light" panose="020F0302020204030204" pitchFamily="34" charset="0"/>
                <a:ea typeface="Times New Roman" panose="02020603050405020304" pitchFamily="18" charset="0"/>
                <a:cs typeface="Calibri" panose="020F0502020204030204" pitchFamily="34" charset="0"/>
              </a:rPr>
              <a:t>This existing system of buying goods has several disadvantages. It requires lots of time to travel to the particular shop to buy the goods. Since everyone is leading busy life now a days, time means a lot to everyone. Also there are expenses for travelling from house to shop. More over the shop from where we would like to buy some thing may not be open 24*7*365. Hence we have to adjust our time with the shopkeeper’s time or vendor’s time.</a:t>
            </a:r>
            <a:endParaRPr lang="en-IN" sz="1200" dirty="0">
              <a:effectLst/>
              <a:latin typeface="Arial" panose="020B0604020202020204" pitchFamily="34" charset="0"/>
              <a:ea typeface="Times New Roman" panose="02020603050405020304" pitchFamily="18" charset="0"/>
              <a:cs typeface="Times New Roman" panose="02020603050405020304" pitchFamily="18" charset="0"/>
            </a:endParaRPr>
          </a:p>
          <a:p>
            <a:r>
              <a:rPr lang="en-US" sz="1200" dirty="0">
                <a:effectLst/>
                <a:latin typeface="Calibri Light" panose="020F0302020204030204" pitchFamily="34" charset="0"/>
                <a:ea typeface="Times New Roman" panose="02020603050405020304" pitchFamily="18" charset="0"/>
                <a:cs typeface="Calibri" panose="020F0502020204030204" pitchFamily="34" charset="0"/>
              </a:rPr>
              <a:t>	In order to overcome these, we have e-commerce solution, </a:t>
            </a:r>
            <a:r>
              <a:rPr lang="en-US" sz="1200" dirty="0" err="1">
                <a:effectLst/>
                <a:latin typeface="Calibri Light" panose="020F0302020204030204" pitchFamily="34" charset="0"/>
                <a:ea typeface="Times New Roman" panose="02020603050405020304" pitchFamily="18" charset="0"/>
                <a:cs typeface="Calibri" panose="020F0502020204030204" pitchFamily="34" charset="0"/>
              </a:rPr>
              <a:t>i.e</a:t>
            </a:r>
            <a:r>
              <a:rPr lang="en-US" sz="1200" dirty="0">
                <a:effectLst/>
                <a:latin typeface="Calibri Light" panose="020F0302020204030204" pitchFamily="34" charset="0"/>
                <a:ea typeface="Times New Roman" panose="02020603050405020304" pitchFamily="18" charset="0"/>
                <a:cs typeface="Calibri" panose="020F0502020204030204" pitchFamily="34" charset="0"/>
              </a:rPr>
              <a:t> one place where we can get all required goods/products online. The proposed system helps in building a website to buy, sell products or goods online using internet connection. Purchasing of goods online, user can choose different products based on categories , online payments , delivery services and hence covering the disadvantages of the existing system and making the buying easier and helping the vendors to reach wider market.</a:t>
            </a:r>
            <a:endParaRPr lang="en-IN" sz="1200" dirty="0">
              <a:effectLst/>
              <a:latin typeface="Arial" panose="020B0604020202020204" pitchFamily="34" charset="0"/>
              <a:ea typeface="Verdana" panose="020B0604030504040204" pitchFamily="34" charset="0"/>
              <a:cs typeface="Times New Roman" panose="02020603050405020304" pitchFamily="18" charset="0"/>
            </a:endParaRPr>
          </a:p>
          <a:p>
            <a:pPr marL="0" lvl="0" indent="0" algn="l" rtl="0">
              <a:spcBef>
                <a:spcPts val="600"/>
              </a:spcBef>
              <a:spcAft>
                <a:spcPts val="0"/>
              </a:spcAft>
              <a:buNone/>
            </a:pPr>
            <a:endParaRPr sz="1200" dirty="0">
              <a:solidFill>
                <a:srgbClr val="617A86"/>
              </a:solidFill>
              <a:latin typeface="Varela Round"/>
              <a:ea typeface="Verdana" panose="020B0604030504040204" pitchFamily="34" charset="0"/>
              <a:cs typeface="Varela Round"/>
              <a:sym typeface="Varela Round"/>
            </a:endParaRPr>
          </a:p>
        </p:txBody>
      </p:sp>
      <p:sp>
        <p:nvSpPr>
          <p:cNvPr id="204" name="Google Shape;204;p14"/>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F480F-EB0A-4EAC-A023-026C290B3BE6}"/>
              </a:ext>
            </a:extLst>
          </p:cNvPr>
          <p:cNvSpPr>
            <a:spLocks noGrp="1"/>
          </p:cNvSpPr>
          <p:nvPr>
            <p:ph type="title"/>
          </p:nvPr>
        </p:nvSpPr>
        <p:spPr>
          <a:xfrm>
            <a:off x="2935875" y="328614"/>
            <a:ext cx="5275500" cy="664368"/>
          </a:xfrm>
        </p:spPr>
        <p:txBody>
          <a:bodyPr/>
          <a:lstStyle/>
          <a:p>
            <a:r>
              <a:rPr lang="en-US" sz="1800" b="1" dirty="0">
                <a:effectLst/>
                <a:latin typeface="Nixie One" panose="020B0604020202020204" charset="0"/>
                <a:ea typeface="Times New Roman" panose="02020603050405020304" pitchFamily="18" charset="0"/>
                <a:cs typeface="Calibri" panose="020F0502020204030204" pitchFamily="34" charset="0"/>
              </a:rPr>
              <a:t>Advantages of the new system proposed :</a:t>
            </a:r>
            <a:br>
              <a:rPr lang="en-IN" sz="1800" dirty="0">
                <a:effectLst/>
                <a:latin typeface="Nixie One" panose="020B0604020202020204" charset="0"/>
                <a:ea typeface="Times New Roman" panose="02020603050405020304" pitchFamily="18" charset="0"/>
                <a:cs typeface="Times New Roman" panose="02020603050405020304" pitchFamily="18" charset="0"/>
              </a:rPr>
            </a:br>
            <a:endParaRPr lang="en-IN" dirty="0">
              <a:latin typeface="Nixie One" panose="020B0604020202020204" charset="0"/>
            </a:endParaRPr>
          </a:p>
        </p:txBody>
      </p:sp>
      <p:sp>
        <p:nvSpPr>
          <p:cNvPr id="3" name="Text Placeholder 2">
            <a:extLst>
              <a:ext uri="{FF2B5EF4-FFF2-40B4-BE49-F238E27FC236}">
                <a16:creationId xmlns:a16="http://schemas.microsoft.com/office/drawing/2014/main" id="{7EB2ECAE-1830-4454-A4FB-1C7F90202C2E}"/>
              </a:ext>
            </a:extLst>
          </p:cNvPr>
          <p:cNvSpPr>
            <a:spLocks noGrp="1"/>
          </p:cNvSpPr>
          <p:nvPr>
            <p:ph type="body" idx="1"/>
          </p:nvPr>
        </p:nvSpPr>
        <p:spPr>
          <a:xfrm>
            <a:off x="2935874" y="1157288"/>
            <a:ext cx="5472319" cy="3768762"/>
          </a:xfrm>
        </p:spPr>
        <p:txBody>
          <a:bodyPr/>
          <a:lstStyle/>
          <a:p>
            <a:pPr marL="342900" lvl="0" indent="-342900" algn="just">
              <a:lnSpc>
                <a:spcPct val="115000"/>
              </a:lnSpc>
              <a:spcAft>
                <a:spcPts val="1000"/>
              </a:spcAft>
              <a:buFont typeface="Symbol" panose="05050102010706020507" pitchFamily="18" charset="2"/>
              <a:buChar char=""/>
              <a:tabLst>
                <a:tab pos="810260" algn="l"/>
              </a:tabLst>
            </a:pPr>
            <a:r>
              <a:rPr lang="en-US" sz="1200" dirty="0">
                <a:solidFill>
                  <a:schemeClr val="tx1">
                    <a:lumMod val="90000"/>
                    <a:lumOff val="10000"/>
                  </a:schemeClr>
                </a:solidFill>
                <a:effectLst/>
                <a:latin typeface="Calibri Light" panose="020F0302020204030204" pitchFamily="34" charset="0"/>
                <a:ea typeface="Calibri" panose="020F0502020204030204" pitchFamily="34" charset="0"/>
                <a:cs typeface="Calibri" panose="020F0502020204030204" pitchFamily="34" charset="0"/>
              </a:rPr>
              <a:t>Choose products faster and easier at one place.</a:t>
            </a:r>
            <a:endParaRPr lang="en-IN" sz="1200" dirty="0">
              <a:solidFill>
                <a:schemeClr val="tx1">
                  <a:lumMod val="90000"/>
                  <a:lumOff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810260" algn="l"/>
              </a:tabLst>
            </a:pPr>
            <a:r>
              <a:rPr lang="en-US" sz="1200" dirty="0">
                <a:solidFill>
                  <a:schemeClr val="tx1">
                    <a:lumMod val="90000"/>
                    <a:lumOff val="10000"/>
                  </a:schemeClr>
                </a:solidFill>
                <a:effectLst/>
                <a:latin typeface="Calibri Light" panose="020F0302020204030204" pitchFamily="34" charset="0"/>
                <a:ea typeface="Calibri" panose="020F0502020204030204" pitchFamily="34" charset="0"/>
                <a:cs typeface="Calibri" panose="020F0502020204030204" pitchFamily="34" charset="0"/>
              </a:rPr>
              <a:t>Saves time of travelling to the vendor/seller’s place. </a:t>
            </a:r>
            <a:endParaRPr lang="en-IN" sz="1200" dirty="0">
              <a:solidFill>
                <a:schemeClr val="tx1">
                  <a:lumMod val="90000"/>
                  <a:lumOff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810260" algn="l"/>
              </a:tabLst>
            </a:pPr>
            <a:r>
              <a:rPr lang="en-US" sz="1200" dirty="0">
                <a:solidFill>
                  <a:schemeClr val="tx1">
                    <a:lumMod val="90000"/>
                    <a:lumOff val="10000"/>
                  </a:schemeClr>
                </a:solidFill>
                <a:effectLst/>
                <a:latin typeface="Calibri Light" panose="020F0302020204030204" pitchFamily="34" charset="0"/>
                <a:ea typeface="Calibri" panose="020F0502020204030204" pitchFamily="34" charset="0"/>
                <a:cs typeface="Calibri" panose="020F0502020204030204" pitchFamily="34" charset="0"/>
              </a:rPr>
              <a:t>Good/Trusted &amp; Tension free delivery services. Products bought online will be delivered to the footsteps of the buyer free of cost(may be varied based on the vendor/seller).</a:t>
            </a:r>
            <a:endParaRPr lang="en-IN" sz="1200" dirty="0">
              <a:solidFill>
                <a:schemeClr val="tx1">
                  <a:lumMod val="90000"/>
                  <a:lumOff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810260" algn="l"/>
              </a:tabLst>
            </a:pPr>
            <a:r>
              <a:rPr lang="en-US" sz="1200" dirty="0">
                <a:solidFill>
                  <a:schemeClr val="tx1">
                    <a:lumMod val="90000"/>
                    <a:lumOff val="10000"/>
                  </a:schemeClr>
                </a:solidFill>
                <a:effectLst/>
                <a:latin typeface="Calibri Light" panose="020F0302020204030204" pitchFamily="34" charset="0"/>
                <a:ea typeface="Calibri" panose="020F0502020204030204" pitchFamily="34" charset="0"/>
                <a:cs typeface="Calibri" panose="020F0502020204030204" pitchFamily="34" charset="0"/>
              </a:rPr>
              <a:t>Alerts and real time reporting through Emails (to both vendor as well as buyer).</a:t>
            </a:r>
            <a:endParaRPr lang="en-IN" sz="1200" dirty="0">
              <a:solidFill>
                <a:schemeClr val="tx1">
                  <a:lumMod val="90000"/>
                  <a:lumOff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810260" algn="l"/>
              </a:tabLst>
            </a:pPr>
            <a:r>
              <a:rPr lang="en-US" sz="1200" dirty="0">
                <a:solidFill>
                  <a:schemeClr val="tx1">
                    <a:lumMod val="90000"/>
                    <a:lumOff val="10000"/>
                  </a:schemeClr>
                </a:solidFill>
                <a:effectLst/>
                <a:latin typeface="Calibri Light" panose="020F0302020204030204" pitchFamily="34" charset="0"/>
                <a:ea typeface="Calibri" panose="020F0502020204030204" pitchFamily="34" charset="0"/>
                <a:cs typeface="Calibri" panose="020F0502020204030204" pitchFamily="34" charset="0"/>
              </a:rPr>
              <a:t>Reports generated can be saved for future references.</a:t>
            </a:r>
            <a:endParaRPr lang="en-IN" sz="1200" dirty="0">
              <a:solidFill>
                <a:schemeClr val="tx1">
                  <a:lumMod val="90000"/>
                  <a:lumOff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810260" algn="l"/>
              </a:tabLst>
            </a:pPr>
            <a:r>
              <a:rPr lang="en-US" sz="1200" dirty="0">
                <a:solidFill>
                  <a:schemeClr val="tx1">
                    <a:lumMod val="90000"/>
                    <a:lumOff val="10000"/>
                  </a:schemeClr>
                </a:solidFill>
                <a:effectLst/>
                <a:latin typeface="Calibri Light" panose="020F0302020204030204" pitchFamily="34" charset="0"/>
                <a:ea typeface="Calibri" panose="020F0502020204030204" pitchFamily="34" charset="0"/>
                <a:cs typeface="Calibri" panose="020F0502020204030204" pitchFamily="34" charset="0"/>
              </a:rPr>
              <a:t>Inventory reports for the vendor/seller on daily, monthly, yearly basis.</a:t>
            </a:r>
            <a:endParaRPr lang="en-IN" sz="1200" dirty="0">
              <a:solidFill>
                <a:schemeClr val="tx1">
                  <a:lumMod val="90000"/>
                  <a:lumOff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200" dirty="0">
              <a:solidFill>
                <a:schemeClr val="tx1">
                  <a:lumMod val="90000"/>
                  <a:lumOff val="10000"/>
                </a:schemeClr>
              </a:solidFill>
            </a:endParaRPr>
          </a:p>
        </p:txBody>
      </p:sp>
      <p:sp>
        <p:nvSpPr>
          <p:cNvPr id="5" name="Slide Number Placeholder 4">
            <a:extLst>
              <a:ext uri="{FF2B5EF4-FFF2-40B4-BE49-F238E27FC236}">
                <a16:creationId xmlns:a16="http://schemas.microsoft.com/office/drawing/2014/main" id="{19964742-9FF1-4051-86D9-C944E7AD44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356020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30F6E-4B4B-4259-9E2D-C6F531A6BE75}"/>
              </a:ext>
            </a:extLst>
          </p:cNvPr>
          <p:cNvSpPr>
            <a:spLocks noGrp="1"/>
          </p:cNvSpPr>
          <p:nvPr>
            <p:ph type="title"/>
          </p:nvPr>
        </p:nvSpPr>
        <p:spPr>
          <a:xfrm>
            <a:off x="2935875" y="400050"/>
            <a:ext cx="5275500" cy="578644"/>
          </a:xfrm>
        </p:spPr>
        <p:txBody>
          <a:bodyPr/>
          <a:lstStyle/>
          <a:p>
            <a:r>
              <a:rPr lang="en-IN" dirty="0"/>
              <a:t>Innovation in out project</a:t>
            </a:r>
          </a:p>
        </p:txBody>
      </p:sp>
      <p:sp>
        <p:nvSpPr>
          <p:cNvPr id="3" name="Text Placeholder 2">
            <a:extLst>
              <a:ext uri="{FF2B5EF4-FFF2-40B4-BE49-F238E27FC236}">
                <a16:creationId xmlns:a16="http://schemas.microsoft.com/office/drawing/2014/main" id="{6629247C-8553-4FD7-A80F-898ACBFA6B28}"/>
              </a:ext>
            </a:extLst>
          </p:cNvPr>
          <p:cNvSpPr>
            <a:spLocks noGrp="1"/>
          </p:cNvSpPr>
          <p:nvPr>
            <p:ph type="body" idx="1"/>
          </p:nvPr>
        </p:nvSpPr>
        <p:spPr>
          <a:xfrm>
            <a:off x="2343150" y="1343025"/>
            <a:ext cx="5882511" cy="3422889"/>
          </a:xfrm>
        </p:spPr>
        <p:txBody>
          <a:bodyPr/>
          <a:lstStyle/>
          <a:p>
            <a:r>
              <a:rPr lang="en-IN" sz="1600" dirty="0">
                <a:solidFill>
                  <a:schemeClr val="tx1">
                    <a:lumMod val="90000"/>
                    <a:lumOff val="10000"/>
                  </a:schemeClr>
                </a:solidFill>
                <a:latin typeface="Calibri Light" panose="020F0302020204030204" pitchFamily="34" charset="0"/>
                <a:cs typeface="Calibri Light" panose="020F0302020204030204" pitchFamily="34" charset="0"/>
              </a:rPr>
              <a:t>There are many times when we don’t need our </a:t>
            </a:r>
            <a:r>
              <a:rPr lang="en-IN" sz="1600" dirty="0" err="1">
                <a:solidFill>
                  <a:schemeClr val="tx1">
                    <a:lumMod val="90000"/>
                    <a:lumOff val="10000"/>
                  </a:schemeClr>
                </a:solidFill>
                <a:latin typeface="Calibri Light" panose="020F0302020204030204" pitchFamily="34" charset="0"/>
                <a:cs typeface="Calibri Light" panose="020F0302020204030204" pitchFamily="34" charset="0"/>
              </a:rPr>
              <a:t>our</a:t>
            </a:r>
            <a:r>
              <a:rPr lang="en-IN" sz="1600" dirty="0">
                <a:solidFill>
                  <a:schemeClr val="tx1">
                    <a:lumMod val="90000"/>
                    <a:lumOff val="10000"/>
                  </a:schemeClr>
                </a:solidFill>
                <a:latin typeface="Calibri Light" panose="020F0302020204030204" pitchFamily="34" charset="0"/>
                <a:cs typeface="Calibri Light" panose="020F0302020204030204" pitchFamily="34" charset="0"/>
              </a:rPr>
              <a:t> old clothes which are too small for us to wear.</a:t>
            </a:r>
          </a:p>
          <a:p>
            <a:r>
              <a:rPr lang="en-IN" sz="1600" dirty="0">
                <a:solidFill>
                  <a:schemeClr val="tx1">
                    <a:lumMod val="90000"/>
                    <a:lumOff val="10000"/>
                  </a:schemeClr>
                </a:solidFill>
                <a:latin typeface="Calibri Light" panose="020F0302020204030204" pitchFamily="34" charset="0"/>
                <a:cs typeface="Calibri Light" panose="020F0302020204030204" pitchFamily="34" charset="0"/>
              </a:rPr>
              <a:t>In your website we enabled an option for our customers to donate their old clothes to us so that we can  further distribute them to the needy.</a:t>
            </a:r>
          </a:p>
          <a:p>
            <a:r>
              <a:rPr lang="en-IN" sz="1600" dirty="0">
                <a:solidFill>
                  <a:schemeClr val="tx1">
                    <a:lumMod val="90000"/>
                    <a:lumOff val="10000"/>
                  </a:schemeClr>
                </a:solidFill>
                <a:latin typeface="Calibri Light" panose="020F0302020204030204" pitchFamily="34" charset="0"/>
                <a:cs typeface="Calibri Light" panose="020F0302020204030204" pitchFamily="34" charset="0"/>
              </a:rPr>
              <a:t>This was just a small vision we have for our project the more ambitious ones are yet to me implemented.</a:t>
            </a:r>
          </a:p>
        </p:txBody>
      </p:sp>
      <p:sp>
        <p:nvSpPr>
          <p:cNvPr id="5" name="Slide Number Placeholder 4">
            <a:extLst>
              <a:ext uri="{FF2B5EF4-FFF2-40B4-BE49-F238E27FC236}">
                <a16:creationId xmlns:a16="http://schemas.microsoft.com/office/drawing/2014/main" id="{D717CED2-7208-4D72-A89D-6407152115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1140460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685800" y="207170"/>
            <a:ext cx="7772400" cy="6786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b="1" dirty="0">
                <a:effectLst/>
                <a:latin typeface="Nixie One" panose="020B0604020202020204" charset="0"/>
                <a:ea typeface="Times New Roman" panose="02020603050405020304" pitchFamily="18" charset="0"/>
                <a:cs typeface="Calibri" panose="020F0502020204030204" pitchFamily="34" charset="0"/>
              </a:rPr>
              <a:t>Future scope of the Project </a:t>
            </a:r>
            <a:endParaRPr sz="3200" b="1" dirty="0">
              <a:latin typeface="Nixie One" panose="020B0604020202020204" charset="0"/>
            </a:endParaRPr>
          </a:p>
        </p:txBody>
      </p:sp>
      <p:sp>
        <p:nvSpPr>
          <p:cNvPr id="210" name="Google Shape;210;p15"/>
          <p:cNvSpPr txBox="1">
            <a:spLocks noGrp="1"/>
          </p:cNvSpPr>
          <p:nvPr>
            <p:ph type="subTitle" idx="4294967295"/>
          </p:nvPr>
        </p:nvSpPr>
        <p:spPr>
          <a:xfrm>
            <a:off x="1275150" y="1085850"/>
            <a:ext cx="6593700" cy="3850480"/>
          </a:xfrm>
          <a:prstGeom prst="rect">
            <a:avLst/>
          </a:prstGeom>
        </p:spPr>
        <p:txBody>
          <a:bodyPr spcFirstLastPara="1" wrap="square" lIns="91425" tIns="91425" rIns="91425" bIns="91425" anchor="t" anchorCtr="0">
            <a:noAutofit/>
          </a:bodyPr>
          <a:lstStyle/>
          <a:p>
            <a:pPr marL="342900" lvl="0" indent="-342900" algn="just">
              <a:lnSpc>
                <a:spcPct val="115000"/>
              </a:lnSpc>
              <a:buFont typeface="Wingdings" panose="05000000000000000000" pitchFamily="2" charset="2"/>
              <a:buChar char=""/>
              <a:tabLst>
                <a:tab pos="228600" algn="l"/>
                <a:tab pos="457200" algn="l"/>
              </a:tabLst>
            </a:pPr>
            <a:r>
              <a:rPr lang="en-US" sz="1800" dirty="0">
                <a:solidFill>
                  <a:schemeClr val="tx1">
                    <a:lumMod val="90000"/>
                    <a:lumOff val="10000"/>
                  </a:schemeClr>
                </a:solidFill>
                <a:effectLst/>
                <a:latin typeface="Calibri Light" panose="020F0302020204030204" pitchFamily="34" charset="0"/>
                <a:ea typeface="Times New Roman" panose="02020603050405020304" pitchFamily="18" charset="0"/>
                <a:cs typeface="Calibri Light" panose="020F0302020204030204" pitchFamily="34" charset="0"/>
              </a:rPr>
              <a:t>Most generic consumer to consumer e-commerce </a:t>
            </a:r>
            <a:r>
              <a:rPr lang="en-US" sz="1800" dirty="0" err="1">
                <a:solidFill>
                  <a:schemeClr val="tx1">
                    <a:lumMod val="90000"/>
                    <a:lumOff val="10000"/>
                  </a:schemeClr>
                </a:solidFill>
                <a:effectLst/>
                <a:latin typeface="Calibri Light" panose="020F0302020204030204" pitchFamily="34" charset="0"/>
                <a:ea typeface="Times New Roman" panose="02020603050405020304" pitchFamily="18" charset="0"/>
                <a:cs typeface="Calibri Light" panose="020F0302020204030204" pitchFamily="34" charset="0"/>
              </a:rPr>
              <a:t>website,which</a:t>
            </a:r>
            <a:r>
              <a:rPr lang="en-US" sz="1800" dirty="0">
                <a:solidFill>
                  <a:schemeClr val="tx1">
                    <a:lumMod val="90000"/>
                    <a:lumOff val="10000"/>
                  </a:schemeClr>
                </a:solidFill>
                <a:effectLst/>
                <a:latin typeface="Calibri Light" panose="020F0302020204030204" pitchFamily="34" charset="0"/>
                <a:ea typeface="Times New Roman" panose="02020603050405020304" pitchFamily="18" charset="0"/>
                <a:cs typeface="Calibri Light" panose="020F0302020204030204" pitchFamily="34" charset="0"/>
              </a:rPr>
              <a:t> covers almost all possible </a:t>
            </a:r>
            <a:r>
              <a:rPr lang="en-US" sz="1800" dirty="0" err="1">
                <a:solidFill>
                  <a:schemeClr val="tx1">
                    <a:lumMod val="90000"/>
                    <a:lumOff val="10000"/>
                  </a:schemeClr>
                </a:solidFill>
                <a:effectLst/>
                <a:latin typeface="Calibri Light" panose="020F0302020204030204" pitchFamily="34" charset="0"/>
                <a:ea typeface="Times New Roman" panose="02020603050405020304" pitchFamily="18" charset="0"/>
                <a:cs typeface="Calibri Light" panose="020F0302020204030204" pitchFamily="34" charset="0"/>
              </a:rPr>
              <a:t>categories,with</a:t>
            </a:r>
            <a:r>
              <a:rPr lang="en-US" sz="1800" dirty="0">
                <a:solidFill>
                  <a:schemeClr val="tx1">
                    <a:lumMod val="90000"/>
                    <a:lumOff val="10000"/>
                  </a:schemeClr>
                </a:solidFill>
                <a:effectLst/>
                <a:latin typeface="Calibri Light" panose="020F0302020204030204" pitchFamily="34" charset="0"/>
                <a:ea typeface="Times New Roman" panose="02020603050405020304" pitchFamily="18" charset="0"/>
                <a:cs typeface="Calibri Light" panose="020F0302020204030204" pitchFamily="34" charset="0"/>
              </a:rPr>
              <a:t> 2 level listing.</a:t>
            </a:r>
            <a:endParaRPr lang="en-IN" sz="1800" dirty="0">
              <a:solidFill>
                <a:schemeClr val="tx1">
                  <a:lumMod val="90000"/>
                  <a:lumOff val="10000"/>
                </a:schemeClr>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342900" lvl="0" indent="-342900" algn="just">
              <a:lnSpc>
                <a:spcPct val="115000"/>
              </a:lnSpc>
              <a:buFont typeface="Wingdings" panose="05000000000000000000" pitchFamily="2" charset="2"/>
              <a:buChar char=""/>
              <a:tabLst>
                <a:tab pos="228600" algn="l"/>
                <a:tab pos="457200" algn="l"/>
              </a:tabLst>
            </a:pPr>
            <a:r>
              <a:rPr lang="en-US" sz="1800" dirty="0">
                <a:solidFill>
                  <a:schemeClr val="tx1">
                    <a:lumMod val="90000"/>
                    <a:lumOff val="10000"/>
                  </a:schemeClr>
                </a:solidFill>
                <a:effectLst/>
                <a:latin typeface="Calibri Light" panose="020F0302020204030204" pitchFamily="34" charset="0"/>
                <a:ea typeface="Times New Roman" panose="02020603050405020304" pitchFamily="18" charset="0"/>
                <a:cs typeface="Calibri Light" panose="020F0302020204030204" pitchFamily="34" charset="0"/>
              </a:rPr>
              <a:t>Maximize benefits and minimize the disadvantages of a common e-commerce website.</a:t>
            </a:r>
            <a:endParaRPr lang="en-IN" sz="1800" dirty="0">
              <a:solidFill>
                <a:schemeClr val="tx1">
                  <a:lumMod val="90000"/>
                  <a:lumOff val="10000"/>
                </a:schemeClr>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342900" lvl="0" indent="-342900" algn="just">
              <a:lnSpc>
                <a:spcPct val="115000"/>
              </a:lnSpc>
              <a:buFont typeface="Wingdings" panose="05000000000000000000" pitchFamily="2" charset="2"/>
              <a:buChar char=""/>
              <a:tabLst>
                <a:tab pos="228600" algn="l"/>
                <a:tab pos="457200" algn="l"/>
              </a:tabLst>
            </a:pPr>
            <a:r>
              <a:rPr lang="en-US" sz="1800" dirty="0">
                <a:solidFill>
                  <a:schemeClr val="tx1">
                    <a:lumMod val="90000"/>
                    <a:lumOff val="10000"/>
                  </a:schemeClr>
                </a:solidFill>
                <a:effectLst/>
                <a:latin typeface="Calibri Light" panose="020F0302020204030204" pitchFamily="34" charset="0"/>
                <a:ea typeface="Times New Roman" panose="02020603050405020304" pitchFamily="18" charset="0"/>
                <a:cs typeface="Calibri Light" panose="020F0302020204030204" pitchFamily="34" charset="0"/>
              </a:rPr>
              <a:t>User friendly, Vendor friendly environment.</a:t>
            </a:r>
            <a:endParaRPr lang="en-IN" sz="1800" dirty="0">
              <a:solidFill>
                <a:schemeClr val="tx1">
                  <a:lumMod val="90000"/>
                  <a:lumOff val="10000"/>
                </a:schemeClr>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0" lvl="0" indent="0" algn="ctr" rtl="0">
              <a:spcBef>
                <a:spcPts val="600"/>
              </a:spcBef>
              <a:spcAft>
                <a:spcPts val="0"/>
              </a:spcAft>
              <a:buNone/>
            </a:pPr>
            <a:endParaRPr sz="3600" b="1" dirty="0">
              <a:solidFill>
                <a:schemeClr val="tx1">
                  <a:lumMod val="90000"/>
                  <a:lumOff val="10000"/>
                </a:schemeClr>
              </a:solidFill>
              <a:latin typeface="Calibri Light" panose="020F0302020204030204" pitchFamily="34" charset="0"/>
              <a:cs typeface="Calibri Light" panose="020F0302020204030204" pitchFamily="34"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ctrTitle" idx="4294967295"/>
          </p:nvPr>
        </p:nvSpPr>
        <p:spPr>
          <a:xfrm>
            <a:off x="1304925" y="135550"/>
            <a:ext cx="6534300" cy="7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b="1" dirty="0">
                <a:effectLst/>
                <a:latin typeface="Nixie One" panose="020B0604020202020204" charset="0"/>
                <a:ea typeface="Times New Roman" panose="02020603050405020304" pitchFamily="18" charset="0"/>
              </a:rPr>
              <a:t>Hardware requirements</a:t>
            </a:r>
            <a:endParaRPr sz="3600" dirty="0">
              <a:latin typeface="Nixie One" panose="020B0604020202020204" charset="0"/>
            </a:endParaRPr>
          </a:p>
        </p:txBody>
      </p:sp>
      <p:sp>
        <p:nvSpPr>
          <p:cNvPr id="240" name="Google Shape;240;p19"/>
          <p:cNvSpPr txBox="1">
            <a:spLocks noGrp="1"/>
          </p:cNvSpPr>
          <p:nvPr>
            <p:ph type="subTitle" idx="4294967295"/>
          </p:nvPr>
        </p:nvSpPr>
        <p:spPr>
          <a:xfrm>
            <a:off x="1304925" y="1393031"/>
            <a:ext cx="6534300" cy="3260524"/>
          </a:xfrm>
          <a:prstGeom prst="rect">
            <a:avLst/>
          </a:prstGeom>
        </p:spPr>
        <p:txBody>
          <a:bodyPr spcFirstLastPara="1" wrap="square" lIns="91425" tIns="91425" rIns="91425" bIns="91425" anchor="t" anchorCtr="0">
            <a:noAutofit/>
          </a:bodyPr>
          <a:lstStyle/>
          <a:p>
            <a:pPr>
              <a:lnSpc>
                <a:spcPct val="115000"/>
              </a:lnSpc>
              <a:spcAft>
                <a:spcPts val="1000"/>
              </a:spcAft>
            </a:pPr>
            <a:r>
              <a:rPr lang="en-US" sz="1800" dirty="0">
                <a:solidFill>
                  <a:schemeClr val="tx1">
                    <a:lumMod val="90000"/>
                    <a:lumOff val="10000"/>
                  </a:schemeClr>
                </a:solidFill>
                <a:effectLst/>
                <a:latin typeface="Calibri Light" panose="020F0302020204030204" pitchFamily="34" charset="0"/>
                <a:ea typeface="Times New Roman" panose="02020603050405020304" pitchFamily="18" charset="0"/>
                <a:cs typeface="Calibri Light" panose="020F0302020204030204" pitchFamily="34" charset="0"/>
              </a:rPr>
              <a:t>The software should be ran on any sort of desktop or laptop environment, regardless of the operating system. The software also has the potential of running on tablets, but with a more simplified version. Essential input/output devices are keyboards, mouse, and printers; nothing else is required but can be recommended if desired.</a:t>
            </a:r>
            <a:endParaRPr lang="en-IN" sz="1800" dirty="0">
              <a:solidFill>
                <a:schemeClr val="tx1">
                  <a:lumMod val="90000"/>
                  <a:lumOff val="10000"/>
                </a:schemeClr>
              </a:solidFill>
              <a:effectLst/>
              <a:latin typeface="Calibri Light" panose="020F0302020204030204" pitchFamily="34" charset="0"/>
              <a:ea typeface="Times New Roman" panose="02020603050405020304" pitchFamily="18" charset="0"/>
              <a:cs typeface="Calibri Light" panose="020F0302020204030204" pitchFamily="34" charset="0"/>
            </a:endParaRPr>
          </a:p>
        </p:txBody>
      </p:sp>
      <p:sp>
        <p:nvSpPr>
          <p:cNvPr id="250" name="Google Shape;250;p19"/>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0"/>
          <p:cNvSpPr txBox="1">
            <a:spLocks noGrp="1"/>
          </p:cNvSpPr>
          <p:nvPr>
            <p:ph type="body" idx="1"/>
          </p:nvPr>
        </p:nvSpPr>
        <p:spPr>
          <a:xfrm>
            <a:off x="2935875" y="1550150"/>
            <a:ext cx="5275500" cy="3014706"/>
          </a:xfrm>
          <a:prstGeom prst="rect">
            <a:avLst/>
          </a:prstGeom>
        </p:spPr>
        <p:txBody>
          <a:bodyPr spcFirstLastPara="1" wrap="square" lIns="91425" tIns="91425" rIns="91425" bIns="91425" anchor="t" anchorCtr="0">
            <a:noAutofit/>
          </a:bodyPr>
          <a:lstStyle/>
          <a:p>
            <a:pPr marL="342900" lvl="0" indent="-342900">
              <a:lnSpc>
                <a:spcPct val="107000"/>
              </a:lnSpc>
              <a:buFont typeface="Wingdings" panose="05000000000000000000" pitchFamily="2" charset="2"/>
              <a:buChar char=""/>
            </a:pPr>
            <a:r>
              <a:rPr lang="en-US" sz="1800" dirty="0">
                <a:solidFill>
                  <a:schemeClr val="tx1">
                    <a:lumMod val="90000"/>
                    <a:lumOff val="10000"/>
                  </a:schemeClr>
                </a:solidFill>
                <a:effectLst/>
                <a:latin typeface="Calibri Light" panose="020F0302020204030204" pitchFamily="34" charset="0"/>
                <a:ea typeface="Calibri" panose="020F0502020204030204" pitchFamily="34" charset="0"/>
                <a:cs typeface="Calibri Light" panose="020F0302020204030204" pitchFamily="34" charset="0"/>
              </a:rPr>
              <a:t>The programming language to use will be HTML, CSS and JAVA SCRIPT. </a:t>
            </a:r>
          </a:p>
          <a:p>
            <a:pPr marL="342900" lvl="0" indent="-342900">
              <a:lnSpc>
                <a:spcPct val="107000"/>
              </a:lnSpc>
              <a:spcAft>
                <a:spcPts val="800"/>
              </a:spcAft>
              <a:buFont typeface="Wingdings" panose="05000000000000000000" pitchFamily="2" charset="2"/>
              <a:buChar char=""/>
            </a:pPr>
            <a:r>
              <a:rPr lang="en-US" sz="1800" dirty="0">
                <a:solidFill>
                  <a:schemeClr val="tx1">
                    <a:lumMod val="90000"/>
                    <a:lumOff val="10000"/>
                  </a:schemeClr>
                </a:solidFill>
                <a:effectLst/>
                <a:latin typeface="Calibri Light" panose="020F0302020204030204" pitchFamily="34" charset="0"/>
                <a:ea typeface="Calibri" panose="020F0502020204030204" pitchFamily="34" charset="0"/>
                <a:cs typeface="Calibri Light" panose="020F0302020204030204" pitchFamily="34" charset="0"/>
              </a:rPr>
              <a:t>Django will be used for the backend.</a:t>
            </a:r>
          </a:p>
          <a:p>
            <a:pPr marL="0" lvl="0" indent="0" algn="l" rtl="0">
              <a:spcBef>
                <a:spcPts val="600"/>
              </a:spcBef>
              <a:spcAft>
                <a:spcPts val="0"/>
              </a:spcAft>
              <a:buNone/>
            </a:pPr>
            <a:endParaRPr lang="en-US" dirty="0">
              <a:solidFill>
                <a:schemeClr val="tx1">
                  <a:lumMod val="90000"/>
                  <a:lumOff val="10000"/>
                </a:schemeClr>
              </a:solidFill>
              <a:latin typeface="Calibri Light" panose="020F0302020204030204" pitchFamily="34" charset="0"/>
              <a:cs typeface="Calibri Light" panose="020F0302020204030204" pitchFamily="34" charset="0"/>
            </a:endParaRPr>
          </a:p>
        </p:txBody>
      </p:sp>
      <p:sp>
        <p:nvSpPr>
          <p:cNvPr id="256" name="Google Shape;256;p20"/>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p>
            <a:r>
              <a:rPr lang="en-US" sz="3200" b="1" dirty="0">
                <a:effectLst/>
                <a:latin typeface="Nixie One" panose="020B0604020202020204" charset="0"/>
                <a:ea typeface="Times New Roman" panose="02020603050405020304" pitchFamily="18" charset="0"/>
                <a:cs typeface="Times New Roman" panose="02020603050405020304" pitchFamily="18" charset="0"/>
              </a:rPr>
              <a:t>Software requirements</a:t>
            </a:r>
            <a:br>
              <a:rPr lang="en-IN" sz="3200" dirty="0">
                <a:effectLst/>
                <a:latin typeface="Nixie One" panose="020B0604020202020204" charset="0"/>
                <a:ea typeface="Times New Roman" panose="02020603050405020304" pitchFamily="18" charset="0"/>
                <a:cs typeface="Times New Roman" panose="02020603050405020304" pitchFamily="18" charset="0"/>
              </a:rPr>
            </a:br>
            <a:endParaRPr sz="3200" dirty="0">
              <a:latin typeface="Nixie One" panose="020B0604020202020204" charset="0"/>
            </a:endParaRPr>
          </a:p>
        </p:txBody>
      </p:sp>
      <p:sp>
        <p:nvSpPr>
          <p:cNvPr id="258" name="Google Shape;258;p20"/>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77D23-5EA3-4AF1-A778-A8E44FAA23FD}"/>
              </a:ext>
            </a:extLst>
          </p:cNvPr>
          <p:cNvSpPr>
            <a:spLocks noGrp="1"/>
          </p:cNvSpPr>
          <p:nvPr>
            <p:ph type="title"/>
          </p:nvPr>
        </p:nvSpPr>
        <p:spPr>
          <a:xfrm>
            <a:off x="2935875" y="217450"/>
            <a:ext cx="5275500" cy="684758"/>
          </a:xfrm>
        </p:spPr>
        <p:txBody>
          <a:bodyPr/>
          <a:lstStyle/>
          <a:p>
            <a:pPr algn="ctr"/>
            <a:r>
              <a:rPr lang="en-IN" sz="2800" dirty="0"/>
              <a:t>Modules</a:t>
            </a:r>
          </a:p>
        </p:txBody>
      </p:sp>
      <p:sp>
        <p:nvSpPr>
          <p:cNvPr id="3" name="Text Placeholder 2">
            <a:extLst>
              <a:ext uri="{FF2B5EF4-FFF2-40B4-BE49-F238E27FC236}">
                <a16:creationId xmlns:a16="http://schemas.microsoft.com/office/drawing/2014/main" id="{D499731D-4FE0-4B2B-96F8-3C0E0174DDD5}"/>
              </a:ext>
            </a:extLst>
          </p:cNvPr>
          <p:cNvSpPr>
            <a:spLocks noGrp="1"/>
          </p:cNvSpPr>
          <p:nvPr>
            <p:ph type="body" idx="1"/>
          </p:nvPr>
        </p:nvSpPr>
        <p:spPr>
          <a:xfrm>
            <a:off x="2935875" y="1146048"/>
            <a:ext cx="2560500" cy="3780002"/>
          </a:xfrm>
        </p:spPr>
        <p:txBody>
          <a:bodyPr/>
          <a:lstStyle/>
          <a:p>
            <a:r>
              <a:rPr lang="en-IN" dirty="0">
                <a:solidFill>
                  <a:schemeClr val="tx1">
                    <a:lumMod val="90000"/>
                    <a:lumOff val="10000"/>
                  </a:schemeClr>
                </a:solidFill>
              </a:rPr>
              <a:t>Admin</a:t>
            </a:r>
          </a:p>
          <a:p>
            <a:pPr>
              <a:buFont typeface="Wingdings" panose="05000000000000000000" pitchFamily="2" charset="2"/>
              <a:buChar char="§"/>
            </a:pPr>
            <a:r>
              <a:rPr lang="en-IN" dirty="0">
                <a:solidFill>
                  <a:schemeClr val="tx1">
                    <a:lumMod val="90000"/>
                    <a:lumOff val="10000"/>
                  </a:schemeClr>
                </a:solidFill>
              </a:rPr>
              <a:t>The admin can login the system</a:t>
            </a:r>
          </a:p>
          <a:p>
            <a:pPr>
              <a:buFont typeface="Wingdings" panose="05000000000000000000" pitchFamily="2" charset="2"/>
              <a:buChar char="§"/>
            </a:pPr>
            <a:r>
              <a:rPr lang="en-IN" dirty="0">
                <a:solidFill>
                  <a:schemeClr val="tx1">
                    <a:lumMod val="90000"/>
                    <a:lumOff val="10000"/>
                  </a:schemeClr>
                </a:solidFill>
              </a:rPr>
              <a:t>Can create categories </a:t>
            </a:r>
          </a:p>
          <a:p>
            <a:pPr>
              <a:buFont typeface="Wingdings" panose="05000000000000000000" pitchFamily="2" charset="2"/>
              <a:buChar char="§"/>
            </a:pPr>
            <a:r>
              <a:rPr lang="en-IN" dirty="0">
                <a:solidFill>
                  <a:schemeClr val="tx1">
                    <a:lumMod val="90000"/>
                    <a:lumOff val="10000"/>
                  </a:schemeClr>
                </a:solidFill>
              </a:rPr>
              <a:t>Can create subcategories</a:t>
            </a:r>
          </a:p>
          <a:p>
            <a:pPr>
              <a:buFont typeface="Wingdings" panose="05000000000000000000" pitchFamily="2" charset="2"/>
              <a:buChar char="§"/>
            </a:pPr>
            <a:r>
              <a:rPr lang="en-IN" dirty="0">
                <a:solidFill>
                  <a:schemeClr val="tx1">
                    <a:lumMod val="90000"/>
                    <a:lumOff val="10000"/>
                  </a:schemeClr>
                </a:solidFill>
              </a:rPr>
              <a:t>Can upload pictures</a:t>
            </a:r>
          </a:p>
          <a:p>
            <a:pPr>
              <a:buFont typeface="Wingdings" panose="05000000000000000000" pitchFamily="2" charset="2"/>
              <a:buChar char="§"/>
            </a:pPr>
            <a:r>
              <a:rPr lang="en-IN" dirty="0">
                <a:solidFill>
                  <a:schemeClr val="tx1">
                    <a:lumMod val="90000"/>
                    <a:lumOff val="10000"/>
                  </a:schemeClr>
                </a:solidFill>
              </a:rPr>
              <a:t>Can upload product features</a:t>
            </a:r>
          </a:p>
        </p:txBody>
      </p:sp>
      <p:sp>
        <p:nvSpPr>
          <p:cNvPr id="4" name="Text Placeholder 3">
            <a:extLst>
              <a:ext uri="{FF2B5EF4-FFF2-40B4-BE49-F238E27FC236}">
                <a16:creationId xmlns:a16="http://schemas.microsoft.com/office/drawing/2014/main" id="{AB110339-BB75-4BAB-BED0-2D5770494D6A}"/>
              </a:ext>
            </a:extLst>
          </p:cNvPr>
          <p:cNvSpPr>
            <a:spLocks noGrp="1"/>
          </p:cNvSpPr>
          <p:nvPr>
            <p:ph type="body" idx="2"/>
          </p:nvPr>
        </p:nvSpPr>
        <p:spPr>
          <a:xfrm>
            <a:off x="5650849" y="1146048"/>
            <a:ext cx="2560500" cy="3780002"/>
          </a:xfrm>
        </p:spPr>
        <p:txBody>
          <a:bodyPr/>
          <a:lstStyle/>
          <a:p>
            <a:r>
              <a:rPr lang="en-IN" dirty="0">
                <a:solidFill>
                  <a:schemeClr val="tx1">
                    <a:lumMod val="90000"/>
                    <a:lumOff val="10000"/>
                  </a:schemeClr>
                </a:solidFill>
              </a:rPr>
              <a:t>Users</a:t>
            </a:r>
          </a:p>
          <a:p>
            <a:pPr>
              <a:buFont typeface="Wingdings" panose="05000000000000000000" pitchFamily="2" charset="2"/>
              <a:buChar char="§"/>
            </a:pPr>
            <a:r>
              <a:rPr lang="en-IN" dirty="0">
                <a:solidFill>
                  <a:schemeClr val="tx1">
                    <a:lumMod val="90000"/>
                    <a:lumOff val="10000"/>
                  </a:schemeClr>
                </a:solidFill>
              </a:rPr>
              <a:t>The buyers can login the system</a:t>
            </a:r>
          </a:p>
          <a:p>
            <a:pPr>
              <a:buFont typeface="Wingdings" panose="05000000000000000000" pitchFamily="2" charset="2"/>
              <a:buChar char="§"/>
            </a:pPr>
            <a:r>
              <a:rPr lang="en-IN" dirty="0">
                <a:solidFill>
                  <a:schemeClr val="tx1">
                    <a:lumMod val="90000"/>
                    <a:lumOff val="10000"/>
                  </a:schemeClr>
                </a:solidFill>
              </a:rPr>
              <a:t>The buyers can search for a particular product</a:t>
            </a:r>
          </a:p>
          <a:p>
            <a:pPr>
              <a:buFont typeface="Wingdings" panose="05000000000000000000" pitchFamily="2" charset="2"/>
              <a:buChar char="§"/>
            </a:pPr>
            <a:r>
              <a:rPr lang="en-IN" dirty="0">
                <a:solidFill>
                  <a:schemeClr val="tx1">
                    <a:lumMod val="90000"/>
                    <a:lumOff val="10000"/>
                  </a:schemeClr>
                </a:solidFill>
              </a:rPr>
              <a:t>Can order and buy products</a:t>
            </a:r>
          </a:p>
        </p:txBody>
      </p:sp>
      <p:sp>
        <p:nvSpPr>
          <p:cNvPr id="5" name="Slide Number Placeholder 4">
            <a:extLst>
              <a:ext uri="{FF2B5EF4-FFF2-40B4-BE49-F238E27FC236}">
                <a16:creationId xmlns:a16="http://schemas.microsoft.com/office/drawing/2014/main" id="{D3CA6745-B594-4830-9F81-422125605B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780870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1"/>
          <p:cNvSpPr txBox="1">
            <a:spLocks noGrp="1"/>
          </p:cNvSpPr>
          <p:nvPr>
            <p:ph type="title"/>
          </p:nvPr>
        </p:nvSpPr>
        <p:spPr>
          <a:xfrm>
            <a:off x="2935875" y="480060"/>
            <a:ext cx="5275500" cy="68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400" dirty="0"/>
              <a:t>UML diagram</a:t>
            </a:r>
            <a:endParaRPr sz="2400" dirty="0"/>
          </a:p>
        </p:txBody>
      </p:sp>
      <p:sp>
        <p:nvSpPr>
          <p:cNvPr id="267" name="Google Shape;267;p21"/>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13" name="Picture 12">
            <a:extLst>
              <a:ext uri="{FF2B5EF4-FFF2-40B4-BE49-F238E27FC236}">
                <a16:creationId xmlns:a16="http://schemas.microsoft.com/office/drawing/2014/main" id="{9979ADB5-6D73-4ED9-94E9-18A1B1145956}"/>
              </a:ext>
            </a:extLst>
          </p:cNvPr>
          <p:cNvPicPr/>
          <p:nvPr/>
        </p:nvPicPr>
        <p:blipFill>
          <a:blip r:embed="rId3"/>
          <a:stretch>
            <a:fillRect/>
          </a:stretch>
        </p:blipFill>
        <p:spPr>
          <a:xfrm>
            <a:off x="2878725" y="1378743"/>
            <a:ext cx="5050838" cy="3700464"/>
          </a:xfrm>
          <a:prstGeom prst="rect">
            <a:avLst/>
          </a:prstGeom>
        </p:spPr>
      </p:pic>
    </p:spTree>
  </p:cSld>
  <p:clrMapOvr>
    <a:masterClrMapping/>
  </p:clrMapOvr>
</p:sld>
</file>

<file path=ppt/theme/theme1.xml><?xml version="1.0" encoding="utf-8"?>
<a:theme xmlns:a="http://schemas.openxmlformats.org/drawingml/2006/main" name="Puck template">
  <a:themeElements>
    <a:clrScheme name="Custom 347">
      <a:dk1>
        <a:srgbClr val="212A2E"/>
      </a:dk1>
      <a:lt1>
        <a:srgbClr val="FFFFFF"/>
      </a:lt1>
      <a:dk2>
        <a:srgbClr val="617A86"/>
      </a:dk2>
      <a:lt2>
        <a:srgbClr val="A1BECC"/>
      </a:lt2>
      <a:accent1>
        <a:srgbClr val="00D1C6"/>
      </a:accent1>
      <a:accent2>
        <a:srgbClr val="00ACC3"/>
      </a:accent2>
      <a:accent3>
        <a:srgbClr val="BBCD00"/>
      </a:accent3>
      <a:accent4>
        <a:srgbClr val="65BB48"/>
      </a:accent4>
      <a:accent5>
        <a:srgbClr val="F8BB00"/>
      </a:accent5>
      <a:accent6>
        <a:srgbClr val="EF6222"/>
      </a:accent6>
      <a:hlink>
        <a:srgbClr val="617A8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1163</Words>
  <Application>Microsoft Office PowerPoint</Application>
  <PresentationFormat>On-screen Show (16:9)</PresentationFormat>
  <Paragraphs>94</Paragraphs>
  <Slides>16</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Calibri</vt:lpstr>
      <vt:lpstr>Varela Round</vt:lpstr>
      <vt:lpstr>Calibri Light</vt:lpstr>
      <vt:lpstr>Wingdings</vt:lpstr>
      <vt:lpstr>Arial</vt:lpstr>
      <vt:lpstr>Symbol</vt:lpstr>
      <vt:lpstr>Nixie One</vt:lpstr>
      <vt:lpstr>Puck template</vt:lpstr>
      <vt:lpstr>Django shopping websites BY: Neeraj Chandwani (20BCS2434) Abharan Singh (20BCS2438) Hardik Dhamija (20BCS2446) Harjeet Singh Thakral (20BCS2451) Vaasav Bhadwal (20BCS2534) </vt:lpstr>
      <vt:lpstr>Project Introduction</vt:lpstr>
      <vt:lpstr>Advantages of the new system proposed : </vt:lpstr>
      <vt:lpstr>Innovation in out project</vt:lpstr>
      <vt:lpstr>Future scope of the Project </vt:lpstr>
      <vt:lpstr>Hardware requirements</vt:lpstr>
      <vt:lpstr>Software requirements </vt:lpstr>
      <vt:lpstr>Modules</vt:lpstr>
      <vt:lpstr>UML diagram</vt:lpstr>
      <vt:lpstr>DFD</vt:lpstr>
      <vt:lpstr>PowerPoint Presentation</vt:lpstr>
      <vt:lpstr>PowerPoint Presentation</vt:lpstr>
      <vt:lpstr>Advantages of Django </vt:lpstr>
      <vt:lpstr>Technology used: HTML &amp;&amp; CSS</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 shopping websites</dc:title>
  <cp:lastModifiedBy>Neeraj Chandwani</cp:lastModifiedBy>
  <cp:revision>7</cp:revision>
  <dcterms:modified xsi:type="dcterms:W3CDTF">2022-05-18T08:50:57Z</dcterms:modified>
</cp:coreProperties>
</file>