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58" r:id="rId3"/>
    <p:sldId id="273" r:id="rId5"/>
    <p:sldId id="274" r:id="rId6"/>
    <p:sldId id="275" r:id="rId7"/>
    <p:sldId id="282" r:id="rId8"/>
    <p:sldId id="284" r:id="rId9"/>
    <p:sldId id="286" r:id="rId10"/>
    <p:sldId id="287" r:id="rId11"/>
    <p:sldId id="294" r:id="rId12"/>
    <p:sldId id="288" r:id="rId13"/>
    <p:sldId id="300" r:id="rId14"/>
    <p:sldId id="289" r:id="rId15"/>
    <p:sldId id="290" r:id="rId16"/>
    <p:sldId id="291" r:id="rId1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6062"/>
    <a:srgbClr val="DA31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howGuides="1">
      <p:cViewPr varScale="1">
        <p:scale>
          <a:sx n="106" d="100"/>
          <a:sy n="106" d="100"/>
        </p:scale>
        <p:origin x="792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279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6D40C89-1D2E-42C9-AD79-5E024A5F6A11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5CA20F1-9B12-4236-A14C-758ACCB4D1AF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B61CB86-BEE3-4DB7-A266-59DAD553B236}" type="datetimeFigureOut">
              <a:rPr lang="en-IN" smtClean="0"/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07C1086-E94F-44D0-9E39-85AA8FC12ABE}" type="slidenum">
              <a:rPr lang="en-IN" smtClean="0"/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4" name="Google Shape;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A169-E04C-4FCA-B899-EF33C33D0E7C}" type="datetime1">
              <a:rPr lang="en-US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Logic Design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1890-78B1-446D-ACB8-09DB24EB6BC7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>
        <p14:prism isContent="1"/>
      </p:transition>
    </mc:Choice>
    <mc:Fallback>
      <p:transition spd="slow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4687-A5B4-460B-AE0B-C62700C649BF}" type="datetime1">
              <a:rPr lang="en-US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Logic Design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1890-78B1-446D-ACB8-09DB24EB6BC7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>
        <p14:prism isContent="1"/>
      </p:transition>
    </mc:Choice>
    <mc:Fallback>
      <p:transition spd="slow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D0933-5B95-4B05-992A-FC9F261BC0ED}" type="datetime1">
              <a:rPr lang="en-US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Logic Design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1890-78B1-446D-ACB8-09DB24EB6BC7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>
        <p14:prism isContent="1"/>
      </p:transition>
    </mc:Choice>
    <mc:Fallback>
      <p:transition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151" y="1342408"/>
            <a:ext cx="10515600" cy="8739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76871"/>
            <a:ext cx="10515600" cy="39000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777D-BD8A-436C-8F01-28C42F1C3761}" type="datetime1">
              <a:rPr lang="en-US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Digital Logic Design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1890-78B1-446D-ACB8-09DB24EB6BC7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>
        <p14:prism isContent="1"/>
      </p:transition>
    </mc:Choice>
    <mc:Fallback>
      <p:transition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CDDC-B040-43CE-82D5-047BACC8FA97}" type="datetime1">
              <a:rPr lang="en-US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Logic Design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1890-78B1-446D-ACB8-09DB24EB6BC7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>
        <p14:prism isContent="1"/>
      </p:transition>
    </mc:Choice>
    <mc:Fallback>
      <p:transition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334B7-DBBC-4B0E-8D27-CD9A13C4A09A}" type="datetime1">
              <a:rPr lang="en-US" smtClean="0"/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Logic Design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1890-78B1-446D-ACB8-09DB24EB6BC7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>
        <p14:prism isContent="1"/>
      </p:transition>
    </mc:Choice>
    <mc:Fallback>
      <p:transition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FCD2-23AA-485F-A69C-970F807AFED3}" type="datetime1">
              <a:rPr lang="en-US" smtClean="0"/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Logic Design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1890-78B1-446D-ACB8-09DB24EB6BC7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>
        <p14:prism isContent="1"/>
      </p:transition>
    </mc:Choice>
    <mc:Fallback>
      <p:transition spd="slow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C733-1D37-4B82-8ACB-4CC30F48EBC0}" type="datetime1">
              <a:rPr lang="en-US" smtClean="0"/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Logic Design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1890-78B1-446D-ACB8-09DB24EB6BC7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>
        <p14:prism isContent="1"/>
      </p:transition>
    </mc:Choice>
    <mc:Fallback>
      <p:transition spd="slow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5567-4AD8-4F5F-A1B1-D7691E54D841}" type="datetime1">
              <a:rPr lang="en-US" smtClean="0"/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Logic Design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1890-78B1-446D-ACB8-09DB24EB6BC7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>
        <p14:prism isContent="1"/>
      </p:transition>
    </mc:Choice>
    <mc:Fallback>
      <p:transition spd="slow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E6D9-69B1-450D-BBD4-5BA947242518}" type="datetime1">
              <a:rPr lang="en-US" smtClean="0"/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Logic Design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1890-78B1-446D-ACB8-09DB24EB6BC7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>
        <p14:prism isContent="1"/>
      </p:transition>
    </mc:Choice>
    <mc:Fallback>
      <p:transition spd="slow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75D8-15A7-4930-AB53-853ED5CC75C7}" type="datetime1">
              <a:rPr lang="en-US" smtClean="0"/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Logic Design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1890-78B1-446D-ACB8-09DB24EB6BC7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>
        <p14:prism isContent="1"/>
      </p:transition>
    </mc:Choice>
    <mc:Fallback>
      <p:transition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7844" y="8648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93B02-A53E-43E8-B508-E6BFD8C80A38}" type="datetime1">
              <a:rPr lang="en-US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Digital Logic Design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41890-78B1-446D-ACB8-09DB24EB6BC7}" type="slidenum">
              <a:rPr lang="en-IN" smtClean="0"/>
            </a:fld>
            <a:endParaRPr lang="en-IN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-13692"/>
            <a:ext cx="12211288" cy="70638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209364" y="293871"/>
            <a:ext cx="6744072" cy="858202"/>
            <a:chOff x="119336" y="1512082"/>
            <a:chExt cx="6479501" cy="858202"/>
          </a:xfrm>
          <a:effectLst>
            <a:outerShdw blurRad="50800" dist="76200" dir="2700000" algn="tl" rotWithShape="0">
              <a:prstClr val="black">
                <a:alpha val="70000"/>
              </a:prstClr>
            </a:outerShdw>
          </a:effectLst>
        </p:grpSpPr>
        <p:sp>
          <p:nvSpPr>
            <p:cNvPr id="10" name="Rounded Rectangle 9"/>
            <p:cNvSpPr/>
            <p:nvPr/>
          </p:nvSpPr>
          <p:spPr>
            <a:xfrm>
              <a:off x="119336" y="1512082"/>
              <a:ext cx="6479501" cy="8582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344" y="1565710"/>
              <a:ext cx="1872208" cy="786194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2" name="Title 1"/>
          <p:cNvSpPr txBox="1"/>
          <p:nvPr userDrawn="1"/>
        </p:nvSpPr>
        <p:spPr>
          <a:xfrm>
            <a:off x="2285806" y="319528"/>
            <a:ext cx="4495852" cy="7861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400" b="1" dirty="0">
                <a:solidFill>
                  <a:srgbClr val="606062"/>
                </a:solidFill>
                <a:latin typeface="Arial Narrow" panose="020B0606020202030204" pitchFamily="34" charset="0"/>
              </a:rPr>
              <a:t>School of Technology Management &amp; Engineering | Navi Mumbai</a:t>
            </a:r>
            <a:endParaRPr lang="en-US" sz="2400" b="1" dirty="0">
              <a:solidFill>
                <a:srgbClr val="606062"/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772945"/>
            <a:ext cx="12211288" cy="8505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232966" y="319528"/>
            <a:ext cx="0" cy="8141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Click="0">
        <p14:prism isContent="1"/>
      </p:transition>
    </mc:Choice>
    <mc:Fallback>
      <p:transition spd="slow" advClick="0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 txBox="1">
            <a:spLocks noGrp="1"/>
          </p:cNvSpPr>
          <p:nvPr>
            <p:ph type="ctrTitle"/>
          </p:nvPr>
        </p:nvSpPr>
        <p:spPr>
          <a:xfrm>
            <a:off x="1524000" y="2819400"/>
            <a:ext cx="8839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IN" sz="4800" b="1" dirty="0"/>
              <a:t>Pose-Triggered Alarm System using Computer Vision and Machine Learning</a:t>
            </a:r>
            <a:endParaRPr sz="4800" b="1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7" name="Google Shape;97;p8"/>
          <p:cNvSpPr txBox="1">
            <a:spLocks noGrp="1"/>
          </p:cNvSpPr>
          <p:nvPr>
            <p:ph type="subTitle" idx="1"/>
          </p:nvPr>
        </p:nvSpPr>
        <p:spPr>
          <a:xfrm>
            <a:off x="228600" y="5715000"/>
            <a:ext cx="10535285" cy="89090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 algn="just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2400"/>
            </a:pPr>
            <a:r>
              <a:rPr lang="en-IN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Presented by : Neeraj Pawar(A004), Bindi Gondalia(A005), Palak Singh(A033)</a:t>
            </a:r>
            <a:endParaRPr lang="en-IN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2400"/>
            </a:pPr>
            <a:r>
              <a:rPr lang="en-IN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Under the guidance of : Prof. Shailendra Aote</a:t>
            </a:r>
            <a:endParaRPr lang="en-IN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9" name="Google Shape;99;p8"/>
          <p:cNvSpPr txBox="1">
            <a:spLocks noGrp="1"/>
          </p:cNvSpPr>
          <p:nvPr>
            <p:ph type="sldNum" idx="12"/>
          </p:nvPr>
        </p:nvSpPr>
        <p:spPr>
          <a:xfrm>
            <a:off x="8077200" y="637354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000000"/>
              </a:buClr>
              <a:buSzPts val="1050"/>
            </a:pPr>
            <a:fld id="{00000000-1234-1234-1234-123412341234}" type="slidenum">
              <a:rPr lang="en-IN" sz="105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050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" name="Google Shape;96;p8"/>
          <p:cNvSpPr txBox="1">
            <a:spLocks noGrp="1"/>
          </p:cNvSpPr>
          <p:nvPr/>
        </p:nvSpPr>
        <p:spPr>
          <a:xfrm>
            <a:off x="1981200" y="1349375"/>
            <a:ext cx="9304655" cy="14700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/>
              <a:t>(BTech AI&amp;DS       Final Presentation     A.Y. 2024-2025)</a:t>
            </a:r>
            <a:endParaRPr lang="en-IN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>
        <p14:prism isContent="1"/>
      </p:transition>
    </mc:Choice>
    <mc:Fallback>
      <p:transition spd="slow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>
            <a:spLocks noGrp="1"/>
          </p:cNvSpPr>
          <p:nvPr>
            <p:ph type="title"/>
          </p:nvPr>
        </p:nvSpPr>
        <p:spPr>
          <a:xfrm>
            <a:off x="1981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-IN"/>
              <a:t>Implementation</a:t>
            </a:r>
            <a:endParaRPr lang="en-IN"/>
          </a:p>
        </p:txBody>
      </p:sp>
      <p:sp>
        <p:nvSpPr>
          <p:cNvPr id="114" name="Google Shape;114;p5"/>
          <p:cNvSpPr txBox="1">
            <a:spLocks noGrp="1"/>
          </p:cNvSpPr>
          <p:nvPr>
            <p:ph type="sldNum" idx="12"/>
          </p:nvPr>
        </p:nvSpPr>
        <p:spPr>
          <a:xfrm>
            <a:off x="8077200" y="637354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SzPts val="1050"/>
            </a:pPr>
            <a:fld id="{00000000-1234-1234-1234-123412341234}" type="slidenum">
              <a:rPr lang="en-IN"/>
            </a:fld>
            <a:endParaRPr lang="en-IN"/>
          </a:p>
        </p:txBody>
      </p:sp>
      <p:graphicFrame>
        <p:nvGraphicFramePr>
          <p:cNvPr id="3" name="Table 2"/>
          <p:cNvGraphicFramePr/>
          <p:nvPr/>
        </p:nvGraphicFramePr>
        <p:xfrm>
          <a:off x="533400" y="2438400"/>
          <a:ext cx="11346815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4215"/>
                <a:gridCol w="8102600"/>
              </a:tblGrid>
              <a:tr h="1066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600" b="0">
                          <a:solidFill>
                            <a:schemeClr val="tx1"/>
                          </a:solidFill>
                        </a:rPr>
                        <a:t>System Logic</a:t>
                      </a:r>
                      <a:endParaRPr lang="en-IN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</a:rPr>
                        <a:t>Counting Logic: Developed algorithm to increment counters when valid gestures are detected.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</a:rPr>
                        <a:t>Deactivation Threshold: Set alarm deactivation condition to require 10 successful arm raises for both arms.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229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</a:rPr>
                        <a:t>Performance Optimization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</a:rPr>
                        <a:t>Real-Time Processing: Optimized the system to process frames at 30 FPS for smooth user interaction.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</a:rPr>
                        <a:t>Visualization: Displayed real-time feedback on the screen, showing the angle and gesture counts.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>
        <p14:prism isContent="1"/>
      </p:transition>
    </mc:Choice>
    <mc:Fallback>
      <p:transition spd="slow"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>
            <a:spLocks noGrp="1"/>
          </p:cNvSpPr>
          <p:nvPr>
            <p:ph type="title"/>
          </p:nvPr>
        </p:nvSpPr>
        <p:spPr>
          <a:xfrm>
            <a:off x="1981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-IN"/>
              <a:t>Results</a:t>
            </a:r>
            <a:endParaRPr lang="en-IN"/>
          </a:p>
        </p:txBody>
      </p:sp>
      <p:sp>
        <p:nvSpPr>
          <p:cNvPr id="114" name="Google Shape;114;p5"/>
          <p:cNvSpPr txBox="1">
            <a:spLocks noGrp="1"/>
          </p:cNvSpPr>
          <p:nvPr>
            <p:ph type="sldNum" idx="12"/>
          </p:nvPr>
        </p:nvSpPr>
        <p:spPr>
          <a:xfrm>
            <a:off x="8077200" y="637354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SzPts val="1050"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 l="20750" t="15295" r="23000"/>
          <a:stretch>
            <a:fillRect/>
          </a:stretch>
        </p:blipFill>
        <p:spPr>
          <a:xfrm>
            <a:off x="31750" y="2514600"/>
            <a:ext cx="4121150" cy="3487420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178300" y="2057400"/>
            <a:ext cx="8013700" cy="39617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>
        <p14:prism isContent="1"/>
      </p:transition>
    </mc:Choice>
    <mc:Fallback>
      <p:transition spd="slow"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>
            <a:spLocks noGrp="1"/>
          </p:cNvSpPr>
          <p:nvPr>
            <p:ph type="title"/>
          </p:nvPr>
        </p:nvSpPr>
        <p:spPr>
          <a:xfrm>
            <a:off x="1981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-IN"/>
              <a:t>Paper Details</a:t>
            </a:r>
            <a:endParaRPr lang="en-IN"/>
          </a:p>
        </p:txBody>
      </p:sp>
      <p:sp>
        <p:nvSpPr>
          <p:cNvPr id="112" name="Google Shape;112;p5"/>
          <p:cNvSpPr txBox="1">
            <a:spLocks noGrp="1"/>
          </p:cNvSpPr>
          <p:nvPr>
            <p:ph type="body" idx="1"/>
          </p:nvPr>
        </p:nvSpPr>
        <p:spPr>
          <a:xfrm>
            <a:off x="381000" y="2286000"/>
            <a:ext cx="10481310" cy="40703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457200" indent="-3810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IN" dirty="0"/>
              <a:t>Submitted in International Conference on Innovation </a:t>
            </a:r>
            <a:r>
              <a:rPr dirty="0"/>
              <a:t>in Computing and Engineering 2025(ICE 2025)</a:t>
            </a:r>
            <a:r>
              <a:rPr lang="en-IN" dirty="0"/>
              <a:t>  </a:t>
            </a:r>
            <a:endParaRPr lang="en-IN" dirty="0"/>
          </a:p>
          <a:p>
            <a:pPr marL="76200" indent="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IN" dirty="0"/>
              <a:t>     Author notification: 30th Nov</a:t>
            </a:r>
            <a:endParaRPr lang="en-IN" dirty="0"/>
          </a:p>
          <a:p>
            <a:pPr marL="76200" indent="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Noto Sans Symbols"/>
              <a:buNone/>
            </a:pPr>
            <a:endParaRPr dirty="0"/>
          </a:p>
          <a:p>
            <a:pPr marL="457200" indent="-3810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IN" dirty="0"/>
              <a:t>Submitted in 2nd IEEE </a:t>
            </a:r>
            <a:r>
              <a:rPr lang="en-IN" dirty="0">
                <a:sym typeface="+mn-ea"/>
              </a:rPr>
              <a:t>international</a:t>
            </a:r>
            <a:r>
              <a:rPr lang="en-IN" dirty="0"/>
              <a:t> conference on AI and Quantam Computation-Based Sensor Applications (ICAIQSA-2024)</a:t>
            </a:r>
            <a:endParaRPr lang="en-IN" dirty="0"/>
          </a:p>
          <a:p>
            <a:pPr marL="76200" indent="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IN" dirty="0"/>
              <a:t>     Author notification: Before 16th Nov</a:t>
            </a:r>
            <a:endParaRPr lang="en-IN" dirty="0"/>
          </a:p>
        </p:txBody>
      </p:sp>
      <p:sp>
        <p:nvSpPr>
          <p:cNvPr id="114" name="Google Shape;114;p5"/>
          <p:cNvSpPr txBox="1">
            <a:spLocks noGrp="1"/>
          </p:cNvSpPr>
          <p:nvPr>
            <p:ph type="sldNum" idx="12"/>
          </p:nvPr>
        </p:nvSpPr>
        <p:spPr>
          <a:xfrm>
            <a:off x="8077200" y="637354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SzPts val="1050"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>
        <p14:prism isContent="1"/>
      </p:transition>
    </mc:Choice>
    <mc:Fallback>
      <p:transition spd="slow" advClick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>
            <a:spLocks noGrp="1"/>
          </p:cNvSpPr>
          <p:nvPr>
            <p:ph type="title"/>
          </p:nvPr>
        </p:nvSpPr>
        <p:spPr>
          <a:xfrm>
            <a:off x="1981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-IN"/>
              <a:t>References</a:t>
            </a:r>
            <a:endParaRPr lang="en-IN"/>
          </a:p>
        </p:txBody>
      </p:sp>
      <p:sp>
        <p:nvSpPr>
          <p:cNvPr id="112" name="Google Shape;112;p5"/>
          <p:cNvSpPr txBox="1">
            <a:spLocks noGrp="1"/>
          </p:cNvSpPr>
          <p:nvPr>
            <p:ph type="body" idx="1"/>
          </p:nvPr>
        </p:nvSpPr>
        <p:spPr>
          <a:xfrm>
            <a:off x="381000" y="2057400"/>
            <a:ext cx="10481310" cy="40703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76200" indent="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IN" sz="2000" dirty="0"/>
              <a:t>1. Deep High Resolution Representation Learning for Human Pose Estimation</a:t>
            </a:r>
            <a:endParaRPr lang="en-IN" sz="2000" dirty="0"/>
          </a:p>
          <a:p>
            <a:pPr marL="76200" indent="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IN" sz="2000" dirty="0"/>
              <a:t>2. Improved Yoga Pose Detection Using MediaPipe and MoveNet in a DL model</a:t>
            </a:r>
            <a:endParaRPr lang="en-IN" sz="2000" dirty="0"/>
          </a:p>
          <a:p>
            <a:pPr marL="76200" indent="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IN" sz="2000" dirty="0"/>
              <a:t>3. Yoga Pose Detection and Classification using DL</a:t>
            </a:r>
            <a:endParaRPr lang="en-IN" sz="2000" dirty="0"/>
          </a:p>
          <a:p>
            <a:pPr marL="76200" indent="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IN" sz="2000" dirty="0"/>
              <a:t>4. APPLICATIONS OF GOOGLE MEDIAPIPE POSE ESTIMATION</a:t>
            </a:r>
            <a:endParaRPr lang="en-IN" sz="2000" dirty="0"/>
          </a:p>
          <a:p>
            <a:pPr marL="76200" indent="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IN" sz="2000" dirty="0"/>
              <a:t>5. Real-Time Yoga Pose Detection using ML algo</a:t>
            </a:r>
            <a:endParaRPr lang="en-IN" sz="2000" dirty="0"/>
          </a:p>
          <a:p>
            <a:pPr marL="76200" indent="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IN" sz="2000" dirty="0"/>
              <a:t>6. A Kalman-Filter Based Method for Pose estimation in Visual Servoing</a:t>
            </a:r>
            <a:endParaRPr lang="en-IN" sz="2000" dirty="0"/>
          </a:p>
          <a:p>
            <a:pPr marL="76200" indent="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IN" sz="2000" dirty="0"/>
              <a:t>7. Introduction to estimation and the Kalman Filter</a:t>
            </a:r>
            <a:endParaRPr lang="en-IN" sz="2000" dirty="0"/>
          </a:p>
          <a:p>
            <a:pPr marL="76200" indent="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IN" sz="2000" dirty="0"/>
              <a:t>8. Real-time human pose detection and tracking for tele-rehabilitation in virtual reality</a:t>
            </a:r>
            <a:endParaRPr lang="en-IN" sz="2000" dirty="0"/>
          </a:p>
          <a:p>
            <a:pPr marL="76200" indent="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IN" sz="2000" dirty="0"/>
              <a:t>9. Grasp Pose Detection with Affordance-based Task Constraint Learning in single view point clouds</a:t>
            </a:r>
            <a:endParaRPr lang="en-IN" sz="2000" dirty="0"/>
          </a:p>
          <a:p>
            <a:pPr marL="76200" indent="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IN" sz="2000" dirty="0">
                <a:sym typeface="+mn-ea"/>
              </a:rPr>
              <a:t>10. National Sleep Foundation’s sleep time duration recommendations</a:t>
            </a:r>
            <a:endParaRPr lang="en-IN" sz="2000" dirty="0"/>
          </a:p>
          <a:p>
            <a:pPr marL="76200" indent="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IN" sz="2000" dirty="0">
                <a:sym typeface="+mn-ea"/>
              </a:rPr>
              <a:t>11. An Introduction to the Kalman Filter</a:t>
            </a:r>
            <a:endParaRPr lang="en-IN" sz="2000" dirty="0"/>
          </a:p>
          <a:p>
            <a:pPr marL="76200" indent="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Noto Sans Symbols"/>
              <a:buNone/>
            </a:pPr>
            <a:endParaRPr lang="en-IN" sz="2000" dirty="0"/>
          </a:p>
        </p:txBody>
      </p:sp>
      <p:sp>
        <p:nvSpPr>
          <p:cNvPr id="114" name="Google Shape;114;p5"/>
          <p:cNvSpPr txBox="1">
            <a:spLocks noGrp="1"/>
          </p:cNvSpPr>
          <p:nvPr>
            <p:ph type="sldNum" idx="12"/>
          </p:nvPr>
        </p:nvSpPr>
        <p:spPr>
          <a:xfrm>
            <a:off x="8077200" y="637354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SzPts val="1050"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>
        <p14:prism isContent="1"/>
      </p:transition>
    </mc:Choice>
    <mc:Fallback>
      <p:transition spd="slow" advClick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>
            <a:spLocks noGrp="1"/>
          </p:cNvSpPr>
          <p:nvPr>
            <p:ph type="title"/>
          </p:nvPr>
        </p:nvSpPr>
        <p:spPr>
          <a:xfrm>
            <a:off x="1981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-IN"/>
              <a:t>References</a:t>
            </a:r>
            <a:endParaRPr lang="en-IN"/>
          </a:p>
        </p:txBody>
      </p:sp>
      <p:sp>
        <p:nvSpPr>
          <p:cNvPr id="112" name="Google Shape;112;p5"/>
          <p:cNvSpPr txBox="1">
            <a:spLocks noGrp="1"/>
          </p:cNvSpPr>
          <p:nvPr>
            <p:ph type="body" idx="1"/>
          </p:nvPr>
        </p:nvSpPr>
        <p:spPr>
          <a:xfrm>
            <a:off x="381000" y="2057400"/>
            <a:ext cx="10481310" cy="40703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76200" indent="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IN" sz="2000" dirty="0"/>
              <a:t>12. MediaPipe A Framework for Building Perception Pipelines</a:t>
            </a:r>
            <a:endParaRPr lang="en-IN" sz="2000" dirty="0"/>
          </a:p>
          <a:p>
            <a:pPr marL="76200" indent="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IN" sz="2000" dirty="0"/>
              <a:t>13. Pose Estimation from Corresponding Point Data</a:t>
            </a:r>
            <a:endParaRPr lang="en-IN" sz="2000" dirty="0"/>
          </a:p>
          <a:p>
            <a:pPr marL="76200" indent="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IN" sz="2000" dirty="0"/>
              <a:t>14. Deep Learning-Based Human Pose EstimationA Survey</a:t>
            </a:r>
            <a:endParaRPr lang="en-IN" sz="2000" dirty="0"/>
          </a:p>
          <a:p>
            <a:pPr marL="76200" indent="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IN" sz="2000" dirty="0"/>
              <a:t>15. DeeperCut A Deeper, Stronger, and Faster Multi-person Pose Estimation Model</a:t>
            </a:r>
            <a:endParaRPr lang="en-IN" sz="2000" dirty="0"/>
          </a:p>
        </p:txBody>
      </p:sp>
      <p:sp>
        <p:nvSpPr>
          <p:cNvPr id="114" name="Google Shape;114;p5"/>
          <p:cNvSpPr txBox="1">
            <a:spLocks noGrp="1"/>
          </p:cNvSpPr>
          <p:nvPr>
            <p:ph type="sldNum" idx="12"/>
          </p:nvPr>
        </p:nvSpPr>
        <p:spPr>
          <a:xfrm>
            <a:off x="8077200" y="637354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SzPts val="1050"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>
        <p14:prism isContent="1"/>
      </p:transition>
    </mc:Choice>
    <mc:Fallback>
      <p:transition spd="slow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1981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-IN"/>
              <a:t>Problem Statement</a:t>
            </a:r>
            <a:endParaRPr lang="en-IN"/>
          </a:p>
        </p:txBody>
      </p:sp>
      <p:sp>
        <p:nvSpPr>
          <p:cNvPr id="96" name="Google Shape;96;p3"/>
          <p:cNvSpPr txBox="1">
            <a:spLocks noGrp="1"/>
          </p:cNvSpPr>
          <p:nvPr>
            <p:ph type="body" idx="1"/>
          </p:nvPr>
        </p:nvSpPr>
        <p:spPr>
          <a:xfrm>
            <a:off x="457200" y="2590800"/>
            <a:ext cx="11575415" cy="233299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457200" indent="-3810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IN"/>
              <a:t>Traditional alarm clocks often fail to effectively wake users, leading to reliance on the snooze button and poor morning habits. This disrupts sleep cycles and affects mental and physical well-being. There is a need for an innovative solution that not only wakes users but also promotes physical activity and overall alertness from the moment they wake up.</a:t>
            </a:r>
            <a:endParaRPr lang="en-IN"/>
          </a:p>
          <a:p>
            <a:pPr marL="76200" indent="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Noto Sans Symbols"/>
              <a:buNone/>
            </a:pPr>
            <a:endParaRPr lang="en-IN" i="1"/>
          </a:p>
        </p:txBody>
      </p:sp>
      <p:sp>
        <p:nvSpPr>
          <p:cNvPr id="98" name="Google Shape;98;p3"/>
          <p:cNvSpPr txBox="1">
            <a:spLocks noGrp="1"/>
          </p:cNvSpPr>
          <p:nvPr>
            <p:ph type="sldNum" idx="12"/>
          </p:nvPr>
        </p:nvSpPr>
        <p:spPr>
          <a:xfrm>
            <a:off x="8077200" y="637354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SzPts val="1050"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>
        <p14:prism isContent="1"/>
      </p:transition>
    </mc:Choice>
    <mc:Fallback>
      <p:transition spd="slow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1981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-IN"/>
              <a:t>Motivation</a:t>
            </a:r>
            <a:endParaRPr lang="en-IN"/>
          </a:p>
        </p:txBody>
      </p:sp>
      <p:sp>
        <p:nvSpPr>
          <p:cNvPr id="104" name="Google Shape;104;p4"/>
          <p:cNvSpPr txBox="1">
            <a:spLocks noGrp="1"/>
          </p:cNvSpPr>
          <p:nvPr>
            <p:ph type="body" idx="1"/>
          </p:nvPr>
        </p:nvSpPr>
        <p:spPr>
          <a:xfrm>
            <a:off x="762000" y="2362200"/>
            <a:ext cx="10453370" cy="193421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457200" indent="-3810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IN"/>
              <a:t>Health &amp; Wellness: Encourages physical activity in the morning to improve alertness and promote a healthier start to the day.</a:t>
            </a:r>
            <a:endParaRPr lang="en-IN"/>
          </a:p>
          <a:p>
            <a:pPr marL="457200" indent="-3810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IN"/>
              <a:t>User-Engagement: Incorporates interactive gestures and feedback, ensuring users actively participate in their wake-up routine.</a:t>
            </a:r>
            <a:endParaRPr lang="en-IN"/>
          </a:p>
          <a:p>
            <a:pPr marL="457200" indent="-3810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IN"/>
              <a:t>Problem-Solving: Addresses the common issue of disrupted sleep cycles and ineffective alarms by requiring users to perform physical actions to deactivate the alarm.</a:t>
            </a:r>
            <a:endParaRPr lang="en-IN"/>
          </a:p>
          <a:p>
            <a:pPr marL="457200" indent="-3810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Noto Sans Symbols"/>
              <a:buChar char="❑"/>
            </a:pPr>
            <a:endParaRPr lang="en-IN" i="1"/>
          </a:p>
        </p:txBody>
      </p:sp>
      <p:sp>
        <p:nvSpPr>
          <p:cNvPr id="106" name="Google Shape;106;p4"/>
          <p:cNvSpPr txBox="1">
            <a:spLocks noGrp="1"/>
          </p:cNvSpPr>
          <p:nvPr>
            <p:ph type="sldNum" idx="12"/>
          </p:nvPr>
        </p:nvSpPr>
        <p:spPr>
          <a:xfrm>
            <a:off x="8077200" y="637354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SzPts val="1050"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>
        <p14:prism isContent="1"/>
      </p:transition>
    </mc:Choice>
    <mc:Fallback>
      <p:transition spd="slow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>
            <a:spLocks noGrp="1"/>
          </p:cNvSpPr>
          <p:nvPr>
            <p:ph type="title"/>
          </p:nvPr>
        </p:nvSpPr>
        <p:spPr>
          <a:xfrm>
            <a:off x="1981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-IN"/>
              <a:t>Scope of the project</a:t>
            </a:r>
            <a:endParaRPr lang="en-IN"/>
          </a:p>
        </p:txBody>
      </p:sp>
      <p:sp>
        <p:nvSpPr>
          <p:cNvPr id="112" name="Google Shape;112;p5"/>
          <p:cNvSpPr txBox="1">
            <a:spLocks noGrp="1"/>
          </p:cNvSpPr>
          <p:nvPr>
            <p:ph type="body" idx="1"/>
          </p:nvPr>
        </p:nvSpPr>
        <p:spPr>
          <a:xfrm>
            <a:off x="609600" y="2514600"/>
            <a:ext cx="10481310" cy="40703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457200" indent="-3810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IN" dirty="0"/>
              <a:t>Pose Detection</a:t>
            </a:r>
            <a:endParaRPr lang="en-IN" dirty="0"/>
          </a:p>
          <a:p>
            <a:pPr marL="457200" indent="-3810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IN" dirty="0"/>
              <a:t>Physical Interaction</a:t>
            </a:r>
            <a:endParaRPr lang="en-IN" dirty="0"/>
          </a:p>
          <a:p>
            <a:pPr marL="457200" indent="-3810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IN" dirty="0"/>
              <a:t>Kalman Filter Integration</a:t>
            </a:r>
            <a:endParaRPr lang="en-IN" dirty="0"/>
          </a:p>
          <a:p>
            <a:pPr marL="457200" indent="-3810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IN" dirty="0"/>
              <a:t>Minimal Hardware Requirement</a:t>
            </a:r>
            <a:endParaRPr lang="en-IN" dirty="0"/>
          </a:p>
          <a:p>
            <a:pPr marL="457200" indent="-3810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IN" dirty="0"/>
              <a:t>Real-Time Feedback</a:t>
            </a:r>
            <a:endParaRPr dirty="0"/>
          </a:p>
        </p:txBody>
      </p:sp>
      <p:sp>
        <p:nvSpPr>
          <p:cNvPr id="114" name="Google Shape;114;p5"/>
          <p:cNvSpPr txBox="1">
            <a:spLocks noGrp="1"/>
          </p:cNvSpPr>
          <p:nvPr>
            <p:ph type="sldNum" idx="12"/>
          </p:nvPr>
        </p:nvSpPr>
        <p:spPr>
          <a:xfrm>
            <a:off x="8077200" y="637354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SzPts val="1050"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>
        <p14:prism isContent="1"/>
      </p:transition>
    </mc:Choice>
    <mc:Fallback>
      <p:transition spd="slow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>
            <a:spLocks noGrp="1"/>
          </p:cNvSpPr>
          <p:nvPr>
            <p:ph type="title"/>
          </p:nvPr>
        </p:nvSpPr>
        <p:spPr>
          <a:xfrm>
            <a:off x="1981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-IN"/>
              <a:t>Introduction</a:t>
            </a:r>
            <a:endParaRPr lang="en-IN"/>
          </a:p>
        </p:txBody>
      </p:sp>
      <p:sp>
        <p:nvSpPr>
          <p:cNvPr id="112" name="Google Shape;112;p5"/>
          <p:cNvSpPr txBox="1">
            <a:spLocks noGrp="1"/>
          </p:cNvSpPr>
          <p:nvPr>
            <p:ph type="body" idx="1"/>
          </p:nvPr>
        </p:nvSpPr>
        <p:spPr>
          <a:xfrm>
            <a:off x="381000" y="2286000"/>
            <a:ext cx="11475085" cy="40703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457200" indent="-3810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IN" dirty="0"/>
              <a:t>Many people struggle to wake up due to ineffective alarms.</a:t>
            </a:r>
            <a:endParaRPr lang="en-IN" dirty="0"/>
          </a:p>
          <a:p>
            <a:pPr marL="457200" indent="-3810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IN" dirty="0"/>
              <a:t>Traditional alarms lead to dependency on the snooze button.</a:t>
            </a:r>
            <a:endParaRPr lang="en-IN" dirty="0"/>
          </a:p>
          <a:p>
            <a:pPr marL="457200" indent="-3810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IN" dirty="0"/>
              <a:t>Yoga promotes physical and mental well-being through body movements.</a:t>
            </a:r>
            <a:endParaRPr lang="en-IN" dirty="0"/>
          </a:p>
          <a:p>
            <a:pPr marL="457200" indent="-3810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IN" dirty="0"/>
              <a:t>Pose-activated alarm system blends yoga and technology for a healthy wake-up.</a:t>
            </a:r>
            <a:endParaRPr lang="en-IN" dirty="0"/>
          </a:p>
          <a:p>
            <a:pPr marL="457200" indent="-3810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IN" dirty="0"/>
              <a:t>Objective: Encourage users to practice yoga in the morning to improve health and clarity.</a:t>
            </a:r>
            <a:endParaRPr lang="en-IN" dirty="0"/>
          </a:p>
        </p:txBody>
      </p:sp>
      <p:sp>
        <p:nvSpPr>
          <p:cNvPr id="114" name="Google Shape;114;p5"/>
          <p:cNvSpPr txBox="1">
            <a:spLocks noGrp="1"/>
          </p:cNvSpPr>
          <p:nvPr>
            <p:ph type="sldNum" idx="12"/>
          </p:nvPr>
        </p:nvSpPr>
        <p:spPr>
          <a:xfrm>
            <a:off x="8077200" y="637354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SzPts val="1050"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>
        <p14:prism isContent="1"/>
      </p:transition>
    </mc:Choice>
    <mc:Fallback>
      <p:transition spd="slow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>
            <a:spLocks noGrp="1"/>
          </p:cNvSpPr>
          <p:nvPr>
            <p:ph type="title"/>
          </p:nvPr>
        </p:nvSpPr>
        <p:spPr>
          <a:xfrm>
            <a:off x="1981200" y="10668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-IN"/>
              <a:t>Literature Review</a:t>
            </a:r>
            <a:endParaRPr lang="en-IN"/>
          </a:p>
        </p:txBody>
      </p:sp>
      <p:sp>
        <p:nvSpPr>
          <p:cNvPr id="114" name="Google Shape;114;p5"/>
          <p:cNvSpPr txBox="1">
            <a:spLocks noGrp="1"/>
          </p:cNvSpPr>
          <p:nvPr>
            <p:ph type="sldNum" idx="12"/>
          </p:nvPr>
        </p:nvSpPr>
        <p:spPr>
          <a:xfrm>
            <a:off x="8077200" y="637354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SzPts val="1050"/>
            </a:pPr>
            <a:fld id="{00000000-1234-1234-1234-123412341234}" type="slidenum">
              <a:rPr lang="en-IN"/>
            </a:fld>
            <a:endParaRPr lang="en-IN"/>
          </a:p>
        </p:txBody>
      </p:sp>
      <p:graphicFrame>
        <p:nvGraphicFramePr>
          <p:cNvPr id="2" name="Table 1"/>
          <p:cNvGraphicFramePr/>
          <p:nvPr>
            <p:custDataLst>
              <p:tags r:id="rId1"/>
            </p:custDataLst>
          </p:nvPr>
        </p:nvGraphicFramePr>
        <p:xfrm>
          <a:off x="228600" y="1920240"/>
          <a:ext cx="12024360" cy="4846320"/>
        </p:xfrm>
        <a:graphic>
          <a:graphicData uri="http://schemas.openxmlformats.org/drawingml/2006/table">
            <a:tbl>
              <a:tblPr/>
              <a:tblGrid>
                <a:gridCol w="6012180"/>
                <a:gridCol w="6012180"/>
              </a:tblGrid>
              <a:tr h="313690">
                <a:tc>
                  <a:txBody>
                    <a:bodyPr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 b="0" i="0">
                          <a:solidFill>
                            <a:srgbClr val="FFFFFF"/>
                          </a:solidFill>
                          <a:latin typeface="Arial" panose="020B0604020202020204"/>
                          <a:ea typeface="Arial" panose="020B0604020202020204"/>
                        </a:rPr>
                        <a:t>Study</a:t>
                      </a:r>
                      <a:endParaRPr sz="1200" b="0" i="0">
                        <a:solidFill>
                          <a:srgbClr val="FFFFFF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63817" marR="63817" marT="63817" marB="63817" anchor="t" anchorCtr="0">
                    <a:lnL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 b="0" i="0">
                          <a:solidFill>
                            <a:srgbClr val="FFFFFF"/>
                          </a:solidFill>
                          <a:latin typeface="Arial" panose="020B0604020202020204"/>
                          <a:ea typeface="Arial" panose="020B0604020202020204"/>
                        </a:rPr>
                        <a:t>Description</a:t>
                      </a:r>
                      <a:endParaRPr sz="1200" b="0" i="0">
                        <a:solidFill>
                          <a:srgbClr val="FFFFFF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63817" marR="63817" marT="63817" marB="63817" anchor="t" anchorCtr="0">
                    <a:lnL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869315">
                <a:tc>
                  <a:txBody>
                    <a:bodyPr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 b="1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Pose-Triggered Alarm System for Yoga-Based Movements</a:t>
                      </a:r>
                      <a:endParaRPr sz="1200" b="1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63817" marR="63817" marT="63817" marB="63817" anchor="t" anchorCtr="0">
                    <a:lnL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Utilizes MediaPipe Pose and MoveNet for real-time pose detection with Kalman filters for stability. Tested on yoga poses, achieving 99.5% accuracy; users reported 85% effectiveness in enhancing routines. Limited by single-camera 2D tracking.</a:t>
                      </a:r>
                      <a:endParaRPr sz="12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63817" marR="63817" marT="63817" marB="63817" anchor="t" anchorCtr="0">
                    <a:lnL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69950">
                <a:tc>
                  <a:txBody>
                    <a:bodyPr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 b="1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Real-Time Pose Detection for Tele-Rehabilitation</a:t>
                      </a:r>
                      <a:endParaRPr sz="1200" b="1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63817" marR="63817" marT="63817" marB="63817" anchor="t" anchorCtr="0">
                    <a:lnL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Uses 3D pose estimation in virtual environments to provide feedback based on pose similarity. Effective in controlled settings for remote physiotherapy but faces challenges in multi-person scenarios and high computational requirements.</a:t>
                      </a:r>
                      <a:endParaRPr sz="12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63817" marR="63817" marT="63817" marB="63817" anchor="t" anchorCtr="0">
                    <a:lnL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69315">
                <a:tc>
                  <a:txBody>
                    <a:bodyPr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 b="1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Improved Yoga Pose Detection with MediaPipe and MoveNet</a:t>
                      </a:r>
                      <a:endParaRPr sz="1200" b="1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63817" marR="63817" marT="63817" marB="63817" anchor="t" anchorCtr="0">
                    <a:lnL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Integrates MediaPipe with XgBoost classifiers to improve detection accuracy and latency, achieving 99.5% accuracy on common yoga poses, optimized for mobile applications. Faces challenges with misalignments in varied body types.</a:t>
                      </a:r>
                      <a:endParaRPr sz="12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63817" marR="63817" marT="63817" marB="63817" anchor="t" anchorCtr="0">
                    <a:lnL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69315">
                <a:tc>
                  <a:txBody>
                    <a:bodyPr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 b="1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Pose Detection and Angle-Based Counting Mechanism for Interactive Alarms</a:t>
                      </a:r>
                      <a:endParaRPr sz="1200" b="1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63817" marR="63817" marT="63817" marB="63817" anchor="t" anchorCtr="0">
                    <a:lnL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Employs angle-based tracking and a counting mechanism for arm-raising actions, achieving 98% reliability. Effective in real-time detection for alarm deactivation, though accuracy may drop if movements are obstructed.</a:t>
                      </a:r>
                      <a:endParaRPr sz="12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63817" marR="63817" marT="63817" marB="63817" anchor="t" anchorCtr="0">
                    <a:lnL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54735">
                <a:tc>
                  <a:txBody>
                    <a:bodyPr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 b="1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Multi-Person Pose Estimation using DeepCut</a:t>
                      </a:r>
                      <a:endParaRPr sz="1200" b="1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63817" marR="63817" marT="63817" marB="63817" anchor="t" anchorCtr="0">
                    <a:lnL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Implements DeepCut for multi-person pose estimation with optimization techniques for minimal accuracy loss. Suitable for group activities, achieving reliable tracking in fitness and sports settings, though accuracy drops with high overlap between individuals.</a:t>
                      </a:r>
                      <a:endParaRPr sz="12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63817" marR="63817" marT="63817" marB="63817" anchor="t" anchorCtr="0">
                    <a:lnL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>
        <p14:prism isContent="1"/>
      </p:transition>
    </mc:Choice>
    <mc:Fallback>
      <p:transition spd="slow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>
            <a:spLocks noGrp="1"/>
          </p:cNvSpPr>
          <p:nvPr>
            <p:ph type="title"/>
          </p:nvPr>
        </p:nvSpPr>
        <p:spPr>
          <a:xfrm>
            <a:off x="1981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-IN"/>
              <a:t>Proposed System</a:t>
            </a:r>
            <a:endParaRPr lang="en-IN"/>
          </a:p>
        </p:txBody>
      </p:sp>
      <p:sp>
        <p:nvSpPr>
          <p:cNvPr id="114" name="Google Shape;114;p5"/>
          <p:cNvSpPr txBox="1">
            <a:spLocks noGrp="1"/>
          </p:cNvSpPr>
          <p:nvPr>
            <p:ph type="sldNum" idx="12"/>
          </p:nvPr>
        </p:nvSpPr>
        <p:spPr>
          <a:xfrm>
            <a:off x="8077200" y="637354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SzPts val="1050"/>
            </a:pPr>
            <a:fld id="{00000000-1234-1234-1234-123412341234}" type="slidenum">
              <a:rPr lang="en-IN"/>
            </a:fld>
            <a:endParaRPr lang="en-IN"/>
          </a:p>
        </p:txBody>
      </p:sp>
      <p:graphicFrame>
        <p:nvGraphicFramePr>
          <p:cNvPr id="2" name="Table 1"/>
          <p:cNvGraphicFramePr/>
          <p:nvPr>
            <p:custDataLst>
              <p:tags r:id="rId1"/>
            </p:custDataLst>
          </p:nvPr>
        </p:nvGraphicFramePr>
        <p:xfrm>
          <a:off x="520700" y="2193925"/>
          <a:ext cx="11346815" cy="3822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4215"/>
                <a:gridCol w="8102600"/>
              </a:tblGrid>
              <a:tr h="8083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</a:rPr>
                        <a:t>Pose Detection &amp; Preprocessing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</a:rPr>
                        <a:t>Sources: Capture real-time video from a webcam or smartphone camera.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</a:rPr>
                        <a:t>Preprocessing: Convert frames to RGB format, resize for consistent input size.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</a:rPr>
                        <a:t>Normalization: Standardize image data for accurate pose estimation.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537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</a:rPr>
                        <a:t>MediaPipe for Pose Estimation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</a:rPr>
                        <a:t>Pose Detection: Utilize MediaPipe to detect key body landmarks (shoulders, elbows, hips).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</a:rPr>
                        <a:t>Landmark Filtering: Apply Kalman Filter to reduce noise and improve accuracy of detected landmarks.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53110">
                <a:tc>
                  <a:txBody>
                    <a:bodyPr/>
                    <a:p>
                      <a:pPr>
                        <a:buNone/>
                      </a:pP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</a:rPr>
                        <a:t>Gesture Recognition &amp; Counting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</a:rPr>
                        <a:t>Angle Calculation: Measure angles between key body parts (shoulder, elbow, hip) for arm gestures.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</a:rPr>
                        <a:t>Counting: Track correct arm raises; increment counter upon each valid gesture.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543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</a:rPr>
                        <a:t>Alarm Deactivation Logic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</a:rPr>
                        <a:t>Threshold Setting: Set a required count (e.g., 10 arm raises) to stop the alarm.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</a:rPr>
                        <a:t>Deactivation: Alarm stops when both arms reach the set gesture count.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531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</a:rPr>
                        <a:t>Technology Stack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</a:rPr>
                        <a:t>MediaPipe for pose estimation.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</a:rPr>
                        <a:t>OpenCV for image processing.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</a:rPr>
                        <a:t>Kalman Filter for landmark smoothing.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</a:rPr>
                        <a:t>Python for integration and logic implementation.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>
        <p14:prism isContent="1"/>
      </p:transition>
    </mc:Choice>
    <mc:Fallback>
      <p:transition spd="slow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>
            <a:spLocks noGrp="1"/>
          </p:cNvSpPr>
          <p:nvPr>
            <p:ph type="title"/>
          </p:nvPr>
        </p:nvSpPr>
        <p:spPr>
          <a:xfrm>
            <a:off x="1981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-IN"/>
              <a:t>Design Diagrams</a:t>
            </a:r>
            <a:endParaRPr lang="en-IN"/>
          </a:p>
        </p:txBody>
      </p:sp>
      <p:sp>
        <p:nvSpPr>
          <p:cNvPr id="114" name="Google Shape;114;p5"/>
          <p:cNvSpPr txBox="1">
            <a:spLocks noGrp="1"/>
          </p:cNvSpPr>
          <p:nvPr>
            <p:ph type="sldNum" idx="12"/>
          </p:nvPr>
        </p:nvSpPr>
        <p:spPr>
          <a:xfrm>
            <a:off x="8077200" y="637354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SzPts val="1050"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819400"/>
            <a:ext cx="12249150" cy="26650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>
        <p14:prism isContent="1"/>
      </p:transition>
    </mc:Choice>
    <mc:Fallback>
      <p:transition spd="slow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>
            <a:spLocks noGrp="1"/>
          </p:cNvSpPr>
          <p:nvPr>
            <p:ph type="title"/>
          </p:nvPr>
        </p:nvSpPr>
        <p:spPr>
          <a:xfrm>
            <a:off x="1981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-IN"/>
              <a:t>Implementation</a:t>
            </a:r>
            <a:endParaRPr lang="en-IN"/>
          </a:p>
        </p:txBody>
      </p:sp>
      <p:sp>
        <p:nvSpPr>
          <p:cNvPr id="114" name="Google Shape;114;p5"/>
          <p:cNvSpPr txBox="1">
            <a:spLocks noGrp="1"/>
          </p:cNvSpPr>
          <p:nvPr>
            <p:ph type="sldNum" idx="12"/>
          </p:nvPr>
        </p:nvSpPr>
        <p:spPr>
          <a:xfrm>
            <a:off x="8077200" y="637354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SzPts val="1050"/>
            </a:pPr>
            <a:fld id="{00000000-1234-1234-1234-123412341234}" type="slidenum">
              <a:rPr lang="en-IN"/>
            </a:fld>
            <a:endParaRPr lang="en-IN"/>
          </a:p>
        </p:txBody>
      </p:sp>
      <p:graphicFrame>
        <p:nvGraphicFramePr>
          <p:cNvPr id="2" name="Table 1"/>
          <p:cNvGraphicFramePr/>
          <p:nvPr>
            <p:custDataLst>
              <p:tags r:id="rId1"/>
            </p:custDataLst>
          </p:nvPr>
        </p:nvGraphicFramePr>
        <p:xfrm>
          <a:off x="520700" y="2438400"/>
          <a:ext cx="11346815" cy="3956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4215"/>
                <a:gridCol w="8102600"/>
              </a:tblGrid>
              <a:tr h="4889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</a:rPr>
                        <a:t>GPU Verification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</a:rPr>
                        <a:t>Ensured GPU availability for efficient pose detection and frame processing.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537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</a:rPr>
                        <a:t>MediaPipe for Pose Estimation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</a:rPr>
                        <a:t>Model Setup: Integrated the MediaPipe Pose module for real-time body landmark detection.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</a:rPr>
                        <a:t>Pose Landmark Configuration: Customized landmark tracking for shoulders, elbows, and hips to calculate arm raise angles.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53110">
                <a:tc>
                  <a:txBody>
                    <a:bodyPr/>
                    <a:p>
                      <a:pPr>
                        <a:buNone/>
                      </a:pP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</a:rPr>
                        <a:t>Data and Model Configuration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</a:rPr>
                        <a:t>Camera Input: Used a webcam for video capture, adjusting resolution to maintain real-time performance.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</a:rPr>
                        <a:t>Pose Tracking Configuration: Set up parameters for pose estimation (min detection confidence, min tracking confidence).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543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</a:rPr>
                        <a:t>Gesture Recognition Parameters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</a:rPr>
                        <a:t>Angle Thresholds: Defined angles (e.g., &gt;90° for arm raises) to detect valid gestures.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</a:rPr>
                        <a:t>Arm Raise Count: Implemented a counter to track successful arm raises for deactivation.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</a:rPr>
                        <a:t>Kalman Filter: Applied Kalman Filter to smooth and enhance landmark positions.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>
        <p14:prism isContent="1"/>
      </p:transition>
    </mc:Choice>
    <mc:Fallback>
      <p:transition spd="slow" advClick="0">
        <p:fade/>
      </p:transition>
    </mc:Fallback>
  </mc:AlternateContent>
</p:sld>
</file>

<file path=ppt/tags/tag1.xml><?xml version="1.0" encoding="utf-8"?>
<p:tagLst xmlns:p="http://schemas.openxmlformats.org/presentationml/2006/main">
  <p:tag name="TABLE_ENDDRAG_ORIGIN_RECT" val="946*381"/>
  <p:tag name="TABLE_ENDDRAG_RECT" val="18*151*946*381"/>
</p:tagLst>
</file>

<file path=ppt/tags/tag2.xml><?xml version="1.0" encoding="utf-8"?>
<p:tagLst xmlns:p="http://schemas.openxmlformats.org/presentationml/2006/main">
  <p:tag name="TABLE_ENDDRAG_ORIGIN_RECT" val="893*337"/>
  <p:tag name="TABLE_ENDDRAG_RECT" val="41*172*893*337"/>
</p:tagLst>
</file>

<file path=ppt/tags/tag3.xml><?xml version="1.0" encoding="utf-8"?>
<p:tagLst xmlns:p="http://schemas.openxmlformats.org/presentationml/2006/main">
  <p:tag name="TABLE_ENDDRAG_ORIGIN_RECT" val="893*337"/>
  <p:tag name="TABLE_ENDDRAG_RECT" val="41*172*893*337"/>
</p:tagLst>
</file>

<file path=ppt/theme/theme1.xml><?xml version="1.0" encoding="utf-8"?>
<a:theme xmlns:a="http://schemas.openxmlformats.org/drawingml/2006/main" name="STM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STME PPT Template</Template>
  <TotalTime>0</TotalTime>
  <Words>6648</Words>
  <Application>WPS Presentation</Application>
  <PresentationFormat>Widescreen</PresentationFormat>
  <Paragraphs>187</Paragraphs>
  <Slides>14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SimSun</vt:lpstr>
      <vt:lpstr>Wingdings</vt:lpstr>
      <vt:lpstr>Arial Narrow</vt:lpstr>
      <vt:lpstr>Calibri</vt:lpstr>
      <vt:lpstr>Arial</vt:lpstr>
      <vt:lpstr>Noto Sans Symbols</vt:lpstr>
      <vt:lpstr>Segoe Print</vt:lpstr>
      <vt:lpstr>Calibri Light</vt:lpstr>
      <vt:lpstr>Microsoft YaHei</vt:lpstr>
      <vt:lpstr>Arial Unicode MS</vt:lpstr>
      <vt:lpstr>STME Theme</vt:lpstr>
      <vt:lpstr>Pose-Triggered Alarm System using Computer Vision and Machine Learning</vt:lpstr>
      <vt:lpstr>Problem Statement</vt:lpstr>
      <vt:lpstr>Motivation</vt:lpstr>
      <vt:lpstr>Scope of the project</vt:lpstr>
      <vt:lpstr>Introduction</vt:lpstr>
      <vt:lpstr>Literature Review</vt:lpstr>
      <vt:lpstr>Proposed System</vt:lpstr>
      <vt:lpstr>Design Diagrams</vt:lpstr>
      <vt:lpstr>Implementation</vt:lpstr>
      <vt:lpstr>Implementation</vt:lpstr>
      <vt:lpstr>Results</vt:lpstr>
      <vt:lpstr>Paper Details</vt:lpstr>
      <vt:lpstr>References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Electrostatics</dc:title>
  <dc:creator>Divyang Jadav</dc:creator>
  <cp:lastModifiedBy>Neeraj Pawar</cp:lastModifiedBy>
  <cp:revision>198</cp:revision>
  <cp:lastPrinted>2019-07-19T07:29:00Z</cp:lastPrinted>
  <dcterms:created xsi:type="dcterms:W3CDTF">2019-09-30T10:49:00Z</dcterms:created>
  <dcterms:modified xsi:type="dcterms:W3CDTF">2024-11-08T19:44:18Z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B17C95B01A214EB386555EEFF4C606C8_12</vt:lpwstr>
  </property>
  <property fmtid="{D5CDD505-2E9C-101B-9397-08002B2CF9AE}" pid="3" name="KSOProductBuildVer">
    <vt:lpwstr>1033-12.2.0.18607</vt:lpwstr>
  </property>
</Properties>
</file>