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aa23232f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aa23232f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aa23232f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aa23232f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a23232f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a23232f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a23232f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a23232f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aa23232f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aa23232f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aa23232f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aa23232f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aa23232f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aa23232f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aa23232f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aa23232f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l">
              <a:lnSpc>
                <a:spcPct val="122727"/>
              </a:lnSpc>
              <a:spcBef>
                <a:spcPts val="0"/>
              </a:spcBef>
              <a:spcAft>
                <a:spcPts val="0"/>
              </a:spcAft>
              <a:buClr>
                <a:schemeClr val="dk1"/>
              </a:buClr>
              <a:buSzPts val="1100"/>
              <a:buFont typeface="Arial"/>
              <a:buNone/>
            </a:pPr>
            <a:r>
              <a:rPr lang="en-GB" sz="3300">
                <a:solidFill>
                  <a:srgbClr val="333333"/>
                </a:solidFill>
                <a:highlight>
                  <a:srgbClr val="FFFFFF"/>
                </a:highlight>
              </a:rPr>
              <a:t>Capstone Project – The Battle of Neighborhoods | Finding a Better Place in Scarborough, Toronto</a:t>
            </a:r>
            <a:endParaRPr sz="3300">
              <a:solidFill>
                <a:srgbClr val="333333"/>
              </a:solidFill>
              <a:highlight>
                <a:srgbClr val="FFFFFF"/>
              </a:highlight>
            </a:endParaRPr>
          </a:p>
          <a:p>
            <a:pPr indent="0" lvl="0" marL="0" rtl="0" algn="ctr">
              <a:spcBef>
                <a:spcPts val="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50">
                <a:solidFill>
                  <a:srgbClr val="333333"/>
                </a:solidFill>
                <a:highlight>
                  <a:srgbClr val="FFFFFF"/>
                </a:highlight>
                <a:latin typeface="Arial"/>
                <a:ea typeface="Arial"/>
                <a:cs typeface="Arial"/>
                <a:sym typeface="Arial"/>
              </a:rPr>
              <a:t>1. Introduction:</a:t>
            </a:r>
            <a:endParaRPr sz="22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34" name="Google Shape;134;p14"/>
          <p:cNvSpPr txBox="1"/>
          <p:nvPr>
            <p:ph idx="1" type="body"/>
          </p:nvPr>
        </p:nvSpPr>
        <p:spPr>
          <a:xfrm>
            <a:off x="1297500" y="1116150"/>
            <a:ext cx="7038900" cy="40275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The purpose of this Capstone Project is to help people in exploring better facilities around their neighborhood. It will help people making smart and efficient decision on selecting great neighborhood out of numbers of other neighborhoods in Scarborough, Toranto.</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Lots of people are migrating to various states of Canada and needed lots of research for good housing prices and reputated schools for their children. This project is for those people who are looking for better neighborhoods. For ease of accessing to Cafe, School, Super market, medical shops, grocery shops, mall, theatre, hospital, like minded people, etc.</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freash and waste water and excrement conveyed in sewers and recreational facilities.</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8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634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50">
                <a:solidFill>
                  <a:srgbClr val="333333"/>
                </a:solidFill>
                <a:highlight>
                  <a:srgbClr val="FFFFFF"/>
                </a:highlight>
                <a:latin typeface="Arial"/>
                <a:ea typeface="Arial"/>
                <a:cs typeface="Arial"/>
                <a:sym typeface="Arial"/>
              </a:rPr>
              <a:t>2. Data Section</a:t>
            </a:r>
            <a:endParaRPr/>
          </a:p>
        </p:txBody>
      </p:sp>
      <p:sp>
        <p:nvSpPr>
          <p:cNvPr id="140" name="Google Shape;140;p15"/>
          <p:cNvSpPr txBox="1"/>
          <p:nvPr>
            <p:ph idx="1" type="body"/>
          </p:nvPr>
        </p:nvSpPr>
        <p:spPr>
          <a:xfrm>
            <a:off x="819150" y="1479800"/>
            <a:ext cx="7505700" cy="34050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Data Link: https://en.wikipedia.org/wiki/List_of_postal_codes_of_Canada:_M</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Will use Scarborough dataset which we scrapped from wikipedia on Week 3. Dataset consisting of latitude and longitude, zip codes.</a:t>
            </a:r>
            <a:endParaRPr sz="1350">
              <a:solidFill>
                <a:srgbClr val="333333"/>
              </a:solidFill>
              <a:highlight>
                <a:srgbClr val="FFFFFF"/>
              </a:highlight>
              <a:latin typeface="Arial"/>
              <a:ea typeface="Arial"/>
              <a:cs typeface="Arial"/>
              <a:sym typeface="Arial"/>
            </a:endParaRPr>
          </a:p>
          <a:p>
            <a:pPr indent="0" lvl="0" marL="0" rtl="0" algn="l">
              <a:lnSpc>
                <a:spcPct val="110000"/>
              </a:lnSpc>
              <a:spcBef>
                <a:spcPts val="800"/>
              </a:spcBef>
              <a:spcAft>
                <a:spcPts val="0"/>
              </a:spcAft>
              <a:buNone/>
            </a:pPr>
            <a:r>
              <a:rPr lang="en-GB" sz="1350">
                <a:solidFill>
                  <a:srgbClr val="333333"/>
                </a:solidFill>
                <a:highlight>
                  <a:srgbClr val="FFFFFF"/>
                </a:highlight>
                <a:latin typeface="Arial"/>
                <a:ea typeface="Arial"/>
                <a:cs typeface="Arial"/>
                <a:sym typeface="Arial"/>
              </a:rPr>
              <a:t>Foursquare API Data:</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We will need data about different venues in different neighborhoods of that specific borough.</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16"/>
          <p:cNvPicPr preferRelativeResize="0"/>
          <p:nvPr/>
        </p:nvPicPr>
        <p:blipFill>
          <a:blip r:embed="rId3">
            <a:alphaModFix/>
          </a:blip>
          <a:stretch>
            <a:fillRect/>
          </a:stretch>
        </p:blipFill>
        <p:spPr>
          <a:xfrm>
            <a:off x="914400" y="514350"/>
            <a:ext cx="7315200" cy="41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50">
                <a:solidFill>
                  <a:srgbClr val="333333"/>
                </a:solidFill>
                <a:highlight>
                  <a:srgbClr val="FFFFFF"/>
                </a:highlight>
                <a:latin typeface="Arial"/>
                <a:ea typeface="Arial"/>
                <a:cs typeface="Arial"/>
                <a:sym typeface="Arial"/>
              </a:rPr>
              <a:t>3. Methodology Section</a:t>
            </a:r>
            <a:endParaRPr/>
          </a:p>
        </p:txBody>
      </p:sp>
      <p:sp>
        <p:nvSpPr>
          <p:cNvPr id="153" name="Google Shape;153;p17"/>
          <p:cNvSpPr txBox="1"/>
          <p:nvPr>
            <p:ph idx="1" type="body"/>
          </p:nvPr>
        </p:nvSpPr>
        <p:spPr>
          <a:xfrm>
            <a:off x="819150" y="1444750"/>
            <a:ext cx="7505700" cy="3468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1350">
                <a:solidFill>
                  <a:srgbClr val="333333"/>
                </a:solidFill>
                <a:highlight>
                  <a:srgbClr val="FFFFFF"/>
                </a:highlight>
                <a:latin typeface="Arial"/>
                <a:ea typeface="Arial"/>
                <a:cs typeface="Arial"/>
                <a:sym typeface="Arial"/>
              </a:rPr>
              <a:t>Clustering Approach:</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b="1" lang="en-GB" sz="1350">
                <a:solidFill>
                  <a:srgbClr val="333333"/>
                </a:solidFill>
                <a:highlight>
                  <a:srgbClr val="FFFFFF"/>
                </a:highlight>
                <a:latin typeface="Arial"/>
                <a:ea typeface="Arial"/>
                <a:cs typeface="Arial"/>
                <a:sym typeface="Arial"/>
              </a:rPr>
              <a:t>Using K-Means Clustering Approach</a:t>
            </a:r>
            <a:r>
              <a:rPr lang="en-GB" sz="1350">
                <a:solidFill>
                  <a:srgbClr val="333333"/>
                </a:solidFill>
                <a:highlight>
                  <a:srgbClr val="FFFFFF"/>
                </a:highlight>
                <a:latin typeface="Arial"/>
                <a:ea typeface="Arial"/>
                <a:cs typeface="Arial"/>
                <a:sym typeface="Arial"/>
              </a:rPr>
              <a:t> | Most Common Venue</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b="1" lang="en-GB" sz="1350">
                <a:solidFill>
                  <a:srgbClr val="333333"/>
                </a:solidFill>
                <a:highlight>
                  <a:srgbClr val="FFFFFF"/>
                </a:highlight>
                <a:latin typeface="Arial"/>
                <a:ea typeface="Arial"/>
                <a:cs typeface="Arial"/>
                <a:sym typeface="Arial"/>
              </a:rPr>
              <a:t>Most Common Venues near Neighborhood</a:t>
            </a:r>
            <a:r>
              <a:rPr lang="en-GB" sz="1350">
                <a:solidFill>
                  <a:srgbClr val="333333"/>
                </a:solidFill>
                <a:highlight>
                  <a:srgbClr val="FFFFFF"/>
                </a:highlight>
                <a:latin typeface="Arial"/>
                <a:ea typeface="Arial"/>
                <a:cs typeface="Arial"/>
                <a:sym typeface="Arial"/>
              </a:rPr>
              <a:t> | Using Clustering</a:t>
            </a:r>
            <a:endParaRPr sz="1350">
              <a:solidFill>
                <a:srgbClr val="333333"/>
              </a:solidFill>
              <a:highlight>
                <a:srgbClr val="FFFFFF"/>
              </a:highlight>
              <a:latin typeface="Arial"/>
              <a:ea typeface="Arial"/>
              <a:cs typeface="Arial"/>
              <a:sym typeface="Arial"/>
            </a:endParaRPr>
          </a:p>
          <a:p>
            <a:pPr indent="0" lvl="0" marL="0" rtl="0" algn="l">
              <a:lnSpc>
                <a:spcPct val="110000"/>
              </a:lnSpc>
              <a:spcBef>
                <a:spcPts val="800"/>
              </a:spcBef>
              <a:spcAft>
                <a:spcPts val="0"/>
              </a:spcAft>
              <a:buNone/>
            </a:pPr>
            <a:r>
              <a:rPr lang="en-GB" sz="1350">
                <a:solidFill>
                  <a:srgbClr val="333333"/>
                </a:solidFill>
                <a:highlight>
                  <a:srgbClr val="FFFFFF"/>
                </a:highlight>
                <a:latin typeface="Arial"/>
                <a:ea typeface="Arial"/>
                <a:cs typeface="Arial"/>
                <a:sym typeface="Arial"/>
              </a:rPr>
              <a:t>Work Flow:</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Using credentials of Foursquare API features of near-by places of the neighborhoods would be mined. Due to http request limitations the number of places per neighborhood parameter would reasonably be set to 100 and the radius parameter would be set to 500.</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30075"/>
            <a:ext cx="7505700" cy="7062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50">
                <a:solidFill>
                  <a:srgbClr val="333333"/>
                </a:solidFill>
                <a:highlight>
                  <a:srgbClr val="FFFFFF"/>
                </a:highlight>
                <a:latin typeface="Arial"/>
                <a:ea typeface="Arial"/>
                <a:cs typeface="Arial"/>
                <a:sym typeface="Arial"/>
              </a:rPr>
              <a:t>4. Results Section</a:t>
            </a:r>
            <a:endParaRPr/>
          </a:p>
        </p:txBody>
      </p:sp>
      <p:sp>
        <p:nvSpPr>
          <p:cNvPr id="159" name="Google Shape;159;p18"/>
          <p:cNvSpPr txBox="1"/>
          <p:nvPr>
            <p:ph idx="1" type="body"/>
          </p:nvPr>
        </p:nvSpPr>
        <p:spPr>
          <a:xfrm>
            <a:off x="819150" y="1235600"/>
            <a:ext cx="7505700" cy="36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18"/>
          <p:cNvPicPr preferRelativeResize="0"/>
          <p:nvPr/>
        </p:nvPicPr>
        <p:blipFill>
          <a:blip r:embed="rId3">
            <a:alphaModFix/>
          </a:blip>
          <a:stretch>
            <a:fillRect/>
          </a:stretch>
        </p:blipFill>
        <p:spPr>
          <a:xfrm>
            <a:off x="914400" y="1336275"/>
            <a:ext cx="7315200" cy="330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50">
                <a:solidFill>
                  <a:srgbClr val="333333"/>
                </a:solidFill>
                <a:highlight>
                  <a:srgbClr val="FFFFFF"/>
                </a:highlight>
                <a:latin typeface="Arial"/>
                <a:ea typeface="Arial"/>
                <a:cs typeface="Arial"/>
                <a:sym typeface="Arial"/>
              </a:rPr>
              <a:t>Average Housing Price by Clusters in Scarborough</a:t>
            </a:r>
            <a:endParaRPr/>
          </a:p>
        </p:txBody>
      </p:sp>
      <p:sp>
        <p:nvSpPr>
          <p:cNvPr id="166" name="Google Shape;166;p19"/>
          <p:cNvSpPr txBox="1"/>
          <p:nvPr>
            <p:ph idx="1" type="body"/>
          </p:nvPr>
        </p:nvSpPr>
        <p:spPr>
          <a:xfrm>
            <a:off x="819150" y="1293200"/>
            <a:ext cx="7505700" cy="31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9"/>
          <p:cNvPicPr preferRelativeResize="0"/>
          <p:nvPr/>
        </p:nvPicPr>
        <p:blipFill>
          <a:blip r:embed="rId3">
            <a:alphaModFix/>
          </a:blip>
          <a:stretch>
            <a:fillRect/>
          </a:stretch>
        </p:blipFill>
        <p:spPr>
          <a:xfrm>
            <a:off x="1538050" y="1293200"/>
            <a:ext cx="6067899" cy="360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5625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sz="2250">
                <a:solidFill>
                  <a:srgbClr val="333333"/>
                </a:solidFill>
                <a:highlight>
                  <a:srgbClr val="FFFFFF"/>
                </a:highlight>
                <a:latin typeface="Arial"/>
                <a:ea typeface="Arial"/>
                <a:cs typeface="Arial"/>
                <a:sym typeface="Arial"/>
              </a:rPr>
              <a:t>6. Conclusion Section</a:t>
            </a:r>
            <a:endParaRPr/>
          </a:p>
        </p:txBody>
      </p:sp>
      <p:sp>
        <p:nvSpPr>
          <p:cNvPr id="173" name="Google Shape;173;p20"/>
          <p:cNvSpPr txBox="1"/>
          <p:nvPr>
            <p:ph idx="1" type="body"/>
          </p:nvPr>
        </p:nvSpPr>
        <p:spPr>
          <a:xfrm>
            <a:off x="819150" y="1321800"/>
            <a:ext cx="7505700" cy="34194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sz="22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In this Capstone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I feel rewarded with the efforts and believe this course with all the topics covered is well worthy of appreciation.</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This project has shown me a practical application to resolve a real situation that has impacting personal and financial impact using Data Science tools.</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GB" sz="1350">
                <a:solidFill>
                  <a:srgbClr val="333333"/>
                </a:solidFill>
                <a:highlight>
                  <a:srgbClr val="FFFFFF"/>
                </a:highlight>
                <a:latin typeface="Arial"/>
                <a:ea typeface="Arial"/>
                <a:cs typeface="Arial"/>
                <a:sym typeface="Arial"/>
              </a:rPr>
              <a:t>The mapping with Folium is a very powerful technique to consolidate information and make the analysis and decision better with confidence</a:t>
            </a:r>
            <a:endParaRPr sz="135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Prepared by Neeraja K</a:t>
            </a:r>
            <a:endParaRPr/>
          </a:p>
          <a:p>
            <a:pPr indent="0" lvl="0" marL="0" rtl="0" algn="l">
              <a:spcBef>
                <a:spcPts val="1600"/>
              </a:spcBef>
              <a:spcAft>
                <a:spcPts val="1600"/>
              </a:spcAft>
              <a:buNone/>
            </a:pPr>
            <a:r>
              <a:rPr lang="en-GB"/>
              <a:t>29/12/2020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