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63" r:id="rId11"/>
    <p:sldId id="26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3267-0615-834A-929E-862EF0484D92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D559-BC63-6B4E-8BF1-AA855AEE5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9D559-BC63-6B4E-8BF1-AA855AEE5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8DD8-C95D-E843-BD5F-5948C374E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37FB1-270A-B041-8E09-F1F1FE453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F8E7-07F9-2E4C-B2C6-E96A41F3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A82A-3269-8E49-A98A-A40B1090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C26B-8A95-9940-BAC3-56562006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00F1-6113-0546-A6CB-9F495F8E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BA034-F5EE-1446-B42E-A891096A3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A69C-5B3A-A342-A2E2-93212D58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2E70-6B76-ED47-B9FA-C315C452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52AD-CB29-0844-818C-1C00F300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10862-1786-A943-986F-0CE842C9E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0FE8C-47CD-904B-A1C8-30109FE1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D6D9-9FCD-484F-8B5A-7124927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5921-DECB-CB43-A82E-305D0AB1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DF59-E3A2-C043-9DED-B4092F25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5BFB-17EC-F340-816E-C73D2017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BE2D-90DF-4A4A-8F22-63EA8FE2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FC29-A173-0B44-A5B3-1001E4D0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30BEF-FAD5-F244-A86A-012C30A6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9F92-12DC-C04F-B435-069CF6EE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BDF-724A-CC4B-96FF-6E9D1895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E3FB-F1A8-7B47-B8FB-77A623BC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DE1B-7CA8-DC47-BF47-FC90638D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2387-B65A-2340-8CAD-83CBE34A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D592-65F9-4046-812F-D9F8F69B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5A89-97C7-CD48-9250-9A3BA3FB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4B34-B5D5-7B47-BA35-7FB05FBD8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4C1EF-D1D8-F34E-A6F1-D3969793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13BC-AEE9-554B-934F-F809C90D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3E4D-E64A-5241-9C92-052AE569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F4E12-786E-F847-B5CD-7FB4E635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F7A-AF4E-884C-BEF8-2B9B8482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ADCF-3A23-1A4D-AC71-2CC248FA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49392-D7FB-7D4A-BBBE-F6214C35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CDFAB-EAE9-E548-868E-6E50B6D8E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D44EB-02FD-3646-A13D-6A57C638C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C69BA-11DC-B24E-B7C5-29CFF929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D8770-E154-C347-8CF2-D089A35C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F5D67-E393-1C46-818D-8D4AAC21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4D1-497E-A445-A82A-93438068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6590-464E-1B43-AF16-D64263C9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38EEB-1491-1748-ABB1-0F869A1D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B0C5F-9BD5-1040-AA3D-50140D7F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F8373-D803-BE42-AF23-B97F462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A4563-9A17-004B-BDBE-FE65EDA8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F3CD2-78EB-8345-9253-F08970AE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28D3-1EC9-BC46-A89E-E03E60FD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28F2-0A44-2648-9294-78B4F1240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0F28-D9F0-334E-B360-63EB9F8F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000FB-6CFA-9942-99B0-2F387478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ABBC-8C2F-5E48-968B-F652DFCC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E7DEA-52A9-F442-AD8D-86F25B69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76FD-8C92-3F46-A545-D8B9E66E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D1600-D4F8-F74D-81F4-5A2151CEA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0480C-B94C-B14E-859D-5472B2E7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6ED69-8CD2-8B41-8B2C-40465BC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02282-6217-644F-9210-10ED7757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73350-2C8C-C847-A406-518A965B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79157-1EB7-3348-9B99-CA8E53A6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20A1-AB05-6E4B-A571-B294080D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AF35-327B-6946-A0B5-3493FD998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FC61-6561-8F44-A493-940F56586A4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F804-9850-0C4E-A109-A5BF4CF9A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E90B-FCD3-A244-B801-C3F475A1C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C1AB-3FCC-454C-95FF-3D399FD3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E3F9-70B9-7E48-8E39-36AA72E3D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61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27BEB-AC5A-0F47-B205-9D6952A9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9904"/>
            <a:ext cx="9144000" cy="2977896"/>
          </a:xfrm>
        </p:spPr>
        <p:txBody>
          <a:bodyPr/>
          <a:lstStyle/>
          <a:p>
            <a:pPr algn="l"/>
            <a:r>
              <a:rPr lang="en-US" b="1" dirty="0"/>
              <a:t>Problem Statement:</a:t>
            </a:r>
          </a:p>
          <a:p>
            <a:pPr algn="l"/>
            <a:r>
              <a:rPr lang="en-US" dirty="0"/>
              <a:t>For an education company, we need to identify the most promising leads, i.e. the leads that are most likely to convert into paying customers. We need to build a logistic regression model and assign a lead score to each of the leads such that the customers with higher lead score have a higher conversion chance and the customers with lower lead score have a lower conversion chance. This model will help the sales team to focus on the hot leads.</a:t>
            </a:r>
          </a:p>
        </p:txBody>
      </p:sp>
    </p:spTree>
    <p:extLst>
      <p:ext uri="{BB962C8B-B14F-4D97-AF65-F5344CB8AC3E}">
        <p14:creationId xmlns:p14="http://schemas.microsoft.com/office/powerpoint/2010/main" val="1724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2BEB38-AB9B-7455-4E5B-8DB0EC5DBBB3}"/>
              </a:ext>
            </a:extLst>
          </p:cNvPr>
          <p:cNvSpPr txBox="1"/>
          <p:nvPr/>
        </p:nvSpPr>
        <p:spPr>
          <a:xfrm>
            <a:off x="257175" y="471489"/>
            <a:ext cx="1101566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3. The metrics calculated for train set 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D81D6-3394-B493-43A4-9B674306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358900"/>
            <a:ext cx="100457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B9ED0-9798-3749-B0AE-B37B112E3521}"/>
              </a:ext>
            </a:extLst>
          </p:cNvPr>
          <p:cNvSpPr txBox="1"/>
          <p:nvPr/>
        </p:nvSpPr>
        <p:spPr>
          <a:xfrm>
            <a:off x="629031" y="333672"/>
            <a:ext cx="1008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The metrics calculated for test set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5EA29-EE83-FFB6-08E6-338C13B103E5}"/>
              </a:ext>
            </a:extLst>
          </p:cNvPr>
          <p:cNvSpPr txBox="1"/>
          <p:nvPr/>
        </p:nvSpPr>
        <p:spPr>
          <a:xfrm>
            <a:off x="781431" y="5477888"/>
            <a:ext cx="10086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the metrics are good for both training and test set. Hence the model is good.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3C432-8510-4107-72E3-B758622C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1" y="1200150"/>
            <a:ext cx="9613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F4A9-6DE4-7044-9E3E-C8BC4D84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CE1F-3B62-1B42-8584-E8AD4242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improve the conversion rate, the sales should focus on leads with high values for below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Total Time Spent on Website</a:t>
            </a:r>
          </a:p>
          <a:p>
            <a:pPr lvl="1"/>
            <a:r>
              <a:rPr lang="en-IN" dirty="0"/>
              <a:t>Lead </a:t>
            </a:r>
            <a:r>
              <a:rPr lang="en-IN" dirty="0" err="1"/>
              <a:t>Origin_Lead</a:t>
            </a:r>
            <a:r>
              <a:rPr lang="en-IN" dirty="0"/>
              <a:t> Add Form</a:t>
            </a:r>
            <a:r>
              <a:rPr lang="en-IN" b="1" dirty="0"/>
              <a:t> </a:t>
            </a:r>
          </a:p>
          <a:p>
            <a:pPr lvl="1"/>
            <a:r>
              <a:rPr lang="en-IN" dirty="0"/>
              <a:t>What is your current </a:t>
            </a:r>
            <a:r>
              <a:rPr lang="en-IN" dirty="0" err="1"/>
              <a:t>occupation_Working</a:t>
            </a:r>
            <a:r>
              <a:rPr lang="en-IN" dirty="0"/>
              <a:t> Professional</a:t>
            </a:r>
          </a:p>
          <a:p>
            <a:pPr lvl="1"/>
            <a:r>
              <a:rPr lang="en-IN" dirty="0"/>
              <a:t>Lead </a:t>
            </a:r>
            <a:r>
              <a:rPr lang="en-IN" dirty="0" err="1"/>
              <a:t>Source_Welingak</a:t>
            </a:r>
            <a:r>
              <a:rPr lang="en-IN" dirty="0"/>
              <a:t> Website</a:t>
            </a:r>
          </a:p>
          <a:p>
            <a:pPr lvl="1"/>
            <a:r>
              <a:rPr lang="en-IN" dirty="0"/>
              <a:t>Last Notable </a:t>
            </a:r>
            <a:r>
              <a:rPr lang="en-IN" dirty="0" err="1"/>
              <a:t>Activity_SMS</a:t>
            </a:r>
            <a:r>
              <a:rPr lang="en-IN" dirty="0"/>
              <a:t> Sent</a:t>
            </a:r>
          </a:p>
          <a:p>
            <a:pPr lvl="1"/>
            <a:r>
              <a:rPr lang="en-US"/>
              <a:t>Total Visits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8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974-8852-4448-AACE-BF25558C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419"/>
          </a:xfrm>
        </p:spPr>
        <p:txBody>
          <a:bodyPr/>
          <a:lstStyle/>
          <a:p>
            <a:r>
              <a:rPr lang="en-US" b="1" dirty="0"/>
              <a:t>Steps followed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F803-BF5D-294E-B3D5-D0189522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3"/>
            <a:ext cx="10515600" cy="51883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Import all necessary libraries and load the data set.</a:t>
            </a:r>
          </a:p>
          <a:p>
            <a:pPr marL="0" indent="0">
              <a:buNone/>
            </a:pPr>
            <a:r>
              <a:rPr lang="en-US" dirty="0"/>
              <a:t>2. Inspect the data frame by getting information about columns in the data set.</a:t>
            </a:r>
          </a:p>
          <a:p>
            <a:pPr marL="0" indent="0">
              <a:buNone/>
            </a:pPr>
            <a:r>
              <a:rPr lang="en-US" dirty="0"/>
              <a:t>3. Prepare the data set by handling missing values and outliers.</a:t>
            </a:r>
          </a:p>
          <a:p>
            <a:pPr marL="0" indent="0">
              <a:buNone/>
            </a:pPr>
            <a:r>
              <a:rPr lang="en-US" dirty="0"/>
              <a:t>4. Map binary variables to 0 and 1. Create dummy variables using one-hot encoding for categorical variables.</a:t>
            </a:r>
          </a:p>
          <a:p>
            <a:pPr marL="0" indent="0">
              <a:buNone/>
            </a:pPr>
            <a:r>
              <a:rPr lang="en-US" dirty="0"/>
              <a:t>5. Split the data set into train and test set.</a:t>
            </a:r>
          </a:p>
          <a:p>
            <a:pPr marL="0" indent="0">
              <a:buNone/>
            </a:pPr>
            <a:r>
              <a:rPr lang="en-US" dirty="0"/>
              <a:t>6. Apply feature scaling using </a:t>
            </a:r>
            <a:r>
              <a:rPr lang="en-US" dirty="0" err="1"/>
              <a:t>MinMax</a:t>
            </a:r>
            <a:r>
              <a:rPr lang="en-US" dirty="0"/>
              <a:t> scaling.</a:t>
            </a:r>
          </a:p>
          <a:p>
            <a:pPr marL="0" indent="0">
              <a:buNone/>
            </a:pPr>
            <a:r>
              <a:rPr lang="en-US" dirty="0"/>
              <a:t>7. Check correlation matrix and remove highly correlated variables.</a:t>
            </a:r>
          </a:p>
          <a:p>
            <a:pPr marL="0" indent="0">
              <a:buNone/>
            </a:pPr>
            <a:r>
              <a:rPr lang="en-US" dirty="0"/>
              <a:t>8. Using RFE feature selection, build the first training model and iterate model building till all variables with high p-value(&gt;0.05) and high VIF(&gt;5) are removed.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9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0898-7B9C-0C4F-9438-A5BB436D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376"/>
            <a:ext cx="10515600" cy="58355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9. Find the optimal cut-off and calculate lead score for the train set.</a:t>
            </a:r>
          </a:p>
          <a:p>
            <a:pPr marL="0" indent="0">
              <a:buNone/>
            </a:pPr>
            <a:r>
              <a:rPr lang="en-US" dirty="0"/>
              <a:t>10. Calculate metrics like accuracy score, sensitivity, specificity, precision, recall, positive predictive rate, negative predictive rate, false positive rate for the training set.</a:t>
            </a:r>
          </a:p>
          <a:p>
            <a:pPr marL="0" indent="0">
              <a:buNone/>
            </a:pPr>
            <a:r>
              <a:rPr lang="en-US" dirty="0"/>
              <a:t>11. If all the metrics are good, apply the predictions on test set and calculate the metrics for test set.</a:t>
            </a:r>
          </a:p>
          <a:p>
            <a:pPr marL="0" indent="0">
              <a:buNone/>
            </a:pPr>
            <a:r>
              <a:rPr lang="en-US" dirty="0"/>
              <a:t>12. If all the metrics on both train and test set are good, the model built is considered as a good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5B6-E156-3A43-85CF-3BF10FBB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5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Brief description of various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71732-570E-374D-9C5E-483164E6D3FA}"/>
              </a:ext>
            </a:extLst>
          </p:cNvPr>
          <p:cNvSpPr txBox="1"/>
          <p:nvPr/>
        </p:nvSpPr>
        <p:spPr>
          <a:xfrm>
            <a:off x="950977" y="1219200"/>
            <a:ext cx="9302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Import Libraries and Load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 needed libraries like pandas, </a:t>
            </a:r>
            <a:r>
              <a:rPr lang="en-US" dirty="0" err="1"/>
              <a:t>numpy</a:t>
            </a:r>
            <a:r>
              <a:rPr lang="en-US" dirty="0"/>
              <a:t>, matplotlib, seaborn, </a:t>
            </a:r>
            <a:r>
              <a:rPr lang="en-US" dirty="0" err="1"/>
              <a:t>statsmodels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 are imported.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is loaded from a csv file to a data frame.</a:t>
            </a:r>
          </a:p>
          <a:p>
            <a:endParaRPr lang="en-US" dirty="0"/>
          </a:p>
          <a:p>
            <a:r>
              <a:rPr lang="en-US" b="1" dirty="0"/>
              <a:t>2. Inspect the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shape of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information about all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summary statistics of all numerical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3. 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occurrences of “Select” value to None.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missing values in all the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outliers in all numerical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binary variables to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one hot encoding for categorical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ED5D0-0CC1-02DB-45E0-E53306863714}"/>
              </a:ext>
            </a:extLst>
          </p:cNvPr>
          <p:cNvSpPr txBox="1"/>
          <p:nvPr/>
        </p:nvSpPr>
        <p:spPr>
          <a:xfrm>
            <a:off x="720436" y="263237"/>
            <a:ext cx="1101436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Train Test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frame is divided into train and test set in the ratio 70:30.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independent variables are added to X and the dependent variable is added to 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is built using train set and the model is evaluated using the test set.</a:t>
            </a:r>
          </a:p>
          <a:p>
            <a:endParaRPr lang="en-US" dirty="0"/>
          </a:p>
          <a:p>
            <a:r>
              <a:rPr lang="en-US" b="1" dirty="0"/>
              <a:t>5. Feature Scaling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numerical variables are brought to a common scale using </a:t>
            </a:r>
            <a:r>
              <a:rPr lang="en-US" dirty="0" err="1"/>
              <a:t>StandardScaler</a:t>
            </a:r>
            <a:r>
              <a:rPr lang="en-US" dirty="0"/>
              <a:t>/</a:t>
            </a:r>
            <a:r>
              <a:rPr lang="en-US" dirty="0" err="1"/>
              <a:t>MinMaxScaler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correlation among the independent variables are checked and variables with high correlation are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6. 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features selected by RFE, the initial model is built.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p-value and VIF of all variables are inspected.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having high p-value(&gt;0.05) and high VIF(&gt;5) are removed one by one and the model building is done iteratively till all  variables with high p-value and high VIF are removed from the model.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7. Selecting Optimal cut-off using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cutoff probability is that probability where we get balanced sensitivity and specificity.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Sensitivity, Specificity, accuracy metrics are calculated for all cut-off values from 0 to 0.9 and the optimal cut-off is chosen where all the three curves meet.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optimal cut-off, lead score is calculated for each data in the train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Leads having conversion probability &gt; optimal cut-off are predicted as 1 else it is predicted as 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predictions made, various metrics like accuracy score, Sensitivity, Specificity, Precision, Recall are calculated for the train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5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A51413-7D71-0740-E069-00F5418C6C5B}"/>
              </a:ext>
            </a:extLst>
          </p:cNvPr>
          <p:cNvSpPr txBox="1"/>
          <p:nvPr/>
        </p:nvSpPr>
        <p:spPr>
          <a:xfrm>
            <a:off x="581890" y="117693"/>
            <a:ext cx="101830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8. Making predictions on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scaling on numerical variables in test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model to test data and calculate the lead score and predict the value for Converted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predictions compute the metrics for test data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If all the metric values are good in both train and test set, the model is considered as a good model.</a:t>
            </a:r>
          </a:p>
        </p:txBody>
      </p:sp>
    </p:spTree>
    <p:extLst>
      <p:ext uri="{BB962C8B-B14F-4D97-AF65-F5344CB8AC3E}">
        <p14:creationId xmlns:p14="http://schemas.microsoft.com/office/powerpoint/2010/main" val="91200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17F7-C11D-A738-8006-82237E4A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primary variables that are significant in predicting the Converted flag are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Total Time Spent on Website</a:t>
            </a:r>
          </a:p>
          <a:p>
            <a:pPr lvl="1"/>
            <a:r>
              <a:rPr lang="en-IN" dirty="0"/>
              <a:t>Lead </a:t>
            </a:r>
            <a:r>
              <a:rPr lang="en-IN" dirty="0" err="1"/>
              <a:t>Origin_Lead</a:t>
            </a:r>
            <a:r>
              <a:rPr lang="en-IN" dirty="0"/>
              <a:t> Add Form</a:t>
            </a:r>
            <a:r>
              <a:rPr lang="en-IN" b="1" dirty="0"/>
              <a:t> </a:t>
            </a:r>
          </a:p>
          <a:p>
            <a:pPr lvl="1"/>
            <a:r>
              <a:rPr lang="en-IN" dirty="0"/>
              <a:t>What is your current </a:t>
            </a:r>
            <a:r>
              <a:rPr lang="en-IN" dirty="0" err="1"/>
              <a:t>occupation_Working</a:t>
            </a:r>
            <a:r>
              <a:rPr lang="en-IN" dirty="0"/>
              <a:t> Professional</a:t>
            </a:r>
          </a:p>
          <a:p>
            <a:pPr lvl="1"/>
            <a:r>
              <a:rPr lang="en-IN" dirty="0"/>
              <a:t>Lead </a:t>
            </a:r>
            <a:r>
              <a:rPr lang="en-IN" dirty="0" err="1"/>
              <a:t>Source_Welingak</a:t>
            </a:r>
            <a:r>
              <a:rPr lang="en-IN" dirty="0"/>
              <a:t> Website</a:t>
            </a:r>
          </a:p>
          <a:p>
            <a:pPr lvl="1"/>
            <a:r>
              <a:rPr lang="en-IN" dirty="0"/>
              <a:t>Last Notable </a:t>
            </a:r>
            <a:r>
              <a:rPr lang="en-IN" dirty="0" err="1"/>
              <a:t>Activity_SMS</a:t>
            </a:r>
            <a:r>
              <a:rPr lang="en-IN" dirty="0"/>
              <a:t> Sent</a:t>
            </a:r>
          </a:p>
          <a:p>
            <a:pPr lvl="1"/>
            <a:r>
              <a:rPr lang="en-US" dirty="0"/>
              <a:t>Total Visits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9C3E41-007D-1D5D-DE6F-FC01CC39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5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 of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38426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FF3F8-5E0F-E797-AEB7-53173EF0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6" y="0"/>
            <a:ext cx="10112502" cy="405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5F8F8-27DB-BDAB-319A-E333DD36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1300"/>
            <a:ext cx="1168527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7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17F7-C11D-A738-8006-82237E4A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614363"/>
            <a:ext cx="1049655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The optimal cut-off for the model is 0.36</a:t>
            </a:r>
          </a:p>
          <a:p>
            <a:pPr lvl="1"/>
            <a:r>
              <a:rPr lang="en-US" dirty="0"/>
              <a:t>The accuracy, Specificity and Sensitivity curves meets at 0.36. So the optimal cut-off for the model is 0.36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C77C01-66DC-A4F9-B149-79539028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727200"/>
            <a:ext cx="11061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6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941</Words>
  <Application>Microsoft Macintosh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Lead Scoring Case Study</vt:lpstr>
      <vt:lpstr>Steps followed for Analysis</vt:lpstr>
      <vt:lpstr>PowerPoint Presentation</vt:lpstr>
      <vt:lpstr>Brief description of various steps</vt:lpstr>
      <vt:lpstr>PowerPoint Presentation</vt:lpstr>
      <vt:lpstr>PowerPoint Presentation</vt:lpstr>
      <vt:lpstr>Results of Logistic Regression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Assignment</dc:title>
  <dc:creator>Microsoft Office User</dc:creator>
  <cp:lastModifiedBy>Microsoft Office User</cp:lastModifiedBy>
  <cp:revision>47</cp:revision>
  <dcterms:created xsi:type="dcterms:W3CDTF">2022-01-26T10:41:56Z</dcterms:created>
  <dcterms:modified xsi:type="dcterms:W3CDTF">2022-05-07T05:34:57Z</dcterms:modified>
</cp:coreProperties>
</file>