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4569D6-B4A7-4815-A4F8-7406D123E6D7}">
  <a:tblStyle styleId="{A54569D6-B4A7-4815-A4F8-7406D123E6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5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fc66c44e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fc66c44e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Our example shows the hint being slower. And while that is sometimes the case, the key thing to call out is that it’s also more stable.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Without spill and potential OOMs, we can better guarantee that the job will complete.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13066e7e4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g913066e7e4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fc66c44e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fc66c44e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 into AQE and this specific optimization later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c4e22b9f_0_8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g8ec4e22b9f_0_8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ec4e22b9f_0_8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g8ec4e22b9f_0_8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d3c3ffe8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d3c3ffe8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13066e7e4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g913066e7e4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d3c3ffe8c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8d3c3ffe8c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d3c3ffe8c_0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8d3c3ffe8c_0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d3c3ffe8c_0_6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8d3c3ffe8c_0_6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ec4e22b9f_0_6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g8ec4e22b9f_0_6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d3c3ffe8c_0_8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Review this with the students.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We will cut them loose on this in the next slide.</a:t>
            </a:r>
            <a:endParaRPr/>
          </a:p>
        </p:txBody>
      </p:sp>
      <p:sp>
        <p:nvSpPr>
          <p:cNvPr id="570" name="Google Shape;570;g8d3c3ffe8c_0_8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913066e7e4_0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8" name="Google Shape;578;g913066e7e4_0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fc66c44eb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fc66c44eb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 into AQE and this specific optimization later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d3c3ffe8c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g8d3c3ffe8c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c4e22b9f_0_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we have 4 </a:t>
            </a:r>
            <a:r>
              <a:rPr lang="en"/>
              <a:t>partitions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should be evenly distributed after the initial ingest by Spark.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A, B, and C might be </a:t>
            </a:r>
            <a:r>
              <a:rPr lang="en"/>
              <a:t>similar</a:t>
            </a:r>
            <a:r>
              <a:rPr lang="en"/>
              <a:t> </a:t>
            </a:r>
            <a:r>
              <a:rPr b="1" lang="en"/>
              <a:t>IF</a:t>
            </a:r>
            <a:r>
              <a:rPr lang="en"/>
              <a:t> the data is </a:t>
            </a:r>
            <a:r>
              <a:rPr lang="en"/>
              <a:t>correlated</a:t>
            </a:r>
            <a:r>
              <a:rPr lang="en"/>
              <a:t> around something like population. The assumption here is that cities A, B and C are the same size.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city D has twice the population, thus twice as many records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knows what cities E-ZZZ might look like - it </a:t>
            </a:r>
            <a:r>
              <a:rPr lang="en"/>
              <a:t>doesn't</a:t>
            </a:r>
            <a:r>
              <a:rPr lang="en"/>
              <a:t> matter for this illustration.</a:t>
            </a:r>
            <a:endParaRPr/>
          </a:p>
        </p:txBody>
      </p:sp>
      <p:sp>
        <p:nvSpPr>
          <p:cNvPr id="94" name="Google Shape;94;g8ec4e22b9f_0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c4e22b9f_0_8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aggregated around the city, we can expect that the partition containing D will be proportionally larger than our other three cities.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larger partition means it has more records. More records means it will take Spark longer to process that partition.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example here, it can take Spark twice as long to process City D as it would take to process A, B or 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8ec4e22b9f_0_8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ec4e22b9f_0_8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 the students speculate !!!</a:t>
            </a:r>
            <a:endParaRPr/>
          </a:p>
        </p:txBody>
      </p:sp>
      <p:sp>
        <p:nvSpPr>
          <p:cNvPr id="116" name="Google Shape;116;g8ec4e22b9f_0_8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ec4e22b9f_0_8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g8ec4e22b9f_0_8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c4e22b9f_0_8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8ec4e22b9f_0_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c4e22b9f_0_8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AQE actually allows us to solve for this problem without knowing the data.</a:t>
            </a:r>
            <a:endParaRPr/>
          </a:p>
        </p:txBody>
      </p:sp>
      <p:sp>
        <p:nvSpPr>
          <p:cNvPr id="138" name="Google Shape;138;g8ec4e22b9f_0_8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13066e7e4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We go deeper on Spill later, for now just have them capture the metric with nothing more than a 10 second explination</a:t>
            </a:r>
            <a:endParaRPr/>
          </a:p>
        </p:txBody>
      </p:sp>
      <p:sp>
        <p:nvSpPr>
          <p:cNvPr id="147" name="Google Shape;147;g913066e7e4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4">
  <p:cSld name="Headline 04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9" name="Google Shape;69;p13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Subtitle and Content">
  <p:cSld name="1_Title, Sub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42900" y="171450"/>
            <a:ext cx="843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45734" y="1602398"/>
            <a:ext cx="8445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/>
            </a:lvl1pPr>
            <a:lvl2pPr indent="-292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345281" y="857249"/>
            <a:ext cx="843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 Theme" showMasterSp="0">
  <p:cSld name="1_Corporate Theme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ed, light&#10;&#10;Description automatically generated" id="76" name="Google Shape;7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databricks.com/delta/join-performance/skew-join.html#skew-join-optimization" TargetMode="External"/><Relationship Id="rId4" Type="http://schemas.openxmlformats.org/officeDocument/2006/relationships/image" Target="../media/image1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atabricks.training/spark-ui-simulator/experiment-1596/v002-S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databricks.training/spark-ui-simulator/experiment-1596/v002-S/index.html" TargetMode="External"/><Relationship Id="rId4" Type="http://schemas.openxmlformats.org/officeDocument/2006/relationships/hyperlink" Target="https://www.databricks.training/spark-ui-simulator/experiment-1596/v002-S/index.html" TargetMode="External"/><Relationship Id="rId5" Type="http://schemas.openxmlformats.org/officeDocument/2006/relationships/hyperlink" Target="https://www.databricks.training/spark-ui-simulator/experiment-1596/v002-S/index.html" TargetMode="External"/><Relationship Id="rId6" Type="http://schemas.openxmlformats.org/officeDocument/2006/relationships/hyperlink" Target="https://www.databricks.training/spark-ui-simulator/experiment-1596/v002-S/index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databricks.training/spark-ui-simulator/experiment-1596/v002-S/index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atabricks.com/delta/join-performance/skew-join.html#skew-join-optimiz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www.databricks.training/spark-ui-simulator/experiment-1596/v002-S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atabricks.training/spark-ui-simulator/experiment-1596/v002-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</a:t>
            </a:r>
            <a:b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Performance Problems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Skew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157" name="Google Shape;157;p2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- Baseline vs Hint, Review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9" name="Google Shape;159;p25"/>
          <p:cNvGraphicFramePr/>
          <p:nvPr/>
        </p:nvGraphicFramePr>
        <p:xfrm>
          <a:off x="457188" y="12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{A54569D6-B4A7-4815-A4F8-7406D123E6D7}</a:tableStyleId>
              </a:tblPr>
              <a:tblGrid>
                <a:gridCol w="595525"/>
                <a:gridCol w="793350"/>
                <a:gridCol w="985600"/>
                <a:gridCol w="744475"/>
                <a:gridCol w="797825"/>
                <a:gridCol w="3473050"/>
                <a:gridCol w="839800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Code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Health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Shuffle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Spill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~30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 / ~100 KB / ~400 MB / ~3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~50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Skew Hint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Mostly OK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134 MB / 174 MB / 184 MB / 195 MB / 1.1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~4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20040" y="2743200"/>
            <a:ext cx="8823900" cy="14478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scenario introduces the Databricks-specific</a:t>
            </a:r>
            <a:br>
              <a:rPr lang="en"/>
            </a:br>
            <a:r>
              <a:rPr lang="en"/>
              <a:t>skew hint (see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Skew Join optimization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 the call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.hint(“skew”, “city_id”)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See </a:t>
            </a:r>
            <a:r>
              <a:rPr lang="en" sz="2000" u="sng">
                <a:solidFill>
                  <a:srgbClr val="98102A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Experiment #1596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E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with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C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D</a:t>
            </a:r>
            <a:b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Contrast the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last stage 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of the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last job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for the two commands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key code differences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execution time of the corresponding commands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number of tasks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In the </a:t>
            </a:r>
            <a:r>
              <a:rPr b="1"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Spark UI</a:t>
            </a: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Stage Details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“health” of the stage as seen in the </a:t>
            </a:r>
            <a:r>
              <a:rPr b="1"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Event Timeline</a:t>
            </a:r>
            <a:endParaRPr b="1" sz="16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min/median/max </a:t>
            </a:r>
            <a:r>
              <a:rPr b="1"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Shuffle Read Size</a:t>
            </a:r>
            <a:r>
              <a:rPr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under </a:t>
            </a:r>
            <a:r>
              <a:rPr b="1"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Summary Metrics</a:t>
            </a:r>
            <a:endParaRPr sz="16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amount of spill under </a:t>
            </a:r>
            <a:r>
              <a:rPr b="1"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Aggregated Metrics by Executor</a:t>
            </a:r>
            <a:endParaRPr sz="16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Baseline vs Hint vs w/AQE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- Baseline vs Hint, Review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457188" y="109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{A54569D6-B4A7-4815-A4F8-7406D123E6D7}</a:tableStyleId>
              </a:tblPr>
              <a:tblGrid>
                <a:gridCol w="631050"/>
                <a:gridCol w="757825"/>
                <a:gridCol w="985600"/>
                <a:gridCol w="744475"/>
                <a:gridCol w="797825"/>
                <a:gridCol w="3473050"/>
                <a:gridCol w="839800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Code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Health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Shuffle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Spill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~30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 / ~100 KB / ~400 MB / ~3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~50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Skew Hint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Mostly OK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~135 MB / ~175 MB / ~180 MB / ~200 MB / ~1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~4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w/AQE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1489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Excellent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~115 MB / ~115 MB / ~125 MB / ~130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20040" y="2971800"/>
            <a:ext cx="8823900" cy="14478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b="1" lang="en"/>
              <a:t>Step E</a:t>
            </a:r>
            <a:r>
              <a:rPr lang="en"/>
              <a:t> uses </a:t>
            </a:r>
            <a:r>
              <a:rPr b="1" lang="en"/>
              <a:t>Spark 3’s</a:t>
            </a:r>
            <a:r>
              <a:rPr lang="en"/>
              <a:t> new feature </a:t>
            </a:r>
            <a:r>
              <a:rPr b="1" lang="en"/>
              <a:t>Adaptive Skewed Join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■"/>
            </a:pPr>
            <a:r>
              <a:rPr lang="en"/>
              <a:t>See </a:t>
            </a:r>
            <a:r>
              <a:rPr b="1" lang="en"/>
              <a:t>spark.sql.adaptive.skewedJoin.enabled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■"/>
            </a:pPr>
            <a:r>
              <a:rPr lang="en"/>
              <a:t>See </a:t>
            </a:r>
            <a:r>
              <a:rPr b="1" lang="en"/>
              <a:t>spark.sql.adaptive.advisoryPartitionSizeInBytes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/>
              <a:t>The first two </a:t>
            </a:r>
            <a:r>
              <a:rPr b="1" lang="en"/>
              <a:t>jobs</a:t>
            </a:r>
            <a:r>
              <a:rPr lang="en"/>
              <a:t> are read in parallel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This approach is by far the most complicated to implement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It can actually take longer to execute in some cases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Remains a viable option when other solutions are not available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The idea is to split large partitions into smaller ones using a “salt”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Has the side effect of splitting small partitions into even smaller ones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It’s more about guaranteeing execution of all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tasks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chemeClr val="dk1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uniform duration for each task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Salted Join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0" y="2333550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review how a “standard” join works...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5257800" y="3124200"/>
            <a:ext cx="3505200" cy="1905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5257800" y="2133600"/>
            <a:ext cx="3505200" cy="999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5257800" y="1371600"/>
            <a:ext cx="3505200" cy="762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5257800" y="609600"/>
            <a:ext cx="3505200" cy="76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228600" y="1978200"/>
            <a:ext cx="2057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city_id=A, city=Oakhurst, state=CA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228600" y="2206800"/>
            <a:ext cx="2057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city_id=B, city=Rockwall, state=TX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228600" y="2435400"/>
            <a:ext cx="2057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city_id=C, city=Boston, state=MA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228600" y="2664000"/>
            <a:ext cx="2057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city_id=D,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2901300" y="6828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id=0, city_id=A, name=Noah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2901300" y="9084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id=1, city_id=A, name=Liam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901300" y="1137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id=2, city_id=A, name=Jacob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901300" y="14478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id=3, city_id=B, name=Mason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2901300" y="16764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id=4, city_id=B, name=William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2901300" y="1905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id=5, city_id=B, name=Ethan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2901300" y="22098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id=6, city_id=C, name=Michael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2901300" y="24384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id=7, city_id=C, name=Alexander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2901300" y="2667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id=8, city_id=C, name=James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2901300" y="28956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id=9, city_id=C, name=Elijah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2901300" y="31944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id=10, city_id=D, name=Daniel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2901300" y="3423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id=11, city_id=D, name=Benjamin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2901300" y="36516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id=12, city_id=D, name=Aiden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2901300" y="38832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id=13, city_id=D, name=Jayden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2901300" y="41118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id=14, city_id=D, name=Logan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2901300" y="43404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id=15, city_id=D, name=Matthew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2895508" y="4569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id=16, city_id=D, name=David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2895508" y="47976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id=17, city_id=D, name=Joseph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5343600" y="685800"/>
            <a:ext cx="3343200" cy="15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id=0, city_id=A, name=Noah, city=Oakhurst, state=CA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5343801" y="9114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id=1, city_id=A, name=Liam, city=Oakhurst, state=CA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5343801" y="11400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id=2, city_id=A, name=Jacob, city=Oakhurst, state=CA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5343801" y="14508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id=3, city_id=B, name=Mason, city=Rockwall, state=TX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5343801" y="16794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id=4, city_id=B, name=William, city=Rockwall, state=TX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5343801" y="19080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id=5, city_id=B, name=Ethan, city=Rockwall, state=TX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5343801" y="22128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id=6, city_id=C, name=Michael, city=Boston, state=MA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5343801" y="24414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id=7, city_id=C, name=Alexander, city=Boston, state=MA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5343801" y="26700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id=8, city_id=C, name=James, city=Boston, state=MA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5343801" y="29016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id=9, city_id=C, name=Elijah, city=Boston, state=MA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5343801" y="31974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id=10, city_id=D, name=Daniel,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5343801" y="34260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id=11, city_id=D, name=Benjamin,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5343801" y="36546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id=12, city_id=D, name=Aiden,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5343801" y="38832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id=13, city_id=D, name=Jayden,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5343801" y="41118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id=14, city_id=D, name=Logan,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5343801" y="43404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id=15, city_id=D, name=Matthew,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5334000" y="45690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id=16, city_id=D, name=David,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5334000" y="4800600"/>
            <a:ext cx="33432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id=17, city_id=D, name=Joseph, city=Phoenix, state=AZ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242" name="Google Shape;242;p30"/>
          <p:cNvGrpSpPr/>
          <p:nvPr/>
        </p:nvGrpSpPr>
        <p:grpSpPr>
          <a:xfrm>
            <a:off x="2286000" y="760500"/>
            <a:ext cx="615300" cy="4114800"/>
            <a:chOff x="2286000" y="760500"/>
            <a:chExt cx="615300" cy="4114800"/>
          </a:xfrm>
        </p:grpSpPr>
        <p:cxnSp>
          <p:nvCxnSpPr>
            <p:cNvPr id="243" name="Google Shape;243;p30"/>
            <p:cNvCxnSpPr>
              <a:stCxn id="202" idx="3"/>
              <a:endCxn id="206" idx="1"/>
            </p:cNvCxnSpPr>
            <p:nvPr/>
          </p:nvCxnSpPr>
          <p:spPr>
            <a:xfrm flipH="1" rot="10800000">
              <a:off x="2286000" y="760500"/>
              <a:ext cx="615300" cy="1295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p30"/>
            <p:cNvCxnSpPr>
              <a:stCxn id="202" idx="3"/>
              <a:endCxn id="207" idx="1"/>
            </p:cNvCxnSpPr>
            <p:nvPr/>
          </p:nvCxnSpPr>
          <p:spPr>
            <a:xfrm flipH="1" rot="10800000">
              <a:off x="2286000" y="986100"/>
              <a:ext cx="615300" cy="1069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5" name="Google Shape;245;p30"/>
            <p:cNvCxnSpPr>
              <a:stCxn id="202" idx="3"/>
              <a:endCxn id="208" idx="1"/>
            </p:cNvCxnSpPr>
            <p:nvPr/>
          </p:nvCxnSpPr>
          <p:spPr>
            <a:xfrm flipH="1" rot="10800000">
              <a:off x="2286000" y="1214700"/>
              <a:ext cx="615300" cy="841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6" name="Google Shape;246;p30"/>
            <p:cNvCxnSpPr>
              <a:stCxn id="203" idx="3"/>
              <a:endCxn id="209" idx="1"/>
            </p:cNvCxnSpPr>
            <p:nvPr/>
          </p:nvCxnSpPr>
          <p:spPr>
            <a:xfrm flipH="1" rot="10800000">
              <a:off x="2286000" y="1525500"/>
              <a:ext cx="615300" cy="75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7" name="Google Shape;247;p30"/>
            <p:cNvCxnSpPr>
              <a:stCxn id="203" idx="3"/>
              <a:endCxn id="210" idx="1"/>
            </p:cNvCxnSpPr>
            <p:nvPr/>
          </p:nvCxnSpPr>
          <p:spPr>
            <a:xfrm flipH="1" rot="10800000">
              <a:off x="2286000" y="1754100"/>
              <a:ext cx="615300" cy="530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8" name="Google Shape;248;p30"/>
            <p:cNvCxnSpPr>
              <a:stCxn id="203" idx="3"/>
              <a:endCxn id="211" idx="1"/>
            </p:cNvCxnSpPr>
            <p:nvPr/>
          </p:nvCxnSpPr>
          <p:spPr>
            <a:xfrm flipH="1" rot="10800000">
              <a:off x="2286000" y="1982700"/>
              <a:ext cx="615300" cy="30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9" name="Google Shape;249;p30"/>
            <p:cNvCxnSpPr>
              <a:stCxn id="204" idx="3"/>
              <a:endCxn id="212" idx="1"/>
            </p:cNvCxnSpPr>
            <p:nvPr/>
          </p:nvCxnSpPr>
          <p:spPr>
            <a:xfrm flipH="1" rot="10800000">
              <a:off x="2286000" y="2287500"/>
              <a:ext cx="615300" cy="225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0" name="Google Shape;250;p30"/>
            <p:cNvCxnSpPr>
              <a:stCxn id="204" idx="3"/>
              <a:endCxn id="213" idx="1"/>
            </p:cNvCxnSpPr>
            <p:nvPr/>
          </p:nvCxnSpPr>
          <p:spPr>
            <a:xfrm>
              <a:off x="2286000" y="2513100"/>
              <a:ext cx="615300" cy="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1" name="Google Shape;251;p30"/>
            <p:cNvCxnSpPr>
              <a:stCxn id="204" idx="3"/>
              <a:endCxn id="214" idx="1"/>
            </p:cNvCxnSpPr>
            <p:nvPr/>
          </p:nvCxnSpPr>
          <p:spPr>
            <a:xfrm>
              <a:off x="2286000" y="2513100"/>
              <a:ext cx="615300" cy="23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2" name="Google Shape;252;p30"/>
            <p:cNvCxnSpPr>
              <a:stCxn id="204" idx="3"/>
              <a:endCxn id="215" idx="1"/>
            </p:cNvCxnSpPr>
            <p:nvPr/>
          </p:nvCxnSpPr>
          <p:spPr>
            <a:xfrm>
              <a:off x="2286000" y="2513100"/>
              <a:ext cx="615300" cy="46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3" name="Google Shape;253;p30"/>
            <p:cNvCxnSpPr>
              <a:stCxn id="205" idx="3"/>
              <a:endCxn id="216" idx="1"/>
            </p:cNvCxnSpPr>
            <p:nvPr/>
          </p:nvCxnSpPr>
          <p:spPr>
            <a:xfrm>
              <a:off x="2286000" y="2741700"/>
              <a:ext cx="615300" cy="530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4" name="Google Shape;254;p30"/>
            <p:cNvCxnSpPr>
              <a:stCxn id="205" idx="3"/>
              <a:endCxn id="217" idx="1"/>
            </p:cNvCxnSpPr>
            <p:nvPr/>
          </p:nvCxnSpPr>
          <p:spPr>
            <a:xfrm>
              <a:off x="2286000" y="2741700"/>
              <a:ext cx="615300" cy="75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5" name="Google Shape;255;p30"/>
            <p:cNvCxnSpPr>
              <a:stCxn id="205" idx="3"/>
              <a:endCxn id="218" idx="1"/>
            </p:cNvCxnSpPr>
            <p:nvPr/>
          </p:nvCxnSpPr>
          <p:spPr>
            <a:xfrm>
              <a:off x="2286000" y="2741700"/>
              <a:ext cx="615300" cy="98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p30"/>
            <p:cNvCxnSpPr>
              <a:stCxn id="205" idx="3"/>
              <a:endCxn id="219" idx="1"/>
            </p:cNvCxnSpPr>
            <p:nvPr/>
          </p:nvCxnSpPr>
          <p:spPr>
            <a:xfrm>
              <a:off x="2286000" y="2741700"/>
              <a:ext cx="615300" cy="121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30"/>
            <p:cNvCxnSpPr>
              <a:stCxn id="205" idx="3"/>
              <a:endCxn id="220" idx="1"/>
            </p:cNvCxnSpPr>
            <p:nvPr/>
          </p:nvCxnSpPr>
          <p:spPr>
            <a:xfrm>
              <a:off x="2286000" y="2741700"/>
              <a:ext cx="615300" cy="144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30"/>
            <p:cNvCxnSpPr>
              <a:stCxn id="205" idx="3"/>
              <a:endCxn id="221" idx="1"/>
            </p:cNvCxnSpPr>
            <p:nvPr/>
          </p:nvCxnSpPr>
          <p:spPr>
            <a:xfrm>
              <a:off x="2286000" y="2741700"/>
              <a:ext cx="615300" cy="1676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30"/>
            <p:cNvCxnSpPr>
              <a:stCxn id="205" idx="3"/>
              <a:endCxn id="222" idx="1"/>
            </p:cNvCxnSpPr>
            <p:nvPr/>
          </p:nvCxnSpPr>
          <p:spPr>
            <a:xfrm>
              <a:off x="2286000" y="2741700"/>
              <a:ext cx="609600" cy="190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p30"/>
            <p:cNvCxnSpPr>
              <a:stCxn id="205" idx="3"/>
              <a:endCxn id="223" idx="1"/>
            </p:cNvCxnSpPr>
            <p:nvPr/>
          </p:nvCxnSpPr>
          <p:spPr>
            <a:xfrm>
              <a:off x="2286000" y="2741700"/>
              <a:ext cx="609600" cy="213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61" name="Google Shape;261;p30"/>
          <p:cNvCxnSpPr>
            <a:stCxn id="206" idx="3"/>
            <a:endCxn id="224" idx="1"/>
          </p:cNvCxnSpPr>
          <p:nvPr/>
        </p:nvCxnSpPr>
        <p:spPr>
          <a:xfrm>
            <a:off x="4876800" y="760500"/>
            <a:ext cx="4668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0"/>
          <p:cNvCxnSpPr>
            <a:stCxn id="207" idx="3"/>
            <a:endCxn id="225" idx="1"/>
          </p:cNvCxnSpPr>
          <p:nvPr/>
        </p:nvCxnSpPr>
        <p:spPr>
          <a:xfrm>
            <a:off x="4876800" y="9861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0"/>
          <p:cNvCxnSpPr>
            <a:stCxn id="208" idx="3"/>
            <a:endCxn id="226" idx="1"/>
          </p:cNvCxnSpPr>
          <p:nvPr/>
        </p:nvCxnSpPr>
        <p:spPr>
          <a:xfrm>
            <a:off x="4876800" y="12147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0"/>
          <p:cNvCxnSpPr>
            <a:stCxn id="209" idx="3"/>
            <a:endCxn id="227" idx="1"/>
          </p:cNvCxnSpPr>
          <p:nvPr/>
        </p:nvCxnSpPr>
        <p:spPr>
          <a:xfrm>
            <a:off x="4876800" y="15255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0"/>
          <p:cNvCxnSpPr>
            <a:stCxn id="210" idx="3"/>
            <a:endCxn id="228" idx="1"/>
          </p:cNvCxnSpPr>
          <p:nvPr/>
        </p:nvCxnSpPr>
        <p:spPr>
          <a:xfrm>
            <a:off x="4876800" y="17541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0"/>
          <p:cNvCxnSpPr>
            <a:endCxn id="229" idx="1"/>
          </p:cNvCxnSpPr>
          <p:nvPr/>
        </p:nvCxnSpPr>
        <p:spPr>
          <a:xfrm>
            <a:off x="4572201" y="1985700"/>
            <a:ext cx="7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0"/>
          <p:cNvCxnSpPr>
            <a:stCxn id="212" idx="3"/>
            <a:endCxn id="230" idx="1"/>
          </p:cNvCxnSpPr>
          <p:nvPr/>
        </p:nvCxnSpPr>
        <p:spPr>
          <a:xfrm>
            <a:off x="4876800" y="22875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0"/>
          <p:cNvCxnSpPr>
            <a:stCxn id="213" idx="3"/>
            <a:endCxn id="231" idx="1"/>
          </p:cNvCxnSpPr>
          <p:nvPr/>
        </p:nvCxnSpPr>
        <p:spPr>
          <a:xfrm>
            <a:off x="4876800" y="25161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0"/>
          <p:cNvCxnSpPr>
            <a:stCxn id="214" idx="3"/>
            <a:endCxn id="232" idx="1"/>
          </p:cNvCxnSpPr>
          <p:nvPr/>
        </p:nvCxnSpPr>
        <p:spPr>
          <a:xfrm>
            <a:off x="4876800" y="27447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0"/>
          <p:cNvCxnSpPr>
            <a:stCxn id="215" idx="3"/>
            <a:endCxn id="233" idx="1"/>
          </p:cNvCxnSpPr>
          <p:nvPr/>
        </p:nvCxnSpPr>
        <p:spPr>
          <a:xfrm>
            <a:off x="4876800" y="2973300"/>
            <a:ext cx="4671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0"/>
          <p:cNvCxnSpPr>
            <a:stCxn id="216" idx="3"/>
            <a:endCxn id="234" idx="1"/>
          </p:cNvCxnSpPr>
          <p:nvPr/>
        </p:nvCxnSpPr>
        <p:spPr>
          <a:xfrm>
            <a:off x="4876800" y="32721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0"/>
          <p:cNvCxnSpPr>
            <a:stCxn id="217" idx="3"/>
            <a:endCxn id="235" idx="1"/>
          </p:cNvCxnSpPr>
          <p:nvPr/>
        </p:nvCxnSpPr>
        <p:spPr>
          <a:xfrm>
            <a:off x="4876800" y="3500700"/>
            <a:ext cx="4671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0"/>
          <p:cNvCxnSpPr>
            <a:endCxn id="236" idx="1"/>
          </p:cNvCxnSpPr>
          <p:nvPr/>
        </p:nvCxnSpPr>
        <p:spPr>
          <a:xfrm>
            <a:off x="4572201" y="3732300"/>
            <a:ext cx="7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0"/>
          <p:cNvCxnSpPr>
            <a:endCxn id="237" idx="1"/>
          </p:cNvCxnSpPr>
          <p:nvPr/>
        </p:nvCxnSpPr>
        <p:spPr>
          <a:xfrm>
            <a:off x="4572201" y="3960900"/>
            <a:ext cx="7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0"/>
          <p:cNvCxnSpPr>
            <a:stCxn id="220" idx="3"/>
            <a:endCxn id="238" idx="1"/>
          </p:cNvCxnSpPr>
          <p:nvPr/>
        </p:nvCxnSpPr>
        <p:spPr>
          <a:xfrm>
            <a:off x="4876800" y="4189500"/>
            <a:ext cx="46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0"/>
          <p:cNvCxnSpPr>
            <a:endCxn id="239" idx="1"/>
          </p:cNvCxnSpPr>
          <p:nvPr/>
        </p:nvCxnSpPr>
        <p:spPr>
          <a:xfrm>
            <a:off x="4572201" y="4418100"/>
            <a:ext cx="7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0"/>
          <p:cNvCxnSpPr>
            <a:stCxn id="222" idx="3"/>
            <a:endCxn id="240" idx="1"/>
          </p:cNvCxnSpPr>
          <p:nvPr/>
        </p:nvCxnSpPr>
        <p:spPr>
          <a:xfrm>
            <a:off x="4871008" y="4646700"/>
            <a:ext cx="46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0"/>
          <p:cNvCxnSpPr>
            <a:stCxn id="223" idx="3"/>
            <a:endCxn id="241" idx="1"/>
          </p:cNvCxnSpPr>
          <p:nvPr/>
        </p:nvCxnSpPr>
        <p:spPr>
          <a:xfrm>
            <a:off x="4871008" y="4875300"/>
            <a:ext cx="4629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0"/>
          <p:cNvSpPr txBox="1"/>
          <p:nvPr>
            <p:ph idx="4294967295" type="title"/>
          </p:nvPr>
        </p:nvSpPr>
        <p:spPr>
          <a:xfrm>
            <a:off x="5638800" y="197100"/>
            <a:ext cx="3429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</a:pPr>
            <a:r>
              <a:rPr lang="en" sz="2300"/>
              <a:t>...4 distinct partitions</a:t>
            </a:r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/>
          <p:nvPr/>
        </p:nvSpPr>
        <p:spPr>
          <a:xfrm>
            <a:off x="4114800" y="1524000"/>
            <a:ext cx="1219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3 - OK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4114800" y="762000"/>
            <a:ext cx="1219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3 - OK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4038600" y="2414514"/>
            <a:ext cx="12954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- Not Bad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4114800" y="3733800"/>
            <a:ext cx="1219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8</a:t>
            </a:r>
            <a:r>
              <a:rPr b="1" lang="en">
                <a:solidFill>
                  <a:srgbClr val="FF0000"/>
                </a:solidFill>
              </a:rPr>
              <a:t> - Skewed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0" y="2333700"/>
            <a:ext cx="9144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review how a “salted” join works...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6" name="Google Shape;296;p32"/>
          <p:cNvSpPr txBox="1"/>
          <p:nvPr>
            <p:ph idx="4294967295" type="title"/>
          </p:nvPr>
        </p:nvSpPr>
        <p:spPr>
          <a:xfrm>
            <a:off x="345734" y="273844"/>
            <a:ext cx="8445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</a:pPr>
            <a:r>
              <a:rPr lang="en" sz="2500"/>
              <a:t>S</a:t>
            </a:r>
            <a:r>
              <a:rPr lang="en" sz="2500"/>
              <a:t>tep #1: Cross join the dimensions to the salt value</a:t>
            </a:r>
            <a:endParaRPr sz="2500"/>
          </a:p>
        </p:txBody>
      </p:sp>
      <p:sp>
        <p:nvSpPr>
          <p:cNvPr id="297" name="Google Shape;297;p32"/>
          <p:cNvSpPr/>
          <p:nvPr/>
        </p:nvSpPr>
        <p:spPr>
          <a:xfrm>
            <a:off x="152550" y="1140000"/>
            <a:ext cx="2057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city_id=A, city=Oakhurst, state=CA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52550" y="2054400"/>
            <a:ext cx="2057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city_id=B, city=Rockwall, state=TX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152550" y="2968800"/>
            <a:ext cx="2057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city_id=C, city=Boston, state=MA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152550" y="3883200"/>
            <a:ext cx="2057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city_id=D,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4114800" y="1140000"/>
            <a:ext cx="5334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4114800" y="1365600"/>
            <a:ext cx="5334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6172200" y="1140000"/>
            <a:ext cx="27828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salt_id=1A,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city_id=A, city=Oakhurst, state=CA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6172325" y="2054400"/>
            <a:ext cx="27828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salt_id=1B,</a:t>
            </a:r>
            <a:r>
              <a:rPr lang="en" sz="1000">
                <a:solidFill>
                  <a:srgbClr val="FFFF00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city_id=B, city=Rockwall, state=TX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172325" y="2968800"/>
            <a:ext cx="27828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city_id=C, city=Boston, state=MA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6172325" y="3883200"/>
            <a:ext cx="27828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rgbClr val="FFFF00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city_id=D,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6172325" y="1368600"/>
            <a:ext cx="27828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salt_id=2A,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city_id=A, city=Oakhurst, state=CA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6172325" y="2283000"/>
            <a:ext cx="27828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salt_id=2B,</a:t>
            </a:r>
            <a:r>
              <a:rPr lang="en" sz="1000">
                <a:solidFill>
                  <a:srgbClr val="FFFF00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city_id=B, city=Rockwall, state=TX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6172325" y="3197400"/>
            <a:ext cx="27828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city_id=C, city=Boston, state=MA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6172325" y="4111800"/>
            <a:ext cx="27828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rgbClr val="FFFF00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city_id=D, city=Phoenix, state=AZ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4114800" y="2054400"/>
            <a:ext cx="5334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4114800" y="2283000"/>
            <a:ext cx="5334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4114800" y="2968800"/>
            <a:ext cx="5334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4114800" y="3197400"/>
            <a:ext cx="5334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4114800" y="3883200"/>
            <a:ext cx="5334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4114800" y="4111800"/>
            <a:ext cx="5334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salt=2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17" name="Google Shape;317;p32"/>
          <p:cNvCxnSpPr>
            <a:stCxn id="297" idx="3"/>
            <a:endCxn id="301" idx="1"/>
          </p:cNvCxnSpPr>
          <p:nvPr/>
        </p:nvCxnSpPr>
        <p:spPr>
          <a:xfrm>
            <a:off x="2209950" y="1217700"/>
            <a:ext cx="19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>
            <a:stCxn id="297" idx="3"/>
            <a:endCxn id="302" idx="1"/>
          </p:cNvCxnSpPr>
          <p:nvPr/>
        </p:nvCxnSpPr>
        <p:spPr>
          <a:xfrm>
            <a:off x="2209950" y="1217700"/>
            <a:ext cx="1904700" cy="2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2"/>
          <p:cNvCxnSpPr>
            <a:stCxn id="298" idx="3"/>
            <a:endCxn id="311" idx="1"/>
          </p:cNvCxnSpPr>
          <p:nvPr/>
        </p:nvCxnSpPr>
        <p:spPr>
          <a:xfrm>
            <a:off x="2209950" y="2132100"/>
            <a:ext cx="19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2"/>
          <p:cNvCxnSpPr>
            <a:stCxn id="298" idx="3"/>
            <a:endCxn id="312" idx="1"/>
          </p:cNvCxnSpPr>
          <p:nvPr/>
        </p:nvCxnSpPr>
        <p:spPr>
          <a:xfrm>
            <a:off x="2209950" y="2132100"/>
            <a:ext cx="19047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2"/>
          <p:cNvCxnSpPr>
            <a:stCxn id="299" idx="3"/>
            <a:endCxn id="314" idx="1"/>
          </p:cNvCxnSpPr>
          <p:nvPr/>
        </p:nvCxnSpPr>
        <p:spPr>
          <a:xfrm>
            <a:off x="2209950" y="3046500"/>
            <a:ext cx="19050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2"/>
          <p:cNvCxnSpPr>
            <a:stCxn id="299" idx="3"/>
            <a:endCxn id="313" idx="1"/>
          </p:cNvCxnSpPr>
          <p:nvPr/>
        </p:nvCxnSpPr>
        <p:spPr>
          <a:xfrm>
            <a:off x="2209950" y="3046500"/>
            <a:ext cx="190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2"/>
          <p:cNvCxnSpPr>
            <a:stCxn id="300" idx="3"/>
            <a:endCxn id="315" idx="1"/>
          </p:cNvCxnSpPr>
          <p:nvPr/>
        </p:nvCxnSpPr>
        <p:spPr>
          <a:xfrm>
            <a:off x="2209950" y="3960900"/>
            <a:ext cx="190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2"/>
          <p:cNvCxnSpPr>
            <a:stCxn id="300" idx="3"/>
            <a:endCxn id="316" idx="1"/>
          </p:cNvCxnSpPr>
          <p:nvPr/>
        </p:nvCxnSpPr>
        <p:spPr>
          <a:xfrm>
            <a:off x="2209950" y="3960900"/>
            <a:ext cx="19047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2"/>
          <p:cNvCxnSpPr>
            <a:stCxn id="301" idx="3"/>
            <a:endCxn id="303" idx="1"/>
          </p:cNvCxnSpPr>
          <p:nvPr/>
        </p:nvCxnSpPr>
        <p:spPr>
          <a:xfrm>
            <a:off x="4648200" y="12177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2"/>
          <p:cNvCxnSpPr>
            <a:stCxn id="302" idx="3"/>
            <a:endCxn id="307" idx="1"/>
          </p:cNvCxnSpPr>
          <p:nvPr/>
        </p:nvCxnSpPr>
        <p:spPr>
          <a:xfrm>
            <a:off x="4648200" y="1443300"/>
            <a:ext cx="1524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2"/>
          <p:cNvCxnSpPr>
            <a:stCxn id="311" idx="3"/>
            <a:endCxn id="304" idx="1"/>
          </p:cNvCxnSpPr>
          <p:nvPr/>
        </p:nvCxnSpPr>
        <p:spPr>
          <a:xfrm>
            <a:off x="4648200" y="21321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2"/>
          <p:cNvCxnSpPr>
            <a:stCxn id="312" idx="3"/>
            <a:endCxn id="308" idx="1"/>
          </p:cNvCxnSpPr>
          <p:nvPr/>
        </p:nvCxnSpPr>
        <p:spPr>
          <a:xfrm>
            <a:off x="4648200" y="23607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2"/>
          <p:cNvCxnSpPr>
            <a:stCxn id="313" idx="3"/>
            <a:endCxn id="305" idx="1"/>
          </p:cNvCxnSpPr>
          <p:nvPr/>
        </p:nvCxnSpPr>
        <p:spPr>
          <a:xfrm>
            <a:off x="4648200" y="30465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2"/>
          <p:cNvCxnSpPr>
            <a:stCxn id="314" idx="3"/>
            <a:endCxn id="309" idx="1"/>
          </p:cNvCxnSpPr>
          <p:nvPr/>
        </p:nvCxnSpPr>
        <p:spPr>
          <a:xfrm>
            <a:off x="4648200" y="32751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2"/>
          <p:cNvCxnSpPr>
            <a:stCxn id="315" idx="3"/>
            <a:endCxn id="306" idx="1"/>
          </p:cNvCxnSpPr>
          <p:nvPr/>
        </p:nvCxnSpPr>
        <p:spPr>
          <a:xfrm>
            <a:off x="4648200" y="39609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2"/>
          <p:cNvCxnSpPr>
            <a:stCxn id="316" idx="3"/>
            <a:endCxn id="310" idx="1"/>
          </p:cNvCxnSpPr>
          <p:nvPr/>
        </p:nvCxnSpPr>
        <p:spPr>
          <a:xfrm>
            <a:off x="4648200" y="41895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462900" y="762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id=0, city_id=A, name=Noah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462900" y="9876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id=1, city_id=A, name=Liam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462900" y="12162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id=2, city_id=A, name=Jacob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462900" y="14508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id=3, city_id=B, name=Mason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462900" y="16794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id=4, city_id=B, name=William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462900" y="1908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id=5, city_id=B, name=Ethan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462900" y="21366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id=6, city_id=C, name=Michael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462900" y="23652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id=7, city_id=C, name=Alexander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462900" y="25938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id=8, city_id=C, name=James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462900" y="28224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id=9, city_id=C, name=Elijah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462900" y="3045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id=10, city_id=D, name=Daniel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462900" y="32736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id=11, city_id=D, name=Benjamin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462900" y="35022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id=12, city_id=D, name=Aiden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462900" y="37338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id=13, city_id=D, name=Jayden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462900" y="39624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id=14, city_id=D, name=Logan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462900" y="41910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id=15, city_id=D, name=Matthew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457108" y="44196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id=16, city_id=D, name=David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457108" y="4648200"/>
            <a:ext cx="19755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id=17, city_id=D, name=Joseph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7" name="Google Shape;357;p33"/>
          <p:cNvSpPr txBox="1"/>
          <p:nvPr>
            <p:ph idx="4294967295" type="title"/>
          </p:nvPr>
        </p:nvSpPr>
        <p:spPr>
          <a:xfrm>
            <a:off x="345734" y="273844"/>
            <a:ext cx="8646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</a:pPr>
            <a:r>
              <a:rPr lang="en" sz="2500"/>
              <a:t>S</a:t>
            </a:r>
            <a:r>
              <a:rPr lang="en" sz="2500"/>
              <a:t>tep #2: Randomly salt the fact table</a:t>
            </a:r>
            <a:endParaRPr sz="2500"/>
          </a:p>
        </p:txBody>
      </p:sp>
      <p:sp>
        <p:nvSpPr>
          <p:cNvPr id="358" name="Google Shape;358;p33"/>
          <p:cNvSpPr/>
          <p:nvPr/>
        </p:nvSpPr>
        <p:spPr>
          <a:xfrm>
            <a:off x="3581400" y="7650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salt=</a:t>
            </a:r>
            <a:r>
              <a:rPr lang="en" sz="1000">
                <a:solidFill>
                  <a:schemeClr val="lt1"/>
                </a:solidFill>
              </a:rPr>
              <a:t>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3581400" y="9906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3581400" y="12192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3581400" y="14478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3581400" y="16764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3581400" y="19050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3581400" y="21336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3581400" y="23622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3581400" y="25938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3581400" y="28224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3581400" y="30480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3581400" y="32766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3581400" y="35052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3581400" y="37338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3581400" y="39654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3581400" y="41910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4" name="Google Shape;374;p33"/>
          <p:cNvSpPr/>
          <p:nvPr/>
        </p:nvSpPr>
        <p:spPr>
          <a:xfrm>
            <a:off x="3581400" y="44196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3581400" y="4648200"/>
            <a:ext cx="7620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salt=rand(2)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76" name="Google Shape;376;p33"/>
          <p:cNvCxnSpPr>
            <a:stCxn id="339" idx="3"/>
            <a:endCxn id="358" idx="1"/>
          </p:cNvCxnSpPr>
          <p:nvPr/>
        </p:nvCxnSpPr>
        <p:spPr>
          <a:xfrm>
            <a:off x="2438400" y="8397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3"/>
          <p:cNvCxnSpPr>
            <a:stCxn id="340" idx="3"/>
            <a:endCxn id="359" idx="1"/>
          </p:cNvCxnSpPr>
          <p:nvPr/>
        </p:nvCxnSpPr>
        <p:spPr>
          <a:xfrm>
            <a:off x="2438400" y="10653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3"/>
          <p:cNvCxnSpPr>
            <a:stCxn id="341" idx="3"/>
            <a:endCxn id="360" idx="1"/>
          </p:cNvCxnSpPr>
          <p:nvPr/>
        </p:nvCxnSpPr>
        <p:spPr>
          <a:xfrm>
            <a:off x="2438400" y="12939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3"/>
          <p:cNvCxnSpPr>
            <a:stCxn id="342" idx="3"/>
            <a:endCxn id="361" idx="1"/>
          </p:cNvCxnSpPr>
          <p:nvPr/>
        </p:nvCxnSpPr>
        <p:spPr>
          <a:xfrm flipH="1" rot="10800000">
            <a:off x="2438400" y="15255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3"/>
          <p:cNvCxnSpPr>
            <a:stCxn id="343" idx="3"/>
            <a:endCxn id="362" idx="1"/>
          </p:cNvCxnSpPr>
          <p:nvPr/>
        </p:nvCxnSpPr>
        <p:spPr>
          <a:xfrm flipH="1" rot="10800000">
            <a:off x="2438400" y="17541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3"/>
          <p:cNvCxnSpPr>
            <a:stCxn id="344" idx="3"/>
            <a:endCxn id="363" idx="1"/>
          </p:cNvCxnSpPr>
          <p:nvPr/>
        </p:nvCxnSpPr>
        <p:spPr>
          <a:xfrm flipH="1" rot="10800000">
            <a:off x="2438400" y="19827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3"/>
          <p:cNvCxnSpPr>
            <a:stCxn id="345" idx="3"/>
            <a:endCxn id="364" idx="1"/>
          </p:cNvCxnSpPr>
          <p:nvPr/>
        </p:nvCxnSpPr>
        <p:spPr>
          <a:xfrm flipH="1" rot="10800000">
            <a:off x="2438400" y="22113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3"/>
          <p:cNvCxnSpPr>
            <a:stCxn id="346" idx="3"/>
            <a:endCxn id="365" idx="1"/>
          </p:cNvCxnSpPr>
          <p:nvPr/>
        </p:nvCxnSpPr>
        <p:spPr>
          <a:xfrm flipH="1" rot="10800000">
            <a:off x="2438400" y="24399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3"/>
          <p:cNvCxnSpPr>
            <a:stCxn id="347" idx="3"/>
            <a:endCxn id="366" idx="1"/>
          </p:cNvCxnSpPr>
          <p:nvPr/>
        </p:nvCxnSpPr>
        <p:spPr>
          <a:xfrm>
            <a:off x="2438400" y="2671500"/>
            <a:ext cx="114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3"/>
          <p:cNvCxnSpPr>
            <a:stCxn id="348" idx="3"/>
            <a:endCxn id="367" idx="1"/>
          </p:cNvCxnSpPr>
          <p:nvPr/>
        </p:nvCxnSpPr>
        <p:spPr>
          <a:xfrm>
            <a:off x="2438400" y="2900100"/>
            <a:ext cx="114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3"/>
          <p:cNvCxnSpPr>
            <a:stCxn id="349" idx="3"/>
            <a:endCxn id="368" idx="1"/>
          </p:cNvCxnSpPr>
          <p:nvPr/>
        </p:nvCxnSpPr>
        <p:spPr>
          <a:xfrm>
            <a:off x="2438400" y="31227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3"/>
          <p:cNvCxnSpPr>
            <a:stCxn id="350" idx="3"/>
            <a:endCxn id="369" idx="1"/>
          </p:cNvCxnSpPr>
          <p:nvPr/>
        </p:nvCxnSpPr>
        <p:spPr>
          <a:xfrm>
            <a:off x="2438400" y="33513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3"/>
          <p:cNvCxnSpPr>
            <a:stCxn id="351" idx="3"/>
            <a:endCxn id="370" idx="1"/>
          </p:cNvCxnSpPr>
          <p:nvPr/>
        </p:nvCxnSpPr>
        <p:spPr>
          <a:xfrm>
            <a:off x="2438400" y="35799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3"/>
          <p:cNvCxnSpPr>
            <a:stCxn id="352" idx="3"/>
            <a:endCxn id="371" idx="1"/>
          </p:cNvCxnSpPr>
          <p:nvPr/>
        </p:nvCxnSpPr>
        <p:spPr>
          <a:xfrm>
            <a:off x="2438400" y="3811500"/>
            <a:ext cx="114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3"/>
          <p:cNvCxnSpPr>
            <a:stCxn id="353" idx="3"/>
            <a:endCxn id="372" idx="1"/>
          </p:cNvCxnSpPr>
          <p:nvPr/>
        </p:nvCxnSpPr>
        <p:spPr>
          <a:xfrm>
            <a:off x="2438400" y="4040100"/>
            <a:ext cx="114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3"/>
          <p:cNvCxnSpPr>
            <a:stCxn id="354" idx="3"/>
            <a:endCxn id="373" idx="1"/>
          </p:cNvCxnSpPr>
          <p:nvPr/>
        </p:nvCxnSpPr>
        <p:spPr>
          <a:xfrm>
            <a:off x="2438400" y="4268700"/>
            <a:ext cx="114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3"/>
          <p:cNvCxnSpPr>
            <a:stCxn id="355" idx="3"/>
            <a:endCxn id="374" idx="1"/>
          </p:cNvCxnSpPr>
          <p:nvPr/>
        </p:nvCxnSpPr>
        <p:spPr>
          <a:xfrm>
            <a:off x="2432608" y="4497300"/>
            <a:ext cx="114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3"/>
          <p:cNvCxnSpPr>
            <a:stCxn id="356" idx="3"/>
            <a:endCxn id="375" idx="1"/>
          </p:cNvCxnSpPr>
          <p:nvPr/>
        </p:nvCxnSpPr>
        <p:spPr>
          <a:xfrm>
            <a:off x="2432608" y="4725900"/>
            <a:ext cx="114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3"/>
          <p:cNvSpPr/>
          <p:nvPr/>
        </p:nvSpPr>
        <p:spPr>
          <a:xfrm>
            <a:off x="6103800" y="7650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salt_id=1A,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id=0, city_id=A, name=Noah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6103800" y="9906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salt_id=2A,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id=1, city_id=A, name=Liam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6103800" y="12192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salt_id=1A,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id=2, city_id=A, name=Jacob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6103800" y="14538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salt_id=2B,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id=3, city_id=B, name=Mason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103800" y="16824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salt_id=1B,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id=4, city_id=B, name=William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6103800" y="19110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salt_id=2B,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id=5, city_id=B, name=Ethan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6103800" y="21396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id=6, city_id=C, name=Michael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6103800" y="23682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id=7, city_id=C, name=Alexander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6103800" y="25968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id=8, city_id=C, name=James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6103800" y="28254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id=9, city_id=C, name=Elijah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6103800" y="30480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id=10, city_id=D, name=Daniel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6103800" y="32766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id=11, city_id=D, name=Benjamin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6103800" y="35052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id=12, city_id=D, name=Aiden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6103800" y="37368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id=13, city_id=D, name=Jayden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6103800" y="39654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id=14, city_id=D, name=Logan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6103800" y="41940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id=15, city_id=D, name=Matthew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6096004" y="44226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id=16, city_id=D, name=David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6096004" y="46512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id=17, city_id=D, name=Joseph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4800600" y="7650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4800600" y="9906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4800600" y="12192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4800600" y="14478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4800600" y="16764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4800600" y="19050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4800600" y="21336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9" name="Google Shape;419;p33"/>
          <p:cNvSpPr/>
          <p:nvPr/>
        </p:nvSpPr>
        <p:spPr>
          <a:xfrm>
            <a:off x="4800600" y="23622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4800600" y="25938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4800600" y="28224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4800600" y="30480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4800600" y="32766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4800600" y="35052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4800600" y="37338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4800600" y="39654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4800600" y="41910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8" name="Google Shape;428;p33"/>
          <p:cNvSpPr/>
          <p:nvPr/>
        </p:nvSpPr>
        <p:spPr>
          <a:xfrm>
            <a:off x="4800600" y="44196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9" name="Google Shape;429;p33"/>
          <p:cNvSpPr/>
          <p:nvPr/>
        </p:nvSpPr>
        <p:spPr>
          <a:xfrm>
            <a:off x="4800600" y="4648200"/>
            <a:ext cx="228600" cy="15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430" name="Google Shape;430;p33"/>
          <p:cNvCxnSpPr>
            <a:stCxn id="358" idx="3"/>
            <a:endCxn id="412" idx="1"/>
          </p:cNvCxnSpPr>
          <p:nvPr/>
        </p:nvCxnSpPr>
        <p:spPr>
          <a:xfrm>
            <a:off x="4343400" y="8427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3"/>
          <p:cNvCxnSpPr>
            <a:stCxn id="359" idx="3"/>
            <a:endCxn id="413" idx="1"/>
          </p:cNvCxnSpPr>
          <p:nvPr/>
        </p:nvCxnSpPr>
        <p:spPr>
          <a:xfrm>
            <a:off x="4343400" y="10683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3"/>
          <p:cNvCxnSpPr>
            <a:stCxn id="360" idx="3"/>
            <a:endCxn id="414" idx="1"/>
          </p:cNvCxnSpPr>
          <p:nvPr/>
        </p:nvCxnSpPr>
        <p:spPr>
          <a:xfrm>
            <a:off x="4343400" y="12969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33"/>
          <p:cNvCxnSpPr>
            <a:stCxn id="361" idx="3"/>
            <a:endCxn id="415" idx="1"/>
          </p:cNvCxnSpPr>
          <p:nvPr/>
        </p:nvCxnSpPr>
        <p:spPr>
          <a:xfrm>
            <a:off x="4343400" y="15255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3"/>
          <p:cNvCxnSpPr>
            <a:stCxn id="362" idx="3"/>
            <a:endCxn id="416" idx="1"/>
          </p:cNvCxnSpPr>
          <p:nvPr/>
        </p:nvCxnSpPr>
        <p:spPr>
          <a:xfrm>
            <a:off x="4343400" y="17541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3"/>
          <p:cNvCxnSpPr/>
          <p:nvPr/>
        </p:nvCxnSpPr>
        <p:spPr>
          <a:xfrm>
            <a:off x="4343400" y="19842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3"/>
          <p:cNvCxnSpPr/>
          <p:nvPr/>
        </p:nvCxnSpPr>
        <p:spPr>
          <a:xfrm>
            <a:off x="4343400" y="22128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3"/>
          <p:cNvCxnSpPr/>
          <p:nvPr/>
        </p:nvCxnSpPr>
        <p:spPr>
          <a:xfrm>
            <a:off x="4343400" y="24414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3"/>
          <p:cNvCxnSpPr/>
          <p:nvPr/>
        </p:nvCxnSpPr>
        <p:spPr>
          <a:xfrm>
            <a:off x="4343400" y="26700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3"/>
          <p:cNvCxnSpPr/>
          <p:nvPr/>
        </p:nvCxnSpPr>
        <p:spPr>
          <a:xfrm>
            <a:off x="4343400" y="28986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3"/>
          <p:cNvCxnSpPr/>
          <p:nvPr/>
        </p:nvCxnSpPr>
        <p:spPr>
          <a:xfrm>
            <a:off x="4343400" y="31272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3"/>
          <p:cNvCxnSpPr/>
          <p:nvPr/>
        </p:nvCxnSpPr>
        <p:spPr>
          <a:xfrm>
            <a:off x="4343400" y="33558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3"/>
          <p:cNvCxnSpPr/>
          <p:nvPr/>
        </p:nvCxnSpPr>
        <p:spPr>
          <a:xfrm>
            <a:off x="4343400" y="35844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3"/>
          <p:cNvCxnSpPr/>
          <p:nvPr/>
        </p:nvCxnSpPr>
        <p:spPr>
          <a:xfrm>
            <a:off x="4343400" y="38130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3"/>
          <p:cNvCxnSpPr/>
          <p:nvPr/>
        </p:nvCxnSpPr>
        <p:spPr>
          <a:xfrm>
            <a:off x="4343400" y="40416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3"/>
          <p:cNvCxnSpPr/>
          <p:nvPr/>
        </p:nvCxnSpPr>
        <p:spPr>
          <a:xfrm>
            <a:off x="4343400" y="42702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3"/>
          <p:cNvCxnSpPr/>
          <p:nvPr/>
        </p:nvCxnSpPr>
        <p:spPr>
          <a:xfrm>
            <a:off x="4343400" y="44988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3"/>
          <p:cNvCxnSpPr/>
          <p:nvPr/>
        </p:nvCxnSpPr>
        <p:spPr>
          <a:xfrm>
            <a:off x="4343400" y="47274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3"/>
          <p:cNvCxnSpPr>
            <a:stCxn id="412" idx="3"/>
            <a:endCxn id="394" idx="1"/>
          </p:cNvCxnSpPr>
          <p:nvPr/>
        </p:nvCxnSpPr>
        <p:spPr>
          <a:xfrm>
            <a:off x="5029200" y="842700"/>
            <a:ext cx="107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3"/>
          <p:cNvCxnSpPr>
            <a:stCxn id="413" idx="3"/>
            <a:endCxn id="395" idx="1"/>
          </p:cNvCxnSpPr>
          <p:nvPr/>
        </p:nvCxnSpPr>
        <p:spPr>
          <a:xfrm>
            <a:off x="5029200" y="1068300"/>
            <a:ext cx="107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3"/>
          <p:cNvCxnSpPr>
            <a:stCxn id="414" idx="3"/>
            <a:endCxn id="396" idx="1"/>
          </p:cNvCxnSpPr>
          <p:nvPr/>
        </p:nvCxnSpPr>
        <p:spPr>
          <a:xfrm>
            <a:off x="5029200" y="1296900"/>
            <a:ext cx="107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3"/>
          <p:cNvCxnSpPr>
            <a:stCxn id="415" idx="3"/>
            <a:endCxn id="397" idx="1"/>
          </p:cNvCxnSpPr>
          <p:nvPr/>
        </p:nvCxnSpPr>
        <p:spPr>
          <a:xfrm>
            <a:off x="5029200" y="1525500"/>
            <a:ext cx="10746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3"/>
          <p:cNvCxnSpPr>
            <a:stCxn id="416" idx="3"/>
            <a:endCxn id="398" idx="1"/>
          </p:cNvCxnSpPr>
          <p:nvPr/>
        </p:nvCxnSpPr>
        <p:spPr>
          <a:xfrm>
            <a:off x="5029200" y="1754100"/>
            <a:ext cx="10746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3"/>
          <p:cNvCxnSpPr>
            <a:stCxn id="417" idx="3"/>
            <a:endCxn id="399" idx="1"/>
          </p:cNvCxnSpPr>
          <p:nvPr/>
        </p:nvCxnSpPr>
        <p:spPr>
          <a:xfrm>
            <a:off x="5029200" y="1982700"/>
            <a:ext cx="10746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3"/>
          <p:cNvCxnSpPr>
            <a:stCxn id="418" idx="3"/>
            <a:endCxn id="400" idx="1"/>
          </p:cNvCxnSpPr>
          <p:nvPr/>
        </p:nvCxnSpPr>
        <p:spPr>
          <a:xfrm>
            <a:off x="5029200" y="2211300"/>
            <a:ext cx="10746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3"/>
          <p:cNvCxnSpPr>
            <a:stCxn id="419" idx="3"/>
            <a:endCxn id="401" idx="1"/>
          </p:cNvCxnSpPr>
          <p:nvPr/>
        </p:nvCxnSpPr>
        <p:spPr>
          <a:xfrm>
            <a:off x="5029200" y="2439900"/>
            <a:ext cx="10746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3"/>
          <p:cNvCxnSpPr>
            <a:stCxn id="420" idx="3"/>
            <a:endCxn id="402" idx="1"/>
          </p:cNvCxnSpPr>
          <p:nvPr/>
        </p:nvCxnSpPr>
        <p:spPr>
          <a:xfrm>
            <a:off x="5029200" y="2671500"/>
            <a:ext cx="10746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3"/>
          <p:cNvCxnSpPr>
            <a:stCxn id="421" idx="3"/>
            <a:endCxn id="403" idx="1"/>
          </p:cNvCxnSpPr>
          <p:nvPr/>
        </p:nvCxnSpPr>
        <p:spPr>
          <a:xfrm>
            <a:off x="5029200" y="2900100"/>
            <a:ext cx="10746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3"/>
          <p:cNvCxnSpPr>
            <a:stCxn id="422" idx="3"/>
            <a:endCxn id="404" idx="1"/>
          </p:cNvCxnSpPr>
          <p:nvPr/>
        </p:nvCxnSpPr>
        <p:spPr>
          <a:xfrm>
            <a:off x="5029200" y="3125700"/>
            <a:ext cx="107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3"/>
          <p:cNvCxnSpPr>
            <a:stCxn id="423" idx="3"/>
            <a:endCxn id="405" idx="1"/>
          </p:cNvCxnSpPr>
          <p:nvPr/>
        </p:nvCxnSpPr>
        <p:spPr>
          <a:xfrm>
            <a:off x="5029200" y="3354300"/>
            <a:ext cx="107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3"/>
          <p:cNvCxnSpPr>
            <a:stCxn id="424" idx="3"/>
            <a:endCxn id="406" idx="1"/>
          </p:cNvCxnSpPr>
          <p:nvPr/>
        </p:nvCxnSpPr>
        <p:spPr>
          <a:xfrm>
            <a:off x="5029200" y="3582900"/>
            <a:ext cx="107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3"/>
          <p:cNvCxnSpPr>
            <a:stCxn id="425" idx="3"/>
            <a:endCxn id="407" idx="1"/>
          </p:cNvCxnSpPr>
          <p:nvPr/>
        </p:nvCxnSpPr>
        <p:spPr>
          <a:xfrm>
            <a:off x="5029200" y="3811500"/>
            <a:ext cx="10746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3"/>
          <p:cNvCxnSpPr>
            <a:stCxn id="426" idx="3"/>
            <a:endCxn id="408" idx="1"/>
          </p:cNvCxnSpPr>
          <p:nvPr/>
        </p:nvCxnSpPr>
        <p:spPr>
          <a:xfrm>
            <a:off x="5029200" y="4043100"/>
            <a:ext cx="107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3"/>
          <p:cNvCxnSpPr>
            <a:stCxn id="427" idx="3"/>
            <a:endCxn id="409" idx="1"/>
          </p:cNvCxnSpPr>
          <p:nvPr/>
        </p:nvCxnSpPr>
        <p:spPr>
          <a:xfrm>
            <a:off x="5029200" y="4268700"/>
            <a:ext cx="10746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3"/>
          <p:cNvCxnSpPr>
            <a:stCxn id="428" idx="3"/>
            <a:endCxn id="410" idx="1"/>
          </p:cNvCxnSpPr>
          <p:nvPr/>
        </p:nvCxnSpPr>
        <p:spPr>
          <a:xfrm>
            <a:off x="5029200" y="4497300"/>
            <a:ext cx="10668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3"/>
          <p:cNvCxnSpPr>
            <a:stCxn id="429" idx="3"/>
            <a:endCxn id="411" idx="1"/>
          </p:cNvCxnSpPr>
          <p:nvPr/>
        </p:nvCxnSpPr>
        <p:spPr>
          <a:xfrm>
            <a:off x="5029200" y="4725900"/>
            <a:ext cx="10668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66" name="Google Shape;4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6096000" y="869700"/>
            <a:ext cx="2971800" cy="457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6096000" y="1326900"/>
            <a:ext cx="2971800" cy="304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6096000" y="1631700"/>
            <a:ext cx="2971800" cy="30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6096000" y="1936500"/>
            <a:ext cx="2971800" cy="457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4"/>
          <p:cNvSpPr/>
          <p:nvPr/>
        </p:nvSpPr>
        <p:spPr>
          <a:xfrm>
            <a:off x="6096000" y="4070100"/>
            <a:ext cx="2971800" cy="762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>
            <a:off x="6096000" y="3308100"/>
            <a:ext cx="2971800" cy="762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/>
          <p:nvPr/>
        </p:nvSpPr>
        <p:spPr>
          <a:xfrm>
            <a:off x="6096000" y="2850900"/>
            <a:ext cx="2971800" cy="45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4"/>
          <p:cNvSpPr/>
          <p:nvPr/>
        </p:nvSpPr>
        <p:spPr>
          <a:xfrm>
            <a:off x="6096000" y="2393700"/>
            <a:ext cx="2971800" cy="457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6256500" y="46035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=Joseph,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6256468" y="44511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=Matthew,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6256468" y="42957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=Jayden,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3" name="Google Shape;483;p34"/>
          <p:cNvSpPr/>
          <p:nvPr/>
        </p:nvSpPr>
        <p:spPr>
          <a:xfrm>
            <a:off x="6256500" y="38415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=David,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6256468" y="36891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=Logan,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5" name="Google Shape;485;p34"/>
          <p:cNvSpPr/>
          <p:nvPr/>
        </p:nvSpPr>
        <p:spPr>
          <a:xfrm>
            <a:off x="6256468" y="35367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=Aiden,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6" name="Google Shape;486;p34"/>
          <p:cNvSpPr/>
          <p:nvPr/>
        </p:nvSpPr>
        <p:spPr>
          <a:xfrm>
            <a:off x="6256468" y="30795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salt_id=2C,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=Elijah, city=Boston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7" name="Google Shape;487;p34"/>
          <p:cNvSpPr/>
          <p:nvPr/>
        </p:nvSpPr>
        <p:spPr>
          <a:xfrm>
            <a:off x="6256468" y="26223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salt_id=1C,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=James, city=Boston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8" name="Google Shape;488;p34"/>
          <p:cNvSpPr/>
          <p:nvPr/>
        </p:nvSpPr>
        <p:spPr>
          <a:xfrm>
            <a:off x="6256468" y="21651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salt_id=2B,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=Ethan, city=Rockwall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9" name="Google Shape;489;p34"/>
          <p:cNvSpPr txBox="1"/>
          <p:nvPr>
            <p:ph idx="4294967295" type="title"/>
          </p:nvPr>
        </p:nvSpPr>
        <p:spPr>
          <a:xfrm>
            <a:off x="345734" y="273844"/>
            <a:ext cx="8646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</a:pPr>
            <a:r>
              <a:rPr lang="en" sz="2500"/>
              <a:t>S</a:t>
            </a:r>
            <a:r>
              <a:rPr lang="en" sz="2500"/>
              <a:t>tep #3: Join the salted tables</a:t>
            </a:r>
            <a:endParaRPr sz="2500"/>
          </a:p>
        </p:txBody>
      </p:sp>
      <p:sp>
        <p:nvSpPr>
          <p:cNvPr id="490" name="Google Shape;490;p34"/>
          <p:cNvSpPr/>
          <p:nvPr/>
        </p:nvSpPr>
        <p:spPr>
          <a:xfrm>
            <a:off x="2979600" y="8382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salt_id=1A,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id=0, city_id=A, name=Noah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1" name="Google Shape;491;p34"/>
          <p:cNvSpPr/>
          <p:nvPr/>
        </p:nvSpPr>
        <p:spPr>
          <a:xfrm>
            <a:off x="2979600" y="10638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salt_id=2A,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id=1, city_id=A, name=Liam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2979600" y="12924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salt_id=1A,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id=2, city_id=A, name=Jacob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2979600" y="15270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salt_id=2B,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id=3, city_id=B, name=Mason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2979600" y="17556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salt_id=1B,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id=4, city_id=B, name=William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5" name="Google Shape;495;p34"/>
          <p:cNvSpPr/>
          <p:nvPr/>
        </p:nvSpPr>
        <p:spPr>
          <a:xfrm>
            <a:off x="2979600" y="19842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salt_id=2B,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id=5, city_id=B, name=Ethan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2979600" y="22128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id=6, city_id=C, name=Michael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7" name="Google Shape;497;p34"/>
          <p:cNvSpPr/>
          <p:nvPr/>
        </p:nvSpPr>
        <p:spPr>
          <a:xfrm>
            <a:off x="2979600" y="24414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id=7, city_id=C, name=Alexander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2979600" y="26700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id=8, city_id=C, name=James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2979600" y="28986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id=9, city_id=C, name=Elijah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0" name="Google Shape;500;p34"/>
          <p:cNvSpPr/>
          <p:nvPr/>
        </p:nvSpPr>
        <p:spPr>
          <a:xfrm>
            <a:off x="2979600" y="31212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id=10, city_id=D, name=Daniel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1" name="Google Shape;501;p34"/>
          <p:cNvSpPr/>
          <p:nvPr/>
        </p:nvSpPr>
        <p:spPr>
          <a:xfrm>
            <a:off x="2979600" y="33498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id=11, city_id=D, name=Benjamin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2979600" y="35784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id=12, city_id=D, name=Aiden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3" name="Google Shape;503;p34"/>
          <p:cNvSpPr/>
          <p:nvPr/>
        </p:nvSpPr>
        <p:spPr>
          <a:xfrm>
            <a:off x="2979600" y="38100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id=13, city_id=D, name=Jayden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2979600" y="40386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id=14, city_id=D, name=Logan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5" name="Google Shape;505;p34"/>
          <p:cNvSpPr/>
          <p:nvPr/>
        </p:nvSpPr>
        <p:spPr>
          <a:xfrm>
            <a:off x="2979600" y="42672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id=15, city_id=D, name=Matthew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6" name="Google Shape;506;p34"/>
          <p:cNvSpPr/>
          <p:nvPr/>
        </p:nvSpPr>
        <p:spPr>
          <a:xfrm>
            <a:off x="2971804" y="44958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id=16, city_id=D, name=David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7" name="Google Shape;507;p34"/>
          <p:cNvSpPr/>
          <p:nvPr/>
        </p:nvSpPr>
        <p:spPr>
          <a:xfrm>
            <a:off x="2971804" y="4724400"/>
            <a:ext cx="2659200" cy="155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id=17, city_id=D, name=Joseph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8" name="Google Shape;508;p34"/>
          <p:cNvSpPr/>
          <p:nvPr/>
        </p:nvSpPr>
        <p:spPr>
          <a:xfrm>
            <a:off x="188875" y="1143000"/>
            <a:ext cx="2249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salt_id=1A,</a:t>
            </a:r>
            <a:r>
              <a:rPr lang="en" sz="1000">
                <a:solidFill>
                  <a:srgbClr val="FFFFFF"/>
                </a:solidFill>
              </a:rPr>
              <a:t> city_id=A, city=Oakhurst...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188976" y="2057400"/>
            <a:ext cx="2249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salt_id=1B,</a:t>
            </a:r>
            <a:r>
              <a:rPr lang="en" sz="1000">
                <a:solidFill>
                  <a:srgbClr val="FFFF00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city_id=B, city=Rockwall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188976" y="2971800"/>
            <a:ext cx="2249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city_id=C, city=Boston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188976" y="3886200"/>
            <a:ext cx="2249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rgbClr val="FFFF00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city_id=D,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188976" y="1371600"/>
            <a:ext cx="2249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salt_id=2A,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city_id=A, city=Oakhurst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13" name="Google Shape;513;p34"/>
          <p:cNvSpPr/>
          <p:nvPr/>
        </p:nvSpPr>
        <p:spPr>
          <a:xfrm>
            <a:off x="188976" y="2286000"/>
            <a:ext cx="2249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salt_id=2B,</a:t>
            </a:r>
            <a:r>
              <a:rPr lang="en" sz="1000">
                <a:solidFill>
                  <a:srgbClr val="FFFF00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city_id=B, city=Rockwall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14" name="Google Shape;514;p34"/>
          <p:cNvSpPr/>
          <p:nvPr/>
        </p:nvSpPr>
        <p:spPr>
          <a:xfrm>
            <a:off x="188976" y="3200400"/>
            <a:ext cx="2249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salt_id=2C,</a:t>
            </a:r>
            <a:r>
              <a:rPr lang="en" sz="1000">
                <a:solidFill>
                  <a:schemeClr val="lt1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city_id=C, city=Boston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188976" y="4114800"/>
            <a:ext cx="2249400" cy="15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rgbClr val="FFFF00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city_id=D,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516" name="Google Shape;516;p34"/>
          <p:cNvGrpSpPr/>
          <p:nvPr/>
        </p:nvGrpSpPr>
        <p:grpSpPr>
          <a:xfrm>
            <a:off x="2438275" y="915900"/>
            <a:ext cx="541301" cy="3886200"/>
            <a:chOff x="2438275" y="915900"/>
            <a:chExt cx="541301" cy="3886200"/>
          </a:xfrm>
        </p:grpSpPr>
        <p:cxnSp>
          <p:nvCxnSpPr>
            <p:cNvPr id="517" name="Google Shape;517;p34"/>
            <p:cNvCxnSpPr>
              <a:stCxn id="508" idx="3"/>
              <a:endCxn id="490" idx="1"/>
            </p:cNvCxnSpPr>
            <p:nvPr/>
          </p:nvCxnSpPr>
          <p:spPr>
            <a:xfrm flipH="1" rot="10800000">
              <a:off x="2438275" y="915900"/>
              <a:ext cx="54120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8" name="Google Shape;518;p34"/>
            <p:cNvCxnSpPr>
              <a:stCxn id="508" idx="3"/>
              <a:endCxn id="492" idx="1"/>
            </p:cNvCxnSpPr>
            <p:nvPr/>
          </p:nvCxnSpPr>
          <p:spPr>
            <a:xfrm>
              <a:off x="2438275" y="1220700"/>
              <a:ext cx="541200" cy="14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9" name="Google Shape;519;p34"/>
            <p:cNvCxnSpPr>
              <a:stCxn id="512" idx="3"/>
              <a:endCxn id="491" idx="1"/>
            </p:cNvCxnSpPr>
            <p:nvPr/>
          </p:nvCxnSpPr>
          <p:spPr>
            <a:xfrm flipH="1" rot="10800000">
              <a:off x="2438376" y="1141500"/>
              <a:ext cx="5412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0" name="Google Shape;520;p34"/>
            <p:cNvCxnSpPr>
              <a:stCxn id="509" idx="3"/>
              <a:endCxn id="494" idx="1"/>
            </p:cNvCxnSpPr>
            <p:nvPr/>
          </p:nvCxnSpPr>
          <p:spPr>
            <a:xfrm flipH="1" rot="10800000">
              <a:off x="2438376" y="1833300"/>
              <a:ext cx="541200" cy="30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1" name="Google Shape;521;p34"/>
            <p:cNvCxnSpPr>
              <a:stCxn id="513" idx="3"/>
              <a:endCxn id="493" idx="1"/>
            </p:cNvCxnSpPr>
            <p:nvPr/>
          </p:nvCxnSpPr>
          <p:spPr>
            <a:xfrm flipH="1" rot="10800000">
              <a:off x="2438376" y="1604700"/>
              <a:ext cx="541200" cy="75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2" name="Google Shape;522;p34"/>
            <p:cNvCxnSpPr>
              <a:stCxn id="513" idx="3"/>
              <a:endCxn id="495" idx="1"/>
            </p:cNvCxnSpPr>
            <p:nvPr/>
          </p:nvCxnSpPr>
          <p:spPr>
            <a:xfrm flipH="1" rot="10800000">
              <a:off x="2438376" y="2061900"/>
              <a:ext cx="541200" cy="30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3" name="Google Shape;523;p34"/>
            <p:cNvCxnSpPr>
              <a:stCxn id="510" idx="3"/>
              <a:endCxn id="496" idx="1"/>
            </p:cNvCxnSpPr>
            <p:nvPr/>
          </p:nvCxnSpPr>
          <p:spPr>
            <a:xfrm flipH="1" rot="10800000">
              <a:off x="2438376" y="2290500"/>
              <a:ext cx="541200" cy="75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4" name="Google Shape;524;p34"/>
            <p:cNvCxnSpPr>
              <a:stCxn id="510" idx="3"/>
              <a:endCxn id="498" idx="1"/>
            </p:cNvCxnSpPr>
            <p:nvPr/>
          </p:nvCxnSpPr>
          <p:spPr>
            <a:xfrm flipH="1" rot="10800000">
              <a:off x="2438376" y="2747700"/>
              <a:ext cx="541200" cy="30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5" name="Google Shape;525;p34"/>
            <p:cNvCxnSpPr>
              <a:stCxn id="514" idx="3"/>
              <a:endCxn id="497" idx="1"/>
            </p:cNvCxnSpPr>
            <p:nvPr/>
          </p:nvCxnSpPr>
          <p:spPr>
            <a:xfrm flipH="1" rot="10800000">
              <a:off x="2438376" y="2519100"/>
              <a:ext cx="541200" cy="75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6" name="Google Shape;526;p34"/>
            <p:cNvCxnSpPr>
              <a:stCxn id="514" idx="3"/>
              <a:endCxn id="499" idx="1"/>
            </p:cNvCxnSpPr>
            <p:nvPr/>
          </p:nvCxnSpPr>
          <p:spPr>
            <a:xfrm flipH="1" rot="10800000">
              <a:off x="2438376" y="2976300"/>
              <a:ext cx="541200" cy="30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7" name="Google Shape;527;p34"/>
            <p:cNvCxnSpPr>
              <a:stCxn id="511" idx="3"/>
              <a:endCxn id="500" idx="1"/>
            </p:cNvCxnSpPr>
            <p:nvPr/>
          </p:nvCxnSpPr>
          <p:spPr>
            <a:xfrm flipH="1" rot="10800000">
              <a:off x="2438376" y="3198900"/>
              <a:ext cx="541200" cy="76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8" name="Google Shape;528;p34"/>
            <p:cNvCxnSpPr>
              <a:stCxn id="511" idx="3"/>
              <a:endCxn id="502" idx="1"/>
            </p:cNvCxnSpPr>
            <p:nvPr/>
          </p:nvCxnSpPr>
          <p:spPr>
            <a:xfrm flipH="1" rot="10800000">
              <a:off x="2438376" y="3656100"/>
              <a:ext cx="5412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9" name="Google Shape;529;p34"/>
            <p:cNvCxnSpPr>
              <a:stCxn id="511" idx="3"/>
              <a:endCxn id="504" idx="1"/>
            </p:cNvCxnSpPr>
            <p:nvPr/>
          </p:nvCxnSpPr>
          <p:spPr>
            <a:xfrm>
              <a:off x="2438376" y="3963900"/>
              <a:ext cx="541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0" name="Google Shape;530;p34"/>
            <p:cNvCxnSpPr>
              <a:stCxn id="515" idx="3"/>
              <a:endCxn id="501" idx="1"/>
            </p:cNvCxnSpPr>
            <p:nvPr/>
          </p:nvCxnSpPr>
          <p:spPr>
            <a:xfrm flipH="1" rot="10800000">
              <a:off x="2438376" y="3427500"/>
              <a:ext cx="541200" cy="76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1" name="Google Shape;531;p34"/>
            <p:cNvCxnSpPr>
              <a:stCxn id="515" idx="3"/>
              <a:endCxn id="503" idx="1"/>
            </p:cNvCxnSpPr>
            <p:nvPr/>
          </p:nvCxnSpPr>
          <p:spPr>
            <a:xfrm flipH="1" rot="10800000">
              <a:off x="2438376" y="3887700"/>
              <a:ext cx="54120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2" name="Google Shape;532;p34"/>
            <p:cNvCxnSpPr>
              <a:stCxn id="515" idx="3"/>
              <a:endCxn id="505" idx="1"/>
            </p:cNvCxnSpPr>
            <p:nvPr/>
          </p:nvCxnSpPr>
          <p:spPr>
            <a:xfrm>
              <a:off x="2438376" y="4192500"/>
              <a:ext cx="541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3" name="Google Shape;533;p34"/>
            <p:cNvCxnSpPr>
              <a:stCxn id="511" idx="3"/>
              <a:endCxn id="506" idx="1"/>
            </p:cNvCxnSpPr>
            <p:nvPr/>
          </p:nvCxnSpPr>
          <p:spPr>
            <a:xfrm>
              <a:off x="2438376" y="3963900"/>
              <a:ext cx="53340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34"/>
            <p:cNvCxnSpPr>
              <a:stCxn id="515" idx="3"/>
              <a:endCxn id="507" idx="1"/>
            </p:cNvCxnSpPr>
            <p:nvPr/>
          </p:nvCxnSpPr>
          <p:spPr>
            <a:xfrm>
              <a:off x="2438376" y="4192500"/>
              <a:ext cx="53340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535" name="Google Shape;535;p34"/>
          <p:cNvCxnSpPr>
            <a:stCxn id="490" idx="3"/>
            <a:endCxn id="536" idx="1"/>
          </p:cNvCxnSpPr>
          <p:nvPr/>
        </p:nvCxnSpPr>
        <p:spPr>
          <a:xfrm>
            <a:off x="5638800" y="915900"/>
            <a:ext cx="617400" cy="10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4"/>
          <p:cNvCxnSpPr>
            <a:stCxn id="491" idx="3"/>
            <a:endCxn id="538" idx="1"/>
          </p:cNvCxnSpPr>
          <p:nvPr/>
        </p:nvCxnSpPr>
        <p:spPr>
          <a:xfrm>
            <a:off x="5638800" y="1141500"/>
            <a:ext cx="617700" cy="3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4"/>
          <p:cNvCxnSpPr>
            <a:stCxn id="492" idx="3"/>
            <a:endCxn id="540" idx="1"/>
          </p:cNvCxnSpPr>
          <p:nvPr/>
        </p:nvCxnSpPr>
        <p:spPr>
          <a:xfrm flipH="1" rot="10800000">
            <a:off x="5638800" y="1174500"/>
            <a:ext cx="617700" cy="1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4"/>
          <p:cNvCxnSpPr>
            <a:stCxn id="493" idx="3"/>
            <a:endCxn id="542" idx="1"/>
          </p:cNvCxnSpPr>
          <p:nvPr/>
        </p:nvCxnSpPr>
        <p:spPr>
          <a:xfrm>
            <a:off x="5638800" y="1604700"/>
            <a:ext cx="617700" cy="4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4"/>
          <p:cNvCxnSpPr>
            <a:stCxn id="494" idx="3"/>
            <a:endCxn id="544" idx="1"/>
          </p:cNvCxnSpPr>
          <p:nvPr/>
        </p:nvCxnSpPr>
        <p:spPr>
          <a:xfrm flipH="1" rot="10800000">
            <a:off x="5638800" y="1785600"/>
            <a:ext cx="617700" cy="4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4"/>
          <p:cNvCxnSpPr>
            <a:stCxn id="495" idx="3"/>
            <a:endCxn id="488" idx="1"/>
          </p:cNvCxnSpPr>
          <p:nvPr/>
        </p:nvCxnSpPr>
        <p:spPr>
          <a:xfrm>
            <a:off x="5638800" y="2061900"/>
            <a:ext cx="617700" cy="18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4"/>
          <p:cNvCxnSpPr>
            <a:stCxn id="496" idx="3"/>
            <a:endCxn id="547" idx="1"/>
          </p:cNvCxnSpPr>
          <p:nvPr/>
        </p:nvCxnSpPr>
        <p:spPr>
          <a:xfrm>
            <a:off x="5638800" y="2290500"/>
            <a:ext cx="617700" cy="26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4"/>
          <p:cNvCxnSpPr>
            <a:stCxn id="497" idx="3"/>
            <a:endCxn id="549" idx="1"/>
          </p:cNvCxnSpPr>
          <p:nvPr/>
        </p:nvCxnSpPr>
        <p:spPr>
          <a:xfrm>
            <a:off x="5638800" y="2519100"/>
            <a:ext cx="617700" cy="4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34"/>
          <p:cNvCxnSpPr>
            <a:stCxn id="498" idx="3"/>
            <a:endCxn id="487" idx="1"/>
          </p:cNvCxnSpPr>
          <p:nvPr/>
        </p:nvCxnSpPr>
        <p:spPr>
          <a:xfrm flipH="1" rot="10800000">
            <a:off x="5638800" y="2700000"/>
            <a:ext cx="617700" cy="4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4"/>
          <p:cNvCxnSpPr>
            <a:stCxn id="499" idx="3"/>
            <a:endCxn id="486" idx="1"/>
          </p:cNvCxnSpPr>
          <p:nvPr/>
        </p:nvCxnSpPr>
        <p:spPr>
          <a:xfrm>
            <a:off x="5638800" y="2976300"/>
            <a:ext cx="617700" cy="18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4"/>
          <p:cNvCxnSpPr>
            <a:stCxn id="500" idx="3"/>
            <a:endCxn id="553" idx="1"/>
          </p:cNvCxnSpPr>
          <p:nvPr/>
        </p:nvCxnSpPr>
        <p:spPr>
          <a:xfrm>
            <a:off x="5638800" y="3198900"/>
            <a:ext cx="617700" cy="26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34"/>
          <p:cNvCxnSpPr>
            <a:stCxn id="501" idx="3"/>
            <a:endCxn id="555" idx="1"/>
          </p:cNvCxnSpPr>
          <p:nvPr/>
        </p:nvCxnSpPr>
        <p:spPr>
          <a:xfrm>
            <a:off x="5638800" y="3427500"/>
            <a:ext cx="617700" cy="7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34"/>
          <p:cNvCxnSpPr>
            <a:stCxn id="502" idx="3"/>
            <a:endCxn id="485" idx="1"/>
          </p:cNvCxnSpPr>
          <p:nvPr/>
        </p:nvCxnSpPr>
        <p:spPr>
          <a:xfrm flipH="1" rot="10800000">
            <a:off x="5638800" y="3614400"/>
            <a:ext cx="617700" cy="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34"/>
          <p:cNvSpPr/>
          <p:nvPr/>
        </p:nvSpPr>
        <p:spPr>
          <a:xfrm>
            <a:off x="6256468" y="14001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salt_id=2A,</a:t>
            </a:r>
            <a:r>
              <a:rPr lang="en" sz="1000">
                <a:solidFill>
                  <a:schemeClr val="lt1"/>
                </a:solidFill>
              </a:rPr>
              <a:t> ...</a:t>
            </a:r>
            <a:r>
              <a:rPr lang="en" sz="1000">
                <a:solidFill>
                  <a:srgbClr val="FFFFFF"/>
                </a:solidFill>
              </a:rPr>
              <a:t>name=Liam, city=Oakhurst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6256500" y="1098300"/>
            <a:ext cx="2735100" cy="15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salt_id=1A,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=Jacob, city=Oakhurst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6256500" y="20097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salt_id=2B,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=Mason, city=Rockwall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6256468" y="17079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salt_id=1B,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=William, city=Rockwall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6256468" y="24729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salt_id=1C,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=Michael, city=Boston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9" name="Google Shape;549;p34"/>
          <p:cNvSpPr/>
          <p:nvPr/>
        </p:nvSpPr>
        <p:spPr>
          <a:xfrm>
            <a:off x="6256500" y="29241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salt_id=2C,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=Alexander, city=Boston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6256500" y="33843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salt_id=1D,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=Daniel,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6256500" y="4143300"/>
            <a:ext cx="2735100" cy="155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salt_id=2D,</a:t>
            </a:r>
            <a:r>
              <a:rPr lang="en" sz="1000">
                <a:solidFill>
                  <a:schemeClr val="lt1"/>
                </a:solidFill>
              </a:rPr>
              <a:t> ...name</a:t>
            </a:r>
            <a:r>
              <a:rPr lang="en" sz="1000">
                <a:solidFill>
                  <a:srgbClr val="FFFFFF"/>
                </a:solidFill>
              </a:rPr>
              <a:t>=Benjamin, city=Phoenix</a:t>
            </a:r>
            <a:r>
              <a:rPr lang="en" sz="1000">
                <a:solidFill>
                  <a:schemeClr val="lt1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57" name="Google Shape;557;p34"/>
          <p:cNvCxnSpPr>
            <a:stCxn id="503" idx="3"/>
            <a:endCxn id="482" idx="1"/>
          </p:cNvCxnSpPr>
          <p:nvPr/>
        </p:nvCxnSpPr>
        <p:spPr>
          <a:xfrm>
            <a:off x="5638800" y="3887700"/>
            <a:ext cx="617700" cy="48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34"/>
          <p:cNvCxnSpPr>
            <a:stCxn id="504" idx="3"/>
            <a:endCxn id="484" idx="1"/>
          </p:cNvCxnSpPr>
          <p:nvPr/>
        </p:nvCxnSpPr>
        <p:spPr>
          <a:xfrm flipH="1" rot="10800000">
            <a:off x="5638800" y="3766800"/>
            <a:ext cx="617700" cy="3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4"/>
          <p:cNvCxnSpPr>
            <a:stCxn id="505" idx="3"/>
            <a:endCxn id="481" idx="1"/>
          </p:cNvCxnSpPr>
          <p:nvPr/>
        </p:nvCxnSpPr>
        <p:spPr>
          <a:xfrm>
            <a:off x="5638800" y="4344900"/>
            <a:ext cx="617700" cy="1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34"/>
          <p:cNvCxnSpPr>
            <a:stCxn id="506" idx="3"/>
            <a:endCxn id="483" idx="1"/>
          </p:cNvCxnSpPr>
          <p:nvPr/>
        </p:nvCxnSpPr>
        <p:spPr>
          <a:xfrm flipH="1" rot="10800000">
            <a:off x="5631004" y="3919200"/>
            <a:ext cx="625500" cy="65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34"/>
          <p:cNvCxnSpPr>
            <a:stCxn id="507" idx="3"/>
            <a:endCxn id="480" idx="1"/>
          </p:cNvCxnSpPr>
          <p:nvPr/>
        </p:nvCxnSpPr>
        <p:spPr>
          <a:xfrm flipH="1" rot="10800000">
            <a:off x="5631004" y="4681200"/>
            <a:ext cx="625500" cy="1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4"/>
          <p:cNvSpPr/>
          <p:nvPr/>
        </p:nvSpPr>
        <p:spPr>
          <a:xfrm>
            <a:off x="6256304" y="945900"/>
            <a:ext cx="2735100" cy="15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salt_id=1A,</a:t>
            </a:r>
            <a:r>
              <a:rPr lang="en" sz="1000">
                <a:solidFill>
                  <a:schemeClr val="lt1"/>
                </a:solidFill>
              </a:rPr>
              <a:t> ...</a:t>
            </a:r>
            <a:r>
              <a:rPr lang="en" sz="1000">
                <a:solidFill>
                  <a:srgbClr val="FFFFFF"/>
                </a:solidFill>
              </a:rPr>
              <a:t>name=Noah, city=Oakhurst...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2" name="Google Shape;562;p34"/>
          <p:cNvSpPr txBox="1"/>
          <p:nvPr>
            <p:ph idx="4294967295" type="title"/>
          </p:nvPr>
        </p:nvSpPr>
        <p:spPr>
          <a:xfrm>
            <a:off x="6096000" y="457200"/>
            <a:ext cx="2971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</a:pPr>
            <a:r>
              <a:rPr lang="en" sz="2300"/>
              <a:t>… 8 distinct </a:t>
            </a:r>
            <a:r>
              <a:rPr lang="en" sz="2300"/>
              <a:t>partitions</a:t>
            </a:r>
            <a:endParaRPr/>
          </a:p>
        </p:txBody>
      </p:sp>
      <p:pic>
        <p:nvPicPr>
          <p:cNvPr id="563" name="Google Shape;5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4"/>
          <p:cNvSpPr/>
          <p:nvPr/>
        </p:nvSpPr>
        <p:spPr>
          <a:xfrm>
            <a:off x="4953000" y="866628"/>
            <a:ext cx="1219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</a:t>
            </a:r>
            <a:r>
              <a:rPr b="1" lang="en">
                <a:solidFill>
                  <a:srgbClr val="FF0000"/>
                </a:solidFill>
              </a:rPr>
              <a:t> - Avg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4876800" y="1560390"/>
            <a:ext cx="12954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r>
              <a:rPr b="1" lang="en">
                <a:solidFill>
                  <a:srgbClr val="FF0000"/>
                </a:solidFill>
              </a:rPr>
              <a:t> - Small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4953000" y="3505200"/>
            <a:ext cx="1219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- Better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7" name="Google Shape;567;p34"/>
          <p:cNvSpPr/>
          <p:nvPr/>
        </p:nvSpPr>
        <p:spPr>
          <a:xfrm>
            <a:off x="4953000" y="4191000"/>
            <a:ext cx="1219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4 - Better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is typically read in as 128 MB partitions and evenly distributed</a:t>
            </a:r>
            <a:br>
              <a:rPr lang="en"/>
            </a:br>
            <a:r>
              <a:rPr i="1" lang="en"/>
              <a:t>...more on maxPartitionBytes later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the data is transformed (e.g. aggregated), it’s possible to have significantly more records in one partition than another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small amount of skew is ignorable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large skews can result in spill or worse, hard to diagnose OOM Errors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52400" y="685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2400" y="3810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Step F-1</a:t>
            </a:r>
            <a:r>
              <a:rPr lang="en">
                <a:solidFill>
                  <a:srgbClr val="F0585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Create a DataFrame based on the range of our “skew factor”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In the visual example, we used “2”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In this code example, we are using “7”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You can estimate this based on how many times larger the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maximum partition is compared to the median partition size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Step F-2</a:t>
            </a:r>
            <a:r>
              <a:rPr lang="en">
                <a:solidFill>
                  <a:srgbClr val="F0585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For the dimension table, cross join the salts with the city table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(r</a:t>
            </a:r>
            <a:r>
              <a:rPr lang="en">
                <a:solidFill>
                  <a:schemeClr val="dk1"/>
                </a:solidFill>
              </a:rPr>
              <a:t>epartitioning can help mitigate spills and evenly redistributes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new dimension table across all partitions)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Step F-3</a:t>
            </a:r>
            <a:r>
              <a:rPr lang="en">
                <a:solidFill>
                  <a:srgbClr val="F05851"/>
                </a:solidFill>
              </a:rPr>
              <a:t>: </a:t>
            </a:r>
            <a:r>
              <a:rPr lang="en">
                <a:solidFill>
                  <a:srgbClr val="3A3838"/>
                </a:solidFill>
              </a:rPr>
              <a:t>For the fact table, randomly assign a salt to each record</a:t>
            </a:r>
            <a:br>
              <a:rPr lang="en">
                <a:solidFill>
                  <a:srgbClr val="3A3838"/>
                </a:solidFill>
              </a:rPr>
            </a:br>
            <a:endParaRPr>
              <a:solidFill>
                <a:srgbClr val="3A383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Step F-4</a:t>
            </a:r>
            <a:r>
              <a:rPr lang="en">
                <a:solidFill>
                  <a:srgbClr val="F05851"/>
                </a:solidFill>
              </a:rPr>
              <a:t>:</a:t>
            </a:r>
            <a:r>
              <a:rPr lang="en">
                <a:solidFill>
                  <a:srgbClr val="3A3838"/>
                </a:solidFill>
              </a:rPr>
              <a:t> Join the two tables based on 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salted_city_id</a:t>
            </a:r>
            <a:endParaRPr b="1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3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- Skew Join, in Action</a:t>
            </a:r>
            <a:endParaRPr/>
          </a:p>
        </p:txBody>
      </p:sp>
      <p:sp>
        <p:nvSpPr>
          <p:cNvPr id="574" name="Google Shape;574;p3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575" name="Google Shape;57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/>
          <p:nvPr/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See </a:t>
            </a:r>
            <a:r>
              <a:rPr lang="en" sz="2000" u="sng">
                <a:solidFill>
                  <a:srgbClr val="98102A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Experiment #1596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F-4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with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C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through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E</a:t>
            </a:r>
            <a:b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●"/>
            </a:pP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Contrast the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last stage 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of the </a:t>
            </a:r>
            <a:r>
              <a:rPr b="1"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last job</a:t>
            </a:r>
            <a:r>
              <a:rPr lang="en" sz="2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for the two commands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key code differences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execution time of the corresponding commands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number of tasks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Barlow"/>
              <a:buChar char="■"/>
            </a:pP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In the </a:t>
            </a:r>
            <a:r>
              <a:rPr b="1"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Spark UI</a:t>
            </a:r>
            <a:r>
              <a:rPr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18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Stage Details</a:t>
            </a:r>
            <a:endParaRPr sz="18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“health” of the stage as seen in the </a:t>
            </a:r>
            <a:r>
              <a:rPr b="1"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Event Timeline</a:t>
            </a:r>
            <a:endParaRPr b="1" sz="16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min/median/max </a:t>
            </a:r>
            <a:r>
              <a:rPr b="1"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Shuffle Read Size</a:t>
            </a:r>
            <a:r>
              <a:rPr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under </a:t>
            </a:r>
            <a:r>
              <a:rPr b="1"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Summary Metrics</a:t>
            </a:r>
            <a:endParaRPr sz="16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3038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Note the total amount of spill under </a:t>
            </a:r>
            <a:r>
              <a:rPr b="1" lang="en" sz="16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Aggregated Metrics by Executor</a:t>
            </a:r>
            <a:endParaRPr sz="16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Baseline vs Hint vs w/AQE vs Salted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2" name="Google Shape;582;p36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588" name="Google Shape;588;p3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- Baseline vs Hint, Review</a:t>
            </a:r>
            <a:endParaRPr/>
          </a:p>
        </p:txBody>
      </p:sp>
      <p:sp>
        <p:nvSpPr>
          <p:cNvPr id="589" name="Google Shape;58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0" name="Google Shape;590;p37"/>
          <p:cNvGraphicFramePr/>
          <p:nvPr/>
        </p:nvGraphicFramePr>
        <p:xfrm>
          <a:off x="457188" y="109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{A54569D6-B4A7-4815-A4F8-7406D123E6D7}</a:tableStyleId>
              </a:tblPr>
              <a:tblGrid>
                <a:gridCol w="631050"/>
                <a:gridCol w="757825"/>
                <a:gridCol w="985600"/>
                <a:gridCol w="744475"/>
                <a:gridCol w="797825"/>
                <a:gridCol w="3473050"/>
                <a:gridCol w="839800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Code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Health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Shuffle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Spill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~30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 / ~100 KB / ~400 MB / ~3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~50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Skew Hint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Mostly OK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~135 MB / ~175 MB / ~180 MB / ~200 MB / ~1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~4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w/AQE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~25 min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1489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Excellent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~115 MB / ~115 MB / ~125 MB / ~130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1" name="Google Shape;591;p37"/>
          <p:cNvSpPr txBox="1"/>
          <p:nvPr>
            <p:ph idx="1" type="body"/>
          </p:nvPr>
        </p:nvSpPr>
        <p:spPr>
          <a:xfrm>
            <a:off x="320040" y="2971800"/>
            <a:ext cx="8823900" cy="14478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b="1" lang="en"/>
              <a:t>Step E</a:t>
            </a:r>
            <a:r>
              <a:rPr lang="en"/>
              <a:t> uses </a:t>
            </a:r>
            <a:r>
              <a:rPr b="1" lang="en"/>
              <a:t>Spark 3’s</a:t>
            </a:r>
            <a:r>
              <a:rPr lang="en"/>
              <a:t> new feature </a:t>
            </a:r>
            <a:r>
              <a:rPr b="1" lang="en"/>
              <a:t>Adaptive Skewed Join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■"/>
            </a:pPr>
            <a:r>
              <a:rPr lang="en"/>
              <a:t>See </a:t>
            </a:r>
            <a:r>
              <a:rPr b="1" lang="en"/>
              <a:t>spark.sql.adaptive.skewJoin.enabled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■"/>
            </a:pPr>
            <a:r>
              <a:rPr lang="en"/>
              <a:t>See </a:t>
            </a:r>
            <a:r>
              <a:rPr b="1" lang="en"/>
              <a:t>spark.sql.adaptive.advisoryPartitionSizeInBytes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5851"/>
              </a:buClr>
              <a:buSzPts val="1600"/>
              <a:buChar char="●"/>
            </a:pPr>
            <a:r>
              <a:rPr lang="en"/>
              <a:t>The first two </a:t>
            </a:r>
            <a:r>
              <a:rPr b="1" lang="en"/>
              <a:t>jobs</a:t>
            </a:r>
            <a:r>
              <a:rPr lang="en"/>
              <a:t> are read in parallel</a:t>
            </a:r>
            <a:endParaRPr/>
          </a:p>
        </p:txBody>
      </p:sp>
      <p:pic>
        <p:nvPicPr>
          <p:cNvPr id="592" name="Google Shape;5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7" name="Google Shape;97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14" y="1714500"/>
            <a:ext cx="4231386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3851"/>
            <a:ext cx="423138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  </a:t>
            </a:r>
            <a:r>
              <a:rPr lang="en">
                <a:solidFill>
                  <a:schemeClr val="accent2"/>
                </a:solidFill>
              </a:rPr>
              <a:t>Before aggregation                                          </a:t>
            </a:r>
            <a:r>
              <a:rPr lang="en">
                <a:solidFill>
                  <a:schemeClr val="accent2"/>
                </a:solidFill>
              </a:rPr>
              <a:t>After aggregation by city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Before &amp; After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45725" y="1189425"/>
            <a:ext cx="42264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City D </a:t>
            </a:r>
            <a:r>
              <a:rPr lang="en"/>
              <a:t>is 2x larger than A, B or C…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takes 2x as long to process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requires 2x as much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ramifications of that is...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entire stage will take as long as the longest running task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may not have enough RAM for these skewed partitions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7790" y="1128900"/>
            <a:ext cx="4461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After aggregation by city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" name="Google Shape;110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3851"/>
            <a:ext cx="423138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Ramifications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320040" y="2374200"/>
            <a:ext cx="8823900" cy="395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" sz="3000">
                <a:solidFill>
                  <a:schemeClr val="lt1"/>
                </a:solidFill>
              </a:rPr>
              <a:t>What can we do to mitigate skew?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20040" y="2374200"/>
            <a:ext cx="88239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What can we do to mitigate skew?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first ask which problem are we solving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Solving for the RAM problem is only treating</a:t>
            </a:r>
            <a:br>
              <a:rPr lang="en"/>
            </a:br>
            <a:r>
              <a:rPr lang="en"/>
              <a:t>the symptoms and not the root cause.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RAM problem manifests itself as </a:t>
            </a:r>
            <a:r>
              <a:rPr b="1" lang="en"/>
              <a:t>Spill</a:t>
            </a:r>
            <a:r>
              <a:rPr lang="en"/>
              <a:t> and/or OOM Errors</a:t>
            </a:r>
            <a:br>
              <a:rPr lang="en"/>
            </a:br>
            <a:r>
              <a:rPr lang="en"/>
              <a:t>and should </a:t>
            </a:r>
            <a:r>
              <a:rPr b="1" lang="en"/>
              <a:t>not </a:t>
            </a:r>
            <a:r>
              <a:rPr lang="en"/>
              <a:t>be the first thing we solve for</a:t>
            </a:r>
            <a:r>
              <a:rPr i="1" lang="en"/>
              <a:t>...more on spill later</a:t>
            </a:r>
            <a:br>
              <a:rPr i="1" lang="en"/>
            </a:b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first problem to solve for is the uneven distribution of records</a:t>
            </a:r>
            <a:br>
              <a:rPr lang="en"/>
            </a:br>
            <a:r>
              <a:rPr lang="en"/>
              <a:t>across all partitions which manifests itself as proportionally slower tasks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Time vs RAM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strategies for fixing skew: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Employ a Databricks-specific skew hint</a:t>
            </a:r>
            <a:br>
              <a:rPr lang="en"/>
            </a:br>
            <a:r>
              <a:rPr i="1" lang="en"/>
              <a:t>(see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Skew Join optimization</a:t>
            </a:r>
            <a:r>
              <a:rPr i="1" lang="en"/>
              <a:t>)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Enable Adaptive Query Execution in Spark 3</a:t>
            </a:r>
            <a:endParaRPr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...more on AQE and Spark 3 later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Salt the skewed column</a:t>
            </a:r>
            <a:r>
              <a:rPr lang="en"/>
              <a:t> with a random number creating better</a:t>
            </a:r>
            <a:br>
              <a:rPr lang="en"/>
            </a:br>
            <a:r>
              <a:rPr lang="en"/>
              <a:t>distribution across each partition at the cost of extra processing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Mitigation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276" y="2970850"/>
            <a:ext cx="5124250" cy="21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3886200" y="2895600"/>
            <a:ext cx="41148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Experiment #1596</a:t>
            </a:r>
            <a:r>
              <a:rPr lang="en"/>
              <a:t>, </a:t>
            </a:r>
            <a:r>
              <a:rPr b="1" lang="en"/>
              <a:t>Step B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perfectly engineered data has a skew in US</a:t>
            </a:r>
            <a:br>
              <a:rPr lang="en"/>
            </a:br>
            <a:r>
              <a:rPr lang="en"/>
              <a:t>cities that is ~3x larger than all other countries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Counts come in at 23 million for skewed</a:t>
            </a:r>
            <a:br>
              <a:rPr lang="en"/>
            </a:br>
            <a:r>
              <a:rPr lang="en"/>
              <a:t>cities vs 8 million for other cities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we will see, you really need to know your data to solve for</a:t>
            </a:r>
            <a:br>
              <a:rPr lang="en"/>
            </a:br>
            <a:r>
              <a:rPr lang="en"/>
              <a:t>this</a:t>
            </a:r>
            <a:r>
              <a:rPr i="1" lang="en"/>
              <a:t>...maybe not with AQE, but more on AQE later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How Skewed?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#1596</a:t>
            </a:r>
            <a:r>
              <a:rPr lang="en"/>
              <a:t>, </a:t>
            </a:r>
            <a:r>
              <a:rPr b="1" lang="en"/>
              <a:t>Step C</a:t>
            </a:r>
            <a:r>
              <a:rPr lang="en"/>
              <a:t> and </a:t>
            </a:r>
            <a:r>
              <a:rPr b="1" lang="en"/>
              <a:t>Step 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Contrast the </a:t>
            </a:r>
            <a:r>
              <a:rPr b="1" lang="en"/>
              <a:t>last stage </a:t>
            </a:r>
            <a:r>
              <a:rPr lang="en"/>
              <a:t>of the </a:t>
            </a:r>
            <a:r>
              <a:rPr b="1" lang="en"/>
              <a:t>last job</a:t>
            </a:r>
            <a:r>
              <a:rPr lang="en"/>
              <a:t> for the two commands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Note the key code differences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Note the total execution time of the corresponding commands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Note the total number of tasks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the </a:t>
            </a:r>
            <a:r>
              <a:rPr b="1" lang="en"/>
              <a:t>Spark UI</a:t>
            </a:r>
            <a:r>
              <a:rPr lang="en"/>
              <a:t>, </a:t>
            </a:r>
            <a:r>
              <a:rPr b="1" lang="en"/>
              <a:t>Stage Details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 t</a:t>
            </a:r>
            <a:r>
              <a:rPr lang="en"/>
              <a:t>he “health” of the stage as seen in the </a:t>
            </a:r>
            <a:r>
              <a:rPr b="1" lang="en"/>
              <a:t>Event Timeline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 the min/median/max </a:t>
            </a:r>
            <a:r>
              <a:rPr b="1" lang="en"/>
              <a:t>Shuffle Read Size</a:t>
            </a:r>
            <a:r>
              <a:rPr lang="en"/>
              <a:t> under </a:t>
            </a:r>
            <a:r>
              <a:rPr b="1" lang="en"/>
              <a:t>Summary Metrics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 the total amount of spill under </a:t>
            </a:r>
            <a:r>
              <a:rPr b="1" lang="en"/>
              <a:t>Aggregated Metrics by Executor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Skew - Baseline vs Hint</a:t>
            </a:r>
            <a:endParaRPr sz="3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The 5 Most Common Performance Problems (The 5 Ss)</a:t>
            </a:r>
            <a:endParaRPr sz="23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