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Barl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0E5963-7DAA-4552-B918-7D67FFA6CE33}">
  <a:tblStyle styleId="{450E5963-7DAA-4552-B918-7D67FFA6CE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6f552b35_0_4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8a6f552b35_0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1a526247e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g91a526247e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1a526247e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g91a526247e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e19bcf6e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g8e19bcf6ec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e19bcf40a_0_33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Let the students speculate !!!</a:t>
            </a:r>
            <a:endParaRPr/>
          </a:p>
        </p:txBody>
      </p:sp>
      <p:sp>
        <p:nvSpPr>
          <p:cNvPr id="166" name="Google Shape;166;g8e19bcf40a_0_3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e19bcf6ec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1" name="Google Shape;171;g8e19bcf6ec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e19bcf6ec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Let the students speculate !!!</a:t>
            </a:r>
            <a:endParaRPr/>
          </a:p>
        </p:txBody>
      </p:sp>
      <p:sp>
        <p:nvSpPr>
          <p:cNvPr id="178" name="Google Shape;178;g8e19bcf6ec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ecb0cc3c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8ecb0cc3c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ec4e22b9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2" name="Google Shape;82;g8ec4e22b9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19bcf6e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g8e19bcf6e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e19bcf6ec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g8e19bcf6ec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e19bcf6e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g8e19bcf6e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e19bcf6e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g8e19bcf6e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1a526247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1a526247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e19bcf6ec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g8e19bcf6ec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1a526247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1a526247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0" y="0"/>
            <a:ext cx="528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person, black, holding, white&#10;&#10;Description automatically generated"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26291" t="0"/>
          <a:stretch/>
        </p:blipFill>
        <p:spPr>
          <a:xfrm>
            <a:off x="2403881" y="0"/>
            <a:ext cx="67401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type="ctrTitle"/>
          </p:nvPr>
        </p:nvSpPr>
        <p:spPr>
          <a:xfrm>
            <a:off x="345735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/>
              <a:buNone/>
              <a:defRPr sz="4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345735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2" name="Google Shape;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 Only_1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rporate Theme" showMasterSp="0">
  <p:cSld name="1_Corporate Theme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red, light&#10;&#10;Description automatically generated"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2" name="Google Shape;42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8" name="Google Shape;48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atabricks.training/spark-ui-simulator/experiment-5980/v002-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atabricks.training/spark-ui-simulator/experiment-4538/v002-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databricks.training/spark-ui-simulator/experiment-4538/v002-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 Five Most Common</a:t>
            </a:r>
            <a:b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Performance Problems</a:t>
            </a:r>
            <a:endParaRPr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Serialization</a:t>
            </a:r>
            <a:endParaRPr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320040" y="2374200"/>
            <a:ext cx="9144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How do the two stack up against each other?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- Python vs Scala</a:t>
            </a:r>
            <a:endParaRPr/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graphicFrame>
        <p:nvGraphicFramePr>
          <p:cNvPr id="152" name="Google Shape;152;p27"/>
          <p:cNvGraphicFramePr/>
          <p:nvPr/>
        </p:nvGraphicFramePr>
        <p:xfrm>
          <a:off x="1447175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{450E5963-7DAA-4552-B918-7D67FFA6CE33}</a:tableStyleId>
              </a:tblPr>
              <a:tblGrid>
                <a:gridCol w="888700"/>
                <a:gridCol w="1791225"/>
                <a:gridCol w="1634525"/>
                <a:gridCol w="1935200"/>
              </a:tblGrid>
              <a:tr h="52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Step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Type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Scala 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Python 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</a:tr>
              <a:tr h="3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Baseline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 min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 min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Higher-order Functions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~25 min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~25 min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4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UDFs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~35 min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~105 min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4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 - Scala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Typed Transformations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~25 min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5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 - Python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Panda/Vectorized UDFs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&gt; 70 min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7620000" y="2460287"/>
            <a:ext cx="1066800" cy="60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Same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5" name="Google Shape;155;p27"/>
          <p:cNvSpPr/>
          <p:nvPr/>
        </p:nvSpPr>
        <p:spPr>
          <a:xfrm flipH="1">
            <a:off x="5943600" y="3544921"/>
            <a:ext cx="1066800" cy="60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Bad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6" name="Google Shape;156;p27"/>
          <p:cNvSpPr/>
          <p:nvPr/>
        </p:nvSpPr>
        <p:spPr>
          <a:xfrm flipH="1">
            <a:off x="5715000" y="2797513"/>
            <a:ext cx="1295400" cy="60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Really Bad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still see such a proliferation of these [poorly </a:t>
            </a:r>
            <a:r>
              <a:rPr lang="en"/>
              <a:t>performing</a:t>
            </a:r>
            <a:r>
              <a:rPr lang="en"/>
              <a:t>]  features?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Integration with 3rd-party libraries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Common in the data sciences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 some cases there is no other choice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Attempting to integrate with the company’s existing frameworks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e.g. custom </a:t>
            </a:r>
            <a:r>
              <a:rPr lang="en"/>
              <a:t>business</a:t>
            </a:r>
            <a:r>
              <a:rPr lang="en"/>
              <a:t> objects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</a:t>
            </a:r>
            <a:r>
              <a:rPr lang="en"/>
              <a:t>r </a:t>
            </a:r>
            <a:r>
              <a:rPr lang="en"/>
              <a:t>proprietary</a:t>
            </a:r>
            <a:r>
              <a:rPr lang="en"/>
              <a:t> libraries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Migrations from legacy systems like Hadoop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</a:pPr>
            <a:r>
              <a:rPr lang="en"/>
              <a:t>Copy and pasting code instead of rewriting them as higher-order functions</a:t>
            </a:r>
            <a:endParaRPr/>
          </a:p>
        </p:txBody>
      </p:sp>
      <p:sp>
        <p:nvSpPr>
          <p:cNvPr id="162" name="Google Shape;162;p2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- Why?</a:t>
            </a:r>
            <a:endParaRPr/>
          </a:p>
        </p:txBody>
      </p:sp>
      <p:sp>
        <p:nvSpPr>
          <p:cNvPr id="163" name="Google Shape;163;p2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320040" y="2336100"/>
            <a:ext cx="91440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What can we do to mitigate the serialization issues?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Short answer, don’t use UDFs, Vectorized UDFs or Typed Transformations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need for these features is REALLY rare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SQL higher-order functions are very robust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But if you have to…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</a:pPr>
            <a:r>
              <a:rPr lang="en"/>
              <a:t>Use Vectorized UDFs over “standard” Python UDFs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</a:pPr>
            <a:r>
              <a:rPr lang="en"/>
              <a:t>Use Typed Transformations over “standard” Scala UDFs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- Mitigation</a:t>
            </a:r>
            <a:endParaRPr/>
          </a:p>
        </p:txBody>
      </p:sp>
      <p:sp>
        <p:nvSpPr>
          <p:cNvPr id="175" name="Google Shape;175;p3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5867400" y="2190750"/>
            <a:ext cx="243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3620"/>
                </a:solidFill>
              </a:rPr>
              <a:t>No!</a:t>
            </a:r>
            <a:endParaRPr b="1" sz="9600">
              <a:solidFill>
                <a:srgbClr val="FF3620"/>
              </a:solidFill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320040" y="2177700"/>
            <a:ext cx="91440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Should we rewrite our Spark code</a:t>
            </a:r>
            <a:b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to use Scala instead of Python?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Serialization is the last of our “most common problems”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Spark 1.x provided significant performance gains over other solutions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Spark 2.x, namely Spark SQL &amp; the DataFrames API brought even more performance gains by </a:t>
            </a:r>
            <a:r>
              <a:rPr lang="en"/>
              <a:t>abstracting</a:t>
            </a:r>
            <a:r>
              <a:rPr lang="en"/>
              <a:t> out the execution plans 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no longer write “map” operations with custom code but instead express our transformations with the SQL and DataFrames APIs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That means that with Spark 2.x, when we regress back</a:t>
            </a:r>
            <a:br>
              <a:rPr lang="en"/>
            </a:br>
            <a:r>
              <a:rPr lang="en"/>
              <a:t>to code, we are going to see more performance hits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</a:t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Spark SQL and DataFrame instructions are compact, and optimized for distributing those instructions from the Driver to each Executor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we use code, that code has to be serialized, sent to the Executors and then deserialized before it can be </a:t>
            </a:r>
            <a:r>
              <a:rPr lang="en"/>
              <a:t>expected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Python takes an even hard hit because the Python code has to be </a:t>
            </a:r>
            <a:r>
              <a:rPr lang="en"/>
              <a:t>pickled </a:t>
            </a:r>
            <a:r>
              <a:rPr b="1" lang="en"/>
              <a:t>AND</a:t>
            </a:r>
            <a:r>
              <a:rPr lang="en"/>
              <a:t> Spark must </a:t>
            </a:r>
            <a:r>
              <a:rPr lang="en"/>
              <a:t>instantiate</a:t>
            </a:r>
            <a:r>
              <a:rPr lang="en"/>
              <a:t> an instance of the Python interpreter in each and every Executor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Compared that to t</a:t>
            </a:r>
            <a:r>
              <a:rPr lang="en"/>
              <a:t>he Python version of the DataFrames API which uses Python to express the operations executed in the JVM</a:t>
            </a:r>
            <a:endParaRPr/>
          </a:p>
        </p:txBody>
      </p:sp>
      <p:sp>
        <p:nvSpPr>
          <p:cNvPr id="92" name="Google Shape;92;p1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- Why it’s bad</a:t>
            </a:r>
            <a:endParaRPr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Besides the cost of serialization, there is another problem…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These features create an analysis barrier for the Catalyst Optimizer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Catalyst Optimizer cannot connect code before and after UDF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UDF is a black box which means it limits </a:t>
            </a:r>
            <a:r>
              <a:rPr lang="en"/>
              <a:t>optimizations</a:t>
            </a:r>
            <a:r>
              <a:rPr lang="en"/>
              <a:t> to the code before and after, excluding the UDF and how all the code works together</a:t>
            </a:r>
            <a:endParaRPr/>
          </a:p>
        </p:txBody>
      </p:sp>
      <p:sp>
        <p:nvSpPr>
          <p:cNvPr id="99" name="Google Shape;99;p2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- Catalyst Optimizer</a:t>
            </a:r>
            <a:endParaRPr/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our benchmarks?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Experiment #5980</a:t>
            </a:r>
            <a:r>
              <a:rPr lang="en"/>
              <a:t>, </a:t>
            </a:r>
            <a:r>
              <a:rPr b="1" lang="en"/>
              <a:t>Step D-S</a:t>
            </a:r>
            <a:r>
              <a:rPr lang="en"/>
              <a:t> and </a:t>
            </a:r>
            <a:r>
              <a:rPr b="1" lang="en"/>
              <a:t>Step D-P</a:t>
            </a:r>
            <a:br>
              <a:rPr b="1"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These use a do-nothing Lambda and a strait read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Scala version takes &lt; 15 minutes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Python version takes ~2.5 hours!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 because we executed this python code: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lambda x: None</a:t>
            </a:r>
            <a:endParaRPr b="1">
              <a:solidFill>
                <a:srgbClr val="0015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1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- How Bad?</a:t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how serialization effects Scala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Experiment #4538 for Scala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See </a:t>
            </a:r>
            <a:r>
              <a:rPr b="1" lang="en"/>
              <a:t>Step D</a:t>
            </a:r>
            <a:r>
              <a:rPr lang="en"/>
              <a:t> which uses higher-order functions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Courier New"/>
              <a:buChar char="■"/>
            </a:pPr>
            <a:r>
              <a:rPr lang="en"/>
              <a:t>Uses functions from </a:t>
            </a:r>
            <a:r>
              <a:rPr b="1" lang="en" sz="1800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org.apache.spark.sql.functions</a:t>
            </a:r>
            <a:endParaRPr b="1" sz="1800">
              <a:solidFill>
                <a:srgbClr val="0015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</a:pPr>
            <a:r>
              <a:rPr lang="en"/>
              <a:t>Note the execution time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See </a:t>
            </a:r>
            <a:r>
              <a:rPr b="1" lang="en"/>
              <a:t>Step E</a:t>
            </a:r>
            <a:r>
              <a:rPr lang="en"/>
              <a:t> which uses two UDFs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</a:pPr>
            <a:r>
              <a:rPr lang="en"/>
              <a:t>See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parseId(..)</a:t>
            </a:r>
            <a:r>
              <a:rPr lang="en"/>
              <a:t> and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parseType(..)</a:t>
            </a:r>
            <a:endParaRPr b="1">
              <a:solidFill>
                <a:srgbClr val="0015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Courier New"/>
              <a:buChar char="■"/>
            </a:pPr>
            <a:r>
              <a:rPr lang="en"/>
              <a:t>Note the execution time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See </a:t>
            </a:r>
            <a:r>
              <a:rPr b="1" lang="en"/>
              <a:t>Step F</a:t>
            </a:r>
            <a:r>
              <a:rPr lang="en"/>
              <a:t> which uses Typed Transformations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</a:pPr>
            <a:r>
              <a:rPr lang="en"/>
              <a:t>See the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map(..)</a:t>
            </a:r>
            <a:r>
              <a:rPr lang="en"/>
              <a:t> operation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</a:pPr>
            <a:r>
              <a:rPr lang="en"/>
              <a:t>Note the execution time</a:t>
            </a:r>
            <a:endParaRPr/>
          </a:p>
        </p:txBody>
      </p:sp>
      <p:sp>
        <p:nvSpPr>
          <p:cNvPr id="113" name="Google Shape;113;p22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- Scala’s Overhead</a:t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23"/>
          <p:cNvGraphicFramePr/>
          <p:nvPr/>
        </p:nvGraphicFramePr>
        <p:xfrm>
          <a:off x="2173463" y="152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{450E5963-7DAA-4552-B918-7D67FFA6CE33}</a:tableStyleId>
              </a:tblPr>
              <a:tblGrid>
                <a:gridCol w="637275"/>
                <a:gridCol w="1964375"/>
                <a:gridCol w="2195425"/>
              </a:tblGrid>
              <a:tr h="5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Step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Type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Baseline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Higher-order Functions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~25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UDFs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~35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Typed Transformations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r>
                        <a:rPr lang="en" sz="1000"/>
                        <a:t>5+</a:t>
                      </a:r>
                      <a:r>
                        <a:rPr lang="en" sz="1000"/>
                        <a:t>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2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- Scala’s Overhead, Review</a:t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6934200" y="2362200"/>
            <a:ext cx="1066800" cy="60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Winner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/>
          <p:nvPr/>
        </p:nvSpPr>
        <p:spPr>
          <a:xfrm>
            <a:off x="6934200" y="3124200"/>
            <a:ext cx="1524000" cy="60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Close Second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4294967295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how serialization effects Python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Experiment #4538 for Python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See </a:t>
            </a:r>
            <a:r>
              <a:rPr b="1" lang="en"/>
              <a:t>Step D</a:t>
            </a:r>
            <a:r>
              <a:rPr lang="en"/>
              <a:t> which uses higher-order functions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Courier New"/>
              <a:buChar char="■"/>
            </a:pPr>
            <a:r>
              <a:rPr lang="en"/>
              <a:t>Uses functions from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pyspark</a:t>
            </a:r>
            <a:r>
              <a:rPr b="1" lang="en" sz="1800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.sql.functions</a:t>
            </a:r>
            <a:endParaRPr b="1" sz="1800">
              <a:solidFill>
                <a:srgbClr val="0015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</a:pPr>
            <a:r>
              <a:rPr lang="en"/>
              <a:t>Note the execution time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See </a:t>
            </a:r>
            <a:r>
              <a:rPr b="1" lang="en"/>
              <a:t>Step E</a:t>
            </a:r>
            <a:r>
              <a:rPr lang="en"/>
              <a:t> which uses two UDFs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</a:pPr>
            <a:r>
              <a:rPr lang="en"/>
              <a:t>See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parseId(..)</a:t>
            </a:r>
            <a:r>
              <a:rPr lang="en"/>
              <a:t> and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parseType(..)</a:t>
            </a:r>
            <a:endParaRPr b="1">
              <a:solidFill>
                <a:srgbClr val="0015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Courier New"/>
              <a:buChar char="■"/>
            </a:pPr>
            <a:r>
              <a:rPr lang="en"/>
              <a:t>Note the execution time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See </a:t>
            </a:r>
            <a:r>
              <a:rPr b="1" lang="en"/>
              <a:t>Step F</a:t>
            </a:r>
            <a:r>
              <a:rPr lang="en"/>
              <a:t> which uses Pandas (or Vectorized) UDFs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</a:pPr>
            <a:r>
              <a:rPr lang="en"/>
              <a:t>See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@pandas_udf parseId(..)</a:t>
            </a:r>
            <a:r>
              <a:rPr lang="en"/>
              <a:t> and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@pandas_udf parseType(..)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</a:pPr>
            <a:r>
              <a:rPr lang="en"/>
              <a:t>Note the execution time</a:t>
            </a:r>
            <a:endParaRPr/>
          </a:p>
        </p:txBody>
      </p:sp>
      <p:sp>
        <p:nvSpPr>
          <p:cNvPr id="130" name="Google Shape;130;p24"/>
          <p:cNvSpPr txBox="1"/>
          <p:nvPr>
            <p:ph idx="4294967295" type="subTitle"/>
          </p:nvPr>
        </p:nvSpPr>
        <p:spPr>
          <a:xfrm>
            <a:off x="30480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- Python’s Overhead</a:t>
            </a:r>
            <a:endParaRPr/>
          </a:p>
        </p:txBody>
      </p:sp>
      <p:sp>
        <p:nvSpPr>
          <p:cNvPr id="131" name="Google Shape;131;p24"/>
          <p:cNvSpPr txBox="1"/>
          <p:nvPr>
            <p:ph idx="4294967295" type="title"/>
          </p:nvPr>
        </p:nvSpPr>
        <p:spPr>
          <a:xfrm>
            <a:off x="30480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5"/>
          <p:cNvGraphicFramePr/>
          <p:nvPr/>
        </p:nvGraphicFramePr>
        <p:xfrm>
          <a:off x="2173463" y="152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{450E5963-7DAA-4552-B918-7D67FFA6CE33}</a:tableStyleId>
              </a:tblPr>
              <a:tblGrid>
                <a:gridCol w="637275"/>
                <a:gridCol w="1964375"/>
                <a:gridCol w="2195425"/>
              </a:tblGrid>
              <a:tr h="5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Step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Type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Baseline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Higher-order Functions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~25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UDFs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~105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Panda/Vectorized UDFs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~70</a:t>
                      </a:r>
                      <a:r>
                        <a:rPr lang="en" sz="1000"/>
                        <a:t>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25"/>
          <p:cNvSpPr txBox="1"/>
          <p:nvPr>
            <p:ph idx="4294967295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- Python’s Overhead, Review</a:t>
            </a:r>
            <a:endParaRPr/>
          </a:p>
        </p:txBody>
      </p:sp>
      <p:sp>
        <p:nvSpPr>
          <p:cNvPr id="138" name="Google Shape;138;p25"/>
          <p:cNvSpPr txBox="1"/>
          <p:nvPr>
            <p:ph idx="4294967295"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6934200" y="2362200"/>
            <a:ext cx="1066800" cy="60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Winner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