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Barlow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0D7CDF-2375-4125-AAC6-587CA820E311}">
  <a:tblStyle styleId="{0D0D7CDF-2375-4125-AAC6-587CA820E3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-regular.fntdata"/><Relationship Id="rId50" Type="http://schemas.openxmlformats.org/officeDocument/2006/relationships/slide" Target="slides/slide44.xml"/><Relationship Id="rId53" Type="http://schemas.openxmlformats.org/officeDocument/2006/relationships/font" Target="fonts/Barlow-italic.fntdata"/><Relationship Id="rId52" Type="http://schemas.openxmlformats.org/officeDocument/2006/relationships/font" Target="fonts/Barlow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Barlow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6f552b35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8a6f552b35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49f46f7b4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5" name="Google Shape;355;gf49f46f7b4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9bac8f901_0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3" name="Google Shape;363;gf9bac8f901_0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49f46f7b4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1" name="Google Shape;371;gf49f46f7b4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9bac8f901_0_3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0" name="Google Shape;380;gf9bac8f901_0_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49f46f7b4_2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f49f46f7b4_2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49f46f7b4_2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4" name="Google Shape;394;gf49f46f7b4_2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9bac8f901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1" name="Google Shape;401;gf9bac8f901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49f46f7b4_2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1" name="Google Shape;411;gf49f46f7b4_2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49f46f7b4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8" name="Google Shape;418;gf49f46f7b4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49f46f7b4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gf49f46f7b4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6f552b35_0_4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" name="Google Shape;80;g8a6f552b35_0_4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49f46f7b4_3_7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1" name="Google Shape;431;gf49f46f7b4_3_7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49f46f7b4_3_7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we have 4 partitions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should be evenly distributed after the initial ingest by Spark.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A, B, and C might be similar </a:t>
            </a:r>
            <a:r>
              <a:rPr b="1" lang="en"/>
              <a:t>IF</a:t>
            </a:r>
            <a:r>
              <a:rPr lang="en"/>
              <a:t> the data is correlated around something like population. The assumption here is that cities A, B and C are the same size.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city D has twice the population, thus twice as many records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knows what cities E-ZZZ might look like - it doesn't matter for this illustration.</a:t>
            </a:r>
            <a:endParaRPr/>
          </a:p>
        </p:txBody>
      </p:sp>
      <p:sp>
        <p:nvSpPr>
          <p:cNvPr id="439" name="Google Shape;439;gf49f46f7b4_3_7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f49f46f7b4_3_8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aggregated around the city, we can expect that the partition containing D will be proportionally larger than our other three cities.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larger partition means it has more records. More records means it will take Spark longer to process that partition.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example here, it can take Spark twice as long to process City D as it would take to process A, B or 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f49f46f7b4_3_8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49f46f7b4_3_9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1" name="Google Shape;461;gf49f46f7b4_3_9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49f46f7b4_3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f49f46f7b4_3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 into AQE and this specific optimization later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49f46f7b4_3_6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gf49f46f7b4_3_6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49f46f7b4_3_15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5" name="Google Shape;485;gf49f46f7b4_3_15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f49f46f7b4_3_1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3" name="Google Shape;493;gf49f46f7b4_3_1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f49f46f7b4_3_1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0" name="Google Shape;500;gf49f46f7b4_3_1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49f46f7b4_3_1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7" name="Google Shape;507;gf49f46f7b4_3_1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f0c5ccd2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" name="Google Shape;88;g8f0c5ccd2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f49f46f7b4_3_13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As a straight read, each partition should be hitting 128 MB each, Spark’s default behavior.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Because we haven’t done anything to alter this (explode, aggregate, tweak ingest) it should not have any spill</a:t>
            </a:r>
            <a:endParaRPr/>
          </a:p>
        </p:txBody>
      </p:sp>
      <p:sp>
        <p:nvSpPr>
          <p:cNvPr id="517" name="Google Shape;517;gf49f46f7b4_3_13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f49f46f7b4_3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f49f46f7b4_3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f49f46f7b4_3_16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More memory is the easiest answer 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Not all spill problems are a result of skew - the </a:t>
            </a:r>
            <a:r>
              <a:rPr b="1" lang="en"/>
              <a:t>explode()</a:t>
            </a:r>
            <a:r>
              <a:rPr lang="en"/>
              <a:t> operation is a solid example of this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But if skew is the root cause, that should be addressed first - addressing skew may negate the need to address spill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Changing partition size in light of skew shouldn’t help - each partition is the size it is because of the skew - more partitions in this case only means more zero-byte partitions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2" name="Google Shape;532;gf49f46f7b4_3_16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f49f46f7b4_3_1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gf49f46f7b4_3_1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49f46f7b4_3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5" name="Google Shape;545;gf49f46f7b4_3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f49f46f7b4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f49f46f7b4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49f46f7b4_3_4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3" name="Google Shape;563;gf49f46f7b4_3_4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49f46f7b4_3_4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By using fewer and larger VMs (e.g. more cores), we still pay the cost for disk io, but reduce network 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AQE &amp; DPP should be making it unnecissary to denormalize datasets as Spark moves forward. But it is a viable strategy outside of Spark 3</a:t>
            </a:r>
            <a:endParaRPr/>
          </a:p>
        </p:txBody>
      </p:sp>
      <p:sp>
        <p:nvSpPr>
          <p:cNvPr id="573" name="Google Shape;573;gf49f46f7b4_3_4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49f46f7b4_3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49f46f7b4_3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f49f46f7b4_3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f49f46f7b4_3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A: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we join </a:t>
            </a:r>
            <a:r>
              <a:rPr b="1" lang="en"/>
              <a:t>Table A </a:t>
            </a:r>
            <a:r>
              <a:rPr lang="en"/>
              <a:t>and </a:t>
            </a:r>
            <a:r>
              <a:rPr b="1" lang="en"/>
              <a:t>Table B</a:t>
            </a:r>
            <a:r>
              <a:rPr lang="en"/>
              <a:t>, we shuffle the full recordset and do not reduce the number of records giving us </a:t>
            </a:r>
            <a:r>
              <a:rPr b="1" lang="en"/>
              <a:t>Table AB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Then we </a:t>
            </a:r>
            <a:r>
              <a:rPr b="1" lang="en"/>
              <a:t>Table AB</a:t>
            </a:r>
            <a:r>
              <a:rPr lang="en"/>
              <a:t> to </a:t>
            </a:r>
            <a:r>
              <a:rPr b="1" lang="en"/>
              <a:t>Table C</a:t>
            </a:r>
            <a:r>
              <a:rPr lang="en"/>
              <a:t> but Table C can be broadcasted and the result of the join is </a:t>
            </a:r>
            <a:r>
              <a:rPr b="1" lang="en"/>
              <a:t>Table ABC </a:t>
            </a:r>
            <a:r>
              <a:rPr lang="en"/>
              <a:t>with only 1K records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B: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we join </a:t>
            </a:r>
            <a:r>
              <a:rPr b="1" lang="en"/>
              <a:t>Table A</a:t>
            </a:r>
            <a:r>
              <a:rPr lang="en"/>
              <a:t> and </a:t>
            </a:r>
            <a:r>
              <a:rPr b="1" lang="en"/>
              <a:t>Table C</a:t>
            </a:r>
            <a:r>
              <a:rPr lang="en"/>
              <a:t>, we get the </a:t>
            </a:r>
            <a:r>
              <a:rPr lang="en"/>
              <a:t>immediate</a:t>
            </a:r>
            <a:r>
              <a:rPr lang="en"/>
              <a:t> </a:t>
            </a:r>
            <a:r>
              <a:rPr lang="en"/>
              <a:t>benefit</a:t>
            </a:r>
            <a:r>
              <a:rPr lang="en"/>
              <a:t> of the broadcast, but we also reduce the number of records to 1K in </a:t>
            </a:r>
            <a:r>
              <a:rPr b="1" lang="en"/>
              <a:t>Table AC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Because </a:t>
            </a:r>
            <a:r>
              <a:rPr b="1" lang="en"/>
              <a:t>Table AC</a:t>
            </a:r>
            <a:r>
              <a:rPr lang="en"/>
              <a:t> is only 1K records, it can be broadcasted as it’s joined to </a:t>
            </a:r>
            <a:r>
              <a:rPr b="1" lang="en"/>
              <a:t>Table B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90% </a:t>
            </a:r>
            <a:r>
              <a:rPr lang="en"/>
              <a:t>automatic</a:t>
            </a:r>
            <a:r>
              <a:rPr lang="en"/>
              <a:t> because you might want to help AQE &amp; CBO by capturing statistics for join keys and filtered columns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a5da1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a5da1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49f46f7b4_3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49f46f7b4_3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DT = Daniel Tomes, from one of his presentations are Spark Summit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f49f46f7b4_3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f49f46f7b4_3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f49f46f7b4_3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f49f46f7b4_3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f49f46f7b4_3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f49f46f7b4_3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f49f46f7b4_3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f49f46f7b4_3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d48862944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If the </a:t>
            </a:r>
            <a:r>
              <a:rPr b="1" lang="en"/>
              <a:t>Introduction to the Spark UI </a:t>
            </a:r>
            <a:r>
              <a:rPr lang="en"/>
              <a:t>did not </a:t>
            </a:r>
            <a:r>
              <a:rPr lang="en"/>
              <a:t>precede</a:t>
            </a:r>
            <a:r>
              <a:rPr lang="en"/>
              <a:t> this course, now is the time to introduce the simulator</a:t>
            </a:r>
            <a:endParaRPr/>
          </a:p>
        </p:txBody>
      </p:sp>
      <p:sp>
        <p:nvSpPr>
          <p:cNvPr id="103" name="Google Shape;103;g8d48862944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9f46f7b4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f49f46f7b4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9bac8f90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f9bac8f90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49f46f7b4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9" name="Google Shape;339;gf49f46f7b4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9bac8f90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7" name="Google Shape;347;gf9bac8f90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0"/>
            <a:ext cx="528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person, black, holding, white&#10;&#10;Description automatically generated"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26291" t="0"/>
          <a:stretch/>
        </p:blipFill>
        <p:spPr>
          <a:xfrm>
            <a:off x="2403881" y="0"/>
            <a:ext cx="6740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type="ctrTitle"/>
          </p:nvPr>
        </p:nvSpPr>
        <p:spPr>
          <a:xfrm>
            <a:off x="345735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/>
              <a:buNone/>
              <a:defRPr sz="4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345735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04">
  <p:cSld name="Headline 04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68" name="Google Shape;68;p13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 Theme" showMasterSp="0">
  <p:cSld name="Corporate Theme_1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atabricks.training/spark-ui-simulator/experiment-5136A/v003-P/index.html" TargetMode="External"/><Relationship Id="rId4" Type="http://schemas.openxmlformats.org/officeDocument/2006/relationships/hyperlink" Target="https://www.databricks.training/spark-ui-simulator/experiment-5136B/v003-P/index.html" TargetMode="External"/><Relationship Id="rId5" Type="http://schemas.openxmlformats.org/officeDocument/2006/relationships/hyperlink" Target="https://www.databricks.training/spark-ui-simulator/experiment-5136C/v003-P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databricks.com/spark/latest/spark-sql/language-manual/delta-optimize.html" TargetMode="External"/><Relationship Id="rId4" Type="http://schemas.openxmlformats.org/officeDocument/2006/relationships/hyperlink" Target="https://docs.databricks.com/delta/optimizations/auto-optimize.html#auto-optimize" TargetMode="External"/><Relationship Id="rId5" Type="http://schemas.openxmlformats.org/officeDocument/2006/relationships/hyperlink" Target="https://docs.databricks.com/spark/latest/structured-streaming/auto-loader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atabricks.training/spark-ui-simulator/experiment-4538/v002-S" TargetMode="External"/><Relationship Id="rId4" Type="http://schemas.openxmlformats.org/officeDocument/2006/relationships/hyperlink" Target="https://www.databricks.training/spark-ui-simulator/experiment-4538/v002-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databricks.training/spark-ui-simulator/experiment-1596/v002-S/index.html" TargetMode="External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databricks.training/spark-ui-simulator/experiment-6518/v002-S/index.html" TargetMode="External"/><Relationship Id="rId4" Type="http://schemas.openxmlformats.org/officeDocument/2006/relationships/hyperlink" Target="https://github.com/apache/spark/blob/master/core/src/main/scala/org/apache/spark/TestUtils.scala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databricks.training/spark-ui-simulator/experiment-6518/v002-S/index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atabricks.training/spark-ui-simulator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atabricks.training/spark-ui-simulator/experiment-5980/v002-S/index.html" TargetMode="External"/><Relationship Id="rId4" Type="http://schemas.openxmlformats.org/officeDocument/2006/relationships/image" Target="../media/image2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atabricks.training/spark-ui-simulator/experiment-8923/v002-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atabricks.training/spark-ui-simulator/experiment-8973/v002-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Spark: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Five Most Common Performance </a:t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Problems - </a:t>
            </a: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Condensed</a:t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320040" y="10527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3620"/>
                </a:solidFill>
              </a:rPr>
              <a:t>Inferring Schemas &amp; Merging Schemas</a:t>
            </a:r>
            <a:endParaRPr b="1">
              <a:solidFill>
                <a:srgbClr val="FF36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Inferring schemas for </a:t>
            </a:r>
            <a:r>
              <a:rPr lang="en"/>
              <a:t>JSON &amp; CSV </a:t>
            </a:r>
            <a:r>
              <a:rPr lang="en"/>
              <a:t>requires a full read</a:t>
            </a:r>
            <a:br>
              <a:rPr lang="en"/>
            </a:br>
            <a:r>
              <a:rPr lang="en"/>
              <a:t>o</a:t>
            </a:r>
            <a:r>
              <a:rPr lang="en"/>
              <a:t>f 100% of the data even when filtered - </a:t>
            </a:r>
            <a:r>
              <a:rPr b="1" lang="en"/>
              <a:t>SLOWEST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Parquet the schema is read from a single part file - </a:t>
            </a:r>
            <a:r>
              <a:rPr b="1" lang="en"/>
              <a:t>FAST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Parquet w/Schema Merging requires a</a:t>
            </a:r>
            <a:br>
              <a:rPr lang="en"/>
            </a:br>
            <a:r>
              <a:rPr lang="en"/>
              <a:t>read </a:t>
            </a:r>
            <a:r>
              <a:rPr lang="en"/>
              <a:t>of the schema from all part-files - </a:t>
            </a:r>
            <a:r>
              <a:rPr b="1" lang="en"/>
              <a:t>SLOW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Delta the schema is read from the transaction log - </a:t>
            </a:r>
            <a:r>
              <a:rPr b="1" lang="en"/>
              <a:t>FASTER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tables, the schema is read from the meta store - </a:t>
            </a:r>
            <a:r>
              <a:rPr b="1" lang="en"/>
              <a:t>FASTEST</a:t>
            </a:r>
            <a:endParaRPr b="1"/>
          </a:p>
        </p:txBody>
      </p:sp>
      <p:sp>
        <p:nvSpPr>
          <p:cNvPr id="358" name="Google Shape;358;p2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9" name="Google Shape;359;p2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- Example #3</a:t>
            </a:r>
            <a:endParaRPr/>
          </a:p>
        </p:txBody>
      </p:sp>
      <p:sp>
        <p:nvSpPr>
          <p:cNvPr id="360" name="Google Shape;360;p2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320040" y="10527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3620"/>
                </a:solidFill>
              </a:rPr>
              <a:t>NVMe &amp; SSD </a:t>
            </a:r>
            <a:r>
              <a:rPr b="1" lang="en">
                <a:solidFill>
                  <a:srgbClr val="FF3620"/>
                </a:solidFill>
              </a:rPr>
              <a:t>are up to 10x faster than Magnetic Drives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Does not apply to traditional data reads - those come from cloud storage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Applies to cluster-local disk operations like reading</a:t>
            </a:r>
            <a:br>
              <a:rPr lang="en"/>
            </a:br>
            <a:r>
              <a:rPr lang="en"/>
              <a:t>and writing shuffle files and Delta/</a:t>
            </a:r>
            <a:r>
              <a:rPr lang="en"/>
              <a:t>Parquet IO Cache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/>
              <a:t>See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Experiment #5136A</a:t>
            </a:r>
            <a:r>
              <a:rPr lang="en"/>
              <a:t> for HDD: clocks in at </a:t>
            </a:r>
            <a:r>
              <a:rPr b="1" lang="en"/>
              <a:t>~1.5 hours  </a:t>
            </a:r>
            <a:r>
              <a:rPr lang="en"/>
              <a:t>(SWT == 3 &amp; 4.5 hr)</a:t>
            </a:r>
            <a:br>
              <a:rPr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See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Experiment #5136B</a:t>
            </a:r>
            <a:r>
              <a:rPr lang="en"/>
              <a:t> for SSD: clocks in at </a:t>
            </a:r>
            <a:r>
              <a:rPr b="1" lang="en"/>
              <a:t>~1 hour </a:t>
            </a:r>
            <a:r>
              <a:rPr lang="en"/>
              <a:t>(SWT == 2.5 &amp; 1.5 hours)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See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Experiment #5136C</a:t>
            </a:r>
            <a:r>
              <a:rPr lang="en"/>
              <a:t> for NVMe: clocks in at </a:t>
            </a:r>
            <a:r>
              <a:rPr b="1" lang="en"/>
              <a:t>~45 minutes</a:t>
            </a:r>
            <a:r>
              <a:rPr lang="en"/>
              <a:t> (SWT == 0 min)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SW* = Spill Write Time found in the Query Details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7" name="Google Shape;367;p26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- Example #4</a:t>
            </a:r>
            <a:endParaRPr/>
          </a:p>
        </p:txBody>
      </p:sp>
      <p:sp>
        <p:nvSpPr>
          <p:cNvPr id="368" name="Google Shape;368;p2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Delta + Unity Catalog - Delta provides it’s own optimizations and reading table </a:t>
            </a:r>
            <a:r>
              <a:rPr lang="en"/>
              <a:t>schema</a:t>
            </a:r>
            <a:r>
              <a:rPr lang="en"/>
              <a:t> from the catalog always outperforms reading from disk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NVMe &amp; SSD for faster disk IO - further helps to mitigate shuffle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Employ AQE and </a:t>
            </a:r>
            <a:r>
              <a:rPr b="1" lang="en"/>
              <a:t>spark.sql.adaptive.coalescePartitions.enabled</a:t>
            </a:r>
            <a:r>
              <a:rPr lang="en"/>
              <a:t> to</a:t>
            </a:r>
            <a:br>
              <a:rPr lang="en"/>
            </a:br>
            <a:r>
              <a:rPr lang="en"/>
              <a:t>control your spark-partitions to minimize the production of tiny files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Employ </a:t>
            </a:r>
            <a:r>
              <a:rPr b="1" lang="en"/>
              <a:t>spark.databricks.adaptive.autoOptimizeShuffle.enabled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5" name="Google Shape;375;p2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Mitigating Storage Issues</a:t>
            </a:r>
            <a:endParaRPr/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3913188"/>
            <a:ext cx="86106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Delta’s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OPTIMIZE</a:t>
            </a:r>
            <a:r>
              <a:rPr lang="en"/>
              <a:t> operation to compact tiny files 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Consider enabling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Delta’s Auto Compaction and Optimized Writes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Consider employing Databricks’ </a:t>
            </a:r>
            <a:r>
              <a:rPr lang="en" u="sng">
                <a:solidFill>
                  <a:schemeClr val="hlink"/>
                </a:solidFill>
                <a:hlinkClick r:id="rId5"/>
              </a:rPr>
              <a:t>Auto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8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4" name="Google Shape;384;p2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Mitigating Storage Issues, Cont’</a:t>
            </a:r>
            <a:endParaRPr/>
          </a:p>
        </p:txBody>
      </p:sp>
      <p:sp>
        <p:nvSpPr>
          <p:cNvPr id="385" name="Google Shape;385;p2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Five Most Common Performance 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Problems - Condensed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Serialization</a:t>
            </a:r>
            <a:endParaRPr sz="3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91" name="Google Shape;39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Spark SQL and DataFrame instructions are highly optimized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 UDFs must be </a:t>
            </a:r>
            <a:r>
              <a:rPr lang="en"/>
              <a:t>serialized </a:t>
            </a:r>
            <a:r>
              <a:rPr lang="en"/>
              <a:t>and distributed to each executor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parameters and return value of each UDF</a:t>
            </a:r>
            <a:br>
              <a:rPr lang="en"/>
            </a:br>
            <a:r>
              <a:rPr lang="en"/>
              <a:t>must </a:t>
            </a:r>
            <a:r>
              <a:rPr lang="en"/>
              <a:t>be converted for each row of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Python UDFs takes an even hard hit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Python code has to be pickled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Spark must instantiate a Python interpreter in each and every Executor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conversion of each row from Python to DataFrame costs even more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- Why it’s bad</a:t>
            </a:r>
            <a:endParaRPr/>
          </a:p>
        </p:txBody>
      </p:sp>
      <p:sp>
        <p:nvSpPr>
          <p:cNvPr id="398" name="Google Shape;398;p3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addition to that…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UDFs create an analysis barrier for the Catalyst Optimizer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Catalyst Optimizer cannot connect code before and after UDF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UDF is a black box which means optimizations are limited to the code before and after, excluding the UDF and how all the code works together</a:t>
            </a:r>
            <a:endParaRPr/>
          </a:p>
        </p:txBody>
      </p:sp>
      <p:sp>
        <p:nvSpPr>
          <p:cNvPr id="404" name="Google Shape;404;p31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- UDFs vs Catalyst Optimizer</a:t>
            </a:r>
            <a:endParaRPr/>
          </a:p>
        </p:txBody>
      </p:sp>
      <p:sp>
        <p:nvSpPr>
          <p:cNvPr id="405" name="Google Shape;405;p3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406" name="Google Shape;406;p31"/>
          <p:cNvSpPr txBox="1"/>
          <p:nvPr/>
        </p:nvSpPr>
        <p:spPr>
          <a:xfrm>
            <a:off x="1534000" y="4018850"/>
            <a:ext cx="24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010001111010100010101010010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7" name="Google Shape;407;p31"/>
          <p:cNvSpPr txBox="1"/>
          <p:nvPr/>
        </p:nvSpPr>
        <p:spPr>
          <a:xfrm>
            <a:off x="5183000" y="4018850"/>
            <a:ext cx="24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010001111010100010101010010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8" name="Google Shape;408;p31"/>
          <p:cNvSpPr/>
          <p:nvPr/>
        </p:nvSpPr>
        <p:spPr>
          <a:xfrm>
            <a:off x="3990000" y="3767450"/>
            <a:ext cx="1164000" cy="90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lt1"/>
                </a:solidFill>
              </a:rPr>
              <a:t>?</a:t>
            </a:r>
            <a:endParaRPr b="1" sz="7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#4538 for Scala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Step D </a:t>
            </a:r>
            <a:r>
              <a:rPr lang="en"/>
              <a:t>uses higher-order functions &amp; clocks in at </a:t>
            </a:r>
            <a:r>
              <a:rPr b="1" lang="en"/>
              <a:t>~23 minutes</a:t>
            </a:r>
            <a:r>
              <a:rPr lang="en"/>
              <a:t> (same as Python)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Step E </a:t>
            </a:r>
            <a:r>
              <a:rPr lang="en"/>
              <a:t>uses Scala UDFs &amp; clocks in at </a:t>
            </a:r>
            <a:r>
              <a:rPr b="1" lang="en"/>
              <a:t>~36 minutes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Step F </a:t>
            </a:r>
            <a:r>
              <a:rPr lang="en"/>
              <a:t>uses Scala’s Typed Transformations &amp; clocks in at </a:t>
            </a:r>
            <a:r>
              <a:rPr b="1" lang="en"/>
              <a:t>~26 minutes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Experiment #4538 for Python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Step D </a:t>
            </a:r>
            <a:r>
              <a:rPr lang="en"/>
              <a:t>uses higher-order functions &amp; clocks in at </a:t>
            </a:r>
            <a:r>
              <a:rPr b="1" lang="en"/>
              <a:t>~23 minutes </a:t>
            </a:r>
            <a:r>
              <a:rPr lang="en"/>
              <a:t>(same as Scala)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Step E </a:t>
            </a:r>
            <a:r>
              <a:rPr lang="en"/>
              <a:t>uses Python UDFs &amp; clocks in at </a:t>
            </a:r>
            <a:r>
              <a:rPr b="1" lang="en"/>
              <a:t>~1 hour &amp; 45 minutes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Step F </a:t>
            </a:r>
            <a:r>
              <a:rPr lang="en"/>
              <a:t>uses Python and Vectorized UDFS &amp; clocks in at </a:t>
            </a:r>
            <a:r>
              <a:rPr b="1" lang="en"/>
              <a:t>~1 hour &amp; 20 minutes</a:t>
            </a:r>
            <a:endParaRPr/>
          </a:p>
        </p:txBody>
      </p:sp>
      <p:sp>
        <p:nvSpPr>
          <p:cNvPr id="414" name="Google Shape;414;p3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- How Bad Is It?</a:t>
            </a:r>
            <a:endParaRPr/>
          </a:p>
        </p:txBody>
      </p:sp>
      <p:sp>
        <p:nvSpPr>
          <p:cNvPr id="415" name="Google Shape;415;p3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Don’t use UDFs</a:t>
            </a:r>
            <a:br>
              <a:rPr lang="en"/>
            </a:br>
            <a:br>
              <a:rPr lang="en"/>
            </a:br>
            <a:r>
              <a:rPr i="1" lang="en"/>
              <a:t>I challenge you to find a set of transformations that cannot be done with the built-in, continuously optimized, community supported, higher-order functions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you have to use UDFs in Python (common for Data </a:t>
            </a:r>
            <a:r>
              <a:rPr lang="en"/>
              <a:t>Scientist</a:t>
            </a:r>
            <a:r>
              <a:rPr lang="en"/>
              <a:t>) use the Vectorized UDFs as opposed to the stock Python UDFs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you have to use UDFs in Scala use Typed Transformations</a:t>
            </a:r>
            <a:br>
              <a:rPr lang="en"/>
            </a:br>
            <a:r>
              <a:rPr lang="en"/>
              <a:t>as opposed to the stock Scala UDFs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Resist the temptation to use UDFs to integrate Spark code with</a:t>
            </a:r>
            <a:br>
              <a:rPr lang="en"/>
            </a:br>
            <a:r>
              <a:rPr lang="en"/>
              <a:t>existing business logic - porting that logic to Spark almost always pays off </a:t>
            </a:r>
            <a:endParaRPr/>
          </a:p>
        </p:txBody>
      </p:sp>
      <p:sp>
        <p:nvSpPr>
          <p:cNvPr id="421" name="Google Shape;421;p33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Mitigating </a:t>
            </a:r>
            <a:r>
              <a:rPr lang="en"/>
              <a:t>Serialization Issues</a:t>
            </a:r>
            <a:endParaRPr/>
          </a:p>
        </p:txBody>
      </p:sp>
      <p:sp>
        <p:nvSpPr>
          <p:cNvPr id="422" name="Google Shape;422;p33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Five Most Common Performance 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Problems - Condensed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Skew</a:t>
            </a:r>
            <a:endParaRPr sz="3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8" name="Google Shape;42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egregious problems fall into one of five categories: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Spill</a:t>
            </a:r>
            <a:r>
              <a:rPr lang="en"/>
              <a:t>: The writing of temp files to disk due to a lack of memory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Skew</a:t>
            </a:r>
            <a:r>
              <a:rPr lang="en"/>
              <a:t>: An imbalance in the size of partitions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Shuffle</a:t>
            </a:r>
            <a:r>
              <a:rPr lang="en"/>
              <a:t>: The act of moving data between executors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Storage</a:t>
            </a:r>
            <a:r>
              <a:rPr lang="en"/>
              <a:t>: A set of problems directly related to how data is stored on disk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Serialization</a:t>
            </a:r>
            <a:r>
              <a:rPr lang="en"/>
              <a:t>: The distribution of code segments across the cluster</a:t>
            </a:r>
            <a:endParaRPr/>
          </a:p>
        </p:txBody>
      </p:sp>
      <p:sp>
        <p:nvSpPr>
          <p:cNvPr id="83" name="Google Shape;83;p1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Basic Problems</a:t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5 Most Common Performance Problems (The 5 Ss)</a:t>
            </a:r>
            <a:endParaRPr sz="2300"/>
          </a:p>
        </p:txBody>
      </p:sp>
      <p:sp>
        <p:nvSpPr>
          <p:cNvPr id="85" name="Google Shape;85;p17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is typically read in as 128 MB partitions and evenly distributed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 the data is transformed (e.g. aggregated), it’s possible to have significantly more records in one Spark-partition than another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small amount of skew is ignorable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 large skews can result in spill or worse, hard to diagnose OOM Errors</a:t>
            </a:r>
            <a:endParaRPr/>
          </a:p>
        </p:txBody>
      </p:sp>
      <p:sp>
        <p:nvSpPr>
          <p:cNvPr id="434" name="Google Shape;434;p3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35"/>
          <p:cNvSpPr txBox="1"/>
          <p:nvPr/>
        </p:nvSpPr>
        <p:spPr>
          <a:xfrm>
            <a:off x="152400" y="6858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6" name="Google Shape;436;p35"/>
          <p:cNvSpPr txBox="1"/>
          <p:nvPr/>
        </p:nvSpPr>
        <p:spPr>
          <a:xfrm>
            <a:off x="152400" y="3810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42" name="Google Shape;442;p3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14" y="1714500"/>
            <a:ext cx="4231386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3851"/>
            <a:ext cx="4231386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6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   Before aggregation                                          After aggregation by city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45" name="Google Shape;445;p36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 - Before &amp; After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7" name="Google Shape;447;p36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3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13851"/>
            <a:ext cx="4231386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7"/>
          <p:cNvSpPr txBox="1"/>
          <p:nvPr>
            <p:ph idx="1" type="body"/>
          </p:nvPr>
        </p:nvSpPr>
        <p:spPr>
          <a:xfrm>
            <a:off x="345725" y="1189425"/>
            <a:ext cx="87984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City D </a:t>
            </a:r>
            <a:r>
              <a:rPr lang="en"/>
              <a:t>is 2x larger than A, B or C…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takes 2x as long to process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requires 2x as much 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ramifications of that is</a:t>
            </a:r>
            <a:r>
              <a:rPr lang="en"/>
              <a:t>...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entire stage will take as</a:t>
            </a:r>
            <a:br>
              <a:rPr lang="en"/>
            </a:br>
            <a:r>
              <a:rPr lang="en"/>
              <a:t>long as the longest running task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may not have enough RAM</a:t>
            </a:r>
            <a:br>
              <a:rPr lang="en"/>
            </a:br>
            <a:r>
              <a:rPr lang="en"/>
              <a:t>for these skewed partitions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"/>
          <p:cNvSpPr txBox="1"/>
          <p:nvPr>
            <p:ph idx="1" type="body"/>
          </p:nvPr>
        </p:nvSpPr>
        <p:spPr>
          <a:xfrm>
            <a:off x="4717790" y="1128900"/>
            <a:ext cx="4461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After aggregation by city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55" name="Google Shape;455;p37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6" name="Google Shape;456;p37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7" name="Google Shape;457;p37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 - Ramifications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“common” solutions: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Salt the join keys forcing even distribution during the shuffle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This is the most complicated solution to implement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e.g. “normal” partitions might become too small if not properly adjusted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sometimes take longer to execute than other solutions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Databricks’ [</a:t>
            </a:r>
            <a:r>
              <a:rPr lang="en"/>
              <a:t>proprietary</a:t>
            </a:r>
            <a:r>
              <a:rPr lang="en"/>
              <a:t>] Skew Hint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Easier to add a single hint than to salt your keys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Great option for version of Spark 2.x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Adaptive Skew Join (enabled by default in Spark 3.1)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Outperforms</a:t>
            </a:r>
            <a:r>
              <a:rPr lang="en"/>
              <a:t> the other two options and is enabled by default!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5" name="Google Shape;465;p38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 - Mitigation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6" name="Google Shape;466;p38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472" name="Google Shape;472;p3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Mitigation Roundup</a:t>
            </a:r>
            <a:endParaRPr/>
          </a:p>
        </p:txBody>
      </p:sp>
      <p:sp>
        <p:nvSpPr>
          <p:cNvPr id="473" name="Google Shape;47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74" name="Google Shape;474;p39"/>
          <p:cNvGraphicFramePr/>
          <p:nvPr/>
        </p:nvGraphicFramePr>
        <p:xfrm>
          <a:off x="457188" y="109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{0D0D7CDF-2375-4125-AAC6-587CA820E311}</a:tableStyleId>
              </a:tblPr>
              <a:tblGrid>
                <a:gridCol w="631050"/>
                <a:gridCol w="757825"/>
                <a:gridCol w="985600"/>
                <a:gridCol w="744475"/>
                <a:gridCol w="797825"/>
                <a:gridCol w="3473050"/>
                <a:gridCol w="839800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Code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Tasks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Health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Shuffle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Spill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Baseline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~30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0 / ~100 KB / ~400 MB / ~3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~50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Skew Hint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~35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Mostly OK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~135 MB / ~175 MB / ~180 MB / ~200 MB / ~1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~4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w/AQE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~25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1489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Excellent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~115 MB / ~115 MB / ~125 MB / ~130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Salted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~37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OK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~400K / ~70 MB / ~150 MB / ~290 MB / ~790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5" name="Google Shape;475;p39"/>
          <p:cNvSpPr txBox="1"/>
          <p:nvPr>
            <p:ph idx="1" type="body"/>
          </p:nvPr>
        </p:nvSpPr>
        <p:spPr>
          <a:xfrm>
            <a:off x="320050" y="3276600"/>
            <a:ext cx="6912300" cy="4572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#1596</a:t>
            </a:r>
            <a:r>
              <a:rPr lang="en"/>
              <a:t>, </a:t>
            </a:r>
            <a:r>
              <a:rPr b="1" lang="en"/>
              <a:t>Step C</a:t>
            </a:r>
            <a:r>
              <a:rPr lang="en"/>
              <a:t>, </a:t>
            </a:r>
            <a:r>
              <a:rPr b="1" lang="en"/>
              <a:t>Step D</a:t>
            </a:r>
            <a:r>
              <a:rPr lang="en"/>
              <a:t>, </a:t>
            </a:r>
            <a:r>
              <a:rPr b="1" lang="en"/>
              <a:t>Step E</a:t>
            </a:r>
            <a:r>
              <a:rPr lang="en"/>
              <a:t>, and </a:t>
            </a:r>
            <a:r>
              <a:rPr b="1" lang="en"/>
              <a:t>Step F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Especially the SQL diagram for</a:t>
            </a:r>
            <a:br>
              <a:rPr lang="en"/>
            </a:br>
            <a:r>
              <a:rPr b="1" lang="en"/>
              <a:t>Step E</a:t>
            </a:r>
            <a:r>
              <a:rPr lang="en"/>
              <a:t> showing </a:t>
            </a:r>
            <a:r>
              <a:rPr b="1" lang="en"/>
              <a:t>skew=true</a:t>
            </a:r>
            <a:endParaRPr b="1"/>
          </a:p>
        </p:txBody>
      </p:sp>
      <p:pic>
        <p:nvPicPr>
          <p:cNvPr id="476" name="Google Shape;4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975" y="3784416"/>
            <a:ext cx="4770025" cy="135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Five Most Common Performance 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Problems - Condensed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Spill</a:t>
            </a:r>
            <a:endParaRPr sz="3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2" name="Google Shape;48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4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43400" y="2743200"/>
            <a:ext cx="4724400" cy="2362202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1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Spill is the term used to refer to the act of moving an</a:t>
            </a:r>
            <a:br>
              <a:rPr lang="en"/>
            </a:br>
            <a:r>
              <a:rPr lang="en"/>
              <a:t>RDD from RAM to disk, and later back into RAM again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occurs when a given partition is simply too large to fit into RAM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this case, Spark is forced into [potentially] expensive </a:t>
            </a:r>
            <a:br>
              <a:rPr lang="en"/>
            </a:br>
            <a:r>
              <a:rPr lang="en"/>
              <a:t>disk reads and writes to free up local RAM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 of this just to avoid the </a:t>
            </a:r>
            <a:br>
              <a:rPr lang="en"/>
            </a:br>
            <a:r>
              <a:rPr lang="en"/>
              <a:t>dreaded OOM Error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Possibly the most significant contributor</a:t>
            </a:r>
            <a:br>
              <a:rPr lang="en"/>
            </a:br>
            <a:r>
              <a:rPr lang="en"/>
              <a:t>t</a:t>
            </a:r>
            <a:r>
              <a:rPr lang="en"/>
              <a:t>o poorly performing Spark jobs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89" name="Google Shape;489;p41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</a:t>
            </a:r>
            <a:endParaRPr/>
          </a:p>
        </p:txBody>
      </p:sp>
      <p:sp>
        <p:nvSpPr>
          <p:cNvPr id="490" name="Google Shape;490;p4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number of ways to induce this problem: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Mismanagement of </a:t>
            </a:r>
            <a:r>
              <a:rPr b="1" lang="en"/>
              <a:t>spark.sql.shuffle.partitions</a:t>
            </a:r>
            <a:r>
              <a:rPr lang="en"/>
              <a:t> (default is 200)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/>
              <a:t>explode()</a:t>
            </a:r>
            <a:r>
              <a:rPr lang="en"/>
              <a:t> of even a small array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/>
              <a:t>join()</a:t>
            </a:r>
            <a:r>
              <a:rPr lang="en"/>
              <a:t>, </a:t>
            </a:r>
            <a:r>
              <a:rPr lang="en"/>
              <a:t>or worse, </a:t>
            </a:r>
            <a:r>
              <a:rPr b="1" lang="en"/>
              <a:t>crossJoin()</a:t>
            </a:r>
            <a:r>
              <a:rPr lang="en"/>
              <a:t> of two tables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Aggregating results by a skewed feature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96" name="Google Shape;496;p4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- Examples</a:t>
            </a:r>
            <a:endParaRPr/>
          </a:p>
        </p:txBody>
      </p:sp>
      <p:sp>
        <p:nvSpPr>
          <p:cNvPr id="497" name="Google Shape;497;p4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Spark UI, spill is represented by two values: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F05851"/>
                </a:solidFill>
              </a:rPr>
              <a:t>Spill (Memory): </a:t>
            </a:r>
            <a:r>
              <a:rPr lang="en">
                <a:solidFill>
                  <a:srgbClr val="000000"/>
                </a:solidFill>
              </a:rPr>
              <a:t>For the partition that was spilled,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this is the size of that data as it existed in memory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F05851"/>
                </a:solidFill>
              </a:rPr>
              <a:t>Spill (Disk): </a:t>
            </a:r>
            <a:r>
              <a:rPr lang="en">
                <a:solidFill>
                  <a:srgbClr val="000000"/>
                </a:solidFill>
              </a:rPr>
              <a:t>Likewise, for the partition that was spilled,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</a:t>
            </a:r>
            <a:r>
              <a:rPr lang="en"/>
              <a:t>his is the size of the data as it existed on disk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The two values are always presented together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The size on disk will always be smaller due to the natural compression</a:t>
            </a:r>
            <a:br>
              <a:rPr lang="en"/>
            </a:br>
            <a:r>
              <a:rPr lang="en"/>
              <a:t>gained in the act of serializing that data before writing it to disk</a:t>
            </a:r>
            <a:endParaRPr b="1"/>
          </a:p>
        </p:txBody>
      </p:sp>
      <p:sp>
        <p:nvSpPr>
          <p:cNvPr id="503" name="Google Shape;503;p43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- Memory &amp; Disk</a:t>
            </a:r>
            <a:endParaRPr/>
          </a:p>
        </p:txBody>
      </p:sp>
      <p:sp>
        <p:nvSpPr>
          <p:cNvPr id="504" name="Google Shape;504;p43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4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 couple of notes: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Spill is shown on the Stage Details page under: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Summary Metrics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Aggregated Metrics by Executor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</a:t>
            </a:r>
            <a:r>
              <a:rPr b="1" lang="en"/>
              <a:t>Tasks </a:t>
            </a:r>
            <a:r>
              <a:rPr lang="en"/>
              <a:t>table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Or in the corresponding query details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Hard to recognize because one has to hunt for it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no spill is present, the corresponding columns don’t even appear in the Spark UI - that means if the column is there, there is spill somewhere</a:t>
            </a:r>
            <a:endParaRPr/>
          </a:p>
        </p:txBody>
      </p:sp>
      <p:pic>
        <p:nvPicPr>
          <p:cNvPr id="510" name="Google Shape;5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013" y="1347775"/>
            <a:ext cx="208597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4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- In the Spark UI</a:t>
            </a:r>
            <a:endParaRPr/>
          </a:p>
        </p:txBody>
      </p:sp>
      <p:sp>
        <p:nvSpPr>
          <p:cNvPr id="512" name="Google Shape;512;p44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pic>
        <p:nvPicPr>
          <p:cNvPr id="513" name="Google Shape;5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9513" y="0"/>
            <a:ext cx="1114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6963" y="4752963"/>
            <a:ext cx="28670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Root sourcing problems is hard when one problem can causes another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Skew </a:t>
            </a:r>
            <a:r>
              <a:rPr lang="en"/>
              <a:t>can induce </a:t>
            </a:r>
            <a:r>
              <a:rPr b="1" lang="en"/>
              <a:t>Spill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Storage </a:t>
            </a:r>
            <a:r>
              <a:rPr lang="en"/>
              <a:t>issues can induce excess </a:t>
            </a:r>
            <a:r>
              <a:rPr b="1" lang="en"/>
              <a:t>Shuffle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Incorrectly addressing </a:t>
            </a:r>
            <a:r>
              <a:rPr b="1" lang="en"/>
              <a:t>Shuffle </a:t>
            </a:r>
            <a:r>
              <a:rPr lang="en"/>
              <a:t>can exacerbate </a:t>
            </a:r>
            <a:r>
              <a:rPr b="1" lang="en"/>
              <a:t>Skew 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Many of these problems can be present at the same time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Basic Problems - Why it’s hard</a:t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5 Most Common Performance Problems (The 5 Ss)</a:t>
            </a:r>
            <a:endParaRPr sz="2300"/>
          </a:p>
        </p:txBody>
      </p:sp>
      <p:sp>
        <p:nvSpPr>
          <p:cNvPr id="93" name="Google Shape;93;p18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#6518</a:t>
            </a:r>
            <a:r>
              <a:rPr lang="en"/>
              <a:t>, </a:t>
            </a:r>
            <a:r>
              <a:rPr b="1" lang="en"/>
              <a:t>Step A-2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/>
              <a:t>SpillListener </a:t>
            </a:r>
            <a:r>
              <a:rPr lang="en"/>
              <a:t>is taken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Apache Spark’s test framework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/>
              <a:t>SpillListener</a:t>
            </a:r>
            <a:r>
              <a:rPr lang="en"/>
              <a:t> is a type of </a:t>
            </a:r>
            <a:r>
              <a:rPr b="1" lang="en"/>
              <a:t>SparkListener</a:t>
            </a:r>
            <a:r>
              <a:rPr lang="en"/>
              <a:t> and tracks when a stage spills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Useful to identify spill in a job when you are not looking for it</a:t>
            </a:r>
            <a:br>
              <a:rPr b="1" lang="en" sz="2000"/>
            </a:br>
            <a:endParaRPr sz="2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can see example usage in </a:t>
            </a:r>
            <a:r>
              <a:rPr b="1" lang="en"/>
              <a:t>Step B</a:t>
            </a:r>
            <a:r>
              <a:rPr lang="en"/>
              <a:t> through </a:t>
            </a:r>
            <a:r>
              <a:rPr b="1" lang="en"/>
              <a:t>Step E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While written in Scala, Databricks ability to mix Scala and Python</a:t>
            </a:r>
            <a:br>
              <a:rPr lang="en"/>
            </a:br>
            <a:r>
              <a:rPr lang="en"/>
              <a:t>in a single notebook means anyone can employ this little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Listener To The Rescue!</a:t>
            </a:r>
            <a:endParaRPr/>
          </a:p>
        </p:txBody>
      </p:sp>
      <p:sp>
        <p:nvSpPr>
          <p:cNvPr id="521" name="Google Shape;521;p4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527" name="Google Shape;527;p46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- Examples, Review</a:t>
            </a:r>
            <a:endParaRPr/>
          </a:p>
        </p:txBody>
      </p:sp>
      <p:graphicFrame>
        <p:nvGraphicFramePr>
          <p:cNvPr id="528" name="Google Shape;528;p46"/>
          <p:cNvGraphicFramePr/>
          <p:nvPr/>
        </p:nvGraphicFramePr>
        <p:xfrm>
          <a:off x="457213" y="111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{0D0D7CDF-2375-4125-AAC6-587CA820E311}</a:tableStyleId>
              </a:tblPr>
              <a:tblGrid>
                <a:gridCol w="1043450"/>
                <a:gridCol w="1273075"/>
                <a:gridCol w="1277425"/>
                <a:gridCol w="1334075"/>
                <a:gridCol w="1297250"/>
                <a:gridCol w="1184125"/>
                <a:gridCol w="820175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25th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Median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75th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Max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Total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 - shuffle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~550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~560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~565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~570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~580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~33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 - union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~110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~120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~125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~130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~150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~60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 - explode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~1.5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~1.5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~1.5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~1.5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~1.5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~750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 - join*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GB / 3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~50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9" name="Google Shape;529;p46"/>
          <p:cNvSpPr txBox="1"/>
          <p:nvPr>
            <p:ph idx="1" type="body"/>
          </p:nvPr>
        </p:nvSpPr>
        <p:spPr>
          <a:xfrm>
            <a:off x="320040" y="3276600"/>
            <a:ext cx="8823900" cy="15240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#6518</a:t>
            </a:r>
            <a:endParaRPr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</a:t>
            </a:r>
            <a:r>
              <a:rPr b="1" lang="en"/>
              <a:t>Step B</a:t>
            </a:r>
            <a:r>
              <a:rPr lang="en"/>
              <a:t>, the config value </a:t>
            </a:r>
            <a:r>
              <a:rPr b="1" lang="en"/>
              <a:t>spark.sql.shuffle.partitions</a:t>
            </a:r>
            <a:r>
              <a:rPr lang="en"/>
              <a:t> is not managed</a:t>
            </a:r>
            <a:endParaRPr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Steps C &amp; D </a:t>
            </a:r>
            <a:r>
              <a:rPr lang="en"/>
              <a:t>simply grow too large as a result of their transformations</a:t>
            </a:r>
            <a:endParaRPr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</a:t>
            </a:r>
            <a:r>
              <a:rPr b="1" lang="en"/>
              <a:t>Step E</a:t>
            </a:r>
            <a:r>
              <a:rPr lang="en"/>
              <a:t>  the spill is a manifestation of the underlying skew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7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quick answer: allocate a cluster with more memory per worker</a:t>
            </a:r>
            <a:br>
              <a:rPr i="1" lang="en" sz="1800"/>
            </a:b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the case of skew, address that root cause first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Decrease the size of each partition by increasing the number of partitions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By managing </a:t>
            </a:r>
            <a:r>
              <a:rPr b="1" lang="en"/>
              <a:t>spark.sql.shuffle.partitions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By explicitly </a:t>
            </a:r>
            <a:r>
              <a:rPr b="1" lang="en"/>
              <a:t>repartitioning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By setting </a:t>
            </a:r>
            <a:r>
              <a:rPr b="1" lang="en"/>
              <a:t>spark.sql.files.maxPartitionBytes </a:t>
            </a:r>
            <a:r>
              <a:rPr lang="en"/>
              <a:t>lower than the default 128MB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Not an effective strategy against skew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Ignore it - consider the example in </a:t>
            </a:r>
            <a:r>
              <a:rPr b="1" lang="en"/>
              <a:t>Step E</a:t>
            </a:r>
            <a:r>
              <a:rPr lang="en"/>
              <a:t>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Out of ~800 tasks only ~50 tasks spilled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Is that 6% worth your time?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- Mitigation</a:t>
            </a:r>
            <a:endParaRPr/>
          </a:p>
        </p:txBody>
      </p:sp>
      <p:sp>
        <p:nvSpPr>
          <p:cNvPr id="536" name="Google Shape;536;p4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8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Five Most Common Performance 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Problems - Condensed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Shuffles</a:t>
            </a:r>
            <a:endParaRPr sz="3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2" name="Google Shape;54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49"/>
          <p:cNvGrpSpPr/>
          <p:nvPr/>
        </p:nvGrpSpPr>
        <p:grpSpPr>
          <a:xfrm>
            <a:off x="6040875" y="0"/>
            <a:ext cx="3103125" cy="5143500"/>
            <a:chOff x="6040875" y="0"/>
            <a:chExt cx="3103125" cy="5143500"/>
          </a:xfrm>
        </p:grpSpPr>
        <p:pic>
          <p:nvPicPr>
            <p:cNvPr id="548" name="Google Shape;548;p49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208441" y="0"/>
              <a:ext cx="2935559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Google Shape;549;p49"/>
            <p:cNvSpPr/>
            <p:nvPr/>
          </p:nvSpPr>
          <p:spPr>
            <a:xfrm>
              <a:off x="6040875" y="36466"/>
              <a:ext cx="3064200" cy="74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4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Shuffling is a side effect of wide transformation: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join()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distinct()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groupBy()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orderBy()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technically some actions, e.g.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endParaRPr b="1">
              <a:solidFill>
                <a:srgbClr val="0015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15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</a:t>
            </a:r>
            <a:endParaRPr/>
          </a:p>
        </p:txBody>
      </p:sp>
      <p:sp>
        <p:nvSpPr>
          <p:cNvPr id="552" name="Google Shape;552;p4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553" name="Google Shape;553;p49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31" y="952500"/>
            <a:ext cx="6849938" cy="3848101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Shuffles At A Glance</a:t>
            </a:r>
            <a:endParaRPr/>
          </a:p>
        </p:txBody>
      </p:sp>
      <p:sp>
        <p:nvSpPr>
          <p:cNvPr id="560" name="Google Shape;560;p5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566" name="Google Shape;566;p51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- Being Pragmatic</a:t>
            </a:r>
            <a:endParaRPr/>
          </a:p>
        </p:txBody>
      </p:sp>
      <p:sp>
        <p:nvSpPr>
          <p:cNvPr id="567" name="Google Shape;567;p51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get hung up on trying to remove every shuffle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Shuffles are often a necessary evil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Focus on the [more] expensive operations instead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Many shuffle operations are actually quite fast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Targeting skew, spill, tiny files, etc often yield better payoffs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1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9" name="Google Shape;569;p51"/>
          <p:cNvSpPr/>
          <p:nvPr/>
        </p:nvSpPr>
        <p:spPr>
          <a:xfrm>
            <a:off x="6152475" y="1707425"/>
            <a:ext cx="1516914" cy="1315872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Coming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Soon...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570" name="Google Shape;57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576" name="Google Shape;576;p5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- Mitigation</a:t>
            </a:r>
            <a:endParaRPr/>
          </a:p>
        </p:txBody>
      </p:sp>
      <p:sp>
        <p:nvSpPr>
          <p:cNvPr id="577" name="Google Shape;577;p5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Reduce network IO by using fewer and larger workers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NVMe &amp; SSDs so that the shuffle reads and writes are faster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Reduce the amount of data being shuffled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Remove any </a:t>
            </a:r>
            <a:r>
              <a:rPr lang="en"/>
              <a:t>unnecessary</a:t>
            </a:r>
            <a:r>
              <a:rPr lang="en"/>
              <a:t> columns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Preemptively filter out unnecessary records</a:t>
            </a:r>
            <a:br>
              <a:rPr i="1" lang="en"/>
            </a:b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Denormalize the datasets - especially when the shuffle is rooted in a join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Reevaluate your join strategy - the default is not always the best</a:t>
            </a:r>
            <a:endParaRPr/>
          </a:p>
        </p:txBody>
      </p:sp>
      <p:sp>
        <p:nvSpPr>
          <p:cNvPr id="578" name="Google Shape;578;p52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584" name="Google Shape;584;p53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Joins</a:t>
            </a:r>
            <a:endParaRPr/>
          </a:p>
        </p:txBody>
      </p:sp>
      <p:sp>
        <p:nvSpPr>
          <p:cNvPr id="585" name="Google Shape;585;p53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number of different options we can explore here: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Reordering</a:t>
            </a:r>
            <a:r>
              <a:rPr lang="en"/>
              <a:t> the join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Bucketing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Broadcast Hash Join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Shuffle Hash Joins (default for Databricks Photon)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Sort-Merge Join (default for OS Spark)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4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591" name="Google Shape;591;p54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Joins - Reordering</a:t>
            </a:r>
            <a:endParaRPr/>
          </a:p>
        </p:txBody>
      </p:sp>
      <p:sp>
        <p:nvSpPr>
          <p:cNvPr id="592" name="Google Shape;592;p54"/>
          <p:cNvSpPr txBox="1"/>
          <p:nvPr>
            <p:ph idx="1" type="body"/>
          </p:nvPr>
        </p:nvSpPr>
        <p:spPr>
          <a:xfrm>
            <a:off x="320050" y="1128900"/>
            <a:ext cx="882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join three tables, it logically makes more sense to order the joins </a:t>
            </a:r>
            <a:br>
              <a:rPr lang="en"/>
            </a:br>
            <a:r>
              <a:rPr lang="en"/>
              <a:t>such that we reduce the number of records </a:t>
            </a:r>
            <a:r>
              <a:rPr lang="en"/>
              <a:t>involved</a:t>
            </a:r>
            <a:r>
              <a:rPr lang="en"/>
              <a:t> in each shuffle</a:t>
            </a:r>
            <a:endParaRPr/>
          </a:p>
        </p:txBody>
      </p:sp>
      <p:grpSp>
        <p:nvGrpSpPr>
          <p:cNvPr id="593" name="Google Shape;593;p54"/>
          <p:cNvGrpSpPr/>
          <p:nvPr/>
        </p:nvGrpSpPr>
        <p:grpSpPr>
          <a:xfrm>
            <a:off x="284464" y="1875750"/>
            <a:ext cx="4789500" cy="1498525"/>
            <a:chOff x="284464" y="1875750"/>
            <a:chExt cx="4789500" cy="1498525"/>
          </a:xfrm>
        </p:grpSpPr>
        <p:sp>
          <p:nvSpPr>
            <p:cNvPr id="594" name="Google Shape;594;p54"/>
            <p:cNvSpPr/>
            <p:nvPr/>
          </p:nvSpPr>
          <p:spPr>
            <a:xfrm>
              <a:off x="284464" y="1875750"/>
              <a:ext cx="1146300" cy="1087200"/>
            </a:xfrm>
            <a:prstGeom prst="can">
              <a:avLst>
                <a:gd fmla="val 25000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Table A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w/1 trillion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records</a:t>
              </a:r>
              <a:endParaRPr/>
            </a:p>
          </p:txBody>
        </p:sp>
        <p:sp>
          <p:nvSpPr>
            <p:cNvPr id="595" name="Google Shape;595;p54"/>
            <p:cNvSpPr/>
            <p:nvPr/>
          </p:nvSpPr>
          <p:spPr>
            <a:xfrm>
              <a:off x="2109364" y="1877568"/>
              <a:ext cx="1143000" cy="1087200"/>
            </a:xfrm>
            <a:prstGeom prst="can">
              <a:avLst>
                <a:gd fmla="val 2500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Table B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w/1 billion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records</a:t>
              </a:r>
              <a:endParaRPr/>
            </a:p>
          </p:txBody>
        </p:sp>
        <p:sp>
          <p:nvSpPr>
            <p:cNvPr id="596" name="Google Shape;596;p54"/>
            <p:cNvSpPr/>
            <p:nvPr/>
          </p:nvSpPr>
          <p:spPr>
            <a:xfrm>
              <a:off x="1430764" y="2085375"/>
              <a:ext cx="678600" cy="7023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outer</a:t>
              </a:r>
              <a:endParaRPr sz="1000"/>
            </a:p>
          </p:txBody>
        </p:sp>
        <p:sp>
          <p:nvSpPr>
            <p:cNvPr id="597" name="Google Shape;597;p54"/>
            <p:cNvSpPr/>
            <p:nvPr/>
          </p:nvSpPr>
          <p:spPr>
            <a:xfrm>
              <a:off x="3252364" y="2023350"/>
              <a:ext cx="700500" cy="7005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4"/>
            <p:cNvSpPr/>
            <p:nvPr/>
          </p:nvSpPr>
          <p:spPr>
            <a:xfrm>
              <a:off x="3930964" y="1875750"/>
              <a:ext cx="1143000" cy="1087200"/>
            </a:xfrm>
            <a:prstGeom prst="can">
              <a:avLst>
                <a:gd fmla="val 25000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Table AB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w/1 trillion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records</a:t>
              </a:r>
              <a:endParaRPr/>
            </a:p>
          </p:txBody>
        </p:sp>
        <p:grpSp>
          <p:nvGrpSpPr>
            <p:cNvPr id="599" name="Google Shape;599;p54"/>
            <p:cNvGrpSpPr/>
            <p:nvPr/>
          </p:nvGrpSpPr>
          <p:grpSpPr>
            <a:xfrm>
              <a:off x="284471" y="2949175"/>
              <a:ext cx="2974504" cy="425100"/>
              <a:chOff x="320057" y="3253975"/>
              <a:chExt cx="2974504" cy="425100"/>
            </a:xfrm>
          </p:grpSpPr>
          <p:sp>
            <p:nvSpPr>
              <p:cNvPr id="600" name="Google Shape;600;p54"/>
              <p:cNvSpPr/>
              <p:nvPr/>
            </p:nvSpPr>
            <p:spPr>
              <a:xfrm rot="-5400000">
                <a:off x="1748957" y="1825075"/>
                <a:ext cx="116700" cy="2974500"/>
              </a:xfrm>
              <a:prstGeom prst="leftBrace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54"/>
              <p:cNvSpPr txBox="1"/>
              <p:nvPr/>
            </p:nvSpPr>
            <p:spPr>
              <a:xfrm>
                <a:off x="320061" y="3278875"/>
                <a:ext cx="2974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Barlow"/>
                    <a:ea typeface="Barlow"/>
                    <a:cs typeface="Barlow"/>
                    <a:sym typeface="Barlow"/>
                  </a:rPr>
                  <a:t>Full Shuffle of A &amp; B</a:t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602" name="Google Shape;602;p54"/>
          <p:cNvGrpSpPr/>
          <p:nvPr/>
        </p:nvGrpSpPr>
        <p:grpSpPr>
          <a:xfrm>
            <a:off x="3929648" y="1817100"/>
            <a:ext cx="4787516" cy="1557175"/>
            <a:chOff x="3929648" y="1817100"/>
            <a:chExt cx="4787516" cy="1557175"/>
          </a:xfrm>
        </p:grpSpPr>
        <p:sp>
          <p:nvSpPr>
            <p:cNvPr id="603" name="Google Shape;603;p54"/>
            <p:cNvSpPr/>
            <p:nvPr/>
          </p:nvSpPr>
          <p:spPr>
            <a:xfrm>
              <a:off x="5088364" y="2085375"/>
              <a:ext cx="678600" cy="7023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inner</a:t>
              </a:r>
              <a:endParaRPr sz="1000"/>
            </a:p>
          </p:txBody>
        </p:sp>
        <p:sp>
          <p:nvSpPr>
            <p:cNvPr id="604" name="Google Shape;604;p54"/>
            <p:cNvSpPr/>
            <p:nvPr/>
          </p:nvSpPr>
          <p:spPr>
            <a:xfrm>
              <a:off x="5752564" y="1875750"/>
              <a:ext cx="1143000" cy="1087200"/>
            </a:xfrm>
            <a:prstGeom prst="can">
              <a:avLst>
                <a:gd fmla="val 25000" name="adj"/>
              </a:avLst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Table 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w/1 million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records</a:t>
              </a:r>
              <a:endParaRPr/>
            </a:p>
          </p:txBody>
        </p:sp>
        <p:sp>
          <p:nvSpPr>
            <p:cNvPr id="605" name="Google Shape;605;p54"/>
            <p:cNvSpPr/>
            <p:nvPr/>
          </p:nvSpPr>
          <p:spPr>
            <a:xfrm>
              <a:off x="6902464" y="2023350"/>
              <a:ext cx="700500" cy="7005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4"/>
            <p:cNvSpPr/>
            <p:nvPr/>
          </p:nvSpPr>
          <p:spPr>
            <a:xfrm>
              <a:off x="7574164" y="1817100"/>
              <a:ext cx="1143000" cy="1087200"/>
            </a:xfrm>
            <a:prstGeom prst="can">
              <a:avLst>
                <a:gd fmla="val 25000" name="adj"/>
              </a:avLst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Table ABC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w/1 thousand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records</a:t>
              </a:r>
              <a:endParaRPr/>
            </a:p>
          </p:txBody>
        </p:sp>
        <p:grpSp>
          <p:nvGrpSpPr>
            <p:cNvPr id="607" name="Google Shape;607;p54"/>
            <p:cNvGrpSpPr/>
            <p:nvPr/>
          </p:nvGrpSpPr>
          <p:grpSpPr>
            <a:xfrm>
              <a:off x="3929648" y="2947075"/>
              <a:ext cx="2980810" cy="427200"/>
              <a:chOff x="-1144074" y="3251875"/>
              <a:chExt cx="3766502" cy="427200"/>
            </a:xfrm>
          </p:grpSpPr>
          <p:sp>
            <p:nvSpPr>
              <p:cNvPr id="608" name="Google Shape;608;p54"/>
              <p:cNvSpPr/>
              <p:nvPr/>
            </p:nvSpPr>
            <p:spPr>
              <a:xfrm rot="-5400000">
                <a:off x="679778" y="1428025"/>
                <a:ext cx="118800" cy="3766500"/>
              </a:xfrm>
              <a:prstGeom prst="leftBrace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54"/>
              <p:cNvSpPr txBox="1"/>
              <p:nvPr/>
            </p:nvSpPr>
            <p:spPr>
              <a:xfrm>
                <a:off x="-1144074" y="3278875"/>
                <a:ext cx="376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Barlow"/>
                    <a:ea typeface="Barlow"/>
                    <a:cs typeface="Barlow"/>
                    <a:sym typeface="Barlow"/>
                  </a:rPr>
                  <a:t>Broadcast C</a:t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610" name="Google Shape;610;p54"/>
          <p:cNvGrpSpPr/>
          <p:nvPr/>
        </p:nvGrpSpPr>
        <p:grpSpPr>
          <a:xfrm>
            <a:off x="208264" y="3399750"/>
            <a:ext cx="4789500" cy="1498525"/>
            <a:chOff x="208264" y="3399750"/>
            <a:chExt cx="4789500" cy="1498525"/>
          </a:xfrm>
        </p:grpSpPr>
        <p:sp>
          <p:nvSpPr>
            <p:cNvPr id="611" name="Google Shape;611;p54"/>
            <p:cNvSpPr/>
            <p:nvPr/>
          </p:nvSpPr>
          <p:spPr>
            <a:xfrm>
              <a:off x="208264" y="3399750"/>
              <a:ext cx="1146300" cy="1087200"/>
            </a:xfrm>
            <a:prstGeom prst="can">
              <a:avLst>
                <a:gd fmla="val 25000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Table A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w/1 trillion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records</a:t>
              </a:r>
              <a:endParaRPr/>
            </a:p>
          </p:txBody>
        </p:sp>
        <p:sp>
          <p:nvSpPr>
            <p:cNvPr id="612" name="Google Shape;612;p54"/>
            <p:cNvSpPr/>
            <p:nvPr/>
          </p:nvSpPr>
          <p:spPr>
            <a:xfrm>
              <a:off x="2033164" y="3401568"/>
              <a:ext cx="1143000" cy="1087200"/>
            </a:xfrm>
            <a:prstGeom prst="can">
              <a:avLst>
                <a:gd fmla="val 25000" name="adj"/>
              </a:avLst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Table 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w/1 million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records</a:t>
              </a:r>
              <a:endParaRPr/>
            </a:p>
          </p:txBody>
        </p:sp>
        <p:sp>
          <p:nvSpPr>
            <p:cNvPr id="613" name="Google Shape;613;p54"/>
            <p:cNvSpPr/>
            <p:nvPr/>
          </p:nvSpPr>
          <p:spPr>
            <a:xfrm>
              <a:off x="1354564" y="3609375"/>
              <a:ext cx="678600" cy="7023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inner</a:t>
              </a:r>
              <a:endParaRPr sz="1000"/>
            </a:p>
          </p:txBody>
        </p:sp>
        <p:sp>
          <p:nvSpPr>
            <p:cNvPr id="614" name="Google Shape;614;p54"/>
            <p:cNvSpPr/>
            <p:nvPr/>
          </p:nvSpPr>
          <p:spPr>
            <a:xfrm>
              <a:off x="3176164" y="3547350"/>
              <a:ext cx="700500" cy="7005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4"/>
            <p:cNvSpPr/>
            <p:nvPr/>
          </p:nvSpPr>
          <p:spPr>
            <a:xfrm>
              <a:off x="3854764" y="3399750"/>
              <a:ext cx="1143000" cy="1087200"/>
            </a:xfrm>
            <a:prstGeom prst="can">
              <a:avLst>
                <a:gd fmla="val 25000" name="adj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Table AC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w/1 thousand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records</a:t>
              </a:r>
              <a:endParaRPr/>
            </a:p>
          </p:txBody>
        </p:sp>
        <p:grpSp>
          <p:nvGrpSpPr>
            <p:cNvPr id="616" name="Google Shape;616;p54"/>
            <p:cNvGrpSpPr/>
            <p:nvPr/>
          </p:nvGrpSpPr>
          <p:grpSpPr>
            <a:xfrm>
              <a:off x="208271" y="4471075"/>
              <a:ext cx="2972100" cy="427200"/>
              <a:chOff x="320057" y="3251875"/>
              <a:chExt cx="2972100" cy="427200"/>
            </a:xfrm>
          </p:grpSpPr>
          <p:sp>
            <p:nvSpPr>
              <p:cNvPr id="617" name="Google Shape;617;p54"/>
              <p:cNvSpPr/>
              <p:nvPr/>
            </p:nvSpPr>
            <p:spPr>
              <a:xfrm rot="-5400000">
                <a:off x="1746707" y="1825225"/>
                <a:ext cx="118800" cy="2972100"/>
              </a:xfrm>
              <a:prstGeom prst="leftBrace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54"/>
              <p:cNvSpPr txBox="1"/>
              <p:nvPr/>
            </p:nvSpPr>
            <p:spPr>
              <a:xfrm>
                <a:off x="320061" y="3278875"/>
                <a:ext cx="2967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Barlow"/>
                    <a:ea typeface="Barlow"/>
                    <a:cs typeface="Barlow"/>
                    <a:sym typeface="Barlow"/>
                  </a:rPr>
                  <a:t>Broadcast C</a:t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619" name="Google Shape;619;p54"/>
          <p:cNvGrpSpPr/>
          <p:nvPr/>
        </p:nvGrpSpPr>
        <p:grpSpPr>
          <a:xfrm>
            <a:off x="3842098" y="3341100"/>
            <a:ext cx="4798866" cy="1557175"/>
            <a:chOff x="3842098" y="3341100"/>
            <a:chExt cx="4798866" cy="1557175"/>
          </a:xfrm>
        </p:grpSpPr>
        <p:sp>
          <p:nvSpPr>
            <p:cNvPr id="620" name="Google Shape;620;p54"/>
            <p:cNvSpPr/>
            <p:nvPr/>
          </p:nvSpPr>
          <p:spPr>
            <a:xfrm>
              <a:off x="5012164" y="3609375"/>
              <a:ext cx="678600" cy="7023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outer</a:t>
              </a:r>
              <a:endParaRPr sz="1000"/>
            </a:p>
          </p:txBody>
        </p:sp>
        <p:sp>
          <p:nvSpPr>
            <p:cNvPr id="621" name="Google Shape;621;p54"/>
            <p:cNvSpPr/>
            <p:nvPr/>
          </p:nvSpPr>
          <p:spPr>
            <a:xfrm>
              <a:off x="5676364" y="3399750"/>
              <a:ext cx="1143000" cy="1087200"/>
            </a:xfrm>
            <a:prstGeom prst="can">
              <a:avLst>
                <a:gd fmla="val 2500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Table B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w/1 billion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records</a:t>
              </a:r>
              <a:endParaRPr/>
            </a:p>
          </p:txBody>
        </p:sp>
        <p:sp>
          <p:nvSpPr>
            <p:cNvPr id="622" name="Google Shape;622;p54"/>
            <p:cNvSpPr/>
            <p:nvPr/>
          </p:nvSpPr>
          <p:spPr>
            <a:xfrm>
              <a:off x="6826264" y="3547350"/>
              <a:ext cx="700500" cy="7005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4"/>
            <p:cNvSpPr/>
            <p:nvPr/>
          </p:nvSpPr>
          <p:spPr>
            <a:xfrm>
              <a:off x="7497964" y="3341100"/>
              <a:ext cx="1143000" cy="1087200"/>
            </a:xfrm>
            <a:prstGeom prst="can">
              <a:avLst>
                <a:gd fmla="val 25000" name="adj"/>
              </a:avLst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Table ABC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w/1 thousand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records</a:t>
              </a:r>
              <a:endParaRPr/>
            </a:p>
          </p:txBody>
        </p:sp>
        <p:grpSp>
          <p:nvGrpSpPr>
            <p:cNvPr id="624" name="Google Shape;624;p54"/>
            <p:cNvGrpSpPr/>
            <p:nvPr/>
          </p:nvGrpSpPr>
          <p:grpSpPr>
            <a:xfrm>
              <a:off x="3842098" y="4470575"/>
              <a:ext cx="2981761" cy="427700"/>
              <a:chOff x="-1158416" y="3251375"/>
              <a:chExt cx="3767704" cy="427700"/>
            </a:xfrm>
          </p:grpSpPr>
          <p:sp>
            <p:nvSpPr>
              <p:cNvPr id="625" name="Google Shape;625;p54"/>
              <p:cNvSpPr/>
              <p:nvPr/>
            </p:nvSpPr>
            <p:spPr>
              <a:xfrm rot="-5400000">
                <a:off x="667088" y="1425875"/>
                <a:ext cx="116700" cy="3767700"/>
              </a:xfrm>
              <a:prstGeom prst="leftBrace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54"/>
              <p:cNvSpPr txBox="1"/>
              <p:nvPr/>
            </p:nvSpPr>
            <p:spPr>
              <a:xfrm>
                <a:off x="-1158416" y="3278875"/>
                <a:ext cx="3767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Barlow"/>
                    <a:ea typeface="Barlow"/>
                    <a:cs typeface="Barlow"/>
                    <a:sym typeface="Barlow"/>
                  </a:rPr>
                  <a:t>Broadcast AC</a:t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sp>
        <p:nvSpPr>
          <p:cNvPr id="627" name="Google Shape;627;p54"/>
          <p:cNvSpPr/>
          <p:nvPr/>
        </p:nvSpPr>
        <p:spPr>
          <a:xfrm>
            <a:off x="7447475" y="-375337"/>
            <a:ext cx="2038446" cy="1969866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Mostly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Automatic w/AQE &amp; CBO</a:t>
            </a:r>
            <a:endParaRPr b="1" sz="1200"/>
          </a:p>
        </p:txBody>
      </p:sp>
      <p:pic>
        <p:nvPicPr>
          <p:cNvPr id="628" name="Google Shape;6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91815" y="1128900"/>
            <a:ext cx="8823900" cy="38241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can get started, we need to establish a baseline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need to define terminology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need to know how to navigate the Spark UI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need to know how to interpret the Spark UI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Introducing the Spark UI Simulator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https://www.databricks.training/spark-ui-simulator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Spark UI</a:t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5 Most Common Performance Problems (The 5 Ss)</a:t>
            </a:r>
            <a:endParaRPr sz="2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634" name="Google Shape;634;p5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Joins - Bucketing</a:t>
            </a:r>
            <a:endParaRPr/>
          </a:p>
        </p:txBody>
      </p:sp>
      <p:sp>
        <p:nvSpPr>
          <p:cNvPr id="635" name="Google Shape;635;p5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“If you are bucketing datasets, you are doing it wrong” - DT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Bucketing is hard to get right and is an expensive operation to being with…</a:t>
            </a:r>
            <a:br>
              <a:rPr lang="en"/>
            </a:br>
            <a:r>
              <a:rPr lang="en"/>
              <a:t>...especially if you are bucketing a periodically changing dataset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Eliminates the sort in the Sort-Merge Join by pre-sorting partitions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cost is paid in production of the dataset on the assumption</a:t>
            </a:r>
            <a:br>
              <a:rPr lang="en"/>
            </a:br>
            <a:r>
              <a:rPr lang="en"/>
              <a:t>that savings will be made by frequent joins of both tables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 worth considering for datasets less than 1-5 terabytes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641" name="Google Shape;641;p56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Joins - Broadcast Hash Join</a:t>
            </a:r>
            <a:endParaRPr/>
          </a:p>
        </p:txBody>
      </p:sp>
      <p:sp>
        <p:nvSpPr>
          <p:cNvPr id="642" name="Google Shape;642;p56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Minimize the shuffle operation by sending the broadcasted table to each executor resulting in an executor-local join w/o the expense of SMJ or HJ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By default, applied to tables under 10 MB</a:t>
            </a:r>
            <a:br>
              <a:rPr lang="en"/>
            </a:b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AQE &amp; CBO together can detect when a predicate</a:t>
            </a:r>
            <a:br>
              <a:rPr lang="en"/>
            </a:br>
            <a:r>
              <a:rPr lang="en"/>
              <a:t>pushes a dataset below the prescribed threshold</a:t>
            </a:r>
            <a:br>
              <a:rPr lang="en"/>
            </a:b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See </a:t>
            </a:r>
            <a:r>
              <a:rPr b="1" lang="en"/>
              <a:t>spark.sql.autoBroadcastJoinThreshold </a:t>
            </a:r>
            <a:br>
              <a:rPr b="1" lang="en"/>
            </a:br>
            <a:r>
              <a:rPr lang="en"/>
              <a:t>a</a:t>
            </a:r>
            <a:r>
              <a:rPr lang="en"/>
              <a:t>nd </a:t>
            </a:r>
            <a:r>
              <a:rPr b="1" lang="en"/>
              <a:t>spark.databricks.adaptive.autoBroadcastJoinThreshold</a:t>
            </a:r>
            <a:br>
              <a:rPr b="1" lang="en"/>
            </a:b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648" name="Google Shape;648;p5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Joins - Broadcast Hash Join</a:t>
            </a:r>
            <a:endParaRPr/>
          </a:p>
        </p:txBody>
      </p:sp>
      <p:sp>
        <p:nvSpPr>
          <p:cNvPr id="649" name="Google Shape;649;p57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BHJ put extra pressure on the Driver, possibly resulting in OOM Errors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 fragments of the table are collected in the driver from each executor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After the table is reassembled, it is redistributed to each of the executors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small tables, this overhead is significantly lower than a SMJ or HJ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It’s not uncommon to broadcast tables as large as 1GB (vs the 10MB </a:t>
            </a:r>
            <a:r>
              <a:rPr lang="en"/>
              <a:t>default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There is no magic formula for this, you just have to experiment with it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Make sure that the Driver and Executors are capable of </a:t>
            </a:r>
            <a:r>
              <a:rPr lang="en"/>
              <a:t>possessing</a:t>
            </a:r>
            <a:r>
              <a:rPr lang="en"/>
              <a:t> the table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655" name="Google Shape;655;p5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Sort-Merge Join (SMJ) vs Hash </a:t>
            </a:r>
            <a:r>
              <a:rPr lang="en"/>
              <a:t>Join </a:t>
            </a:r>
            <a:r>
              <a:rPr lang="en"/>
              <a:t>(HJ)</a:t>
            </a:r>
            <a:endParaRPr/>
          </a:p>
        </p:txBody>
      </p:sp>
      <p:sp>
        <p:nvSpPr>
          <p:cNvPr id="656" name="Google Shape;656;p5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we cannot employ a BHJ, we default to a SMJ. </a:t>
            </a:r>
            <a:r>
              <a:rPr lang="en"/>
              <a:t>Why?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Because </a:t>
            </a:r>
            <a:r>
              <a:rPr lang="en"/>
              <a:t>SMJs</a:t>
            </a:r>
            <a:r>
              <a:rPr lang="en"/>
              <a:t>, while comparatively slow, scale REALLY well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most cases SMJs are also slower than HJ so why default to SMJ?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It takes less time to create the hash than it does to execute the sort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Both scenarios still shuffle the data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But, HJs requires the data to fit into memory == potential OOM Errors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Compared to SMJs which are, for the most part, OOM-Proof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 wait! With Databricks Photon, the default is to use the HJ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See </a:t>
            </a:r>
            <a:r>
              <a:rPr b="1" lang="en"/>
              <a:t>spark.sql.join.preferSortMergeJoin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20050" y="1128900"/>
            <a:ext cx="88239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generally three common approaches to benchmarking: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r>
              <a:rPr lang="en"/>
              <a:t> action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foreach() </a:t>
            </a:r>
            <a:r>
              <a:rPr lang="en"/>
              <a:t>action with a do-nothing lambda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noop</a:t>
            </a:r>
            <a:r>
              <a:rPr lang="en"/>
              <a:t> (or no operation) 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06" name="Google Shape;106;p2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</a:pPr>
            <a:r>
              <a:rPr lang="en"/>
              <a:t>Quick Note on </a:t>
            </a:r>
            <a:r>
              <a:rPr lang="en"/>
              <a:t>Benchmarking</a:t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5 Most Common Performance Problems (The 5 Ss)</a:t>
            </a:r>
            <a:endParaRPr sz="2300"/>
          </a:p>
        </p:txBody>
      </p:sp>
      <p:sp>
        <p:nvSpPr>
          <p:cNvPr id="108" name="Google Shape;108;p20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20069" y="3962400"/>
            <a:ext cx="88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Experiment #5980</a:t>
            </a:r>
            <a:r>
              <a:rPr lang="en"/>
              <a:t> </a:t>
            </a: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illustrates how these strategies can very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5715000" y="1600200"/>
            <a:ext cx="3657600" cy="514200"/>
          </a:xfrm>
          <a:prstGeom prst="roundRect">
            <a:avLst>
              <a:gd fmla="val 50000" name="adj"/>
            </a:avLst>
          </a:prstGeom>
          <a:solidFill>
            <a:srgbClr val="FF3620"/>
          </a:solidFill>
          <a:ln>
            <a:noFill/>
          </a:ln>
        </p:spPr>
        <p:txBody>
          <a:bodyPr anchorCtr="0" anchor="ctr" bIns="34275" lIns="68575" spcFirstLastPara="1" rIns="137150" wrap="square" tIns="205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Count operations are optimized and report significantly shorter times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5715000" y="2209800"/>
            <a:ext cx="3657600" cy="514200"/>
          </a:xfrm>
          <a:prstGeom prst="roundRect">
            <a:avLst>
              <a:gd fmla="val 50000" name="adj"/>
            </a:avLst>
          </a:prstGeom>
          <a:solidFill>
            <a:srgbClr val="FF3620"/>
          </a:solidFill>
          <a:ln>
            <a:noFill/>
          </a:ln>
        </p:spPr>
        <p:txBody>
          <a:bodyPr anchorCtr="0" anchor="ctr" bIns="34275" lIns="68575" spcFirstLastPara="1" rIns="137150" wrap="square" tIns="205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For-Each operations induce serialization overhead which skews benchmarks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715000" y="2819400"/>
            <a:ext cx="3657600" cy="514200"/>
          </a:xfrm>
          <a:prstGeom prst="roundRect">
            <a:avLst>
              <a:gd fmla="val 50000" name="adj"/>
            </a:avLst>
          </a:prstGeom>
          <a:solidFill>
            <a:srgbClr val="FF3620"/>
          </a:solidFill>
          <a:ln>
            <a:noFill/>
          </a:ln>
        </p:spPr>
        <p:txBody>
          <a:bodyPr anchorCtr="0" anchor="ctr" bIns="34275" lIns="68575" spcFirstLastPara="1" rIns="137150" wrap="square" tIns="205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No-Op writes limit execute to ingestion, </a:t>
            </a:r>
            <a:r>
              <a:rPr b="1" lang="en" sz="1300">
                <a:solidFill>
                  <a:srgbClr val="FFFFFF"/>
                </a:solidFill>
              </a:rPr>
              <a:t>excludes</a:t>
            </a:r>
            <a:r>
              <a:rPr b="1" lang="en" sz="1300">
                <a:solidFill>
                  <a:srgbClr val="FFFFFF"/>
                </a:solidFill>
              </a:rPr>
              <a:t> writes &amp; processes everything</a:t>
            </a:r>
            <a:endParaRPr b="1" sz="1300">
              <a:solidFill>
                <a:srgbClr val="FFFFFF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Five Most Common Performance 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Problems - Condensed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Storage</a:t>
            </a:r>
            <a:endParaRPr sz="3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563" y="37475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675" y="317812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325" y="32433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38" y="40053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388" y="40053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625" y="353880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975" y="390525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413" y="349425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38" y="301635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563" y="34176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650" y="396390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125" y="348292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150" y="305995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000" y="37475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500" y="376582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800" y="37475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850" y="31671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500" y="32433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575" y="32433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413" y="34176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700" y="349425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125" y="336525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208" y="13525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238" y="370460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350" y="313515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20040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608" y="15049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13493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0668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00" y="11207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808" y="11239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208" y="12763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11207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8382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8921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208" y="14287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608" y="15811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255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11430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11969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283" y="10477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683" y="12001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075" y="10445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075" y="7620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875" y="8159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483" y="10477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883" y="12001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275" y="10445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75" y="7620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075" y="8159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883" y="15462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283" y="16986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1675" y="15430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675" y="12605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5475" y="13144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083" y="16224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483" y="1774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875" y="16192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675" y="13906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683" y="9715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083" y="11239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475" y="9683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475" y="6858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275" y="7397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5883" y="1393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283" y="15462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675" y="13906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675" y="11081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475" y="11620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283" y="9715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683" y="11239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075" y="96832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075" y="6858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875" y="739725"/>
            <a:ext cx="434925" cy="434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22"/>
          <p:cNvGrpSpPr/>
          <p:nvPr/>
        </p:nvGrpSpPr>
        <p:grpSpPr>
          <a:xfrm>
            <a:off x="1676400" y="914400"/>
            <a:ext cx="762000" cy="587325"/>
            <a:chOff x="5105400" y="1676400"/>
            <a:chExt cx="762000" cy="587325"/>
          </a:xfrm>
        </p:grpSpPr>
        <p:pic>
          <p:nvPicPr>
            <p:cNvPr id="199" name="Google Shape;19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5400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8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80075" y="16764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22"/>
          <p:cNvGrpSpPr/>
          <p:nvPr/>
        </p:nvGrpSpPr>
        <p:grpSpPr>
          <a:xfrm>
            <a:off x="1752600" y="1066800"/>
            <a:ext cx="762000" cy="587325"/>
            <a:chOff x="5105400" y="1676400"/>
            <a:chExt cx="762000" cy="587325"/>
          </a:xfrm>
        </p:grpSpPr>
        <p:pic>
          <p:nvPicPr>
            <p:cNvPr id="205" name="Google Shape;20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5400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8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80075" y="16764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22"/>
          <p:cNvGrpSpPr/>
          <p:nvPr/>
        </p:nvGrpSpPr>
        <p:grpSpPr>
          <a:xfrm>
            <a:off x="2286000" y="838200"/>
            <a:ext cx="762000" cy="587325"/>
            <a:chOff x="5105400" y="1676400"/>
            <a:chExt cx="762000" cy="587325"/>
          </a:xfrm>
        </p:grpSpPr>
        <p:pic>
          <p:nvPicPr>
            <p:cNvPr id="211" name="Google Shape;21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5400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8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80075" y="16764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22"/>
          <p:cNvGrpSpPr/>
          <p:nvPr/>
        </p:nvGrpSpPr>
        <p:grpSpPr>
          <a:xfrm>
            <a:off x="2057400" y="990600"/>
            <a:ext cx="762000" cy="587325"/>
            <a:chOff x="5105400" y="1676400"/>
            <a:chExt cx="762000" cy="587325"/>
          </a:xfrm>
        </p:grpSpPr>
        <p:pic>
          <p:nvPicPr>
            <p:cNvPr id="217" name="Google Shape;21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5400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8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80075" y="16764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22"/>
          <p:cNvGrpSpPr/>
          <p:nvPr/>
        </p:nvGrpSpPr>
        <p:grpSpPr>
          <a:xfrm>
            <a:off x="2133600" y="1273125"/>
            <a:ext cx="762000" cy="587325"/>
            <a:chOff x="5105400" y="1676400"/>
            <a:chExt cx="762000" cy="587325"/>
          </a:xfrm>
        </p:grpSpPr>
        <p:pic>
          <p:nvPicPr>
            <p:cNvPr id="223" name="Google Shape;22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5400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8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80075" y="16764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8" name="Google Shape;228;p22"/>
          <p:cNvGrpSpPr/>
          <p:nvPr/>
        </p:nvGrpSpPr>
        <p:grpSpPr>
          <a:xfrm>
            <a:off x="2438400" y="1035150"/>
            <a:ext cx="762000" cy="587325"/>
            <a:chOff x="5105400" y="1676400"/>
            <a:chExt cx="762000" cy="587325"/>
          </a:xfrm>
        </p:grpSpPr>
        <p:pic>
          <p:nvPicPr>
            <p:cNvPr id="229" name="Google Shape;22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5400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8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80075" y="16764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22"/>
          <p:cNvGrpSpPr/>
          <p:nvPr/>
        </p:nvGrpSpPr>
        <p:grpSpPr>
          <a:xfrm>
            <a:off x="2514600" y="1187550"/>
            <a:ext cx="762000" cy="587325"/>
            <a:chOff x="5105400" y="1676400"/>
            <a:chExt cx="762000" cy="587325"/>
          </a:xfrm>
        </p:grpSpPr>
        <p:pic>
          <p:nvPicPr>
            <p:cNvPr id="235" name="Google Shape;23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5400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8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80075" y="16764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0" name="Google Shape;240;p22"/>
          <p:cNvGrpSpPr/>
          <p:nvPr/>
        </p:nvGrpSpPr>
        <p:grpSpPr>
          <a:xfrm>
            <a:off x="3048000" y="958950"/>
            <a:ext cx="762000" cy="587325"/>
            <a:chOff x="5105400" y="1676400"/>
            <a:chExt cx="762000" cy="587325"/>
          </a:xfrm>
        </p:grpSpPr>
        <p:pic>
          <p:nvPicPr>
            <p:cNvPr id="241" name="Google Shape;24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5400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8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80075" y="16764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6" name="Google Shape;246;p22"/>
          <p:cNvGrpSpPr/>
          <p:nvPr/>
        </p:nvGrpSpPr>
        <p:grpSpPr>
          <a:xfrm>
            <a:off x="2819400" y="1111350"/>
            <a:ext cx="762000" cy="587325"/>
            <a:chOff x="5105400" y="1676400"/>
            <a:chExt cx="762000" cy="587325"/>
          </a:xfrm>
        </p:grpSpPr>
        <p:pic>
          <p:nvPicPr>
            <p:cNvPr id="247" name="Google Shape;24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5400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8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80075" y="16764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22"/>
          <p:cNvGrpSpPr/>
          <p:nvPr/>
        </p:nvGrpSpPr>
        <p:grpSpPr>
          <a:xfrm>
            <a:off x="2895600" y="1393875"/>
            <a:ext cx="762000" cy="587325"/>
            <a:chOff x="5105400" y="1676400"/>
            <a:chExt cx="762000" cy="587325"/>
          </a:xfrm>
        </p:grpSpPr>
        <p:pic>
          <p:nvPicPr>
            <p:cNvPr id="253" name="Google Shape;25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5400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8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80075" y="16764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828800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32475" y="1698675"/>
              <a:ext cx="434925" cy="434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8" name="Google Shape;2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9906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800" y="1012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1012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200" y="1012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675" y="1012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1012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1012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00" y="1012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600" y="1012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325" y="13716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525" y="1393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25" y="1393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925" y="1393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0" y="1393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725" y="1393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925" y="1393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125" y="1393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325" y="13938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12414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800" y="12414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12414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11430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1675" y="11430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75" y="12192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389715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7620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822" y="3470029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850" y="396240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113" y="320040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337470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083" y="164475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9800" y="7620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075" y="10668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600" y="6858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875" y="12192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8875" y="12414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075" y="7080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00" y="936675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400" y="12192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400" y="14478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600" y="14478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400" y="1676400"/>
            <a:ext cx="43492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038" y="370460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438" y="40035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613" y="396240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888" y="40035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63" y="396240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438" y="350182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300" y="349582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963" y="354395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650" y="38622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088" y="34512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563" y="3035963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113" y="369877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063" y="3139113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38" y="337470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925" y="3844725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638" y="2971613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3439950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50" y="3698775"/>
            <a:ext cx="522450" cy="5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2"/>
          <p:cNvSpPr txBox="1"/>
          <p:nvPr/>
        </p:nvSpPr>
        <p:spPr>
          <a:xfrm>
            <a:off x="1333500" y="2266950"/>
            <a:ext cx="487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If you had only 60 seconds to pick up as many coins as you can, one coin at a time, which pile do you want to work from?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7124700" y="2362200"/>
            <a:ext cx="6858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$0.00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6438900" y="2362200"/>
            <a:ext cx="1371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$0.01 vs $0.25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1" name="Google Shape;321;p22"/>
          <p:cNvSpPr txBox="1"/>
          <p:nvPr/>
        </p:nvSpPr>
        <p:spPr>
          <a:xfrm>
            <a:off x="6438900" y="2362200"/>
            <a:ext cx="1371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$0.02 vs $0.50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6438900" y="2362200"/>
            <a:ext cx="1371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$0.03 vs $0.75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6438900" y="2362200"/>
            <a:ext cx="1371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$0.04 vs $1.00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6438900" y="2362200"/>
            <a:ext cx="1371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$0.05 vs $1.25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6438900" y="2362200"/>
            <a:ext cx="1371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$0.06 vs $1.50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6438900" y="2362200"/>
            <a:ext cx="1371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$0.07 vs $1.75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6438900" y="2362200"/>
            <a:ext cx="1371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$0.08 vs $2.00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6438900" y="2362200"/>
            <a:ext cx="1371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$0.09 vs $2.25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6438900" y="2362200"/>
            <a:ext cx="1371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$0.10 vs $2.50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6438900" y="2362200"/>
            <a:ext cx="1371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$0.11 vs $2.75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6438900" y="2362200"/>
            <a:ext cx="1371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$0.12 vs $3.00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6438900" y="2362200"/>
            <a:ext cx="1371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$0.13 vs $3.25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33" name="Google Shape;333;p22"/>
          <p:cNvCxnSpPr/>
          <p:nvPr/>
        </p:nvCxnSpPr>
        <p:spPr>
          <a:xfrm>
            <a:off x="1371600" y="609600"/>
            <a:ext cx="2895600" cy="1676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2"/>
          <p:cNvCxnSpPr/>
          <p:nvPr/>
        </p:nvCxnSpPr>
        <p:spPr>
          <a:xfrm flipH="1">
            <a:off x="1371600" y="609600"/>
            <a:ext cx="2895600" cy="1676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5" name="Google Shape;3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Tiny Files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#8923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Step B</a:t>
            </a:r>
            <a:r>
              <a:rPr lang="en"/>
              <a:t> with 41 million records clocks in at </a:t>
            </a:r>
            <a:r>
              <a:rPr b="1" lang="en"/>
              <a:t>~ 3 minutes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Step C </a:t>
            </a:r>
            <a:r>
              <a:rPr lang="en"/>
              <a:t>with 2.7 billion records clocks in at </a:t>
            </a:r>
            <a:r>
              <a:rPr b="1" lang="en"/>
              <a:t>~10 minutes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Step D</a:t>
            </a:r>
            <a:r>
              <a:rPr lang="en"/>
              <a:t> with 34 million record clocks in at </a:t>
            </a:r>
            <a:r>
              <a:rPr b="1" lang="en"/>
              <a:t>~1.5 hours</a:t>
            </a:r>
            <a:endParaRPr/>
          </a:p>
        </p:txBody>
      </p:sp>
      <p:sp>
        <p:nvSpPr>
          <p:cNvPr id="342" name="Google Shape;342;p23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3" name="Google Shape;343;p23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- Examples #1</a:t>
            </a:r>
            <a:endParaRPr/>
          </a:p>
        </p:txBody>
      </p:sp>
      <p:sp>
        <p:nvSpPr>
          <p:cNvPr id="344" name="Google Shape;344;p23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3620"/>
                </a:solidFill>
              </a:rPr>
              <a:t>Scanning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#8973</a:t>
            </a:r>
            <a:r>
              <a:rPr lang="en"/>
              <a:t>, contrast </a:t>
            </a:r>
            <a:r>
              <a:rPr b="1" lang="en"/>
              <a:t>Step B</a:t>
            </a:r>
            <a:r>
              <a:rPr lang="en"/>
              <a:t>, </a:t>
            </a:r>
            <a:r>
              <a:rPr b="1" lang="en"/>
              <a:t>Step C </a:t>
            </a:r>
            <a:r>
              <a:rPr lang="en"/>
              <a:t>and </a:t>
            </a:r>
            <a:r>
              <a:rPr b="1" lang="en"/>
              <a:t>Step D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Step B</a:t>
            </a:r>
            <a:r>
              <a:rPr lang="en"/>
              <a:t>: 1 directory, 345K files clocks in at </a:t>
            </a:r>
            <a:r>
              <a:rPr b="1" lang="en"/>
              <a:t>~1 minute 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Step C</a:t>
            </a:r>
            <a:r>
              <a:rPr lang="en"/>
              <a:t>: 12 directories, 6K files clocks in at </a:t>
            </a:r>
            <a:r>
              <a:rPr b="1" lang="en"/>
              <a:t>~5 seconds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Step D: </a:t>
            </a:r>
            <a:r>
              <a:rPr lang="en"/>
              <a:t>8K directories, 6k files clocks in at </a:t>
            </a:r>
            <a:r>
              <a:rPr b="1" lang="en"/>
              <a:t>~14 minutes</a:t>
            </a:r>
            <a:endParaRPr/>
          </a:p>
        </p:txBody>
      </p:sp>
      <p:sp>
        <p:nvSpPr>
          <p:cNvPr id="350" name="Google Shape;350;p24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1" name="Google Shape;351;p24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- Examples #2</a:t>
            </a:r>
            <a:endParaRPr/>
          </a:p>
        </p:txBody>
      </p:sp>
      <p:sp>
        <p:nvSpPr>
          <p:cNvPr id="352" name="Google Shape;352;p24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