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Barl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551B02-6BC7-49FE-8B50-9CAD3444C36C}">
  <a:tblStyle styleId="{53551B02-6BC7-49FE-8B50-9CAD3444C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Barlow-regular.fntdata"/><Relationship Id="rId16" Type="http://schemas.openxmlformats.org/officeDocument/2006/relationships/slide" Target="slides/slide10.xml"/><Relationship Id="rId19" Type="http://schemas.openxmlformats.org/officeDocument/2006/relationships/font" Target="fonts/Barlow-italic.fntdata"/><Relationship Id="rId18" Type="http://schemas.openxmlformats.org/officeDocument/2006/relationships/font" Target="fonts/Barl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72ab18f3_0_40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9072ab18f3_0_40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07c1dc48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907c1dc48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4a3f1652f_0_5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f4a3f1652f_0_5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e79197b7_0_7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6e79197b7_0_7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a3f1652f_0_6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4a3f1652f_0_6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e79197b7_0_7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6e79197b7_0_7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72ab18f3_0_40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9072ab18f3_0_40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e79197b7_0_7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the repartition is to put all records of the same key into the same partition - that way as the files are written to disk, each part file will have like-partitions and thus be grouped together.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non-matching keys in a given partition will result in a seperate part-file per the bucketing plan</a:t>
            </a:r>
            <a:endParaRPr/>
          </a:p>
        </p:txBody>
      </p:sp>
      <p:sp>
        <p:nvSpPr>
          <p:cNvPr id="179" name="Google Shape;179;g86e79197b7_0_7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79374b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279374b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279374b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e79197b7_0_7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6e79197b7_0_7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1" name="Google Shape;61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0" name="Google Shape;80;p17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 Only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9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 1">
  <p:cSld name="Headline 04_1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4" name="Google Shape;94;p2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97" name="Google Shape;97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6" name="Google Shape;46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2" name="Google Shape;52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5" name="Google Shape;55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atabricks.training/spark-ui-simulator/experiment-2934/v002-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bricks.training/spark-ui-simulator/experiment-6167/v002-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atabricks.training/spark-ui-simulator/experiment-6732/v002-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atabricks.training/spark-ui-simulator/experiment-6732/v002-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345729" y="2074675"/>
            <a:ext cx="468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Key Ingestion Concepts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Bucketing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from earlier, bucketing aims to minimize the effects of</a:t>
            </a:r>
            <a:br>
              <a:rPr lang="en-US"/>
            </a:br>
            <a:r>
              <a:rPr lang="en-US"/>
              <a:t>a </a:t>
            </a:r>
            <a:r>
              <a:rPr b="1" lang="en-US"/>
              <a:t>SortMergeJoin</a:t>
            </a:r>
            <a:r>
              <a:rPr lang="en-US"/>
              <a:t> by eliminating the exchange and minimizing the sort</a:t>
            </a:r>
            <a:endParaRPr/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25" name="Google Shape;125;p2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2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Bucketing</a:t>
            </a:r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1092160" y="1904893"/>
            <a:ext cx="6959680" cy="3048107"/>
            <a:chOff x="888600" y="1752600"/>
            <a:chExt cx="7312124" cy="3210900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600" y="1752600"/>
              <a:ext cx="2730049" cy="321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2346025"/>
              <a:ext cx="3628724" cy="2347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" name="Google Shape;130;p27"/>
            <p:cNvGrpSpPr/>
            <p:nvPr/>
          </p:nvGrpSpPr>
          <p:grpSpPr>
            <a:xfrm>
              <a:off x="1147452" y="2443900"/>
              <a:ext cx="2129924" cy="457300"/>
              <a:chOff x="1147452" y="1709150"/>
              <a:chExt cx="2129924" cy="457300"/>
            </a:xfrm>
          </p:grpSpPr>
          <p:cxnSp>
            <p:nvCxnSpPr>
              <p:cNvPr id="131" name="Google Shape;131;p27"/>
              <p:cNvCxnSpPr/>
              <p:nvPr/>
            </p:nvCxnSpPr>
            <p:spPr>
              <a:xfrm>
                <a:off x="1147452" y="1709150"/>
                <a:ext cx="826500" cy="40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27"/>
              <p:cNvCxnSpPr/>
              <p:nvPr/>
            </p:nvCxnSpPr>
            <p:spPr>
              <a:xfrm flipH="1">
                <a:off x="1147452" y="1757250"/>
                <a:ext cx="826500" cy="40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27"/>
              <p:cNvCxnSpPr/>
              <p:nvPr/>
            </p:nvCxnSpPr>
            <p:spPr>
              <a:xfrm>
                <a:off x="2450876" y="1709150"/>
                <a:ext cx="826500" cy="40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27"/>
              <p:cNvCxnSpPr/>
              <p:nvPr/>
            </p:nvCxnSpPr>
            <p:spPr>
              <a:xfrm flipH="1">
                <a:off x="2450876" y="1757250"/>
                <a:ext cx="826500" cy="40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" name="Google Shape;135;p27"/>
          <p:cNvSpPr/>
          <p:nvPr/>
        </p:nvSpPr>
        <p:spPr>
          <a:xfrm>
            <a:off x="5715000" y="2286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</a:rPr>
              <a:t>This is done by pre-shuffling the data</a:t>
            </a:r>
            <a:br>
              <a:rPr b="1" lang="en-US" sz="1300">
                <a:solidFill>
                  <a:srgbClr val="FFFFFF"/>
                </a:solidFill>
              </a:rPr>
            </a:br>
            <a:r>
              <a:rPr b="1" lang="en-US" sz="1300">
                <a:solidFill>
                  <a:srgbClr val="FFFFFF"/>
                </a:solidFill>
              </a:rPr>
              <a:t>by column C into N buckets</a:t>
            </a:r>
            <a:endParaRPr b="1" i="0" sz="1300" u="none" cap="none" strike="noStrike">
              <a:solidFill>
                <a:srgbClr val="FFFFFF"/>
              </a:solidFill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5715000" y="8382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</a:rPr>
              <a:t>It also enables predicate push downs</a:t>
            </a:r>
            <a:br>
              <a:rPr b="1" lang="en-US" sz="1300">
                <a:solidFill>
                  <a:srgbClr val="FFFFFF"/>
                </a:solidFill>
              </a:rPr>
            </a:br>
            <a:r>
              <a:rPr b="1" lang="en-US" sz="1300">
                <a:solidFill>
                  <a:srgbClr val="FFFFFF"/>
                </a:solidFill>
              </a:rPr>
              <a:t>by means of the data structure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5715000" y="14478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</a:rPr>
              <a:t>Both tables must have the same number of buckets to skip the exchange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5715000" y="20574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</a:rPr>
              <a:t>They should be reserved for Terabyte scale datasets due to the high network IO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5715000" y="26670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</a:rPr>
              <a:t>The cost to produce is offset by frequently queried and joined datasets</a:t>
            </a:r>
            <a:endParaRPr b="1" sz="1300">
              <a:solidFill>
                <a:srgbClr val="FFFFFF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46" name="Google Shape;146;p28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#2934</a:t>
            </a:r>
            <a:r>
              <a:rPr lang="en-US"/>
              <a:t>, see </a:t>
            </a:r>
            <a:r>
              <a:rPr b="1" lang="en-US"/>
              <a:t>Step 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Note the total execution time of the command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In the </a:t>
            </a:r>
            <a:r>
              <a:rPr b="1" lang="en-US">
                <a:solidFill>
                  <a:schemeClr val="dk1"/>
                </a:solidFill>
              </a:rPr>
              <a:t>Spark UI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Query Details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-US">
                <a:solidFill>
                  <a:schemeClr val="dk1"/>
                </a:solidFill>
              </a:rPr>
              <a:t>Note the </a:t>
            </a:r>
            <a:r>
              <a:rPr b="1" lang="en-US">
                <a:solidFill>
                  <a:schemeClr val="dk1"/>
                </a:solidFill>
              </a:rPr>
              <a:t>number of files read</a:t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-US">
                <a:solidFill>
                  <a:schemeClr val="dk1"/>
                </a:solidFill>
              </a:rPr>
              <a:t>Note the </a:t>
            </a:r>
            <a:r>
              <a:rPr b="1" lang="en-US">
                <a:solidFill>
                  <a:schemeClr val="dk1"/>
                </a:solidFill>
              </a:rPr>
              <a:t>filesystem read data size total</a:t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-US" sz="1800">
                <a:solidFill>
                  <a:schemeClr val="dk1"/>
                </a:solidFill>
              </a:rPr>
              <a:t>Note the </a:t>
            </a:r>
            <a:r>
              <a:rPr b="1" lang="en-US" sz="1800">
                <a:solidFill>
                  <a:schemeClr val="dk1"/>
                </a:solidFill>
              </a:rPr>
              <a:t>filesystem read time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Compared to </a:t>
            </a:r>
            <a:r>
              <a:rPr b="1" lang="en-US">
                <a:solidFill>
                  <a:schemeClr val="dk1"/>
                </a:solidFill>
              </a:rPr>
              <a:t>Step B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Step C</a:t>
            </a:r>
            <a:r>
              <a:rPr lang="en-US">
                <a:solidFill>
                  <a:schemeClr val="dk1"/>
                </a:solidFill>
              </a:rPr>
              <a:t> &amp; </a:t>
            </a:r>
            <a:r>
              <a:rPr b="1" lang="en-US">
                <a:solidFill>
                  <a:schemeClr val="dk1"/>
                </a:solidFill>
              </a:rPr>
              <a:t>Step D</a:t>
            </a:r>
            <a:r>
              <a:rPr lang="en-US">
                <a:solidFill>
                  <a:schemeClr val="dk1"/>
                </a:solidFill>
              </a:rPr>
              <a:t>, how is the </a:t>
            </a:r>
            <a:r>
              <a:rPr b="1" lang="en-US">
                <a:solidFill>
                  <a:schemeClr val="dk1"/>
                </a:solidFill>
              </a:rPr>
              <a:t>Physical Plan</a:t>
            </a:r>
            <a:r>
              <a:rPr lang="en-US">
                <a:solidFill>
                  <a:schemeClr val="dk1"/>
                </a:solidFill>
              </a:rPr>
              <a:t> different?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" name="Google Shape;148;p28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 Pushdown w/Bucketed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Predicate Pushdown w/Bucketed Data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457200" y="11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{53551B02-6BC7-49FE-8B50-9CAD3444C36C}</a:tableStyleId>
              </a:tblPr>
              <a:tblGrid>
                <a:gridCol w="675300"/>
                <a:gridCol w="1168225"/>
                <a:gridCol w="1168225"/>
                <a:gridCol w="1546675"/>
                <a:gridCol w="1260600"/>
                <a:gridCol w="241057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Execution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number of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 read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data size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Physical Plan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FileScan | …?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~7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102 GB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~7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 strike="sng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PushedFilters</a:t>
                      </a:r>
                      <a:endParaRPr strike="sng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~10 seconds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285 MB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~10 seconds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PartitionFilters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&lt; 1 minute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33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10.3 GB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~4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PushedFilters </a:t>
                      </a: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&amp;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DataFilters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~10 seconds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93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314.1 MB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~10 seconds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PushedFilters </a:t>
                      </a: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&amp;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DataFilters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345734" y="4267200"/>
            <a:ext cx="8798400" cy="381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Note: This Bucketed example does not properly showcase its power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65" name="Google Shape;165;p30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#6167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Contrast </a:t>
            </a:r>
            <a:r>
              <a:rPr b="1" lang="en-US"/>
              <a:t>Step B</a:t>
            </a:r>
            <a:r>
              <a:rPr lang="en-US"/>
              <a:t> (a non-optimized join) with </a:t>
            </a:r>
            <a:r>
              <a:rPr b="1" lang="en-US"/>
              <a:t>Step D </a:t>
            </a:r>
            <a:r>
              <a:rPr lang="en-US"/>
              <a:t>(a bucketed join)</a:t>
            </a:r>
            <a:br>
              <a:rPr lang="en-US"/>
            </a:br>
            <a:r>
              <a:rPr lang="en-US"/>
              <a:t>on a Terabyte dataset using </a:t>
            </a:r>
            <a:r>
              <a:rPr b="1" lang="en-US"/>
              <a:t>4,096 cores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The total execution time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The total number of tasks in the final stage of the final job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From the </a:t>
            </a:r>
            <a:r>
              <a:rPr b="1" lang="en-US"/>
              <a:t>Spark UI</a:t>
            </a:r>
            <a:r>
              <a:rPr lang="en-US"/>
              <a:t>, </a:t>
            </a:r>
            <a:r>
              <a:rPr b="1" lang="en-US"/>
              <a:t>Summary Metrics</a:t>
            </a:r>
            <a:r>
              <a:rPr lang="en-US"/>
              <a:t>, the median </a:t>
            </a:r>
            <a:r>
              <a:rPr b="1" lang="en-US"/>
              <a:t>Shuffle Read Size / Records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From the </a:t>
            </a:r>
            <a:r>
              <a:rPr b="1" lang="en-US"/>
              <a:t>Spark UI</a:t>
            </a:r>
            <a:r>
              <a:rPr lang="en-US"/>
              <a:t>, </a:t>
            </a:r>
            <a:r>
              <a:rPr b="1" lang="en-US"/>
              <a:t>Summary Metrics</a:t>
            </a:r>
            <a:r>
              <a:rPr lang="en-US"/>
              <a:t>, the median </a:t>
            </a:r>
            <a:r>
              <a:rPr b="1" lang="en-US"/>
              <a:t>Input Size / Records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The query details of the two stages</a:t>
            </a:r>
            <a:endParaRPr/>
          </a:p>
        </p:txBody>
      </p:sp>
      <p:sp>
        <p:nvSpPr>
          <p:cNvPr id="166" name="Google Shape;166;p3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Terabyte </a:t>
            </a:r>
            <a:r>
              <a:rPr lang="en-US"/>
              <a:t>Join w/Bucketed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69104"/>
            <a:ext cx="1704525" cy="33362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73" name="Google Shape;173;p31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2009325" y="12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{53551B02-6BC7-49FE-8B50-9CAD3444C36C}</a:tableStyleId>
              </a:tblPr>
              <a:tblGrid>
                <a:gridCol w="620600"/>
                <a:gridCol w="1119225"/>
                <a:gridCol w="719250"/>
                <a:gridCol w="1514550"/>
                <a:gridCol w="115172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Execution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Median Shuffle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Size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Median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Input Size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~6</a:t>
                      </a: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8,192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196 MB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n/a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&lt; 1 minute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4,096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n/a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345 MB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3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Terabyte Join w/Bucketed Data, Review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2667000"/>
            <a:ext cx="1905000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Definitely beyond the scope of this course, but here are some key points: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Both sides of the join should employ the same number of</a:t>
            </a:r>
            <a:br>
              <a:rPr lang="en-US"/>
            </a:br>
            <a:r>
              <a:rPr lang="en-US"/>
              <a:t>buckets to avoid the exchanges and sorts, </a:t>
            </a:r>
            <a:r>
              <a:rPr lang="en-US"/>
              <a:t>but it isn’t required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number of spark partitions will equal the number of buckets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Watch out for skew in the bucketed column &amp; the tiny files problem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 avoid the “Tiny Files” problem, repartition the data by the bucket column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83" name="Google Shape;183;p32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4" name="Google Shape;184;p3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Bucketing Prerequisites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Ingestion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#6732</a:t>
            </a:r>
            <a:r>
              <a:rPr lang="en-US"/>
              <a:t> how to create a bucketed dataset: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b="1" lang="en-US"/>
              <a:t>Step E</a:t>
            </a:r>
            <a:r>
              <a:rPr lang="en-US"/>
              <a:t> (the transactions table) takes </a:t>
            </a:r>
            <a:r>
              <a:rPr b="1" lang="en-US"/>
              <a:t>~10 minutes</a:t>
            </a:r>
            <a:r>
              <a:rPr lang="en-US"/>
              <a:t> with 1024 cores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b="1" lang="en-US"/>
              <a:t>Step G</a:t>
            </a:r>
            <a:r>
              <a:rPr lang="en-US"/>
              <a:t> (the cities table) takes another </a:t>
            </a:r>
            <a:r>
              <a:rPr b="1" lang="en-US"/>
              <a:t>~30 minutes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US"/>
              <a:t>And to stress the point, the performance gains of a bucketed dataset are</a:t>
            </a:r>
            <a:br>
              <a:rPr lang="en-US"/>
            </a:br>
            <a:r>
              <a:rPr lang="en-US"/>
              <a:t>not realized unless the data is going to be queried and joined repetitively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Bucket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</p:txBody>
      </p:sp>
      <p:sp>
        <p:nvSpPr>
          <p:cNvPr id="198" name="Google Shape;198;p3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457200" y="1600200"/>
            <a:ext cx="8229600" cy="19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spark.read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.parquet(trxSourceDir)            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Load the existing dataset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.withColumnRenamed("city_id", "b_city_id")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Advertise the feature by renaming the column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.hint("skew", "b_city_id")        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Address the known skew in this dataset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.repartition(numBuckets, $"b_city_id")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Minimizing files-on disk by repartitioning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.write                            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Write the bucket to disk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.bucketBy(numBuckets, "b_city_id")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Specify the bucketing column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.sortBy("b_city_id")              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Sort the bucket to reduce the post-exchange sort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.option("path", trxWriteDir)      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A non-managed table - we specify the location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.saveAsTable(trxTableName)                 </a:t>
            </a:r>
            <a:r>
              <a:rPr b="1"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Create the required table</a:t>
            </a:r>
            <a:endParaRPr b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Here is a quick example of how to bucket an existing dataset: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                                                              </a:t>
            </a:r>
            <a:r>
              <a:rPr lang="en-US" sz="1600"/>
              <a:t>For a more detail example, see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Experiment #6732</a:t>
            </a:r>
            <a:endParaRPr sz="1600"/>
          </a:p>
        </p:txBody>
      </p:sp>
      <p:sp>
        <p:nvSpPr>
          <p:cNvPr id="201" name="Google Shape;201;p3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Bucket Data - An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