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arl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8B0043-7161-42DB-8ACC-0DCB9749F0E1}">
  <a:tblStyle styleId="{EA8B0043-7161-42DB-8ACC-0DCB9749F0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-regular.fntdata"/><Relationship Id="rId14" Type="http://schemas.openxmlformats.org/officeDocument/2006/relationships/slide" Target="slides/slide9.xml"/><Relationship Id="rId17" Type="http://schemas.openxmlformats.org/officeDocument/2006/relationships/font" Target="fonts/Barlow-italic.fntdata"/><Relationship Id="rId16" Type="http://schemas.openxmlformats.org/officeDocument/2006/relationships/font" Target="fonts/Barl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Barl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6f552b35_0_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8a6f552b35_0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1eff0ec7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91eff0ec7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4aeef72be_1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f4aeef72be_1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1eff0ec7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91eff0ec7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1eff0ec7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Disk Space: ...because the right side of the join might be duplicated against many records on the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more of a left over for decades of contending with storage shortages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stores are designed for the task at hand, for example, a shopping cart - it’s when we want to capture EVERYTHING that it becomes big-data and needs to evolve.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would be foolish to push big-data requirements back into another system like a shopping cart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guess: One team wants to join tables A &amp; B. Another wants A &amp; C. But we instead join A &amp; B &amp; C just in case someone wanted that too.</a:t>
            </a:r>
            <a:endParaRPr/>
          </a:p>
        </p:txBody>
      </p:sp>
      <p:sp>
        <p:nvSpPr>
          <p:cNvPr id="133" name="Google Shape;133;g91eff0ec7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1eff0ec7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91eff0ec7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1eff0ec79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framework, it allows for the introduction of new “features” as Spark 3.x matures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same way we can add/write our own rules for the Catalyst Optimizer, we can do the same for AQE - how is WAY beyond the scope of this lesson</a:t>
            </a:r>
            <a:endParaRPr/>
          </a:p>
        </p:txBody>
      </p:sp>
      <p:sp>
        <p:nvSpPr>
          <p:cNvPr id="150" name="Google Shape;150;g91eff0ec79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1eff0ec79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91eff0ec79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1eff0ec79_0_3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91eff0ec79_0_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top)">
  <p:cSld name="Headline 04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7" name="Google Shape;57;p11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01" showMasterSp="0" type="titleOnly">
  <p:cSld name="TITLE_ONLY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 1">
  <p:cSld name="Headline 04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75" name="Google Shape;75;p16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78" name="Google Shape;78;p16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1">
  <p:cSld name="Two Column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7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740842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345733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 Theme" showMasterSp="0">
  <p:cSld name="Corporate Theme_1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2" name="Google Shape;42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bottom)">
  <p:cSld name="Headline 04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8" name="Google Shape;48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1" name="Google Shape;51;p10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"/>
              <a:t>Optimizing Apache Spark</a:t>
            </a:r>
            <a:br>
              <a:rPr lang="en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" sz="2500"/>
              <a:t>Optimizing with AQE &amp; DPP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" sz="3000"/>
              <a:t>Introduction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Reducing the amount of data pulled</a:t>
            </a:r>
            <a:br>
              <a:rPr lang="en"/>
            </a:br>
            <a:r>
              <a:rPr lang="en"/>
              <a:t>into Spark will always increase performance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But ingesting properly structured data can</a:t>
            </a:r>
            <a:br>
              <a:rPr lang="en"/>
            </a:br>
            <a:r>
              <a:rPr lang="en"/>
              <a:t>also have a significant impact on performance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idea of bucketing data is one form of this idea</a:t>
            </a:r>
            <a:br>
              <a:rPr lang="en"/>
            </a:br>
            <a:r>
              <a:rPr lang="en"/>
              <a:t>(designed for optimizing joins)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Denormalizing otherwise Normalized</a:t>
            </a:r>
            <a:br>
              <a:rPr lang="en"/>
            </a:br>
            <a:r>
              <a:rPr lang="en"/>
              <a:t>data is another...</a:t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Optimizing with AQE &amp; DPP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Dataset Structures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971800"/>
            <a:ext cx="27241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1"/>
          <p:cNvGraphicFramePr/>
          <p:nvPr/>
        </p:nvGraphicFramePr>
        <p:xfrm>
          <a:off x="4572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{EA8B0043-7161-42DB-8ACC-0DCB9749F0E1}</a:tableStyleId>
              </a:tblPr>
              <a:tblGrid>
                <a:gridCol w="1828800"/>
                <a:gridCol w="1828800"/>
              </a:tblGrid>
              <a:tr h="17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 Name</a:t>
                      </a:r>
                      <a:endParaRPr b="1" sz="11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 Type</a:t>
                      </a:r>
                      <a:endParaRPr b="1" sz="11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</a:tr>
              <a:tr h="17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trx_id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</a:tr>
              <a:tr h="17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description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</a:tr>
              <a:tr h="17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amount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decimal(38,2)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</a:tr>
              <a:tr h="22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retailer_id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  <p:graphicFrame>
        <p:nvGraphicFramePr>
          <p:cNvPr id="105" name="Google Shape;105;p21"/>
          <p:cNvGraphicFramePr/>
          <p:nvPr/>
        </p:nvGraphicFramePr>
        <p:xfrm>
          <a:off x="457200" y="33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{EA8B0043-7161-42DB-8ACC-0DCB9749F0E1}</a:tableStyleId>
              </a:tblPr>
              <a:tblGrid>
                <a:gridCol w="1828800"/>
                <a:gridCol w="1828800"/>
              </a:tblGrid>
              <a:tr h="17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 Name</a:t>
                      </a:r>
                      <a:endParaRPr b="1" sz="11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 Type</a:t>
                      </a:r>
                      <a:endParaRPr b="1" sz="11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retailer_id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</a:tr>
              <a:tr h="17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</a:tr>
              <a:tr h="17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city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</a:tr>
              <a:tr h="22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state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457200" y="2598938"/>
            <a:ext cx="228600" cy="22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457200" y="3625046"/>
            <a:ext cx="228600" cy="22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1"/>
          <p:cNvCxnSpPr>
            <a:stCxn id="106" idx="2"/>
            <a:endCxn id="107" idx="2"/>
          </p:cNvCxnSpPr>
          <p:nvPr/>
        </p:nvCxnSpPr>
        <p:spPr>
          <a:xfrm>
            <a:off x="457200" y="2713238"/>
            <a:ext cx="600" cy="1026000"/>
          </a:xfrm>
          <a:prstGeom prst="curvedConnector3">
            <a:avLst>
              <a:gd fmla="val -66704167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triangle"/>
            <a:tailEnd len="med" w="med" type="triangle"/>
          </a:ln>
        </p:spPr>
      </p:cxnSp>
      <p:graphicFrame>
        <p:nvGraphicFramePr>
          <p:cNvPr id="109" name="Google Shape;109;p21"/>
          <p:cNvGraphicFramePr/>
          <p:nvPr/>
        </p:nvGraphicFramePr>
        <p:xfrm>
          <a:off x="50292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{EA8B0043-7161-42DB-8ACC-0DCB9749F0E1}</a:tableStyleId>
              </a:tblPr>
              <a:tblGrid>
                <a:gridCol w="1828800"/>
                <a:gridCol w="1828800"/>
              </a:tblGrid>
              <a:tr h="17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 Name</a:t>
                      </a:r>
                      <a:endParaRPr b="1" sz="11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 Type</a:t>
                      </a:r>
                      <a:endParaRPr b="1" sz="11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</a:tr>
              <a:tr h="17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trx_id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</a:tr>
              <a:tr h="17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description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</a:tr>
              <a:tr h="17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amount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decimal(38,2)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</a:tr>
              <a:tr h="22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retailer_id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</a:tr>
              <a:tr h="22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</a:tr>
              <a:tr h="22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city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</a:tr>
              <a:tr h="22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state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  <p:grpSp>
        <p:nvGrpSpPr>
          <p:cNvPr id="110" name="Google Shape;110;p21"/>
          <p:cNvGrpSpPr/>
          <p:nvPr/>
        </p:nvGrpSpPr>
        <p:grpSpPr>
          <a:xfrm>
            <a:off x="3658800" y="1532700"/>
            <a:ext cx="2665800" cy="2810700"/>
            <a:chOff x="3658800" y="1532700"/>
            <a:chExt cx="2665800" cy="2810700"/>
          </a:xfrm>
        </p:grpSpPr>
        <p:cxnSp>
          <p:nvCxnSpPr>
            <p:cNvPr id="111" name="Google Shape;111;p21"/>
            <p:cNvCxnSpPr>
              <a:endCxn id="112" idx="1"/>
            </p:cNvCxnSpPr>
            <p:nvPr/>
          </p:nvCxnSpPr>
          <p:spPr>
            <a:xfrm>
              <a:off x="3658800" y="3436800"/>
              <a:ext cx="1218000" cy="754200"/>
            </a:xfrm>
            <a:prstGeom prst="curvedConnector3">
              <a:avLst>
                <a:gd fmla="val 50000" name="adj1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13" name="Google Shape;113;p21"/>
            <p:cNvCxnSpPr>
              <a:endCxn id="112" idx="1"/>
            </p:cNvCxnSpPr>
            <p:nvPr/>
          </p:nvCxnSpPr>
          <p:spPr>
            <a:xfrm flipH="1" rot="-5400000">
              <a:off x="2975100" y="2289300"/>
              <a:ext cx="2658300" cy="1145100"/>
            </a:xfrm>
            <a:prstGeom prst="curvedConnector2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2" name="Google Shape;112;p21"/>
            <p:cNvSpPr txBox="1"/>
            <p:nvPr/>
          </p:nvSpPr>
          <p:spPr>
            <a:xfrm>
              <a:off x="4876800" y="4038600"/>
              <a:ext cx="14478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Barlow"/>
                  <a:ea typeface="Barlow"/>
                  <a:cs typeface="Barlow"/>
                  <a:sym typeface="Barlow"/>
                </a:rPr>
                <a:t>Normalized</a:t>
              </a:r>
              <a:endParaRPr sz="200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14" name="Google Shape;114;p21"/>
          <p:cNvGrpSpPr/>
          <p:nvPr/>
        </p:nvGrpSpPr>
        <p:grpSpPr>
          <a:xfrm>
            <a:off x="6615000" y="3542400"/>
            <a:ext cx="2224200" cy="801000"/>
            <a:chOff x="6615000" y="3542400"/>
            <a:chExt cx="2224200" cy="801000"/>
          </a:xfrm>
        </p:grpSpPr>
        <p:cxnSp>
          <p:nvCxnSpPr>
            <p:cNvPr id="115" name="Google Shape;115;p21"/>
            <p:cNvCxnSpPr>
              <a:endCxn id="116" idx="1"/>
            </p:cNvCxnSpPr>
            <p:nvPr/>
          </p:nvCxnSpPr>
          <p:spPr>
            <a:xfrm flipH="1" rot="-5400000">
              <a:off x="6526500" y="3630900"/>
              <a:ext cx="648600" cy="471600"/>
            </a:xfrm>
            <a:prstGeom prst="curvedConnector2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6" name="Google Shape;116;p21"/>
            <p:cNvSpPr txBox="1"/>
            <p:nvPr/>
          </p:nvSpPr>
          <p:spPr>
            <a:xfrm>
              <a:off x="7086600" y="4038600"/>
              <a:ext cx="1752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Barlow"/>
                  <a:ea typeface="Barlow"/>
                  <a:cs typeface="Barlow"/>
                  <a:sym typeface="Barlow"/>
                </a:rPr>
                <a:t>Denormalized</a:t>
              </a:r>
              <a:endParaRPr sz="200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17" name="Google Shape;117;p21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Optimizing with AQE &amp; DPP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Denormalized Datasets - Before &amp; After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457200" y="1110000"/>
            <a:ext cx="3657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Transactions</a:t>
            </a:r>
            <a:endParaRPr b="1" sz="2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870" y="4814689"/>
            <a:ext cx="466130" cy="3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5029200" y="1110000"/>
            <a:ext cx="3657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Transactions &amp; Retailers</a:t>
            </a:r>
            <a:endParaRPr b="1" sz="2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57200" y="2971800"/>
            <a:ext cx="3657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Retailers</a:t>
            </a:r>
            <a:endParaRPr b="1" sz="2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Optimizing with AQE &amp; DPP</a:t>
            </a:r>
            <a:endParaRPr sz="2300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Denormalizing aims to eliminate joins by combining</a:t>
            </a:r>
            <a:br>
              <a:rPr lang="en"/>
            </a:br>
            <a:r>
              <a:rPr lang="en"/>
              <a:t>fact and dimension tables into one new table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strategy mitigates or eliminates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Use of the </a:t>
            </a:r>
            <a:r>
              <a:rPr b="1" lang="en"/>
              <a:t>join() </a:t>
            </a:r>
            <a:r>
              <a:rPr lang="en"/>
              <a:t>transformations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use of a </a:t>
            </a:r>
            <a:r>
              <a:rPr b="1" lang="en"/>
              <a:t>SortMergeJoin </a:t>
            </a:r>
            <a:r>
              <a:rPr lang="en"/>
              <a:t>and with that...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Skew in key partitions post-join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Spill during the exchange and sort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Consumers would simply query from the new denormalized table</a:t>
            </a:r>
            <a:endParaRPr/>
          </a:p>
        </p:txBody>
      </p:sp>
      <p:sp>
        <p:nvSpPr>
          <p:cNvPr id="130" name="Google Shape;130;p22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Denormalized Datasets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Denormalized Datasets are not “normal”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significant amount of “big data” starts in traditional systems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DBAs, engineers &amp; analyst have decades of experience w/normalized datasets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Requires more disk space than normalized datasets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There is extra work to denormalize an existing [normalized] dataset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Without very clear requirements, the act of denormalizing is at</a:t>
            </a:r>
            <a:br>
              <a:rPr lang="en"/>
            </a:br>
            <a:r>
              <a:rPr lang="en"/>
              <a:t>best a guess as to what consumers of the data will want or need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the underlying data is updated (hourly, daily, weekly, etc) then the</a:t>
            </a:r>
            <a:br>
              <a:rPr lang="en"/>
            </a:br>
            <a:r>
              <a:rPr lang="en"/>
              <a:t>act of maintaining the denormalized datasets can become expensive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still remains a legitimate strategy for increasing query performance</a:t>
            </a:r>
            <a:endParaRPr/>
          </a:p>
        </p:txBody>
      </p:sp>
      <p:sp>
        <p:nvSpPr>
          <p:cNvPr id="137" name="Google Shape;137;p23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Denormalized Datasets - Problems</a:t>
            </a:r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AQE &amp; DPP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AQE &amp; DPP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if we didn’t have to denormalize datasets</a:t>
            </a:r>
            <a:br>
              <a:rPr lang="en"/>
            </a:br>
            <a:r>
              <a:rPr lang="en"/>
              <a:t>or create highly customized products?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if we could reduce, if not eliminate, the overhead?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if Apache Spark could make our data</a:t>
            </a:r>
            <a:br>
              <a:rPr lang="en"/>
            </a:br>
            <a:r>
              <a:rPr lang="en"/>
              <a:t>lakes behave more like a relational database?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Say hello to two new features in Spark 3.0: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Adaptive Query Execution</a:t>
            </a:r>
            <a:endParaRPr b="1"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Dynamic Partition Pruning</a:t>
            </a:r>
            <a:endParaRPr b="1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019800" y="2971800"/>
            <a:ext cx="31242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Normal(ized)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AQE &amp; DPP</a:t>
            </a:r>
            <a:endParaRPr sz="2300"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Also referred to as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Adaptive Query Optimisation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Adaptive Optimisation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Adaptive Query Execution is an extensible framework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It’s akin to writing rules for the Catalyst Optimizer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And in Spark 3.0, it must be enabled by setting</a:t>
            </a:r>
            <a:br>
              <a:rPr lang="en"/>
            </a:br>
            <a:r>
              <a:rPr b="1" lang="en"/>
              <a:t>spark.sql.adaptive.enabled </a:t>
            </a:r>
            <a:r>
              <a:rPr lang="en"/>
              <a:t>to </a:t>
            </a:r>
            <a:r>
              <a:rPr b="1" lang="en"/>
              <a:t>true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Other AQE features may default to enabled,</a:t>
            </a:r>
            <a:br>
              <a:rPr lang="en"/>
            </a:br>
            <a:r>
              <a:rPr lang="en"/>
              <a:t>but are still gated by this master configuration flag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Query Execution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170" y="0"/>
            <a:ext cx="7458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AQE &amp; DPP</a:t>
            </a:r>
            <a:endParaRPr sz="230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45734" y="1097280"/>
            <a:ext cx="8798400" cy="1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/>
              <a:t>Catalyst Optimizer </a:t>
            </a:r>
            <a:r>
              <a:rPr lang="en"/>
              <a:t>is a rules based engine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takes the </a:t>
            </a:r>
            <a:r>
              <a:rPr b="1" lang="en"/>
              <a:t>Logical Plan </a:t>
            </a:r>
            <a:r>
              <a:rPr lang="en"/>
              <a:t>and rewrites it as an optimized </a:t>
            </a:r>
            <a:r>
              <a:rPr b="1" lang="en"/>
              <a:t>Physical Plan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/>
              <a:t>Physical Plan</a:t>
            </a:r>
            <a:r>
              <a:rPr lang="en"/>
              <a:t> is developed </a:t>
            </a:r>
            <a:r>
              <a:rPr b="1" lang="en"/>
              <a:t>BEFORE</a:t>
            </a:r>
            <a:r>
              <a:rPr lang="en"/>
              <a:t> a query is executed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Example...</a:t>
            </a:r>
            <a:endParaRPr/>
          </a:p>
        </p:txBody>
      </p:sp>
      <p:sp>
        <p:nvSpPr>
          <p:cNvPr id="164" name="Google Shape;164;p26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Query Execution vs Catalyst Optimizer</a:t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1485900" y="3276600"/>
            <a:ext cx="11430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485900" y="3886200"/>
            <a:ext cx="11430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266700" y="3276600"/>
            <a:ext cx="838200" cy="3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266700" y="3657600"/>
            <a:ext cx="838200" cy="3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</a:t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266700" y="4038600"/>
            <a:ext cx="838200" cy="3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266700" y="4419600"/>
            <a:ext cx="838200" cy="3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71" name="Google Shape;171;p26"/>
          <p:cNvCxnSpPr>
            <a:stCxn id="167" idx="3"/>
          </p:cNvCxnSpPr>
          <p:nvPr/>
        </p:nvCxnSpPr>
        <p:spPr>
          <a:xfrm>
            <a:off x="1104900" y="3429000"/>
            <a:ext cx="381000" cy="53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6"/>
          <p:cNvCxnSpPr>
            <a:stCxn id="168" idx="3"/>
            <a:endCxn id="166" idx="1"/>
          </p:cNvCxnSpPr>
          <p:nvPr/>
        </p:nvCxnSpPr>
        <p:spPr>
          <a:xfrm>
            <a:off x="1104900" y="3810000"/>
            <a:ext cx="381000" cy="30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6"/>
          <p:cNvCxnSpPr>
            <a:stCxn id="169" idx="3"/>
            <a:endCxn id="166" idx="1"/>
          </p:cNvCxnSpPr>
          <p:nvPr/>
        </p:nvCxnSpPr>
        <p:spPr>
          <a:xfrm flipH="1" rot="10800000">
            <a:off x="1104900" y="4114800"/>
            <a:ext cx="381000" cy="7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6"/>
          <p:cNvCxnSpPr>
            <a:stCxn id="170" idx="3"/>
          </p:cNvCxnSpPr>
          <p:nvPr/>
        </p:nvCxnSpPr>
        <p:spPr>
          <a:xfrm flipH="1" rot="10800000">
            <a:off x="1104900" y="4267200"/>
            <a:ext cx="381000" cy="30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6"/>
          <p:cNvSpPr/>
          <p:nvPr/>
        </p:nvSpPr>
        <p:spPr>
          <a:xfrm>
            <a:off x="2781300" y="3581400"/>
            <a:ext cx="12192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Unresolved Logical Plan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4152900" y="3581400"/>
            <a:ext cx="9144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ogical</a:t>
            </a:r>
            <a:br>
              <a:rPr lang="en"/>
            </a:br>
            <a:r>
              <a:rPr lang="en"/>
              <a:t>Plan</a:t>
            </a:r>
            <a:endParaRPr/>
          </a:p>
        </p:txBody>
      </p:sp>
      <p:cxnSp>
        <p:nvCxnSpPr>
          <p:cNvPr id="177" name="Google Shape;177;p26"/>
          <p:cNvCxnSpPr>
            <a:stCxn id="165" idx="3"/>
          </p:cNvCxnSpPr>
          <p:nvPr/>
        </p:nvCxnSpPr>
        <p:spPr>
          <a:xfrm>
            <a:off x="2628900" y="3505200"/>
            <a:ext cx="152400" cy="15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6"/>
          <p:cNvCxnSpPr>
            <a:stCxn id="166" idx="3"/>
          </p:cNvCxnSpPr>
          <p:nvPr/>
        </p:nvCxnSpPr>
        <p:spPr>
          <a:xfrm flipH="1" rot="10800000">
            <a:off x="2628900" y="3962400"/>
            <a:ext cx="152400" cy="15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6"/>
          <p:cNvCxnSpPr>
            <a:stCxn id="175" idx="3"/>
            <a:endCxn id="176" idx="1"/>
          </p:cNvCxnSpPr>
          <p:nvPr/>
        </p:nvCxnSpPr>
        <p:spPr>
          <a:xfrm>
            <a:off x="4000500" y="3810000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6"/>
          <p:cNvSpPr/>
          <p:nvPr/>
        </p:nvSpPr>
        <p:spPr>
          <a:xfrm>
            <a:off x="5219700" y="3581400"/>
            <a:ext cx="12192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Logical Plan</a:t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 rot="5400000">
            <a:off x="6172200" y="3695700"/>
            <a:ext cx="12192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Model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870" y="4814689"/>
            <a:ext cx="466130" cy="32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6"/>
          <p:cNvCxnSpPr>
            <a:stCxn id="176" idx="3"/>
            <a:endCxn id="180" idx="1"/>
          </p:cNvCxnSpPr>
          <p:nvPr/>
        </p:nvCxnSpPr>
        <p:spPr>
          <a:xfrm>
            <a:off x="5067300" y="3810000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6"/>
          <p:cNvCxnSpPr>
            <a:stCxn id="180" idx="3"/>
            <a:endCxn id="181" idx="2"/>
          </p:cNvCxnSpPr>
          <p:nvPr/>
        </p:nvCxnSpPr>
        <p:spPr>
          <a:xfrm>
            <a:off x="6438900" y="38100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6"/>
          <p:cNvSpPr/>
          <p:nvPr/>
        </p:nvSpPr>
        <p:spPr>
          <a:xfrm>
            <a:off x="7048500" y="3581400"/>
            <a:ext cx="9144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br>
              <a:rPr lang="en"/>
            </a:br>
            <a:r>
              <a:rPr lang="en"/>
              <a:t>Plan</a:t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8115300" y="3581400"/>
            <a:ext cx="7620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RDDs</a:t>
            </a:r>
            <a:endParaRPr/>
          </a:p>
        </p:txBody>
      </p:sp>
      <p:cxnSp>
        <p:nvCxnSpPr>
          <p:cNvPr id="187" name="Google Shape;187;p26"/>
          <p:cNvCxnSpPr>
            <a:stCxn id="181" idx="0"/>
            <a:endCxn id="185" idx="1"/>
          </p:cNvCxnSpPr>
          <p:nvPr/>
        </p:nvCxnSpPr>
        <p:spPr>
          <a:xfrm>
            <a:off x="6896100" y="3810000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6"/>
          <p:cNvCxnSpPr>
            <a:stCxn id="185" idx="3"/>
            <a:endCxn id="186" idx="1"/>
          </p:cNvCxnSpPr>
          <p:nvPr/>
        </p:nvCxnSpPr>
        <p:spPr>
          <a:xfrm>
            <a:off x="7962900" y="3810000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6"/>
          <p:cNvCxnSpPr>
            <a:stCxn id="180" idx="3"/>
          </p:cNvCxnSpPr>
          <p:nvPr/>
        </p:nvCxnSpPr>
        <p:spPr>
          <a:xfrm flipH="1" rot="10800000">
            <a:off x="6438900" y="3429000"/>
            <a:ext cx="2286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6"/>
          <p:cNvCxnSpPr>
            <a:stCxn id="180" idx="3"/>
          </p:cNvCxnSpPr>
          <p:nvPr/>
        </p:nvCxnSpPr>
        <p:spPr>
          <a:xfrm>
            <a:off x="6438900" y="3810000"/>
            <a:ext cx="228600" cy="30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345734" y="1097280"/>
            <a:ext cx="8798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Adaptive Query Execution</a:t>
            </a:r>
            <a:r>
              <a:rPr lang="en"/>
              <a:t>, on the other hand, modifies</a:t>
            </a:r>
            <a:br>
              <a:rPr lang="en"/>
            </a:br>
            <a:r>
              <a:rPr lang="en"/>
              <a:t>the </a:t>
            </a:r>
            <a:r>
              <a:rPr b="1" lang="en"/>
              <a:t>Physical Plan </a:t>
            </a:r>
            <a:r>
              <a:rPr lang="en"/>
              <a:t>based on runtime information, for example...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" name="Google Shape;197;p2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AQE &amp; DPP</a:t>
            </a:r>
            <a:endParaRPr sz="2300"/>
          </a:p>
        </p:txBody>
      </p:sp>
      <p:sp>
        <p:nvSpPr>
          <p:cNvPr id="198" name="Google Shape;198;p27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Query Execution vs Catalyst Optimizer</a:t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870" y="4814689"/>
            <a:ext cx="466130" cy="3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345600" y="3581400"/>
            <a:ext cx="8798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Let’s take a look a three key examples introduced with Spark 3.0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Tuning Shuffle Partitions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Join Optimization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Optimizing Skew Joins</a:t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1485900" y="1981200"/>
            <a:ext cx="11430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1485900" y="2590800"/>
            <a:ext cx="11430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266700" y="1981200"/>
            <a:ext cx="838200" cy="3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266700" y="2362200"/>
            <a:ext cx="838200" cy="3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266700" y="2743200"/>
            <a:ext cx="838200" cy="3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266700" y="3124200"/>
            <a:ext cx="838200" cy="3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07" name="Google Shape;207;p27"/>
          <p:cNvCxnSpPr>
            <a:stCxn id="203" idx="3"/>
          </p:cNvCxnSpPr>
          <p:nvPr/>
        </p:nvCxnSpPr>
        <p:spPr>
          <a:xfrm>
            <a:off x="1104900" y="2133600"/>
            <a:ext cx="381000" cy="53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7"/>
          <p:cNvCxnSpPr>
            <a:stCxn id="204" idx="3"/>
            <a:endCxn id="202" idx="1"/>
          </p:cNvCxnSpPr>
          <p:nvPr/>
        </p:nvCxnSpPr>
        <p:spPr>
          <a:xfrm>
            <a:off x="1104900" y="2514600"/>
            <a:ext cx="381000" cy="30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7"/>
          <p:cNvCxnSpPr>
            <a:stCxn id="205" idx="3"/>
            <a:endCxn id="202" idx="1"/>
          </p:cNvCxnSpPr>
          <p:nvPr/>
        </p:nvCxnSpPr>
        <p:spPr>
          <a:xfrm flipH="1" rot="10800000">
            <a:off x="1104900" y="2819400"/>
            <a:ext cx="381000" cy="7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7"/>
          <p:cNvCxnSpPr>
            <a:stCxn id="206" idx="3"/>
          </p:cNvCxnSpPr>
          <p:nvPr/>
        </p:nvCxnSpPr>
        <p:spPr>
          <a:xfrm flipH="1" rot="10800000">
            <a:off x="1104900" y="2971800"/>
            <a:ext cx="381000" cy="30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7"/>
          <p:cNvSpPr/>
          <p:nvPr/>
        </p:nvSpPr>
        <p:spPr>
          <a:xfrm>
            <a:off x="2781300" y="2286000"/>
            <a:ext cx="12192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Unresolved Logical Plan</a:t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4191000" y="2286000"/>
            <a:ext cx="9144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</a:t>
            </a:r>
            <a:br>
              <a:rPr lang="en"/>
            </a:br>
            <a:r>
              <a:rPr lang="en"/>
              <a:t>Plan</a:t>
            </a:r>
            <a:endParaRPr/>
          </a:p>
        </p:txBody>
      </p:sp>
      <p:cxnSp>
        <p:nvCxnSpPr>
          <p:cNvPr id="213" name="Google Shape;213;p27"/>
          <p:cNvCxnSpPr>
            <a:stCxn id="201" idx="3"/>
          </p:cNvCxnSpPr>
          <p:nvPr/>
        </p:nvCxnSpPr>
        <p:spPr>
          <a:xfrm>
            <a:off x="2628900" y="2209800"/>
            <a:ext cx="152400" cy="15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7"/>
          <p:cNvCxnSpPr>
            <a:stCxn id="202" idx="3"/>
          </p:cNvCxnSpPr>
          <p:nvPr/>
        </p:nvCxnSpPr>
        <p:spPr>
          <a:xfrm flipH="1" rot="10800000">
            <a:off x="2628900" y="2667000"/>
            <a:ext cx="152400" cy="15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7"/>
          <p:cNvCxnSpPr>
            <a:stCxn id="211" idx="3"/>
            <a:endCxn id="212" idx="1"/>
          </p:cNvCxnSpPr>
          <p:nvPr/>
        </p:nvCxnSpPr>
        <p:spPr>
          <a:xfrm>
            <a:off x="4000500" y="2514600"/>
            <a:ext cx="19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7"/>
          <p:cNvSpPr/>
          <p:nvPr/>
        </p:nvSpPr>
        <p:spPr>
          <a:xfrm>
            <a:off x="5257800" y="2286000"/>
            <a:ext cx="12192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Logical Plan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 rot="5400000">
            <a:off x="6210300" y="2400300"/>
            <a:ext cx="12192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Model</a:t>
            </a:r>
            <a:endParaRPr/>
          </a:p>
        </p:txBody>
      </p:sp>
      <p:cxnSp>
        <p:nvCxnSpPr>
          <p:cNvPr id="218" name="Google Shape;218;p27"/>
          <p:cNvCxnSpPr>
            <a:stCxn id="212" idx="3"/>
            <a:endCxn id="216" idx="1"/>
          </p:cNvCxnSpPr>
          <p:nvPr/>
        </p:nvCxnSpPr>
        <p:spPr>
          <a:xfrm>
            <a:off x="5105400" y="2514600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7"/>
          <p:cNvCxnSpPr>
            <a:stCxn id="216" idx="3"/>
            <a:endCxn id="217" idx="2"/>
          </p:cNvCxnSpPr>
          <p:nvPr/>
        </p:nvCxnSpPr>
        <p:spPr>
          <a:xfrm>
            <a:off x="6477000" y="25146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7"/>
          <p:cNvSpPr/>
          <p:nvPr/>
        </p:nvSpPr>
        <p:spPr>
          <a:xfrm>
            <a:off x="7086600" y="2286000"/>
            <a:ext cx="9144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br>
              <a:rPr lang="en"/>
            </a:br>
            <a:r>
              <a:rPr lang="en"/>
              <a:t>Plan</a:t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8153400" y="2286000"/>
            <a:ext cx="7620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RDDs</a:t>
            </a:r>
            <a:endParaRPr/>
          </a:p>
        </p:txBody>
      </p:sp>
      <p:cxnSp>
        <p:nvCxnSpPr>
          <p:cNvPr id="222" name="Google Shape;222;p27"/>
          <p:cNvCxnSpPr>
            <a:stCxn id="217" idx="0"/>
            <a:endCxn id="220" idx="1"/>
          </p:cNvCxnSpPr>
          <p:nvPr/>
        </p:nvCxnSpPr>
        <p:spPr>
          <a:xfrm>
            <a:off x="6934200" y="2514600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7"/>
          <p:cNvCxnSpPr>
            <a:stCxn id="220" idx="3"/>
            <a:endCxn id="221" idx="1"/>
          </p:cNvCxnSpPr>
          <p:nvPr/>
        </p:nvCxnSpPr>
        <p:spPr>
          <a:xfrm>
            <a:off x="8001000" y="2514600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7"/>
          <p:cNvCxnSpPr>
            <a:stCxn id="216" idx="3"/>
          </p:cNvCxnSpPr>
          <p:nvPr/>
        </p:nvCxnSpPr>
        <p:spPr>
          <a:xfrm flipH="1" rot="10800000">
            <a:off x="6477000" y="2133600"/>
            <a:ext cx="2286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7"/>
          <p:cNvCxnSpPr>
            <a:stCxn id="216" idx="3"/>
          </p:cNvCxnSpPr>
          <p:nvPr/>
        </p:nvCxnSpPr>
        <p:spPr>
          <a:xfrm>
            <a:off x="6477000" y="2514600"/>
            <a:ext cx="228600" cy="30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7"/>
          <p:cNvCxnSpPr>
            <a:stCxn id="221" idx="2"/>
          </p:cNvCxnSpPr>
          <p:nvPr/>
        </p:nvCxnSpPr>
        <p:spPr>
          <a:xfrm>
            <a:off x="8534400" y="2743200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7"/>
          <p:cNvCxnSpPr/>
          <p:nvPr/>
        </p:nvCxnSpPr>
        <p:spPr>
          <a:xfrm rot="10800000">
            <a:off x="4648200" y="3352800"/>
            <a:ext cx="3886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7"/>
          <p:cNvCxnSpPr>
            <a:endCxn id="212" idx="2"/>
          </p:cNvCxnSpPr>
          <p:nvPr/>
        </p:nvCxnSpPr>
        <p:spPr>
          <a:xfrm rot="10800000">
            <a:off x="4648200" y="2743200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7"/>
          <p:cNvSpPr/>
          <p:nvPr/>
        </p:nvSpPr>
        <p:spPr>
          <a:xfrm>
            <a:off x="5257800" y="2286000"/>
            <a:ext cx="1219200" cy="45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Optimized Logical Plan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27"/>
          <p:cNvSpPr/>
          <p:nvPr/>
        </p:nvSpPr>
        <p:spPr>
          <a:xfrm rot="5400000">
            <a:off x="6210300" y="2400300"/>
            <a:ext cx="1219200" cy="22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Cost Model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1" name="Google Shape;231;p27"/>
          <p:cNvCxnSpPr>
            <a:stCxn id="232" idx="3"/>
            <a:endCxn id="229" idx="1"/>
          </p:cNvCxnSpPr>
          <p:nvPr/>
        </p:nvCxnSpPr>
        <p:spPr>
          <a:xfrm>
            <a:off x="5105400" y="2514600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7"/>
          <p:cNvCxnSpPr>
            <a:stCxn id="229" idx="3"/>
            <a:endCxn id="230" idx="2"/>
          </p:cNvCxnSpPr>
          <p:nvPr/>
        </p:nvCxnSpPr>
        <p:spPr>
          <a:xfrm>
            <a:off x="6477000" y="25146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7"/>
          <p:cNvSpPr/>
          <p:nvPr/>
        </p:nvSpPr>
        <p:spPr>
          <a:xfrm>
            <a:off x="7086600" y="2286000"/>
            <a:ext cx="914400" cy="45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Physical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Plan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8153400" y="2286000"/>
            <a:ext cx="762000" cy="45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RDDs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6" name="Google Shape;236;p27"/>
          <p:cNvCxnSpPr>
            <a:stCxn id="230" idx="0"/>
            <a:endCxn id="234" idx="1"/>
          </p:cNvCxnSpPr>
          <p:nvPr/>
        </p:nvCxnSpPr>
        <p:spPr>
          <a:xfrm>
            <a:off x="6934200" y="2514600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7"/>
          <p:cNvCxnSpPr>
            <a:stCxn id="234" idx="3"/>
            <a:endCxn id="235" idx="1"/>
          </p:cNvCxnSpPr>
          <p:nvPr/>
        </p:nvCxnSpPr>
        <p:spPr>
          <a:xfrm>
            <a:off x="8001000" y="2514600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7"/>
          <p:cNvCxnSpPr>
            <a:stCxn id="229" idx="3"/>
          </p:cNvCxnSpPr>
          <p:nvPr/>
        </p:nvCxnSpPr>
        <p:spPr>
          <a:xfrm flipH="1" rot="10800000">
            <a:off x="6477000" y="2133600"/>
            <a:ext cx="2286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7"/>
          <p:cNvCxnSpPr>
            <a:stCxn id="229" idx="3"/>
          </p:cNvCxnSpPr>
          <p:nvPr/>
        </p:nvCxnSpPr>
        <p:spPr>
          <a:xfrm>
            <a:off x="6477000" y="2514600"/>
            <a:ext cx="228600" cy="30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7"/>
          <p:cNvSpPr/>
          <p:nvPr/>
        </p:nvSpPr>
        <p:spPr>
          <a:xfrm>
            <a:off x="4191000" y="2286000"/>
            <a:ext cx="914400" cy="45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Logical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Plan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