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Barlow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0F7291-F74C-4FBD-9F55-517BB9857416}">
  <a:tblStyle styleId="{2C0F7291-F74C-4FBD-9F55-517BB9857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D579F9D-C712-4B8C-BBF6-B219CCFB47A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Barlow-bold.fntdata"/><Relationship Id="rId12" Type="http://schemas.openxmlformats.org/officeDocument/2006/relationships/font" Target="fonts/Barl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rlow-boldItalic.fntdata"/><Relationship Id="rId14" Type="http://schemas.openxmlformats.org/officeDocument/2006/relationships/font" Target="fonts/Barl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eff0ec79_0_5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91eff0ec79_0_5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1eff0ec79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91eff0ec79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1eff0ec79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91eff0ec79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1eff0ec79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91eff0ec79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1eff0ec79_0_5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91eff0ec79_0_5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1eff0ec79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UNPUBLISHED</a:t>
            </a:r>
            <a:r>
              <a:rPr lang="en"/>
              <a:t> - As of writing this course (05-27-2020), the following options have yet to be published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Jacob - I have not been able to verify that these parameters exist or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91eff0ec79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 showMasterSp="0">
  <p:cSld name="Corporate Theme">
    <p:bg>
      <p:bgPr>
        <a:solidFill>
          <a:schemeClr val="accen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heckered (top)">
  <p:cSld name="Headline 04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7" name="Google Shape;57;p11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1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/>
        </p:nvSpPr>
        <p:spPr>
          <a:xfrm>
            <a:off x="0" y="4876800"/>
            <a:ext cx="1600200" cy="22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01" showMasterSp="0" type="titleOnly">
  <p:cSld name="TITLE_ONLY">
    <p:bg>
      <p:bgPr>
        <a:solidFill>
          <a:schemeClr val="accen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64" name="Google Shape;6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16" y="4761292"/>
            <a:ext cx="1001269" cy="15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 1">
  <p:cSld name="Headline 04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75" name="Google Shape;75;p16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/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78" name="Google Shape;78;p16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1">
  <p:cSld name="Two Column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7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740842" y="1124712"/>
            <a:ext cx="4049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345733" y="1124712"/>
            <a:ext cx="4049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rate Theme" showMasterSp="0">
  <p:cSld name="Corporate Theme_1"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 Onl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6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593962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7"/>
          <p:cNvCxnSpPr/>
          <p:nvPr/>
        </p:nvCxnSpPr>
        <p:spPr>
          <a:xfrm>
            <a:off x="3023483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71796" y="1128900"/>
            <a:ext cx="26061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264408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6233100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">
  <p:cSld name="Headline 04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2" name="Google Shape;42;p8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heckered (bottom)">
  <p:cSld name="Headline 04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8" name="Google Shape;48;p9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">
  <p:cSld name="Headline 04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1" name="Google Shape;51;p10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sz="23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8000" y="1128900"/>
            <a:ext cx="88260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1" y="4947897"/>
            <a:ext cx="1001269" cy="1575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atabricks.training/spark-ui-simulator/experiment-265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park.apache.org/docs/latest/sql-performance-tuning.html#coalescing-post-shuffle-parti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</a:pPr>
            <a:r>
              <a:rPr lang="en"/>
              <a:t>Optimizing Apache Spark</a:t>
            </a:r>
            <a:br>
              <a:rPr lang="en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</a:pPr>
            <a:r>
              <a:rPr lang="en" sz="2500"/>
              <a:t>Optimizing with AQE &amp; DPP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</a:pPr>
            <a:r>
              <a:rPr lang="en" sz="3000"/>
              <a:t>Tuning Shuffle Partitions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172200" y="3276600"/>
            <a:ext cx="3047999" cy="185321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with AQE &amp; DPP</a:t>
            </a:r>
            <a:endParaRPr sz="2300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spark.sql.shuffle.partitions </a:t>
            </a:r>
            <a:r>
              <a:rPr lang="en"/>
              <a:t>- everyone should know of this by now!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After every wide transformation, Spark needs to repartition the data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Indicates how many partitions Spark will create for the next stage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This setting MUST be managed by every user for every job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problems with this:		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Too many partitions, and one has empty if not small spark-partitions putting undue pressure on the scheduler/driver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Too few partitions, and one has larger partitions resulting</a:t>
            </a:r>
            <a:br>
              <a:rPr lang="en"/>
            </a:br>
            <a:r>
              <a:rPr lang="en"/>
              <a:t>in spill during the exchange and sort if not OOM Errors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can only be set once per job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As the number of stages increases, so do the odds of</a:t>
            </a:r>
            <a:br>
              <a:rPr lang="en"/>
            </a:br>
            <a:r>
              <a:rPr lang="en"/>
              <a:t>this value being inappropriate for all of the stages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AQE - spark.sql.shuffle.partitions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with AQE &amp; DPP</a:t>
            </a:r>
            <a:endParaRPr sz="2300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45734" y="1128900"/>
            <a:ext cx="87984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enable the coalescing of shuffle partitions set</a:t>
            </a:r>
            <a:br>
              <a:rPr lang="en"/>
            </a:br>
            <a:r>
              <a:rPr b="1" lang="en"/>
              <a:t>spark.sql.adaptive.coalescePartitions.enabled</a:t>
            </a:r>
            <a:r>
              <a:rPr lang="en"/>
              <a:t> to </a:t>
            </a:r>
            <a:r>
              <a:rPr b="1" lang="en"/>
              <a:t>true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net effect is fewer partitions for subsequent stages, for example...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2676600" y="3733800"/>
            <a:ext cx="1219200" cy="1524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Partition 4 (10 MB)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09" name="Google Shape;109;p21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AQE - Tuning Shuffle Partitions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7870" y="4814689"/>
            <a:ext cx="466130" cy="328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21"/>
          <p:cNvGrpSpPr/>
          <p:nvPr/>
        </p:nvGrpSpPr>
        <p:grpSpPr>
          <a:xfrm>
            <a:off x="2581200" y="2514300"/>
            <a:ext cx="3981600" cy="1448100"/>
            <a:chOff x="2581200" y="2514300"/>
            <a:chExt cx="3981600" cy="1448100"/>
          </a:xfrm>
        </p:grpSpPr>
        <p:sp>
          <p:nvSpPr>
            <p:cNvPr id="112" name="Google Shape;112;p21"/>
            <p:cNvSpPr/>
            <p:nvPr/>
          </p:nvSpPr>
          <p:spPr>
            <a:xfrm>
              <a:off x="2581200" y="2514450"/>
              <a:ext cx="1390800" cy="1447800"/>
            </a:xfrm>
            <a:prstGeom prst="roundRect">
              <a:avLst>
                <a:gd fmla="val 16667" name="adj"/>
              </a:avLst>
            </a:prstGeom>
            <a:solidFill>
              <a:srgbClr val="E7E6E6"/>
            </a:solidFill>
            <a:ln cap="flat" cmpd="sng" w="38100">
              <a:solidFill>
                <a:srgbClr val="0015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1"/>
            <p:cNvSpPr txBox="1"/>
            <p:nvPr/>
          </p:nvSpPr>
          <p:spPr>
            <a:xfrm>
              <a:off x="2581200" y="2514300"/>
              <a:ext cx="13905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latin typeface="Barlow"/>
                  <a:ea typeface="Barlow"/>
                  <a:cs typeface="Barlow"/>
                  <a:sym typeface="Barlow"/>
                </a:rPr>
                <a:t>Before</a:t>
              </a:r>
              <a:endParaRPr b="1" sz="13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2676600" y="2819250"/>
              <a:ext cx="1219200" cy="152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</a:rPr>
                <a:t>Partition 0 (70 MB)</a:t>
              </a:r>
              <a:endParaRPr b="1" i="0" sz="900" u="none" cap="none" strike="noStrike">
                <a:solidFill>
                  <a:srgbClr val="FFFFFF"/>
                </a:solidFill>
              </a:endParaRPr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2676600" y="3276600"/>
              <a:ext cx="1219200" cy="152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</a:rPr>
                <a:t>Partition 2 (30 MB)</a:t>
              </a:r>
              <a:endParaRPr b="1" sz="900">
                <a:solidFill>
                  <a:srgbClr val="FFFFFF"/>
                </a:solidFill>
              </a:endParaRPr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2676600" y="3505200"/>
              <a:ext cx="1219200" cy="152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</a:rPr>
                <a:t>Partition 3 (20 MB)</a:t>
              </a:r>
              <a:endParaRPr b="1" sz="900">
                <a:solidFill>
                  <a:srgbClr val="FFFFFF"/>
                </a:solidFill>
              </a:endParaRPr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2667000" y="3048000"/>
              <a:ext cx="1219200" cy="152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</a:rPr>
                <a:t>Partition 1 (50 MB)</a:t>
              </a:r>
              <a:endParaRPr b="1" sz="900">
                <a:solidFill>
                  <a:srgbClr val="FFFFFF"/>
                </a:solidFill>
              </a:endParaRPr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5172000" y="2514600"/>
              <a:ext cx="1390800" cy="1447800"/>
            </a:xfrm>
            <a:prstGeom prst="roundRect">
              <a:avLst>
                <a:gd fmla="val 16667" name="adj"/>
              </a:avLst>
            </a:prstGeom>
            <a:solidFill>
              <a:srgbClr val="E7E6E6"/>
            </a:solidFill>
            <a:ln cap="flat" cmpd="sng" w="38100">
              <a:solidFill>
                <a:srgbClr val="0015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1"/>
            <p:cNvSpPr txBox="1"/>
            <p:nvPr/>
          </p:nvSpPr>
          <p:spPr>
            <a:xfrm>
              <a:off x="5172000" y="2514450"/>
              <a:ext cx="13905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latin typeface="Barlow"/>
                  <a:ea typeface="Barlow"/>
                  <a:cs typeface="Barlow"/>
                  <a:sym typeface="Barlow"/>
                </a:rPr>
                <a:t>After</a:t>
              </a:r>
              <a:endParaRPr b="1" sz="13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5267400" y="2819400"/>
              <a:ext cx="1219200" cy="152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</a:rPr>
                <a:t>Partition 0 (70 MB)</a:t>
              </a:r>
              <a:endParaRPr b="1" i="0" sz="900" u="none" cap="none" strike="noStrike">
                <a:solidFill>
                  <a:srgbClr val="FFFFFF"/>
                </a:solidFill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5267400" y="3276600"/>
              <a:ext cx="1219200" cy="609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</a:rPr>
                <a:t>Partition 2 (30 MB)</a:t>
              </a:r>
              <a:br>
                <a:rPr b="1" lang="en" sz="900">
                  <a:solidFill>
                    <a:srgbClr val="FFFFFF"/>
                  </a:solidFill>
                </a:rPr>
              </a:br>
              <a:r>
                <a:rPr b="1" lang="en" sz="900">
                  <a:solidFill>
                    <a:srgbClr val="FFFFFF"/>
                  </a:solidFill>
                </a:rPr>
                <a:t>Partition 3 (20 MB)</a:t>
              </a:r>
              <a:br>
                <a:rPr b="1" lang="en" sz="900">
                  <a:solidFill>
                    <a:srgbClr val="FFFFFF"/>
                  </a:solidFill>
                </a:rPr>
              </a:br>
              <a:r>
                <a:rPr b="1" lang="en" sz="900">
                  <a:solidFill>
                    <a:srgbClr val="FFFFFF"/>
                  </a:solidFill>
                </a:rPr>
                <a:t>Partition 4 (10 MB)</a:t>
              </a:r>
              <a:endParaRPr b="1" sz="900">
                <a:solidFill>
                  <a:srgbClr val="FFFFFF"/>
                </a:solidFill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5267400" y="3048000"/>
              <a:ext cx="1219200" cy="152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</a:rPr>
                <a:t>Partition 1 (50 MB)</a:t>
              </a:r>
              <a:endParaRPr b="1" sz="900">
                <a:solidFill>
                  <a:srgbClr val="FFFFFF"/>
                </a:solidFill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4105200" y="3047850"/>
              <a:ext cx="914400" cy="457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2667000" y="3276600"/>
              <a:ext cx="1219200" cy="152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</a:rPr>
                <a:t>Partition 1 (30 MB)</a:t>
              </a:r>
              <a:endParaRPr b="1" sz="900">
                <a:solidFill>
                  <a:srgbClr val="FFFFFF"/>
                </a:solidFill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2667000" y="3505200"/>
              <a:ext cx="1219200" cy="152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</a:rPr>
                <a:t>Partition 2 (20 MB)</a:t>
              </a:r>
              <a:endParaRPr b="1" sz="900">
                <a:solidFill>
                  <a:srgbClr val="FFFFFF"/>
                </a:solidFill>
              </a:endParaRPr>
            </a:p>
          </p:txBody>
        </p:sp>
      </p:grpSp>
      <p:sp>
        <p:nvSpPr>
          <p:cNvPr id="126" name="Google Shape;126;p21"/>
          <p:cNvSpPr/>
          <p:nvPr/>
        </p:nvSpPr>
        <p:spPr>
          <a:xfrm>
            <a:off x="2667000" y="3733800"/>
            <a:ext cx="1219200" cy="152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Partition 3 (10 MB)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45600" y="4176900"/>
            <a:ext cx="8798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Over simplifying, but we now only need to manage </a:t>
            </a:r>
            <a:r>
              <a:rPr b="1" lang="en"/>
              <a:t>spark.sql.shuffle.partitions</a:t>
            </a:r>
            <a:r>
              <a:rPr lang="en"/>
              <a:t> for the expected maximum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Experiment #2653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Contrast the </a:t>
            </a:r>
            <a:r>
              <a:rPr b="1" lang="en"/>
              <a:t>last </a:t>
            </a:r>
            <a:r>
              <a:rPr lang="en"/>
              <a:t>job for</a:t>
            </a:r>
            <a:br>
              <a:rPr lang="en"/>
            </a:br>
            <a:r>
              <a:rPr b="1" lang="en"/>
              <a:t>Step B</a:t>
            </a:r>
            <a:r>
              <a:rPr lang="en"/>
              <a:t> (default) , </a:t>
            </a:r>
            <a:r>
              <a:rPr b="1" lang="en"/>
              <a:t>Step C</a:t>
            </a:r>
            <a:r>
              <a:rPr lang="en"/>
              <a:t> (832) and </a:t>
            </a:r>
            <a:r>
              <a:rPr b="1" lang="en"/>
              <a:t>Step D </a:t>
            </a:r>
            <a:r>
              <a:rPr lang="en"/>
              <a:t>(w/AQE)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...the total execution time (entire command)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...the number of tasks in the final stage of each job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...the stage details for the final stage of each job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...the query plans for the three jobs</a:t>
            </a:r>
            <a:r>
              <a:rPr lang="en">
                <a:solidFill>
                  <a:schemeClr val="lt1"/>
                </a:solidFill>
              </a:rPr>
              <a:t>of each job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 major element is different in the </a:t>
            </a:r>
            <a:r>
              <a:rPr b="1" lang="en"/>
              <a:t>Query Plan</a:t>
            </a:r>
            <a:br>
              <a:rPr lang="en"/>
            </a:br>
            <a:r>
              <a:rPr lang="en"/>
              <a:t>for </a:t>
            </a:r>
            <a:r>
              <a:rPr b="1" lang="en"/>
              <a:t>Step D </a:t>
            </a:r>
            <a:r>
              <a:rPr lang="en"/>
              <a:t>versus the other two?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with AQE &amp; DPP</a:t>
            </a:r>
            <a:endParaRPr sz="2300"/>
          </a:p>
        </p:txBody>
      </p:sp>
      <p:sp>
        <p:nvSpPr>
          <p:cNvPr id="134" name="Google Shape;134;p22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AQE - Tuning Shuffle Partitions - In Action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140" name="Google Shape;140;p23"/>
          <p:cNvGraphicFramePr/>
          <p:nvPr/>
        </p:nvGraphicFramePr>
        <p:xfrm>
          <a:off x="231875" y="1698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{2C0F7291-F74C-4FBD-9F55-517BB9857416}</a:tableStyleId>
              </a:tblPr>
              <a:tblGrid>
                <a:gridCol w="698950"/>
                <a:gridCol w="1394425"/>
                <a:gridCol w="1099175"/>
                <a:gridCol w="3281125"/>
                <a:gridCol w="1981250"/>
              </a:tblGrid>
              <a:tr h="56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Step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Total</a:t>
                      </a:r>
                      <a:br>
                        <a:rPr b="1" lang="en">
                          <a:solidFill>
                            <a:srgbClr val="FFFFFF"/>
                          </a:solidFill>
                        </a:rPr>
                      </a:br>
                      <a:r>
                        <a:rPr b="1" lang="en">
                          <a:solidFill>
                            <a:srgbClr val="FFFFFF"/>
                          </a:solidFill>
                        </a:rPr>
                        <a:t>D</a:t>
                      </a:r>
                      <a:r>
                        <a:rPr b="1" lang="en">
                          <a:solidFill>
                            <a:srgbClr val="FFFFFF"/>
                          </a:solidFill>
                        </a:rPr>
                        <a:t>uration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Number of P</a:t>
                      </a:r>
                      <a:r>
                        <a:rPr b="1" lang="en">
                          <a:solidFill>
                            <a:srgbClr val="FFFFFF"/>
                          </a:solidFill>
                        </a:rPr>
                        <a:t>artitions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Stage Details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Conclusions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Query Plan</a:t>
                      </a:r>
                      <a:br>
                        <a:rPr b="1" lang="en">
                          <a:solidFill>
                            <a:srgbClr val="FFFFFF"/>
                          </a:solidFill>
                        </a:rPr>
                      </a:br>
                      <a:r>
                        <a:rPr b="1" lang="en">
                          <a:solidFill>
                            <a:srgbClr val="FFFFFF"/>
                          </a:solidFill>
                        </a:rPr>
                        <a:t>Optimization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Step B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~1.5 minutes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825 / </a:t>
                      </a: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200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Bad distribution / Overhead</a:t>
                      </a:r>
                      <a:b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</a:b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@200 partitions are 4x Larger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Potential Spill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-none-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Step C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~1 minute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825 / 832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Horrible </a:t>
                      </a: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distribution / Overhead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-none-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Step D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~</a:t>
                      </a: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¾ of a minute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825 / </a:t>
                      </a: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17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Good Distribution / Minor Overhead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CustomShuffleReader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1" name="Google Shape;141;p23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with AQE &amp; DPP</a:t>
            </a:r>
            <a:endParaRPr/>
          </a:p>
        </p:txBody>
      </p:sp>
      <p:sp>
        <p:nvSpPr>
          <p:cNvPr id="142" name="Google Shape;142;p23"/>
          <p:cNvSpPr txBox="1"/>
          <p:nvPr>
            <p:ph idx="1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AQE - Tuning Shuffle Partitions, Review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with AQE &amp; DPP</a:t>
            </a:r>
            <a:endParaRPr sz="2300"/>
          </a:p>
        </p:txBody>
      </p:sp>
      <p:graphicFrame>
        <p:nvGraphicFramePr>
          <p:cNvPr id="149" name="Google Shape;149;p24"/>
          <p:cNvGraphicFramePr/>
          <p:nvPr/>
        </p:nvGraphicFramePr>
        <p:xfrm>
          <a:off x="457175" y="15202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{7D579F9D-C712-4B8C-BBF6-B219CCFB47A4}</a:tableStyleId>
              </a:tblPr>
              <a:tblGrid>
                <a:gridCol w="3386325"/>
                <a:gridCol w="678875"/>
                <a:gridCol w="4164425"/>
              </a:tblGrid>
              <a:tr h="7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Property Name</a:t>
                      </a:r>
                      <a:endParaRPr b="1" sz="1000">
                        <a:solidFill>
                          <a:srgbClr val="FFFF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Default</a:t>
                      </a:r>
                      <a:endParaRPr b="1" sz="1000">
                        <a:solidFill>
                          <a:srgbClr val="FFFF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Meaning</a:t>
                      </a:r>
                      <a:endParaRPr b="1" sz="1000">
                        <a:solidFill>
                          <a:srgbClr val="FFFF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0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spark.sql.adaptive.coalescePartitions.enabled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true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When true and </a:t>
                      </a: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spark.sql.adaptive.enabled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is true, Spark will coalesce contiguous shuffle partitions according to the target size (specified by </a:t>
                      </a: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spark.sql.adaptive.advisoryPartitionSizeInBytes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), to avoid too many small tasks.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spark.sql.adaptive.coalescePartitions.minPartitionNum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Default Parallelism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The minimum number of shuffle partitions after coalescing. If not set, the default value is the default parallelism of the Spark cluster. This configuration only has an effect when </a:t>
                      </a: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spark.sql.adaptive.enabled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and </a:t>
                      </a: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spark.sql.adaptive.coalescePartitions.enabled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are both enabled.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spark.sql.adaptive.coalescePartitions.initialPartitionNum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The initial number of shuffle partitions before coalescing. By default it equals to </a:t>
                      </a: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spark.sql.shuffle.partitions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. This configuration only has an effect when </a:t>
                      </a: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spark.sql.adaptive.enabled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and </a:t>
                      </a: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spark.sql.adaptive.coalescePartitions.enabled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are both enabled.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spark.sql.adaptive.advisoryPartitionSizeInBytes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64 MB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The advisory size in bytes of the shuffle partition during adaptive optimization (when </a:t>
                      </a: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spark.sql.adaptive.enabled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is true). It takes effect when Spark coalesces small shuffle partitions or splits skewed shuffle partition.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45725" y="1097280"/>
            <a:ext cx="87984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Coalescing Post Shuffle Partitions</a:t>
            </a:r>
            <a:r>
              <a:rPr lang="en" sz="1600"/>
              <a:t> for more information</a:t>
            </a:r>
            <a:endParaRPr sz="1600"/>
          </a:p>
        </p:txBody>
      </p:sp>
      <p:sp>
        <p:nvSpPr>
          <p:cNvPr id="151" name="Google Shape;151;p24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Shuffle Partitions - Options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timization Theme">
  <a:themeElements>
    <a:clrScheme name="Databricks 2020">
      <a:dk1>
        <a:srgbClr val="1B3038"/>
      </a:dk1>
      <a:lt1>
        <a:srgbClr val="FFFFFF"/>
      </a:lt1>
      <a:dk2>
        <a:srgbClr val="1B5161"/>
      </a:dk2>
      <a:lt2>
        <a:srgbClr val="E7E6E6"/>
      </a:lt2>
      <a:accent1>
        <a:srgbClr val="1B3038"/>
      </a:accent1>
      <a:accent2>
        <a:srgbClr val="FF3620"/>
      </a:accent2>
      <a:accent3>
        <a:srgbClr val="1B5161"/>
      </a:accent3>
      <a:accent4>
        <a:srgbClr val="FFAB00"/>
      </a:accent4>
      <a:accent5>
        <a:srgbClr val="618793"/>
      </a:accent5>
      <a:accent6>
        <a:srgbClr val="A0ACBE"/>
      </a:accent6>
      <a:hlink>
        <a:srgbClr val="98102A"/>
      </a:hlink>
      <a:folHlink>
        <a:srgbClr val="7D53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