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arl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1B717F-52A8-4B83-AD11-0348FFE94460}">
  <a:tblStyle styleId="{421B717F-52A8-4B83-AD11-0348FFE944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8BB59F4-DDDC-4573-842B-D4B2BE616A1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arlow-bold.fntdata"/><Relationship Id="rId12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Italic.fntdata"/><Relationship Id="rId14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eff0ec79_0_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91eff0ec79_0_5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eff0ec79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91eff0ec79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eff0ec79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1eff0ec79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29bc8688_4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9029bc8688_4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29bc8688_4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029bc8688_4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1eff0ec79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UNPUBLISHED</a:t>
            </a:r>
            <a:r>
              <a:rPr lang="en"/>
              <a:t> - As of writing this course (05-27-2020), the following options have yet to be published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g91eff0ec79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75" name="Google Shape;75;p16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bricks.training/spark-ui-simulator/experiment-1596/v002-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ark.apache.org/docs/latest/sql-performance-tuning.html#optimizing-skew-jo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/>
              <a:t>Optimizing Apache Spark</a:t>
            </a:r>
            <a:br>
              <a:rPr lang="en"/>
            </a:br>
            <a:br>
              <a:rPr lang="en"/>
            </a:br>
            <a:r>
              <a:rPr lang="en" sz="2500"/>
              <a:t>Optimizing with AQE &amp; DPP</a:t>
            </a:r>
            <a:br>
              <a:rPr lang="en"/>
            </a:br>
            <a:br>
              <a:rPr lang="en"/>
            </a:br>
            <a:r>
              <a:rPr lang="en" sz="3000"/>
              <a:t>Skew Join Optimizations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pic>
        <p:nvPicPr>
          <p:cNvPr id="98" name="Google Shape;98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523999"/>
            <a:ext cx="3962400" cy="25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Skew is a hard problem to solve for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Just to review, we can: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Salt the skewed keys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Employ skew hints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Tweak all kinds of settings: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Level of Compute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Available RAM for Execution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Broadcast-Join Threshold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spark.sql.shuffle.partitions</a:t>
            </a:r>
            <a:br>
              <a:rPr lang="en"/>
            </a:b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 we can just use Spark 3.x...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Optimizing Skew Joins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45734" y="1097280"/>
            <a:ext cx="8798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Spark 3.x, solving for skew is easy and automatic: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Enable by setting </a:t>
            </a:r>
            <a:r>
              <a:rPr b="1" lang="en"/>
              <a:t>spark.sql.adaptive.skewJoin.enabled</a:t>
            </a:r>
            <a:r>
              <a:rPr b="1" lang="en"/>
              <a:t> </a:t>
            </a:r>
            <a:r>
              <a:rPr lang="en"/>
              <a:t>to </a:t>
            </a:r>
            <a:r>
              <a:rPr b="1" lang="en"/>
              <a:t>true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partition is skewed if its data</a:t>
            </a:r>
            <a:br>
              <a:rPr lang="en"/>
            </a:br>
            <a:r>
              <a:rPr lang="en"/>
              <a:t>size or row count is N times larger</a:t>
            </a:r>
            <a:br>
              <a:rPr lang="en"/>
            </a:br>
            <a:r>
              <a:rPr lang="en"/>
              <a:t>than the median &amp; also larger than</a:t>
            </a:r>
            <a:br>
              <a:rPr lang="en"/>
            </a:br>
            <a:r>
              <a:rPr lang="en"/>
              <a:t>a predefined threshold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skewed, AQE subdivides the</a:t>
            </a:r>
            <a:br>
              <a:rPr lang="en"/>
            </a:br>
            <a:r>
              <a:rPr lang="en"/>
              <a:t>one partition into many partitions and</a:t>
            </a:r>
            <a:br>
              <a:rPr lang="en"/>
            </a:br>
            <a:r>
              <a:rPr lang="en"/>
              <a:t>employs additional tasks to process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Optimizing Skew Joins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1"/>
          <p:cNvGrpSpPr/>
          <p:nvPr/>
        </p:nvGrpSpPr>
        <p:grpSpPr>
          <a:xfrm>
            <a:off x="5257800" y="2133600"/>
            <a:ext cx="3124200" cy="1981200"/>
            <a:chOff x="5257800" y="2133600"/>
            <a:chExt cx="3124200" cy="1981200"/>
          </a:xfrm>
        </p:grpSpPr>
        <p:grpSp>
          <p:nvGrpSpPr>
            <p:cNvPr id="111" name="Google Shape;111;p21"/>
            <p:cNvGrpSpPr/>
            <p:nvPr/>
          </p:nvGrpSpPr>
          <p:grpSpPr>
            <a:xfrm>
              <a:off x="5257800" y="2133600"/>
              <a:ext cx="1295400" cy="1981200"/>
              <a:chOff x="3886200" y="2133600"/>
              <a:chExt cx="1295400" cy="1981200"/>
            </a:xfrm>
          </p:grpSpPr>
          <p:sp>
            <p:nvSpPr>
              <p:cNvPr id="112" name="Google Shape;112;p21"/>
              <p:cNvSpPr/>
              <p:nvPr/>
            </p:nvSpPr>
            <p:spPr>
              <a:xfrm>
                <a:off x="3886200" y="3505200"/>
                <a:ext cx="1295400" cy="6096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6 (150 MB)</a:t>
                </a:r>
                <a:endParaRPr b="1" i="0" sz="900" u="none" cap="none" strike="noStrike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3886200" y="21336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1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Google Shape;114;p21"/>
              <p:cNvSpPr/>
              <p:nvPr/>
            </p:nvSpPr>
            <p:spPr>
              <a:xfrm>
                <a:off x="3886200" y="23622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2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Google Shape;115;p21"/>
              <p:cNvSpPr/>
              <p:nvPr/>
            </p:nvSpPr>
            <p:spPr>
              <a:xfrm>
                <a:off x="3886200" y="25908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3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Google Shape;116;p21"/>
              <p:cNvSpPr/>
              <p:nvPr/>
            </p:nvSpPr>
            <p:spPr>
              <a:xfrm>
                <a:off x="3886200" y="28194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4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Google Shape;117;p21"/>
              <p:cNvSpPr/>
              <p:nvPr/>
            </p:nvSpPr>
            <p:spPr>
              <a:xfrm>
                <a:off x="3886200" y="3048000"/>
                <a:ext cx="1295400" cy="3810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5 (90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8" name="Google Shape;118;p21"/>
            <p:cNvSpPr/>
            <p:nvPr/>
          </p:nvSpPr>
          <p:spPr>
            <a:xfrm>
              <a:off x="5257800" y="3505200"/>
              <a:ext cx="1295400" cy="609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6 (150 MB)</a:t>
              </a:r>
              <a:endParaRPr b="1" i="0" sz="900" u="none" cap="none" strike="noStrike">
                <a:solidFill>
                  <a:srgbClr val="FFFFFF"/>
                </a:solidFill>
              </a:endParaRPr>
            </a:p>
          </p:txBody>
        </p:sp>
        <p:grpSp>
          <p:nvGrpSpPr>
            <p:cNvPr id="119" name="Google Shape;119;p21"/>
            <p:cNvGrpSpPr/>
            <p:nvPr/>
          </p:nvGrpSpPr>
          <p:grpSpPr>
            <a:xfrm>
              <a:off x="5257800" y="2133600"/>
              <a:ext cx="1295400" cy="838200"/>
              <a:chOff x="5257800" y="2133600"/>
              <a:chExt cx="1295400" cy="838200"/>
            </a:xfrm>
          </p:grpSpPr>
          <p:sp>
            <p:nvSpPr>
              <p:cNvPr id="120" name="Google Shape;120;p21"/>
              <p:cNvSpPr/>
              <p:nvPr/>
            </p:nvSpPr>
            <p:spPr>
              <a:xfrm>
                <a:off x="5257800" y="21336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1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>
                <a:off x="5257800" y="23622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2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Google Shape;122;p21"/>
              <p:cNvSpPr/>
              <p:nvPr/>
            </p:nvSpPr>
            <p:spPr>
              <a:xfrm>
                <a:off x="5257800" y="25908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3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Google Shape;123;p21"/>
              <p:cNvSpPr/>
              <p:nvPr/>
            </p:nvSpPr>
            <p:spPr>
              <a:xfrm>
                <a:off x="5257800" y="2819400"/>
                <a:ext cx="12954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4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4" name="Google Shape;124;p21"/>
            <p:cNvSpPr/>
            <p:nvPr/>
          </p:nvSpPr>
          <p:spPr>
            <a:xfrm>
              <a:off x="7010400" y="3505200"/>
              <a:ext cx="1371600" cy="152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6-A (50 MB)</a:t>
              </a:r>
              <a:endParaRPr b="1" i="0" sz="9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10400" y="3733800"/>
              <a:ext cx="1371600" cy="152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6-B (50 MB)</a:t>
              </a:r>
              <a:endParaRPr b="1" i="0" sz="9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10400" y="3962400"/>
              <a:ext cx="1371600" cy="152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6-C (50 MB)</a:t>
              </a:r>
              <a:endParaRPr b="1" i="0" sz="900" u="none" cap="none" strike="noStrike">
                <a:solidFill>
                  <a:srgbClr val="FFFFFF"/>
                </a:solidFill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6553200" y="3505200"/>
              <a:ext cx="457200" cy="609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5257800" y="3048000"/>
              <a:ext cx="1295400" cy="381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5 (90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10400" y="3048000"/>
              <a:ext cx="13716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5-A (45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10400" y="3276600"/>
              <a:ext cx="1371600" cy="152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</a:rPr>
                <a:t>Partition 5-B (45 MB)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553200" y="3048000"/>
              <a:ext cx="457200" cy="381000"/>
            </a:xfrm>
            <a:prstGeom prst="leftBrace">
              <a:avLst>
                <a:gd fmla="val 50000" name="adj1"/>
                <a:gd fmla="val 4868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21"/>
            <p:cNvGrpSpPr/>
            <p:nvPr/>
          </p:nvGrpSpPr>
          <p:grpSpPr>
            <a:xfrm>
              <a:off x="6553200" y="2133600"/>
              <a:ext cx="1828800" cy="152400"/>
              <a:chOff x="6553200" y="2133600"/>
              <a:chExt cx="1828800" cy="152400"/>
            </a:xfrm>
          </p:grpSpPr>
          <p:sp>
            <p:nvSpPr>
              <p:cNvPr id="133" name="Google Shape;133;p21"/>
              <p:cNvSpPr/>
              <p:nvPr/>
            </p:nvSpPr>
            <p:spPr>
              <a:xfrm>
                <a:off x="7010400" y="2133600"/>
                <a:ext cx="13716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1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4" name="Google Shape;134;p21"/>
              <p:cNvCxnSpPr>
                <a:stCxn id="120" idx="3"/>
                <a:endCxn id="133" idx="1"/>
              </p:cNvCxnSpPr>
              <p:nvPr/>
            </p:nvCxnSpPr>
            <p:spPr>
              <a:xfrm>
                <a:off x="6553200" y="2209800"/>
                <a:ext cx="4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35" name="Google Shape;135;p21"/>
            <p:cNvGrpSpPr/>
            <p:nvPr/>
          </p:nvGrpSpPr>
          <p:grpSpPr>
            <a:xfrm>
              <a:off x="6553200" y="2362200"/>
              <a:ext cx="1828800" cy="152400"/>
              <a:chOff x="6553200" y="2362200"/>
              <a:chExt cx="1828800" cy="152400"/>
            </a:xfrm>
          </p:grpSpPr>
          <p:sp>
            <p:nvSpPr>
              <p:cNvPr id="136" name="Google Shape;136;p21"/>
              <p:cNvSpPr/>
              <p:nvPr/>
            </p:nvSpPr>
            <p:spPr>
              <a:xfrm>
                <a:off x="7010400" y="2362200"/>
                <a:ext cx="13716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2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37" name="Google Shape;137;p21"/>
              <p:cNvCxnSpPr>
                <a:stCxn id="121" idx="3"/>
                <a:endCxn id="136" idx="1"/>
              </p:cNvCxnSpPr>
              <p:nvPr/>
            </p:nvCxnSpPr>
            <p:spPr>
              <a:xfrm>
                <a:off x="6553200" y="2438400"/>
                <a:ext cx="4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38" name="Google Shape;138;p21"/>
            <p:cNvGrpSpPr/>
            <p:nvPr/>
          </p:nvGrpSpPr>
          <p:grpSpPr>
            <a:xfrm>
              <a:off x="6553200" y="2590800"/>
              <a:ext cx="1828800" cy="152400"/>
              <a:chOff x="6553200" y="2590800"/>
              <a:chExt cx="1828800" cy="152400"/>
            </a:xfrm>
          </p:grpSpPr>
          <p:sp>
            <p:nvSpPr>
              <p:cNvPr id="139" name="Google Shape;139;p21"/>
              <p:cNvSpPr/>
              <p:nvPr/>
            </p:nvSpPr>
            <p:spPr>
              <a:xfrm>
                <a:off x="7010400" y="2590800"/>
                <a:ext cx="13716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3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0" name="Google Shape;140;p21"/>
              <p:cNvCxnSpPr>
                <a:stCxn id="122" idx="3"/>
                <a:endCxn id="139" idx="1"/>
              </p:cNvCxnSpPr>
              <p:nvPr/>
            </p:nvCxnSpPr>
            <p:spPr>
              <a:xfrm>
                <a:off x="6553200" y="2667000"/>
                <a:ext cx="4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41" name="Google Shape;141;p21"/>
            <p:cNvGrpSpPr/>
            <p:nvPr/>
          </p:nvGrpSpPr>
          <p:grpSpPr>
            <a:xfrm>
              <a:off x="6553200" y="2819400"/>
              <a:ext cx="1828800" cy="152400"/>
              <a:chOff x="6553200" y="2819400"/>
              <a:chExt cx="1828800" cy="152400"/>
            </a:xfrm>
          </p:grpSpPr>
          <p:sp>
            <p:nvSpPr>
              <p:cNvPr id="142" name="Google Shape;142;p21"/>
              <p:cNvSpPr/>
              <p:nvPr/>
            </p:nvSpPr>
            <p:spPr>
              <a:xfrm>
                <a:off x="7010400" y="2819400"/>
                <a:ext cx="1371600" cy="152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Partition 4 (50 MB)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3" name="Google Shape;143;p21"/>
              <p:cNvCxnSpPr>
                <a:stCxn id="123" idx="3"/>
                <a:endCxn id="142" idx="1"/>
              </p:cNvCxnSpPr>
              <p:nvPr/>
            </p:nvCxnSpPr>
            <p:spPr>
              <a:xfrm>
                <a:off x="6553200" y="2895600"/>
                <a:ext cx="45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#1596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Contrast the </a:t>
            </a:r>
            <a:r>
              <a:rPr b="1" lang="en"/>
              <a:t>last </a:t>
            </a:r>
            <a:r>
              <a:rPr lang="en"/>
              <a:t>job for </a:t>
            </a:r>
            <a:r>
              <a:rPr b="1" lang="en"/>
              <a:t>Step C</a:t>
            </a:r>
            <a:r>
              <a:rPr lang="en"/>
              <a:t> (standard) and </a:t>
            </a:r>
            <a:r>
              <a:rPr b="1" lang="en"/>
              <a:t>Step E</a:t>
            </a:r>
            <a:r>
              <a:rPr lang="en"/>
              <a:t> (w/AQE)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total execution time (entire command)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number of tasks for the final stage of each job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...the stage details for the final stage of each job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Event Timeline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Presence or absence of Spill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Shuffle Read Size / Records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..the query plans for the two jobs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major difference is there in the </a:t>
            </a:r>
            <a:r>
              <a:rPr b="1" lang="en"/>
              <a:t>Query Plan</a:t>
            </a:r>
            <a:r>
              <a:rPr lang="en"/>
              <a:t> for </a:t>
            </a:r>
            <a:r>
              <a:rPr b="1" lang="en"/>
              <a:t>Step C</a:t>
            </a:r>
            <a:r>
              <a:rPr lang="en"/>
              <a:t> vs </a:t>
            </a:r>
            <a:r>
              <a:rPr b="1" lang="en"/>
              <a:t>Step E</a:t>
            </a:r>
            <a:r>
              <a:rPr lang="en"/>
              <a:t>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many skewed partitions were reported in the </a:t>
            </a:r>
            <a:r>
              <a:rPr b="1" lang="en"/>
              <a:t>Query Plan</a:t>
            </a:r>
            <a:r>
              <a:rPr lang="en"/>
              <a:t>?</a:t>
            </a:r>
            <a:endParaRPr/>
          </a:p>
        </p:txBody>
      </p:sp>
      <p:sp>
        <p:nvSpPr>
          <p:cNvPr id="151" name="Google Shape;151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Optimizing Skew Joins, In 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288138" y="19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{421B717F-52A8-4B83-AD11-0348FFE94460}</a:tableStyleId>
              </a:tblPr>
              <a:tblGrid>
                <a:gridCol w="575475"/>
                <a:gridCol w="928975"/>
                <a:gridCol w="697650"/>
                <a:gridCol w="923400"/>
                <a:gridCol w="563300"/>
                <a:gridCol w="2084750"/>
                <a:gridCol w="697275"/>
                <a:gridCol w="2096900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Cmd</a:t>
                      </a:r>
                      <a:br>
                        <a:rPr b="1" lang="en">
                          <a:solidFill>
                            <a:srgbClr val="FFFFFF"/>
                          </a:solidFill>
                        </a:rPr>
                      </a:b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Event Timeline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Spill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Shuffle Read</a:t>
                      </a:r>
                      <a:br>
                        <a:rPr b="1" lang="en">
                          <a:solidFill>
                            <a:srgbClr val="FFFFFF"/>
                          </a:solidFill>
                        </a:rPr>
                      </a:br>
                      <a:r>
                        <a:rPr b="1" lang="en">
                          <a:solidFill>
                            <a:srgbClr val="FFFFFF"/>
                          </a:solidFill>
                        </a:rPr>
                        <a:t>Size / Records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Skew Count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Query Plan</a:t>
                      </a:r>
                      <a:br>
                        <a:rPr b="1" lang="en">
                          <a:solidFill>
                            <a:srgbClr val="FFFFFF"/>
                          </a:solidFill>
                        </a:rPr>
                      </a:br>
                      <a:r>
                        <a:rPr b="1" lang="en">
                          <a:solidFill>
                            <a:srgbClr val="FFFFFF"/>
                          </a:solidFill>
                        </a:rPr>
                        <a:t>Optimization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~29 min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832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Bad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Yes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&lt;100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K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&lt;500M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2.6G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n/a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-none-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~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25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 min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1489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Good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No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115M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115M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125M</a:t>
                      </a: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/</a:t>
                      </a: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130M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1,327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CustomShuffleReader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SortMergeJoin(skew)</a:t>
                      </a:r>
                      <a:endParaRPr b="1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AQE - Optimizing Skew Joins,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AQE &amp; DPP</a:t>
            </a:r>
            <a:endParaRPr sz="2300"/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457175" y="15476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{D8BB59F4-DDDC-4573-842B-D4B2BE616A18}</a:tableStyleId>
              </a:tblPr>
              <a:tblGrid>
                <a:gridCol w="3650425"/>
                <a:gridCol w="673100"/>
                <a:gridCol w="3906100"/>
              </a:tblGrid>
              <a:tr h="7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Property Name</a:t>
                      </a:r>
                      <a:endParaRPr b="1" sz="1000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Default</a:t>
                      </a:r>
                      <a:endParaRPr b="1" sz="1000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Meaning</a:t>
                      </a:r>
                      <a:endParaRPr b="1" sz="1000">
                        <a:solidFill>
                          <a:srgbClr val="FFFF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spark.sql.adaptive.skewJoin.enabled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When true and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spark.sql.adaptive.enabled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is true, Spark dynamically handles skew in sort-merge join by splitting (and replicating if needed) skewed partitions.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spark.sql.adaptive.skewJoin.skewedPartitionFactor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 partition is considered as skewed if its size is larger than this factor multiplying the median partition size and also larger than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spark.sql.adaptive.skewedPartitionThresholdInBytes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spark.sql.adaptive.skewJoin.skewedPartitionThresholdInBytes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256 MB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 partition is considered as skewed if its size in bytes is larger than this threshold and also larger than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spark.sql.adaptive.skewJoin.skewedPartitionFactor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multiplying the median partition size. Ideally this config should be set larger than 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spark.sql.adaptive.advisoryPartitionSizeInBytes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45734" y="1097280"/>
            <a:ext cx="8798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Optimizing Skew Join</a:t>
            </a:r>
            <a:r>
              <a:rPr lang="en" sz="1600"/>
              <a:t> for more information</a:t>
            </a:r>
            <a:endParaRPr sz="1600"/>
          </a:p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Skew Joins - Options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