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241F7E-EF91-4061-96C1-680373801F9B}">
  <a:tblStyle styleId="{0B241F7E-EF91-4061-96C1-680373801F9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fill>
          <a:solidFill>
            <a:srgbClr val="CBCC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CCCC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arlow-regular.fntdata"/><Relationship Id="rId25" Type="http://schemas.openxmlformats.org/officeDocument/2006/relationships/slide" Target="slides/slide19.xml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eff0ecb3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USUALLY true. There are always exceptions.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NOT COMPARE </a:t>
            </a:r>
            <a:r>
              <a:rPr lang="en"/>
              <a:t>Azure to AWS, that is not the point of this slide!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COMPARE</a:t>
            </a:r>
            <a:r>
              <a:rPr lang="en"/>
              <a:t> the cores, RAM and price between each level for a given cloud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differences are too small to matter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quota in AWS and Azure will affect your ability to get different VM types</a:t>
            </a:r>
            <a:endParaRPr/>
          </a:p>
        </p:txBody>
      </p:sp>
      <p:sp>
        <p:nvSpPr>
          <p:cNvPr id="166" name="Google Shape;166;g91eff0ecb3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4afc06993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is 8 hours, 32 minutes (512 minutes, 256 partitions * 2 minutes)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 PAY FOR COMPUTE </a:t>
            </a:r>
            <a:r>
              <a:rPr lang="en"/>
              <a:t>- All at once or over time, it will be the same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matter how we look at it, we are paying for 512 minutes of compute.</a:t>
            </a:r>
            <a:endParaRPr/>
          </a:p>
        </p:txBody>
      </p:sp>
      <p:sp>
        <p:nvSpPr>
          <p:cNvPr id="175" name="Google Shape;175;gf4afc06993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4afc06993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coffee…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point here is simply that the developer costs far more than these clusters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be afraid to use bigger, more robust VMs - it will save money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gf4afc06993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06fcd2833_1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906fcd2833_1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1eff0ecb3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nodes there are, the more shuffles there are.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7 might be the most optimal for shuffles because there is no network IO, it’s all in one VM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everything into one node has other consequences such as stability over long-running jobs in light of executor failures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g91eff0ecb3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4afc06993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denotes VMs optimized with Delta Cache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go into details of the various VMs - it’s meant as nothing more than a visual and to show how each cloud has representation for each category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3" name="Google Shape;213;gf4afc06993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1eff0ecb3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Memory and Storage optimized VMs will help with shuffle-spill but it is often ignoring an underlying problem such as skew.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Memory Optimized helps spill by providing more RAM and thus reducing spill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2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Memory Optimized helps spill by providing more RAM and thus reducing spill AND by providing SSD and NVMEs for super farst disk IO reducing spill reads and writes</a:t>
            </a:r>
            <a:endParaRPr/>
          </a:p>
        </p:txBody>
      </p:sp>
      <p:sp>
        <p:nvSpPr>
          <p:cNvPr id="225" name="Google Shape;225;g91eff0ecb3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1eff0ecb3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The idea behind crunching the numbers is to give the developer a decent starting part.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It will ALWAYS require some experimentation to perfectly tune a cluster.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Remember the developer’s cost and weigh that against the actual/potential performance gains found through further experimentation</a:t>
            </a:r>
            <a:endParaRPr/>
          </a:p>
        </p:txBody>
      </p:sp>
      <p:sp>
        <p:nvSpPr>
          <p:cNvPr id="234" name="Google Shape;234;g91eff0ecb3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4afc06993_0_3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The idea behind crunching the numbers is to give the developer a decent starting part.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It will ALWAYS require some experimentation to perfectly tune a cluster.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Remember the developer’s cost and weigh that against the actual/potential performance gains found through further experimentation</a:t>
            </a:r>
            <a:endParaRPr/>
          </a:p>
        </p:txBody>
      </p:sp>
      <p:sp>
        <p:nvSpPr>
          <p:cNvPr id="245" name="Google Shape;245;gf4afc06993_0_3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d48862944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8d48862944_4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afc06993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2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Why do I care about all these details?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Because all of these play into the proper design of a cluster!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200"/>
              <a:buFont typeface="Calibri"/>
              <a:buNone/>
            </a:pPr>
            <a:r>
              <a:rPr lang="en">
                <a:solidFill>
                  <a:srgbClr val="1B3038"/>
                </a:solidFill>
              </a:rPr>
              <a:t>Do not answer these questions here, they will be answered later</a:t>
            </a:r>
            <a:endParaRPr>
              <a:solidFill>
                <a:srgbClr val="1B3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f4afc06993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1eff0ecb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91eff0ecb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1eff0ecb3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When Group A and Group B have different restriction, it’s common to create clusters with specific permissions to key datasets. This can also be addressed by different workspaces if the groups are large.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When usage of a cluster is light, it’s reasonable to expect that a “light” group to share a cluster. In this case we might provision sightly more resources to account for scale.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When a group shares a cluster, one might consider auto-scaling clusters</a:t>
            </a:r>
            <a:endParaRPr/>
          </a:p>
        </p:txBody>
      </p:sp>
      <p:sp>
        <p:nvSpPr>
          <p:cNvPr id="110" name="Google Shape;110;g91eff0ecb3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eff0ecb3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"/>
              <a:t>Ad Hoc Data Analysis</a:t>
            </a:r>
            <a:r>
              <a:rPr lang="en"/>
              <a:t> is an exploratory processes and as such, is a little hard to plan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"/>
              <a:t>Report Generation </a:t>
            </a:r>
            <a:r>
              <a:rPr lang="en"/>
              <a:t>is really just a job. Consider it a productionized version of an ad hoc report.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"/>
              <a:t>Training ML &amp; Deep Learning Models</a:t>
            </a:r>
            <a:r>
              <a:rPr lang="en"/>
              <a:t> generally comes in two phases - the first being the exploratory “what can I do” or first production run and the secondary iterations are retraining existing models generally based on new data or information. This should exclude the exploratory aspect required to get 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"/>
              <a:t>Structured Streaming Jobs</a:t>
            </a:r>
            <a:r>
              <a:rPr lang="en"/>
              <a:t> are a distinct use case in and of themselves - a “real time” form of batch etl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"/>
              <a:t>Batch ETL </a:t>
            </a:r>
            <a:r>
              <a:rPr lang="en"/>
              <a:t>is simply data in and data out. It does not distinguish between raw, bronze, silver or gold, get involved in “why” and is generally a scheduled operation (e.g. daily, weekly, hourly, etc)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"/>
              <a:t>Data Pipelines</a:t>
            </a:r>
            <a:r>
              <a:rPr lang="en"/>
              <a:t> is simply the orchestration of many batch jobs.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g91eff0ecb3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1eff0ecb3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On-Prem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Cloud: Which Cloud, MSA, AWS?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Gov-Cloud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Cluster-in-cloud, data-on-prem</a:t>
            </a:r>
            <a:endParaRPr/>
          </a:p>
        </p:txBody>
      </p:sp>
      <p:sp>
        <p:nvSpPr>
          <p:cNvPr id="130" name="Google Shape;130;g91eff0ecb3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1eff0ecb3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g91eff0ecb3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4afc0699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 job can only run so fast. If I can make a 4 hour job run in 1 hour for the same price (because we are paying for compute and it shouldn’t matter) then go for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However, you might be looking at a situation where it cannot be optimized with more cores. One example is ten, 1 GB, non-splittable, part files, each one taking approximately 30 minutes to process. Because they are non-splittable, you cannot parallelize their processing to any extent greater than 10 at a time dictating a minimum of 5 hours to execute.</a:t>
            </a:r>
            <a:endParaRPr/>
          </a:p>
        </p:txBody>
      </p:sp>
      <p:sp>
        <p:nvSpPr>
          <p:cNvPr id="146" name="Google Shape;146;gf4afc06993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4afc06993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gf4afc06993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7" name="Google Shape;57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528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person, black, holding, white&#10;&#10;Description automatically generated" id="65" name="Google Shape;65;p13"/>
          <p:cNvPicPr preferRelativeResize="0"/>
          <p:nvPr/>
        </p:nvPicPr>
        <p:blipFill rotWithShape="1">
          <a:blip r:embed="rId2">
            <a:alphaModFix/>
          </a:blip>
          <a:srcRect b="0" l="0" r="26291" t="0"/>
          <a:stretch/>
        </p:blipFill>
        <p:spPr>
          <a:xfrm>
            <a:off x="2403881" y="0"/>
            <a:ext cx="6740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45735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1">
  <p:cSld name="Two Column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 Theme" showMasterSp="0">
  <p:cSld name="1_Corporate Theme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red, light&#10;&#10;Description automatically generated"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1" name="Google Shape;51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Designing Clusters for High</a:t>
            </a:r>
            <a:b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Performance - Condensed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20040" y="1128900"/>
            <a:ext cx="8823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price between a </a:t>
            </a:r>
            <a:r>
              <a:rPr b="1" lang="en"/>
              <a:t>Level-N </a:t>
            </a:r>
            <a:r>
              <a:rPr lang="en"/>
              <a:t>VM and a </a:t>
            </a:r>
            <a:r>
              <a:rPr b="1" lang="en"/>
              <a:t>Level-N+1</a:t>
            </a:r>
            <a:r>
              <a:rPr lang="en"/>
              <a:t> VM</a:t>
            </a:r>
            <a:br>
              <a:rPr lang="en"/>
            </a:br>
            <a:r>
              <a:rPr lang="en"/>
              <a:t>is 2x the cost, with 2x the resources</a:t>
            </a:r>
            <a:endParaRPr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900038" y="231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{0B241F7E-EF91-4061-96C1-680373801F9B}</a:tableStyleId>
              </a:tblPr>
              <a:tblGrid>
                <a:gridCol w="601875"/>
                <a:gridCol w="667425"/>
                <a:gridCol w="1120225"/>
                <a:gridCol w="996550"/>
                <a:gridCol w="1444550"/>
                <a:gridCol w="886400"/>
                <a:gridCol w="1626900"/>
              </a:tblGrid>
              <a:tr h="41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Level</a:t>
                      </a:r>
                      <a:endParaRPr i="0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Cores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Size</a:t>
                      </a:r>
                      <a:endParaRPr b="0" sz="11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Cloud-A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Cloud-B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30.5 GB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$0.266 / hour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 GB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$0.299 / hour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61.0 GB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$0.532 / hour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 GB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$0.598 / hour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122.0 GB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$1.064 / hour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 GB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$1.196 / hour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171" name="Google Shape;171;p26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control/predict the costs? 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you have a job with 256 partitions and</a:t>
            </a:r>
            <a:br>
              <a:rPr lang="en"/>
            </a:br>
            <a:r>
              <a:rPr lang="en"/>
              <a:t>that each partition takes 2 minute to process. 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27"/>
          <p:cNvGraphicFramePr/>
          <p:nvPr/>
        </p:nvGraphicFramePr>
        <p:xfrm>
          <a:off x="397288" y="1852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{0B241F7E-EF91-4061-96C1-680373801F9B}</a:tableStyleId>
              </a:tblPr>
              <a:tblGrid>
                <a:gridCol w="607200"/>
                <a:gridCol w="608625"/>
                <a:gridCol w="506250"/>
                <a:gridCol w="1190425"/>
                <a:gridCol w="958175"/>
                <a:gridCol w="1410525"/>
                <a:gridCol w="1222050"/>
                <a:gridCol w="1846175"/>
              </a:tblGrid>
              <a:tr h="41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Level</a:t>
                      </a:r>
                      <a:endParaRPr b="0" i="0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Cores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VMs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Max Compute</a:t>
                      </a:r>
                      <a:b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(cores * VMs)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Iterations</a:t>
                      </a:r>
                      <a:b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(max/part)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Actual Durations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(iterations * min)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~Price/Hour</a:t>
                      </a:r>
                      <a:b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(level $ * VMs)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VM Costs</a:t>
                      </a:r>
                      <a:b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(VMs * dur * price / 60)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 minutes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$0.283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60¢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minutes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$0.283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60¢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 minutes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$0.565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60¢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 minutes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$1.130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60¢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minutes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$1.130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60¢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7"/>
          <p:cNvSpPr/>
          <p:nvPr/>
        </p:nvSpPr>
        <p:spPr>
          <a:xfrm>
            <a:off x="6070575" y="0"/>
            <a:ext cx="3073410" cy="1970028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It’s all about compute-time!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2549476" y="3271525"/>
            <a:ext cx="3521124" cy="1871910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And it’s always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512 minutes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183" name="Google Shape;183;p2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- Actual Consumption Cost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factor to consider is the cost of the developers: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are they doing when the job is running?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much time does it take to tune?</a:t>
            </a:r>
            <a:endParaRPr/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397775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{0B241F7E-EF91-4061-96C1-680373801F9B}</a:tableStyleId>
              </a:tblPr>
              <a:tblGrid>
                <a:gridCol w="581225"/>
                <a:gridCol w="598125"/>
                <a:gridCol w="479850"/>
                <a:gridCol w="1203675"/>
                <a:gridCol w="945800"/>
                <a:gridCol w="1461250"/>
                <a:gridCol w="1184050"/>
                <a:gridCol w="579900"/>
                <a:gridCol w="1314575"/>
              </a:tblGrid>
              <a:tr h="41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Level</a:t>
                      </a:r>
                      <a:endParaRPr b="0" i="0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Cores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VMs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Max Compute</a:t>
                      </a:r>
                      <a:b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(cores * VMs)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Iterations</a:t>
                      </a:r>
                      <a:b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(max/part)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Actual Durations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(iterations * min)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~Price/Hour</a:t>
                      </a:r>
                      <a:b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(level $ * VMs)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VM Costs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Dev $/Hour</a:t>
                      </a:r>
                      <a:b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($50 * dur / 60)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 min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$0.283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60¢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$106.66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min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$0.283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60¢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$1.66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 min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$0.565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60¢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$53.33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 min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$1.130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60¢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$26.66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min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$1.130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60¢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$3.33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8"/>
          <p:cNvSpPr/>
          <p:nvPr/>
        </p:nvSpPr>
        <p:spPr>
          <a:xfrm>
            <a:off x="6705600" y="1295400"/>
            <a:ext cx="1997676" cy="1273428"/>
          </a:xfrm>
          <a:prstGeom prst="cloud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Let the money/costs decide !!!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194" name="Google Shape;194;p2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- Developer Costs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Designing Clusters for</a:t>
            </a:r>
            <a:b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High Performance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VM Selection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cost is not a primary factor, what about the effect on performance?</a:t>
            </a:r>
            <a:endParaRPr/>
          </a:p>
        </p:txBody>
      </p:sp>
      <p:graphicFrame>
        <p:nvGraphicFramePr>
          <p:cNvPr id="207" name="Google Shape;207;p30"/>
          <p:cNvGraphicFramePr/>
          <p:nvPr/>
        </p:nvGraphicFramePr>
        <p:xfrm>
          <a:off x="397775" y="1547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{0B241F7E-EF91-4061-96C1-680373801F9B}</a:tableStyleId>
              </a:tblPr>
              <a:tblGrid>
                <a:gridCol w="598250"/>
                <a:gridCol w="585275"/>
                <a:gridCol w="488400"/>
                <a:gridCol w="1224400"/>
                <a:gridCol w="1003300"/>
                <a:gridCol w="1464700"/>
                <a:gridCol w="2984125"/>
              </a:tblGrid>
              <a:tr h="41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Level</a:t>
                      </a:r>
                      <a:endParaRPr b="0" i="0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Cores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VMs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Max Compute</a:t>
                      </a:r>
                      <a:b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(cores * VMs)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Iterations</a:t>
                      </a:r>
                      <a:b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(max/part)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Actual Durations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(iterations * min)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Notes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 minutes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network IO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minutes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Heavy network IO between 64 VMs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 minutes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network IO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 minutes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network IO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i="0"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minutes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Reasonable(?) network IO</a:t>
                      </a:r>
                      <a:endParaRPr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minutes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 optimal shuffle experience</a:t>
                      </a:r>
                      <a:endParaRPr b="1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3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209" name="Google Shape;209;p3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Selection: Effect on Shuffles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which VM should we use? Start by breaking them down by category: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Only a sample of VMs are shown here. Each type is represented by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N different levels of memory and cores. Availability varies by cloud.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31"/>
          <p:cNvGraphicFramePr/>
          <p:nvPr/>
        </p:nvGraphicFramePr>
        <p:xfrm>
          <a:off x="397763" y="1547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{0B241F7E-EF91-4061-96C1-680373801F9B}</a:tableStyleId>
              </a:tblPr>
              <a:tblGrid>
                <a:gridCol w="3026000"/>
                <a:gridCol w="1512600"/>
                <a:gridCol w="558300"/>
                <a:gridCol w="664675"/>
                <a:gridCol w="1401550"/>
                <a:gridCol w="561575"/>
                <a:gridCol w="623800"/>
              </a:tblGrid>
              <a:tr h="41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Categorization</a:t>
                      </a:r>
                      <a:endParaRPr b="0" i="0" sz="1400" u="none" cap="none" strike="noStrike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Amazon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GBs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Cores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MS Azure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GBs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Cores</a:t>
                      </a:r>
                      <a:endParaRPr b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Optimized</a:t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r4.xlarge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30.5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DS12_v2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28.0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Compute Optimized</a:t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c5.xlarge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8.0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F4s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8.0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Storage Optimized</a:t>
                      </a:r>
                      <a:endParaRPr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i3.xlarge**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30.5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L4s**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32.0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Optimized</a:t>
                      </a:r>
                      <a:endParaRPr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p2.xlarge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61.0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NC6s_v3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112.0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Purpose</a:t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m5.xlarge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16.0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DS3_v2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14.0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31"/>
          <p:cNvSpPr/>
          <p:nvPr/>
        </p:nvSpPr>
        <p:spPr>
          <a:xfrm>
            <a:off x="2072975" y="2750472"/>
            <a:ext cx="1363800" cy="5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Delta Cache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870" y="4814689"/>
            <a:ext cx="466130" cy="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220" name="Google Shape;220;p31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Selection: Categories</a:t>
            </a:r>
            <a:endParaRPr/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2" type="body"/>
          </p:nvPr>
        </p:nvSpPr>
        <p:spPr>
          <a:xfrm>
            <a:off x="4736601" y="1124700"/>
            <a:ext cx="4407300" cy="3828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Storage Optimized</a:t>
            </a:r>
            <a:endParaRPr b="1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Optimized with Delta IO Caching !!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ML &amp; DL workloads with data caching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Data Analysis / Analytics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If shuffle-spill remains a problem</a:t>
            </a:r>
            <a:br>
              <a:rPr lang="en" sz="1600"/>
            </a:br>
            <a:r>
              <a:rPr lang="en" sz="1600"/>
              <a:t>(no other mitigation strategy)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Solid State Drives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Non-Volatile Memory Express (NVME)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spark-caching is a requirement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GPU Optimized</a:t>
            </a:r>
            <a:endParaRPr b="1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ML &amp; DL workloads with exceptionally large memory and compute requirements</a:t>
            </a:r>
            <a:br>
              <a:rPr lang="en" sz="1600"/>
            </a:br>
            <a:r>
              <a:rPr lang="en" sz="1600"/>
              <a:t>(presumes caching)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Memory Optimized</a:t>
            </a:r>
            <a:endParaRPr b="1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ML workload with data caching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If shuffle-spill remains a problem</a:t>
            </a:r>
            <a:br>
              <a:rPr lang="en" sz="1600"/>
            </a:br>
            <a:r>
              <a:rPr lang="en" sz="1600"/>
              <a:t>(no other mitigation strategy)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spark-caching is a requirement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Compute Optimized</a:t>
            </a:r>
            <a:endParaRPr b="1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ETL with full file scans and no data reuse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Structured Streaming Jobs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General Purpose</a:t>
            </a:r>
            <a:endParaRPr b="1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Used in absence of specific requirements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Categories</a:t>
            </a:r>
            <a:endParaRPr/>
          </a:p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many iterations did it take? Increasing the VM Level or number of VMs for more cores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Is your cluster underutilized?</a:t>
            </a:r>
            <a:br>
              <a:rPr lang="en"/>
            </a:br>
            <a:r>
              <a:rPr lang="en"/>
              <a:t>Reduce the VM level or number of VMs for fewer cores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Expect this processes to take a fair amount of trial and error</a:t>
            </a:r>
            <a:br>
              <a:rPr lang="en"/>
            </a:br>
            <a:r>
              <a:rPr lang="en"/>
              <a:t>(aka time, aka money)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 is easy...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a guess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you are spilling, assume</a:t>
            </a:r>
            <a:br>
              <a:rPr lang="en"/>
            </a:br>
            <a:r>
              <a:rPr lang="en"/>
              <a:t>you need more RAM</a:t>
            </a:r>
            <a:br>
              <a:rPr lang="en"/>
            </a:br>
            <a:r>
              <a:rPr lang="en"/>
              <a:t>(unless you have skew)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you shuffles are slow, increase VM Level while decreasing the number of VMs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4419600" y="1066800"/>
            <a:ext cx="1524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240" name="Google Shape;240;p33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Guessing Compute Level</a:t>
            </a:r>
            <a:endParaRPr/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247650" y="990600"/>
            <a:ext cx="8648700" cy="41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Barlow"/>
                <a:ea typeface="Barlow"/>
                <a:cs typeface="Barlow"/>
                <a:sym typeface="Barlow"/>
              </a:rPr>
              <a:t>How?</a:t>
            </a:r>
            <a:endParaRPr sz="4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3886200" y="4419600"/>
            <a:ext cx="1143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0" y="4724400"/>
            <a:ext cx="1143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320040" y="4572000"/>
            <a:ext cx="8442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en" sz="1600"/>
              <a:t>Adjust, experiment and retest - at least time (and money)</a:t>
            </a:r>
            <a:br>
              <a:rPr lang="en" sz="1600"/>
            </a:br>
            <a:r>
              <a:rPr lang="en" sz="1600"/>
              <a:t>is saved by starting with a semi-reasonable configuration</a:t>
            </a:r>
            <a:endParaRPr sz="1600"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4724400" y="1052700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Assume we have 100 GB or </a:t>
            </a:r>
            <a:r>
              <a:rPr b="1" lang="en" sz="1600"/>
              <a:t>102,400 MB</a:t>
            </a:r>
            <a:endParaRPr/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253" name="Google Shape;253;p34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Compute Level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4727448" y="1509900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en" sz="1600"/>
              <a:t>Assume </a:t>
            </a:r>
            <a:r>
              <a:rPr b="1" lang="en" sz="1600"/>
              <a:t>maxPartitionBytes</a:t>
            </a:r>
            <a:r>
              <a:rPr lang="en" sz="1600"/>
              <a:t> is </a:t>
            </a:r>
            <a:r>
              <a:rPr b="1" lang="en" sz="1600"/>
              <a:t>128 MB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4727448" y="1905000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b="1" lang="en" sz="1600"/>
              <a:t>102,400 MB</a:t>
            </a:r>
            <a:r>
              <a:rPr lang="en" sz="1600"/>
              <a:t> / </a:t>
            </a:r>
            <a:r>
              <a:rPr b="1" lang="en" sz="1600"/>
              <a:t>128 MB</a:t>
            </a:r>
            <a:r>
              <a:rPr lang="en" sz="1600"/>
              <a:t> = </a:t>
            </a:r>
            <a:r>
              <a:rPr b="1" lang="en" sz="1600"/>
              <a:t>800 partitions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4727448" y="2576700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b="1" lang="en" sz="1600"/>
              <a:t>Compute Optimized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4727448" y="3033900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b="1" lang="en" sz="1600"/>
              <a:t>Level 5</a:t>
            </a:r>
            <a:r>
              <a:rPr lang="en" sz="1600"/>
              <a:t>, </a:t>
            </a:r>
            <a:r>
              <a:rPr b="1" lang="en" sz="1600"/>
              <a:t>144 GB</a:t>
            </a:r>
            <a:r>
              <a:rPr lang="en" sz="1600"/>
              <a:t>, </a:t>
            </a:r>
            <a:r>
              <a:rPr b="1" lang="en" sz="1600"/>
              <a:t>72 cores </a:t>
            </a:r>
            <a:r>
              <a:rPr lang="en" sz="1600"/>
              <a:t>each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4727448" y="3657600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b="1" lang="en" sz="1600"/>
              <a:t>2 iterations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4727448" y="4114800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7"/>
            </a:pPr>
            <a:r>
              <a:rPr b="1" lang="en" sz="1600"/>
              <a:t>800 par </a:t>
            </a:r>
            <a:r>
              <a:rPr lang="en" sz="1600"/>
              <a:t>/ </a:t>
            </a:r>
            <a:r>
              <a:rPr b="1" lang="en" sz="1600"/>
              <a:t>72 cores</a:t>
            </a:r>
            <a:r>
              <a:rPr lang="en" sz="1600"/>
              <a:t> / </a:t>
            </a:r>
            <a:r>
              <a:rPr b="1" lang="en" sz="1600"/>
              <a:t>2 iterations</a:t>
            </a:r>
            <a:r>
              <a:rPr lang="en" sz="1600"/>
              <a:t> = </a:t>
            </a:r>
            <a:r>
              <a:rPr b="1" lang="en" sz="1600"/>
              <a:t>6 VMs</a:t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20040" y="1048512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Calculate the data’s size on disk</a:t>
            </a:r>
            <a:endParaRPr sz="1600"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23088" y="1505712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b="1" lang="en" sz="1600"/>
              <a:t>spark.sql.files.maxPartitionBytes?</a:t>
            </a:r>
            <a:endParaRPr b="1" sz="1200"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23088" y="1908048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" sz="1600"/>
              <a:t>Compute the number of partitions or cheat and call </a:t>
            </a:r>
            <a:r>
              <a:rPr b="1" lang="en" sz="1600"/>
              <a:t>df.rdd.getNumPartitions()</a:t>
            </a:r>
            <a:endParaRPr sz="1600"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323088" y="2575560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" sz="1600"/>
              <a:t>Decide which category of VM you want 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323088" y="3032760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Based on the SLA, quota, and budget, select the type and level of VM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23088" y="3654552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en" sz="1600"/>
              <a:t>Select the number of iterations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23088" y="4111752"/>
            <a:ext cx="40509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7"/>
            </a:pPr>
            <a:r>
              <a:rPr lang="en" sz="1600"/>
              <a:t>Compute the number of VMs</a:t>
            </a:r>
            <a:endParaRPr/>
          </a:p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Before designing the cluster, we need to answer 6 questions: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20040" y="1511700"/>
            <a:ext cx="86442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arlow"/>
              <a:buChar char="●"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Who will be using the cluster?</a:t>
            </a:r>
            <a:br>
              <a:rPr lang="en" sz="2000">
                <a:latin typeface="Barlow"/>
                <a:ea typeface="Barlow"/>
                <a:cs typeface="Barlow"/>
                <a:sym typeface="Barlow"/>
              </a:rPr>
            </a:b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-393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arlow"/>
              <a:buChar char="●"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What will the cluster be used for?</a:t>
            </a:r>
            <a:br>
              <a:rPr lang="en" sz="2000">
                <a:latin typeface="Barlow"/>
                <a:ea typeface="Barlow"/>
                <a:cs typeface="Barlow"/>
                <a:sym typeface="Barlow"/>
              </a:rPr>
            </a:b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-393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arlow"/>
              <a:buChar char="●"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Where will the cluster [and data] reside?</a:t>
            </a:r>
            <a:br>
              <a:rPr lang="en" sz="2000">
                <a:latin typeface="Barlow"/>
                <a:ea typeface="Barlow"/>
                <a:cs typeface="Barlow"/>
                <a:sym typeface="Barlow"/>
              </a:rPr>
            </a:b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-393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arlow"/>
              <a:buChar char="●"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When are the results needed?</a:t>
            </a:r>
            <a:br>
              <a:rPr lang="en" sz="2000">
                <a:latin typeface="Barlow"/>
                <a:ea typeface="Barlow"/>
                <a:cs typeface="Barlow"/>
                <a:sym typeface="Barlow"/>
              </a:rPr>
            </a:b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-393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arlow"/>
              <a:buChar char="●"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How do I control/predict the costs?</a:t>
            </a:r>
            <a:br>
              <a:rPr lang="en" sz="2000">
                <a:latin typeface="Barlow"/>
                <a:ea typeface="Barlow"/>
                <a:cs typeface="Barlow"/>
                <a:sym typeface="Barlow"/>
              </a:rPr>
            </a:b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-393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arlow"/>
              <a:buChar char="●"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Why do I care about all these details?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98" name="Google Shape;98;p1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WWWWHW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105" name="Google Shape;105;p1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will be using the cluster?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one level, we can split on personas...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Analyst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SQL Analyst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Scientist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Engineers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...and everyone else (intentionally oversimplified)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113" name="Google Shape;113;p2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- Groups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Besides personas, we also have to consider groups: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Different data restrictions for Group A vs Group B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Groups with heavy cluster demands (e.g. engineers)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Groups with light cluster demands (e.g. SQL Analyst)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Groups that will share a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Structured Streaming Jobs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Batch ETL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Pipelines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 Hoc Data Analysis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Reporting Generation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Training ML &amp; Deep Learning Models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343400" y="3048000"/>
            <a:ext cx="304800" cy="167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cluster be used for?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47472" y="3886200"/>
            <a:ext cx="8796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How a cluster is used often follows the persona of the person using it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343400" y="990600"/>
            <a:ext cx="3048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will the cluster [and data] reside?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often </a:t>
            </a:r>
            <a:r>
              <a:rPr lang="en"/>
              <a:t>dictated</a:t>
            </a:r>
            <a:r>
              <a:rPr lang="en"/>
              <a:t> to us, but consider these options...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Personal PC or Laptop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On-Prem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Cloud (MSA, AWS, GCP, Other)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Gov-Cloud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Various Cloud Regions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Spark job’s SLA generally refers to how long it takes to “deliver” data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Real-Time</a:t>
            </a:r>
            <a:endParaRPr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data needs to be “processed” as soon as it arrives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Near Real-Time</a:t>
            </a:r>
            <a:endParaRPr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data needs to be “processed” faster than it arrives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...and everything else kind of depends</a:t>
            </a:r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142" name="Google Shape;142;p23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are the results needed?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20040" y="1508760"/>
            <a:ext cx="88239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arrives at midnight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report must be ready by 9 AM the following morning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have up to 9 hours to “deliver” the data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Given the hours of execution, cluster stability might be a concern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Multiple executors will help mitigate this, but we may want to</a:t>
            </a:r>
            <a:br>
              <a:rPr lang="en"/>
            </a:br>
            <a:r>
              <a:rPr lang="en"/>
              <a:t>limit ourselves to 4 hours of execution in case it has to be reran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this case a job-specific cluster sized and tuned to 4 hours</a:t>
            </a:r>
            <a:br>
              <a:rPr lang="en"/>
            </a:br>
            <a:r>
              <a:rPr lang="en"/>
              <a:t>of execution would be enough to support retrying the job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is no need/harm to tune to 1 hour of execution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45734" y="1128900"/>
            <a:ext cx="87984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#1: Yesterday’s Sales</a:t>
            </a:r>
            <a:endParaRPr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- “It Depends” #1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20040" y="150876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is collected over the course of the month (1st to ~31st)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report must be ready by the 7th of the following month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have up to 7 days to “deliver” the data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untuned implementation takes 24 hours to complete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commodity or even a shared cluster would suffice for this job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performance is impacted by low memory (e.g. spill) or other jobs,</a:t>
            </a:r>
            <a:br>
              <a:rPr lang="en"/>
            </a:br>
            <a:r>
              <a:rPr lang="en"/>
              <a:t>there is still plenty of time. A job-specific cluster may be unwarranted.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Prudence would dictate that one not tune this job</a:t>
            </a:r>
            <a:endParaRPr/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cost of tuning this job is not justifiable given its SLA and possible labor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45734" y="1128900"/>
            <a:ext cx="87984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#2: Last Month’s Sales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 for High Performance</a:t>
            </a:r>
            <a:endParaRPr/>
          </a:p>
        </p:txBody>
      </p:sp>
      <p:sp>
        <p:nvSpPr>
          <p:cNvPr id="161" name="Google Shape;161;p2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- “It Depends” #2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