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-regular.fntdata"/><Relationship Id="rId21" Type="http://schemas.openxmlformats.org/officeDocument/2006/relationships/slide" Target="slides/slide16.xml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1eff0ece7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OOM errors are the same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Java heap space </a:t>
            </a:r>
            <a:r>
              <a:rPr lang="en"/>
              <a:t>- Too much of the java heap is in use cannot be freed by the garbage collector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GC Overhead limit exceeded </a:t>
            </a:r>
            <a:r>
              <a:rPr lang="en"/>
              <a:t>- After a garbage collection, if the Java process is spending more than approximately 98% of its time doing garbage collection and if it is recovering less than 2% of the heap and has been doing so far the last 5 consecutive garbage collections, then a java.lang.OutOfMemoryError is thrown.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Permgen space error</a:t>
            </a:r>
            <a:r>
              <a:rPr lang="en"/>
              <a:t> - The PermGen space error indicates that the Permanent Generation’s area in memory is exhausted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Metaspace </a:t>
            </a:r>
            <a:r>
              <a:rPr lang="en"/>
              <a:t>- Java class metadata is allocated in native memory, thrown when if the metaspace for class metadata is exhausted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Requested array size exceeds VM limit </a:t>
            </a:r>
            <a:r>
              <a:rPr lang="en"/>
              <a:t>- This error indicates that the application attempted to allocate an array that is larger than the heap size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Out of swap space </a:t>
            </a:r>
            <a:r>
              <a:rPr lang="en"/>
              <a:t>- This exception occurs when an allocation from the native heap failed and the native heap might be close to exhaustion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stack_trace_with_native_method </a:t>
            </a:r>
            <a:r>
              <a:rPr lang="en"/>
              <a:t>- Whenever this error message is thrown then a stack trace is printed in which the top frame is a native method, then this is an indication that a native method has encountered an allocation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</a:t>
            </a:r>
            <a:r>
              <a:rPr lang="en"/>
              <a:t>: Cluster E - this is the scenario that is most likely to throw an OOM of type </a:t>
            </a:r>
            <a:r>
              <a:rPr b="1" lang="en"/>
              <a:t>Java heap space </a:t>
            </a:r>
            <a:r>
              <a:rPr lang="en"/>
              <a:t>or </a:t>
            </a:r>
            <a:r>
              <a:rPr b="1" lang="en"/>
              <a:t>GC Overhead limit exceeded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LEAST</a:t>
            </a:r>
            <a:r>
              <a:rPr lang="en"/>
              <a:t>: Cluster A - because it has plenty of RAM (exception to this to come)</a:t>
            </a:r>
            <a:endParaRPr/>
          </a:p>
        </p:txBody>
      </p:sp>
      <p:sp>
        <p:nvSpPr>
          <p:cNvPr id="281" name="Google Shape;281;g91eff0ece7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1eff0ece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ETL Job &amp; Report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Shouldn’t be caching any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Scientist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Expected to cache the entire datasets in 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can be assumed the cluster was sized appropriately for this task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can be assumed that storage level is MEMORY_ONLY and that it all fits into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Analyst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assume this individual is caching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Might get an OOM Error by pulling too much data into the executor, but this would not be induced by caching.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can be assumed that the storage level is the default value MEMORY_AND_DISK with memory moving from memory to disk as each query is executed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likely to see a cache-induced OOM Error because each query is executed one at a time with minimal pressure on the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of Analyst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factors for a Single Analyst apply here 5 fold.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key factor here is the shared cluster and the default MEMORY_AND_DISK storage level.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will happen here is that you have multiple users forcing memory into RAM, then spilling to disk and then reconstituting that data from RAM or Disk back into UnsafeRow.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going to induce a lot of garbage collect - note that we won’t run out of Heap because it will simply spill to disk.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HOWEVER, if the speed at which data is moved in and out of the various cached states is faster than it can be spilled to disk, the Garbage Collector can see a scenario in which it cannot free up enough memory fast enough causing the </a:t>
            </a:r>
            <a:r>
              <a:rPr b="1" lang="en"/>
              <a:t>GC Overhead limit exceeded </a:t>
            </a:r>
            <a:r>
              <a:rPr lang="en"/>
              <a:t>scenario to be triggered.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ETL Job #2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type of error can actually occur anywhere caching is used.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not uncommon to see companies that are [erroneously &amp; excessively] using caching during big ETL jobs, especially in the production of big pipelines.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“heavy” pressure that these jobs put on the cluster can be cause the same type of OOM Error as our scenario of 5 analyst</a:t>
            </a:r>
            <a:endParaRPr/>
          </a:p>
        </p:txBody>
      </p:sp>
      <p:sp>
        <p:nvSpPr>
          <p:cNvPr id="304" name="Google Shape;304;g91eff0ece7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1eff0ece7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difference in costs between any of these clusters assuming the cluster is alive for the duration of the job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level of compute is exactly the same and because we pay for compute-time and not actual-time, the cloud costs are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Technically there is a variance, such as paying for IP addresses per machine, but these ancillary charges are so insignificant that it doesn’t matter for the sake of this conversation.</a:t>
            </a:r>
            <a:endParaRPr/>
          </a:p>
        </p:txBody>
      </p:sp>
      <p:sp>
        <p:nvSpPr>
          <p:cNvPr id="324" name="Google Shape;324;g91eff0ece7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1eff0ece7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320 partitions * 3 minutes = 960 minutes of compute-time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2 iterations</a:t>
            </a:r>
            <a:r>
              <a:rPr lang="en"/>
              <a:t> (320 par / 160 cores / 1 vms)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6 min runtime</a:t>
            </a:r>
            <a:r>
              <a:rPr lang="en"/>
              <a:t> (2 iterations * 3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4 iterations </a:t>
            </a:r>
            <a:r>
              <a:rPr lang="en"/>
              <a:t>(320 par / 80 cores / 1 vms)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12 min runtime </a:t>
            </a:r>
            <a:r>
              <a:rPr lang="en"/>
              <a:t>(4 iterations * 3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3 iterations </a:t>
            </a:r>
            <a:r>
              <a:rPr lang="en"/>
              <a:t>(320 par / 40 cores / 3 vms) - math comes out at 2.6, </a:t>
            </a:r>
            <a:r>
              <a:rPr b="1" lang="en">
                <a:solidFill>
                  <a:srgbClr val="FF0000"/>
                </a:solidFill>
              </a:rPr>
              <a:t>but there are no partition iterations!</a:t>
            </a:r>
            <a:endParaRPr b="1"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9 minutes runtime </a:t>
            </a:r>
            <a:r>
              <a:rPr lang="en"/>
              <a:t>(3 iterations * 3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D: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8 iterations </a:t>
            </a:r>
            <a:r>
              <a:rPr lang="en"/>
              <a:t>(320 par / 20 cores / 2 vms)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24 minutes runtime </a:t>
            </a:r>
            <a:r>
              <a:rPr lang="en"/>
              <a:t>(8 iterations * 3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E: #1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1 iteration</a:t>
            </a:r>
            <a:r>
              <a:rPr lang="en"/>
              <a:t> (320 par / 10 cores / 40)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3 minutes (1 iteration * 3 minutes)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 PROVISIONED: We have 80 cores too many (more on this next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E #2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 PROVISIONED!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have 80 cores too many.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However, given that Spark 3 can run multiple stages in parallel, this is now a viable strategy where max compute may be the total of all parallelized stages.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 join, stage #1 and stage #2 can be ran at the same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two stages feed into stage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stage #1 has 100 tasks &amp; stage #2 has 300 tasks then 400 tasks can run at once.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Final prediction would be something like </a:t>
            </a:r>
            <a:r>
              <a:rPr b="1" lang="en"/>
              <a:t>Math.max(</a:t>
            </a:r>
            <a:r>
              <a:rPr b="1" lang="en">
                <a:solidFill>
                  <a:srgbClr val="FF0000"/>
                </a:solidFill>
              </a:rPr>
              <a:t>stage-3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stage-1+stage-2</a:t>
            </a:r>
            <a:r>
              <a:rPr b="1" lang="en"/>
              <a:t>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91eff0ece7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1eff0ece7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BEST/WORSE</a:t>
            </a:r>
            <a:r>
              <a:rPr lang="en"/>
              <a:t>: Which cluster config (A,B,C,D) doesn’t really matter - the only factor here should be compute.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</a:t>
            </a:r>
            <a:r>
              <a:rPr lang="en"/>
              <a:t>: </a:t>
            </a:r>
            <a:r>
              <a:rPr b="1" lang="en">
                <a:solidFill>
                  <a:srgbClr val="0000FF"/>
                </a:solidFill>
              </a:rPr>
              <a:t>Compute Optimized</a:t>
            </a:r>
            <a:r>
              <a:rPr lang="en"/>
              <a:t> - Not Memory or Storage optimized, it’s cheaper and memory/spill should not be an issue in this case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Delta Cache</a:t>
            </a:r>
            <a:r>
              <a:rPr lang="en"/>
              <a:t> - No, re-reads are not expected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Termination</a:t>
            </a:r>
            <a:r>
              <a:rPr lang="en"/>
              <a:t> - No, presumably a scheduled job - cluster starts and stops with the job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VMs</a:t>
            </a:r>
            <a:r>
              <a:rPr lang="en"/>
              <a:t> - No, compute should be pre-configured for the use case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Storage</a:t>
            </a:r>
            <a:r>
              <a:rPr lang="en"/>
              <a:t> - No, storage should be pre-configured for the use case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High Concurrency</a:t>
            </a:r>
            <a:r>
              <a:rPr lang="en"/>
              <a:t> - No, this is for a single job, best suited for shared users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Cluster Pools </a:t>
            </a:r>
            <a:r>
              <a:rPr lang="en"/>
              <a:t>- Maybe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No, presumably a scheduled job - cluster starts and stops with the job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Yes, Pools could decrease launch time at the cost of constraining features.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Yes, with pipelines, there are many jobs orchestrated together and pools can reduce the total runtime.</a:t>
            </a:r>
            <a:endParaRPr/>
          </a:p>
        </p:txBody>
      </p:sp>
      <p:sp>
        <p:nvSpPr>
          <p:cNvPr id="375" name="Google Shape;375;g91eff0ece7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1eff0ece7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</a:t>
            </a:r>
            <a:r>
              <a:rPr lang="en"/>
              <a:t>: Favor Cluster A, goal being lest VMs due to the expected shuffles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LEAST</a:t>
            </a:r>
            <a:r>
              <a:rPr lang="en"/>
              <a:t>: Avoid too many VMs due to the expected shuffles.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note, it should be expected that many VMs will be required to reach the desired level of compute.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the largest VM only offers 76 cores and 228 partitions are required to be processed in a single iterations, 3 VMs will be required (3 * 76 &gt;= 228)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</a:t>
            </a:r>
            <a:r>
              <a:rPr lang="en"/>
              <a:t>: </a:t>
            </a:r>
            <a:r>
              <a:rPr b="1" lang="en">
                <a:solidFill>
                  <a:srgbClr val="0000FF"/>
                </a:solidFill>
              </a:rPr>
              <a:t>Memory Optimized</a:t>
            </a:r>
            <a:r>
              <a:rPr lang="en"/>
              <a:t> to avoid spill with joins - Not Storage optimized because Delta Cache should not be needed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Delta Cache</a:t>
            </a:r>
            <a:r>
              <a:rPr lang="en"/>
              <a:t> - No, re-reads are not expected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Termination</a:t>
            </a:r>
            <a:r>
              <a:rPr lang="en"/>
              <a:t> - No, presumably a scheduled job - cluster starts and stops with the job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VMs</a:t>
            </a:r>
            <a:r>
              <a:rPr lang="en"/>
              <a:t> - No, compute should be pre-configured for the use case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Storage</a:t>
            </a:r>
            <a:r>
              <a:rPr lang="en"/>
              <a:t> - No, storage should be pre-configured for the use case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High Concurrency</a:t>
            </a:r>
            <a:r>
              <a:rPr lang="en"/>
              <a:t> - No, this is for a single job, best suited for shared users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Cluster Pools </a:t>
            </a:r>
            <a:r>
              <a:rPr lang="en"/>
              <a:t>- Maybe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No, presumably a scheduled job - cluster starts and stops with the job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Yes, Pools could decrease launch time at the cost of constraining features.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Yes, with pipelines, there are many jobs orchestrated together and pools can reduce the total runtime.</a:t>
            </a:r>
            <a:endParaRPr/>
          </a:p>
        </p:txBody>
      </p:sp>
      <p:sp>
        <p:nvSpPr>
          <p:cNvPr id="406" name="Google Shape;406;g91eff0ece7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d48862944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8d48862944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eff0ece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91eff0ece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eff0ece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91eff0ece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eff0ece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</a:t>
            </a:r>
            <a:r>
              <a:rPr lang="en"/>
              <a:t>: Cluster A - Analyst typically engage in a lot of wide transformations. Given a multitude of shuffle operations this would not require network IO and possibly no disk 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WORSE</a:t>
            </a:r>
            <a:r>
              <a:rPr lang="en"/>
              <a:t>: Cluster D - With a lot of nodes, there will be a lot of machines to shuffle between.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</a:t>
            </a:r>
            <a:r>
              <a:rPr lang="en"/>
              <a:t>: Storage Optimized with Delta Cache to account for expected re-reads of the data and potential caching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Delta Cache</a:t>
            </a:r>
            <a:r>
              <a:rPr lang="en"/>
              <a:t> - Yes, expect multiple re-reads of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Termination</a:t>
            </a:r>
            <a:r>
              <a:rPr lang="en"/>
              <a:t> - Yes, terminate clusters after user goes home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VMs</a:t>
            </a:r>
            <a:r>
              <a:rPr lang="en"/>
              <a:t> - Maybe, depends on their typical workload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Storage</a:t>
            </a:r>
            <a:r>
              <a:rPr lang="en"/>
              <a:t> - No, not expecting this user to produce a lot of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High Concurrency</a:t>
            </a:r>
            <a:r>
              <a:rPr lang="en"/>
              <a:t> - No, this is for a single user, best suited for shared users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Cluster Pools</a:t>
            </a:r>
            <a:r>
              <a:rPr lang="en"/>
              <a:t> - Yes!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VM selection is restricted to the configuration of the pool “safely” enabling this user to create their own clusters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Teams benefit from pools in which the team uses the same type of VMs and need to bring clusters on and offline throughout the day</a:t>
            </a:r>
            <a:endParaRPr/>
          </a:p>
        </p:txBody>
      </p:sp>
      <p:sp>
        <p:nvSpPr>
          <p:cNvPr id="115" name="Google Shape;115;g91eff0ece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eff0ece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The best &amp; worst are the same as single analyst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</a:t>
            </a:r>
            <a:r>
              <a:rPr lang="en"/>
              <a:t>: Cluster A - Analyst typically engage in a lot of wide transformations. Given a multitude of shuffle operations this would not require network IO and possibly no disk 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WORSE</a:t>
            </a:r>
            <a:r>
              <a:rPr lang="en"/>
              <a:t>: Cluster D - With a lot of nodes, there will be a lot of machines to shuffle between.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The category is the same as a single analyst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</a:t>
            </a:r>
            <a:r>
              <a:rPr lang="en"/>
              <a:t>: Storage Optimized with Delta Cache to account for expected re-reads of the data and potential caching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Delta Cache</a:t>
            </a:r>
            <a:r>
              <a:rPr lang="en"/>
              <a:t> - Yes, expect multiple re-reads of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Termination</a:t>
            </a:r>
            <a:r>
              <a:rPr lang="en"/>
              <a:t> - Yes, terminate clusters after user goes home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VMs</a:t>
            </a:r>
            <a:r>
              <a:rPr lang="en"/>
              <a:t> - </a:t>
            </a:r>
            <a:r>
              <a:rPr lang="en">
                <a:solidFill>
                  <a:srgbClr val="0000FF"/>
                </a:solidFill>
              </a:rPr>
              <a:t>Yes, because the cluster is shared by multiple users, the cluster can scale up and down as needed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Storage</a:t>
            </a:r>
            <a:r>
              <a:rPr lang="en"/>
              <a:t> - No, not expecting this user to produce a lot of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High Concurrency</a:t>
            </a:r>
            <a:r>
              <a:rPr lang="en"/>
              <a:t> - </a:t>
            </a:r>
            <a:r>
              <a:rPr lang="en">
                <a:solidFill>
                  <a:srgbClr val="0000FF"/>
                </a:solidFill>
              </a:rPr>
              <a:t>Yes, as long as no one needs Scala, this feature could provide better control and usage for a team of analyst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Cluster Pools</a:t>
            </a:r>
            <a:r>
              <a:rPr lang="en"/>
              <a:t> - Yes!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VM selection is restricted to the configuration of the pool “safely” enabling this user to create their own clusters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Teams benefit from pools in which the team uses the same type of VMs and need to bring clusters on and offline throughout the day</a:t>
            </a:r>
            <a:endParaRPr/>
          </a:p>
        </p:txBody>
      </p:sp>
      <p:sp>
        <p:nvSpPr>
          <p:cNvPr id="144" name="Google Shape;144;g91eff0ece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1eff0ece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LEAST LIKELY TO SURVIVE</a:t>
            </a:r>
            <a:r>
              <a:rPr lang="en"/>
              <a:t>: Cluster A - With a single node, if that one node fails the entire job fails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LIKELY TO SURVIVE</a:t>
            </a:r>
            <a:r>
              <a:rPr lang="en"/>
              <a:t>: Cluster E - With 16 nodes, 15 could be lost before the entire job is lost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Cluster E might be the most stable, but it should be understood that this is very unlikely to happen with “standard” VMs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Where one is likely to lose an executor is with AWS Spot Pricing (presumably to save costs) because the VM can be torn down as the market price changes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The second scenario where this might occur is on an auto-scaling cluster that is scaling down however this should only occur between jobs</a:t>
            </a:r>
            <a:endParaRPr b="1"/>
          </a:p>
        </p:txBody>
      </p:sp>
      <p:sp>
        <p:nvSpPr>
          <p:cNvPr id="173" name="Google Shape;173;g91eff0ece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eff0ece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</a:t>
            </a:r>
            <a:r>
              <a:rPr lang="en"/>
              <a:t>: The first iteration of a model is largely experimental.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Cluster A - fewer VMs in this case will minimize the impact of shuffles.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Cluster B or C - will provide more stability if it is a concern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WORSE</a:t>
            </a:r>
            <a:r>
              <a:rPr lang="en"/>
              <a:t>: Cluster D - With a lot of nodes, there will be a lot of machines to shuffle between.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</a:t>
            </a:r>
            <a:r>
              <a:rPr lang="en"/>
              <a:t>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Storage Optimized with Delta Cache to account for expected re-reads of the data and </a:t>
            </a:r>
            <a:r>
              <a:rPr lang="en">
                <a:solidFill>
                  <a:srgbClr val="0000FF"/>
                </a:solidFill>
              </a:rPr>
              <a:t>expectation to cache the entire training datasets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GPU Optimized if the compute and memory provided by Storage Optimized is not enough - note the loss of Delta caching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Delta Cache</a:t>
            </a:r>
            <a:r>
              <a:rPr lang="en"/>
              <a:t> - Yes, expect multiple re-reads of data, </a:t>
            </a:r>
            <a:r>
              <a:rPr lang="en">
                <a:solidFill>
                  <a:srgbClr val="0000FF"/>
                </a:solidFill>
              </a:rPr>
              <a:t>especially during the production of the first iteration of a model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Termination</a:t>
            </a:r>
            <a:r>
              <a:rPr lang="en"/>
              <a:t> - Yes, terminate clusters after user goes home, </a:t>
            </a:r>
            <a:r>
              <a:rPr lang="en">
                <a:solidFill>
                  <a:srgbClr val="0000FF"/>
                </a:solidFill>
              </a:rPr>
              <a:t>consider a high timeout to avoid loss of data by accidental termination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VMs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</a:rPr>
              <a:t>No, the typical ML job will scale the cluster to max in most every case</a:t>
            </a:r>
            <a:endParaRPr>
              <a:solidFill>
                <a:srgbClr val="00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</a:rPr>
              <a:t>No, the scale up/down operations have negative effects on cached data that most ML jobs depend on (VM goes away, cached data goes away). Scale-down should/will not occur during a job, but it might between steps if the DS steps away for coffee for too long.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Storage</a:t>
            </a:r>
            <a:r>
              <a:rPr lang="en"/>
              <a:t> - No, not expecting this user to produce a lot of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High Concurrency</a:t>
            </a:r>
            <a:r>
              <a:rPr lang="en"/>
              <a:t> - No, this is for a single user, best suited for shared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Cluster Pools</a:t>
            </a:r>
            <a:r>
              <a:rPr lang="en"/>
              <a:t> - Yes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VM selection is restricted to the configuration of the pool “safely” enabling this user to create their own clusters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Teams benefit from pools in which the team uses the same type of VMs and need to bring clusters on and offline throughout the day</a:t>
            </a:r>
            <a:endParaRPr b="1"/>
          </a:p>
        </p:txBody>
      </p:sp>
      <p:sp>
        <p:nvSpPr>
          <p:cNvPr id="195" name="Google Shape;195;g91eff0ece7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1eff0ece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BEST: </a:t>
            </a:r>
            <a:r>
              <a:rPr lang="en">
                <a:solidFill>
                  <a:srgbClr val="0000FF"/>
                </a:solidFill>
              </a:rPr>
              <a:t>This is the second iteration is an on-demand job - optimize for the fewest nodes if shuffle is a concern, otherwise it may not matter.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WORSE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Assuming the memory/task is sufficient, it may not matter.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The actual number of VMs will more likely be dictated by the job’s required number of cores. For example, if the largest VM provides 72 cores and we need  200+, 2 VMs will be required for the fewest iterations.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</a:t>
            </a:r>
            <a:r>
              <a:rPr lang="en"/>
              <a:t>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Storage Optimized with Delta Cache to account for expected re-reads of the data and </a:t>
            </a:r>
            <a:r>
              <a:rPr lang="en">
                <a:solidFill>
                  <a:srgbClr val="0000FF"/>
                </a:solidFill>
              </a:rPr>
              <a:t>expectation to cache the entire training datasets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GPU Optimized if the compute and memory provided by Storage Optimized is not enough - note the loss of Delta caching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Delta Cache</a:t>
            </a:r>
            <a:r>
              <a:rPr lang="en"/>
              <a:t> - </a:t>
            </a:r>
            <a:r>
              <a:rPr lang="en">
                <a:solidFill>
                  <a:srgbClr val="0000FF"/>
                </a:solidFill>
              </a:rPr>
              <a:t>No, as a one-time job, it is not expected that the data will be re-read but there is also the expectation that the entire dataset will be cached into RAM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Termination</a:t>
            </a:r>
            <a:r>
              <a:rPr lang="en"/>
              <a:t> - </a:t>
            </a:r>
            <a:r>
              <a:rPr lang="en">
                <a:solidFill>
                  <a:srgbClr val="0000FF"/>
                </a:solidFill>
              </a:rPr>
              <a:t>Yes, once the model is trained, we are done. As an on-demand job, this is not a scheduled operation where the cluster terminates when the job does.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VMs</a:t>
            </a:r>
            <a:r>
              <a:rPr lang="en">
                <a:solidFill>
                  <a:srgbClr val="0000FF"/>
                </a:solidFill>
              </a:rPr>
              <a:t> - No, as a job, the cluster should be configured to meet the specific needs of this job.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Auto Scale Storage</a:t>
            </a:r>
            <a:r>
              <a:rPr lang="en">
                <a:solidFill>
                  <a:srgbClr val="0000FF"/>
                </a:solidFill>
              </a:rPr>
              <a:t> - No, as a job, the cluster should be configured to meet the specific needs of this job.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High Concurrency</a:t>
            </a:r>
            <a:r>
              <a:rPr lang="en">
                <a:solidFill>
                  <a:srgbClr val="0000FF"/>
                </a:solidFill>
              </a:rPr>
              <a:t> - No, as a job, the cluster should be configured to meet the specific needs of this job.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Cluster Pools</a:t>
            </a:r>
            <a:r>
              <a:rPr lang="en">
                <a:solidFill>
                  <a:srgbClr val="0000FF"/>
                </a:solidFill>
              </a:rPr>
              <a:t> - No, as a job, the cluster should be configured to meet the specific needs of this job.</a:t>
            </a:r>
            <a:endParaRPr b="1"/>
          </a:p>
        </p:txBody>
      </p:sp>
      <p:sp>
        <p:nvSpPr>
          <p:cNvPr id="227" name="Google Shape;227;g91eff0ece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1eff0ece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LEAST</a:t>
            </a:r>
            <a:r>
              <a:rPr lang="en"/>
              <a:t>: Cluster E - The less RAM allocated to the executor, the smaller the garbage collection sweeps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</a:t>
            </a:r>
            <a:r>
              <a:rPr lang="en"/>
              <a:t>: Cluster A - The more RAM allocated to the executor, the larger the garbage collection sweeps</a:t>
            </a:r>
            <a:endParaRPr b="1"/>
          </a:p>
        </p:txBody>
      </p:sp>
      <p:sp>
        <p:nvSpPr>
          <p:cNvPr id="259" name="Google Shape;259;g91eff0ece7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2">
  <p:cSld name="Two Column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Cluster Configurations Scenarios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</a:t>
            </a:r>
            <a:r>
              <a:rPr lang="en"/>
              <a:t>OOM Error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</a:t>
            </a:r>
            <a:br>
              <a:rPr lang="en"/>
            </a:br>
            <a:r>
              <a:rPr lang="en"/>
              <a:t>most / least likely to encounter an OOM Error?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485075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86" name="Google Shape;286;p26"/>
          <p:cNvSpPr/>
          <p:nvPr/>
        </p:nvSpPr>
        <p:spPr>
          <a:xfrm>
            <a:off x="217690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87" name="Google Shape;287;p26"/>
          <p:cNvSpPr/>
          <p:nvPr/>
        </p:nvSpPr>
        <p:spPr>
          <a:xfrm>
            <a:off x="39089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88" name="Google Shape;288;p26"/>
          <p:cNvSpPr/>
          <p:nvPr/>
        </p:nvSpPr>
        <p:spPr>
          <a:xfrm>
            <a:off x="5641000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89" name="Google Shape;289;p26"/>
          <p:cNvSpPr/>
          <p:nvPr/>
        </p:nvSpPr>
        <p:spPr>
          <a:xfrm>
            <a:off x="73730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90" name="Google Shape;290;p26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1" name="Google Shape;291;p26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2" name="Google Shape;292;p26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3" name="Google Shape;293;p26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4" name="Google Shape;294;p26"/>
          <p:cNvSpPr/>
          <p:nvPr/>
        </p:nvSpPr>
        <p:spPr>
          <a:xfrm>
            <a:off x="74132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Level: </a:t>
            </a:r>
            <a:r>
              <a:rPr b="1" lang="en" sz="900">
                <a:solidFill>
                  <a:srgbClr val="980000"/>
                </a:solidFill>
              </a:rPr>
              <a:t>X-1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16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25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5" name="Google Shape;295;p26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 rot="10800000">
            <a:off x="1371600" y="1603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83028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2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Induced OOM Error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usage cases is most / least</a:t>
            </a:r>
            <a:br>
              <a:rPr lang="en"/>
            </a:br>
            <a:r>
              <a:rPr lang="en"/>
              <a:t>likely to induce an OOM Error induced by caching?</a:t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4724382" y="2209800"/>
            <a:ext cx="1828818" cy="182881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of 5 analyst engaged in heavy, ad hoc analysis against a single shared cluster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6934200" y="2743200"/>
            <a:ext cx="1828818" cy="18288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analyst attempting to validate sales-tax calculations for the previous year against a well formed 100 GB dataset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2438400" y="2819400"/>
            <a:ext cx="1828800" cy="182880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that joins three tables and writes the result to a Delta table used by BI tools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6781800" y="381000"/>
            <a:ext cx="1828800" cy="18288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scientist that is training the first iteration of a model against a 1,000 GB dataset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28600" y="1828800"/>
            <a:ext cx="1828800" cy="18288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ETL Job that is consuming CSV data, updating data types, removing duplicates and then writing it out to parquet </a:t>
            </a:r>
            <a:endParaRPr/>
          </a:p>
        </p:txBody>
      </p:sp>
      <p:pic>
        <p:nvPicPr>
          <p:cNvPr id="313" name="Google Shape;3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grpSp>
        <p:nvGrpSpPr>
          <p:cNvPr id="315" name="Google Shape;315;p27"/>
          <p:cNvGrpSpPr/>
          <p:nvPr/>
        </p:nvGrpSpPr>
        <p:grpSpPr>
          <a:xfrm>
            <a:off x="1789311" y="1687897"/>
            <a:ext cx="3340791" cy="3431808"/>
            <a:chOff x="990600" y="990594"/>
            <a:chExt cx="4267200" cy="4114878"/>
          </a:xfrm>
        </p:grpSpPr>
        <p:sp>
          <p:nvSpPr>
            <p:cNvPr id="316" name="Google Shape;316;p27"/>
            <p:cNvSpPr/>
            <p:nvPr/>
          </p:nvSpPr>
          <p:spPr>
            <a:xfrm>
              <a:off x="990600" y="990594"/>
              <a:ext cx="2209788" cy="1295406"/>
            </a:xfrm>
            <a:prstGeom prst="irregularSeal1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Not Caching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2743182" y="3962400"/>
              <a:ext cx="2514618" cy="1143072"/>
            </a:xfrm>
            <a:prstGeom prst="irregularSeal2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Not Caching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sp>
        <p:nvSpPr>
          <p:cNvPr id="318" name="Google Shape;318;p27"/>
          <p:cNvSpPr/>
          <p:nvPr/>
        </p:nvSpPr>
        <p:spPr>
          <a:xfrm>
            <a:off x="5574200" y="0"/>
            <a:ext cx="2667006" cy="914382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Heavy Caching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5486412" y="3886194"/>
            <a:ext cx="2209788" cy="129540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Light Caching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4038600" y="1600128"/>
            <a:ext cx="2285982" cy="1143072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Excessive Caching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1" name="Google Shape;32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Cores == More Money                           Version #1</a:t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8" name="Google Shape;328;p28"/>
          <p:cNvSpPr/>
          <p:nvPr/>
        </p:nvSpPr>
        <p:spPr>
          <a:xfrm>
            <a:off x="485075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29" name="Google Shape;329;p28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0" name="Google Shape;330;p28"/>
          <p:cNvSpPr/>
          <p:nvPr/>
        </p:nvSpPr>
        <p:spPr>
          <a:xfrm>
            <a:off x="217690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31" name="Google Shape;331;p28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2" name="Google Shape;332;p28"/>
          <p:cNvSpPr/>
          <p:nvPr/>
        </p:nvSpPr>
        <p:spPr>
          <a:xfrm>
            <a:off x="390895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33" name="Google Shape;333;p28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4" name="Google Shape;334;p28"/>
          <p:cNvSpPr/>
          <p:nvPr/>
        </p:nvSpPr>
        <p:spPr>
          <a:xfrm>
            <a:off x="5641000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35" name="Google Shape;335;p28"/>
          <p:cNvSpPr/>
          <p:nvPr/>
        </p:nvSpPr>
        <p:spPr>
          <a:xfrm>
            <a:off x="74132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Level: </a:t>
            </a:r>
            <a:r>
              <a:rPr b="1" lang="en" sz="900">
                <a:solidFill>
                  <a:srgbClr val="980000"/>
                </a:solidFill>
              </a:rPr>
              <a:t>X-1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16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25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6" name="Google Shape;336;p28"/>
          <p:cNvSpPr/>
          <p:nvPr/>
        </p:nvSpPr>
        <p:spPr>
          <a:xfrm>
            <a:off x="737305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37" name="Google Shape;337;p28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8" name="Google Shape;338;p2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the data in 320 partitions is equally distributed, which cluster configuration will cost the most / least amount of money for this job?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6200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1773011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3505200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5232627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6964816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strike="sngStrike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 strike="sngStrike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2" name="Google Shape;352;p2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each partition takes 3 minutes to process… Calculate the </a:t>
            </a:r>
            <a:r>
              <a:rPr b="1" lang="en"/>
              <a:t>compute-time</a:t>
            </a:r>
            <a:r>
              <a:rPr lang="en"/>
              <a:t>, </a:t>
            </a:r>
            <a:r>
              <a:rPr b="1" lang="en"/>
              <a:t>number of iterations </a:t>
            </a:r>
            <a:r>
              <a:rPr lang="en"/>
              <a:t>and </a:t>
            </a:r>
            <a:r>
              <a:rPr b="1" lang="en"/>
              <a:t>run-time </a:t>
            </a:r>
            <a:r>
              <a:rPr lang="en"/>
              <a:t>for each scenario: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4" name="Google Shape;354;p29"/>
          <p:cNvSpPr/>
          <p:nvPr/>
        </p:nvSpPr>
        <p:spPr>
          <a:xfrm>
            <a:off x="485075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55" name="Google Shape;355;p29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200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80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6" name="Google Shape;356;p29"/>
          <p:cNvSpPr/>
          <p:nvPr/>
        </p:nvSpPr>
        <p:spPr>
          <a:xfrm>
            <a:off x="217690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57" name="Google Shape;357;p29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200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80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8" name="Google Shape;358;p29"/>
          <p:cNvSpPr/>
          <p:nvPr/>
        </p:nvSpPr>
        <p:spPr>
          <a:xfrm>
            <a:off x="390895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59" name="Google Shape;359;p29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300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120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0" name="Google Shape;360;p29"/>
          <p:cNvSpPr/>
          <p:nvPr/>
        </p:nvSpPr>
        <p:spPr>
          <a:xfrm>
            <a:off x="5641000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61" name="Google Shape;361;p29"/>
          <p:cNvSpPr/>
          <p:nvPr/>
        </p:nvSpPr>
        <p:spPr>
          <a:xfrm>
            <a:off x="737305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62" name="Google Shape;362;p29"/>
          <p:cNvSpPr/>
          <p:nvPr/>
        </p:nvSpPr>
        <p:spPr>
          <a:xfrm>
            <a:off x="74132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1000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400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Level: </a:t>
            </a:r>
            <a:r>
              <a:rPr b="1" lang="en" sz="900">
                <a:solidFill>
                  <a:srgbClr val="980000"/>
                </a:solidFill>
              </a:rPr>
              <a:t>X-1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40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25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3" name="Google Shape;363;p29"/>
          <p:cNvSpPr/>
          <p:nvPr/>
        </p:nvSpPr>
        <p:spPr>
          <a:xfrm>
            <a:off x="7010725" y="3915699"/>
            <a:ext cx="1904700" cy="9021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Over Provisioned !!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On Spark 3, it might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be a good thing !!!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2057400" y="3065292"/>
            <a:ext cx="1447800" cy="7620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4 iterations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12 minutes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381000" y="3065292"/>
            <a:ext cx="1447800" cy="7620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 iterations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6 minutes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3810000" y="3065292"/>
            <a:ext cx="1447800" cy="7620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2.6 iterations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9 minutes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5562600" y="3065292"/>
            <a:ext cx="1447800" cy="7620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8 iterations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24 minutes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7239000" y="3065292"/>
            <a:ext cx="1447800" cy="7620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0.8 iterations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3 minutes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Cores == More Money                           Version #2</a:t>
            </a:r>
            <a:endParaRPr/>
          </a:p>
        </p:txBody>
      </p:sp>
      <p:sp>
        <p:nvSpPr>
          <p:cNvPr id="371" name="Google Shape;371;p2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372" name="Google Shape;37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320040" y="11430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 best / least suited for a simple ETL job that does not employ wide transformations (no joins)?</a:t>
            </a:r>
            <a:endParaRPr/>
          </a:p>
        </p:txBody>
      </p:sp>
      <p:sp>
        <p:nvSpPr>
          <p:cNvPr id="378" name="Google Shape;378;p3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ETL: Raw -&gt; Bronze</a:t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7114225" y="1773317"/>
            <a:ext cx="1913400" cy="2580600"/>
          </a:xfrm>
          <a:prstGeom prst="verticalScroll">
            <a:avLst>
              <a:gd fmla="val 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Category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Memory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Compute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Storage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GPU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General Purpose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Features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Delta Cache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Termination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VMs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Storage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High Concurrency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Cluster Pool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0" name="Google Shape;380;p30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1" name="Google Shape;381;p30"/>
          <p:cNvSpPr/>
          <p:nvPr/>
        </p:nvSpPr>
        <p:spPr>
          <a:xfrm>
            <a:off x="485075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82" name="Google Shape;382;p30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3" name="Google Shape;383;p30"/>
          <p:cNvSpPr/>
          <p:nvPr/>
        </p:nvSpPr>
        <p:spPr>
          <a:xfrm>
            <a:off x="217690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84" name="Google Shape;384;p30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5" name="Google Shape;385;p30"/>
          <p:cNvSpPr/>
          <p:nvPr/>
        </p:nvSpPr>
        <p:spPr>
          <a:xfrm>
            <a:off x="390895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86" name="Google Shape;386;p30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7" name="Google Shape;387;p30"/>
          <p:cNvSpPr/>
          <p:nvPr/>
        </p:nvSpPr>
        <p:spPr>
          <a:xfrm>
            <a:off x="5641000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388" name="Google Shape;388;p30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9" name="Google Shape;389;p3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390" name="Google Shape;39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7306056" y="3766125"/>
            <a:ext cx="91500" cy="91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7305675" y="2277836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76200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1773011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3505200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5232627" y="2133600"/>
            <a:ext cx="533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7306056" y="309222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7306056" y="322557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7306056" y="3363686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306056" y="36280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7306056" y="34994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7162800" y="1905000"/>
            <a:ext cx="1371600" cy="20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 best / least suited for an ETL job that unions and joins multiple tables into a single, new table? </a:t>
            </a:r>
            <a:endParaRPr/>
          </a:p>
        </p:txBody>
      </p:sp>
      <p:sp>
        <p:nvSpPr>
          <p:cNvPr id="409" name="Google Shape;409;p3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ETL: Silver -&gt; Gold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7114225" y="1773317"/>
            <a:ext cx="1913400" cy="2580600"/>
          </a:xfrm>
          <a:prstGeom prst="verticalScroll">
            <a:avLst>
              <a:gd fmla="val 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Category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Memory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Compute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Storage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GPU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General Purpose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Features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Delta Cache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Termination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VMs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Storage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High Concurrency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Cluster Pool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11" name="Google Shape;411;p31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2" name="Google Shape;412;p31"/>
          <p:cNvSpPr/>
          <p:nvPr/>
        </p:nvSpPr>
        <p:spPr>
          <a:xfrm>
            <a:off x="485075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413" name="Google Shape;413;p31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4" name="Google Shape;414;p31"/>
          <p:cNvSpPr/>
          <p:nvPr/>
        </p:nvSpPr>
        <p:spPr>
          <a:xfrm>
            <a:off x="217690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415" name="Google Shape;415;p31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6" name="Google Shape;416;p31"/>
          <p:cNvSpPr/>
          <p:nvPr/>
        </p:nvSpPr>
        <p:spPr>
          <a:xfrm>
            <a:off x="3908950" y="335834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417" name="Google Shape;417;p31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8" name="Google Shape;418;p31"/>
          <p:cNvSpPr/>
          <p:nvPr/>
        </p:nvSpPr>
        <p:spPr>
          <a:xfrm>
            <a:off x="5641000" y="336679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320 Partitions</a:t>
            </a:r>
            <a:endParaRPr sz="1000"/>
          </a:p>
        </p:txBody>
      </p:sp>
      <p:sp>
        <p:nvSpPr>
          <p:cNvPr id="419" name="Google Shape;419;p31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0" name="Google Shape;420;p3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7306056" y="3766125"/>
            <a:ext cx="91500" cy="91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7305675" y="2144486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136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 rot="10800000">
            <a:off x="65532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7306056" y="309222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7306056" y="322557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306056" y="3363686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306056" y="36280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7306056" y="34994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7162800" y="1905000"/>
            <a:ext cx="1371600" cy="20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4267200" y="3352800"/>
            <a:ext cx="3810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267200" y="990600"/>
            <a:ext cx="3810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are the results needed?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do I control/predict the costs?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20050" y="1128900"/>
            <a:ext cx="6187800" cy="2737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into consideration everything we know now…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Who will be using the cluster?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will the cluster be used for?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Where will the cluster</a:t>
            </a:r>
            <a:br>
              <a:rPr lang="en"/>
            </a:br>
            <a:r>
              <a:rPr lang="en"/>
              <a:t>and/or data reside?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99" name="Google Shape;99;p18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Started...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20049" y="1128900"/>
            <a:ext cx="8785500" cy="3824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predict, for a given scenario, which cluster configuration</a:t>
            </a:r>
            <a:br>
              <a:rPr lang="en"/>
            </a:br>
            <a:r>
              <a:rPr lang="en"/>
              <a:t>and set of features will best meet the needs of each specific scenario?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 Depends”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20050" y="1549050"/>
            <a:ext cx="88239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Really… it does depend…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is rarely a black or white, right or wrong, answer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are many different factors that could justify various decisions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conclusions presented here are generalizations only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/ least suited for a single SQL or Data Analyst?</a:t>
            </a:r>
            <a:endParaRPr/>
          </a:p>
        </p:txBody>
      </p:sp>
      <p:sp>
        <p:nvSpPr>
          <p:cNvPr id="118" name="Google Shape;118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Analyst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85075" y="337038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20" name="Google Shape;120;p20"/>
          <p:cNvSpPr/>
          <p:nvPr/>
        </p:nvSpPr>
        <p:spPr>
          <a:xfrm>
            <a:off x="2176900" y="336193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21" name="Google Shape;121;p20"/>
          <p:cNvSpPr/>
          <p:nvPr/>
        </p:nvSpPr>
        <p:spPr>
          <a:xfrm>
            <a:off x="3908950" y="336193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22" name="Google Shape;122;p20"/>
          <p:cNvSpPr/>
          <p:nvPr/>
        </p:nvSpPr>
        <p:spPr>
          <a:xfrm>
            <a:off x="5641000" y="3370382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23" name="Google Shape;123;p20"/>
          <p:cNvSpPr/>
          <p:nvPr/>
        </p:nvSpPr>
        <p:spPr>
          <a:xfrm>
            <a:off x="7114225" y="1777349"/>
            <a:ext cx="1913400" cy="2580600"/>
          </a:xfrm>
          <a:prstGeom prst="verticalScroll">
            <a:avLst>
              <a:gd fmla="val 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Category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Memory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Compute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Storage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GPU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General Purpose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Features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Delta Cache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Termination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VMs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Storage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High Concurrency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Cluster Pool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4" name="Google Shape;124;p20"/>
          <p:cNvSpPr/>
          <p:nvPr/>
        </p:nvSpPr>
        <p:spPr>
          <a:xfrm>
            <a:off x="525300" y="1773924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20"/>
          <p:cNvSpPr/>
          <p:nvPr/>
        </p:nvSpPr>
        <p:spPr>
          <a:xfrm>
            <a:off x="2217125" y="1768824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Google Shape;126;p20"/>
          <p:cNvSpPr/>
          <p:nvPr/>
        </p:nvSpPr>
        <p:spPr>
          <a:xfrm>
            <a:off x="3949175" y="1768824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7" name="Google Shape;127;p20"/>
          <p:cNvSpPr/>
          <p:nvPr/>
        </p:nvSpPr>
        <p:spPr>
          <a:xfrm>
            <a:off x="5681225" y="1773924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20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136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10800000">
            <a:off x="65532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306056" y="309222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306056" y="322557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306056" y="3363686"/>
            <a:ext cx="91500" cy="91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306056" y="3766125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305675" y="2415948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7306056" y="36280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306056" y="34994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162800" y="1905000"/>
            <a:ext cx="1371600" cy="20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</a:t>
            </a:r>
            <a:br>
              <a:rPr lang="en"/>
            </a:br>
            <a:r>
              <a:rPr lang="en"/>
              <a:t>best / least suited for a team of SQL and/or Data Analysts?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85075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48" name="Google Shape;148;p21"/>
          <p:cNvSpPr/>
          <p:nvPr/>
        </p:nvSpPr>
        <p:spPr>
          <a:xfrm>
            <a:off x="217690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49" name="Google Shape;149;p21"/>
          <p:cNvSpPr/>
          <p:nvPr/>
        </p:nvSpPr>
        <p:spPr>
          <a:xfrm>
            <a:off x="39089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50" name="Google Shape;150;p21"/>
          <p:cNvSpPr/>
          <p:nvPr/>
        </p:nvSpPr>
        <p:spPr>
          <a:xfrm>
            <a:off x="5641000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Tables</a:t>
            </a:r>
            <a:endParaRPr sz="1000"/>
          </a:p>
        </p:txBody>
      </p:sp>
      <p:sp>
        <p:nvSpPr>
          <p:cNvPr id="151" name="Google Shape;151;p21"/>
          <p:cNvSpPr/>
          <p:nvPr/>
        </p:nvSpPr>
        <p:spPr>
          <a:xfrm>
            <a:off x="7114225" y="1773317"/>
            <a:ext cx="1913400" cy="2580600"/>
          </a:xfrm>
          <a:prstGeom prst="verticalScroll">
            <a:avLst>
              <a:gd fmla="val 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Category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Memory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Compute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Storage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GPU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General Purpose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Features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Delta Cache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Termination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VMs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Storage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High Concurrency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Cluster Pool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2" name="Google Shape;152;p21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3" name="Google Shape;153;p21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4" name="Google Shape;154;p21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p21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6" name="Google Shape;156;p21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7" name="Google Shape;157;p2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of Analyst</a:t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136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10800000">
            <a:off x="65532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7306056" y="309222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306056" y="322557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7306056" y="3363686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7306056" y="362801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306056" y="3766125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305675" y="2415948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306056" y="34994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162800" y="1905000"/>
            <a:ext cx="1371600" cy="20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Stability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 most / least</a:t>
            </a:r>
            <a:br>
              <a:rPr lang="en"/>
            </a:br>
            <a:r>
              <a:rPr lang="en"/>
              <a:t>likely to survive a [random] executor failure during a long-running job?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85075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178" name="Google Shape;178;p22"/>
          <p:cNvSpPr/>
          <p:nvPr/>
        </p:nvSpPr>
        <p:spPr>
          <a:xfrm>
            <a:off x="217690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179" name="Google Shape;179;p22"/>
          <p:cNvSpPr/>
          <p:nvPr/>
        </p:nvSpPr>
        <p:spPr>
          <a:xfrm>
            <a:off x="39089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180" name="Google Shape;180;p22"/>
          <p:cNvSpPr/>
          <p:nvPr/>
        </p:nvSpPr>
        <p:spPr>
          <a:xfrm>
            <a:off x="5641000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181" name="Google Shape;181;p22"/>
          <p:cNvSpPr/>
          <p:nvPr/>
        </p:nvSpPr>
        <p:spPr>
          <a:xfrm>
            <a:off x="73730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182" name="Google Shape;182;p22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3" name="Google Shape;183;p22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4" name="Google Shape;184;p22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5" name="Google Shape;185;p22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6" name="Google Shape;186;p22"/>
          <p:cNvSpPr/>
          <p:nvPr/>
        </p:nvSpPr>
        <p:spPr>
          <a:xfrm>
            <a:off x="74132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Level: </a:t>
            </a:r>
            <a:r>
              <a:rPr b="1" lang="en" sz="900">
                <a:solidFill>
                  <a:srgbClr val="980000"/>
                </a:solidFill>
              </a:rPr>
              <a:t>X-1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16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25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7" name="Google Shape;187;p22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 rot="10800000">
            <a:off x="1371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8302800" y="1597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 best / least</a:t>
            </a:r>
            <a:br>
              <a:rPr lang="en"/>
            </a:br>
            <a:r>
              <a:rPr lang="en"/>
              <a:t>suited for training the first iteration of an ML or DL Model?</a:t>
            </a:r>
            <a:endParaRPr/>
          </a:p>
        </p:txBody>
      </p:sp>
      <p:sp>
        <p:nvSpPr>
          <p:cNvPr id="198" name="Google Shape;198;p2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ML Models, 1st Iteration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85075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&amp; Gold</a:t>
            </a:r>
            <a:br>
              <a:rPr lang="en" sz="1000"/>
            </a:br>
            <a:r>
              <a:rPr lang="en" sz="1000"/>
              <a:t>Tables</a:t>
            </a:r>
            <a:endParaRPr sz="1000"/>
          </a:p>
        </p:txBody>
      </p:sp>
      <p:sp>
        <p:nvSpPr>
          <p:cNvPr id="200" name="Google Shape;200;p23"/>
          <p:cNvSpPr/>
          <p:nvPr/>
        </p:nvSpPr>
        <p:spPr>
          <a:xfrm>
            <a:off x="217690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&amp; Gold</a:t>
            </a:r>
            <a:br>
              <a:rPr lang="en" sz="1000"/>
            </a:br>
            <a:r>
              <a:rPr lang="en" sz="1000"/>
              <a:t>Tables</a:t>
            </a:r>
            <a:endParaRPr sz="1000"/>
          </a:p>
        </p:txBody>
      </p:sp>
      <p:sp>
        <p:nvSpPr>
          <p:cNvPr id="201" name="Google Shape;201;p23"/>
          <p:cNvSpPr/>
          <p:nvPr/>
        </p:nvSpPr>
        <p:spPr>
          <a:xfrm>
            <a:off x="39089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&amp; Gold</a:t>
            </a:r>
            <a:br>
              <a:rPr lang="en" sz="1000"/>
            </a:br>
            <a:r>
              <a:rPr lang="en" sz="1000"/>
              <a:t>Tables</a:t>
            </a:r>
            <a:endParaRPr sz="1000"/>
          </a:p>
        </p:txBody>
      </p:sp>
      <p:sp>
        <p:nvSpPr>
          <p:cNvPr id="202" name="Google Shape;202;p23"/>
          <p:cNvSpPr/>
          <p:nvPr/>
        </p:nvSpPr>
        <p:spPr>
          <a:xfrm>
            <a:off x="5641000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 &amp; Gold</a:t>
            </a:r>
            <a:br>
              <a:rPr lang="en" sz="1000"/>
            </a:br>
            <a:r>
              <a:rPr lang="en" sz="1000"/>
              <a:t>Tables</a:t>
            </a:r>
            <a:endParaRPr sz="1000"/>
          </a:p>
        </p:txBody>
      </p:sp>
      <p:sp>
        <p:nvSpPr>
          <p:cNvPr id="203" name="Google Shape;203;p23"/>
          <p:cNvSpPr/>
          <p:nvPr/>
        </p:nvSpPr>
        <p:spPr>
          <a:xfrm>
            <a:off x="7114225" y="1773317"/>
            <a:ext cx="1913400" cy="2580600"/>
          </a:xfrm>
          <a:prstGeom prst="verticalScroll">
            <a:avLst>
              <a:gd fmla="val 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Category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Memory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Compute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Storage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GPU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General Purpose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Features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Delta Cache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Termination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VMs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Storage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High Concurrency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Cluster Pool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4" name="Google Shape;204;p23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23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p23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23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3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136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 rot="10800000">
            <a:off x="65532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30450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4797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7306056" y="309222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7306056" y="322557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7306056" y="3766125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7305675" y="2415948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305675" y="2547938"/>
            <a:ext cx="91500" cy="91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7306056" y="3363686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7306056" y="36280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7306056" y="34994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7162800" y="1905000"/>
            <a:ext cx="1371600" cy="20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20040" y="12051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 best / least</a:t>
            </a:r>
            <a:br>
              <a:rPr lang="en"/>
            </a:br>
            <a:r>
              <a:rPr lang="en"/>
              <a:t>suited for training the second iteration of an ML or DL Model?</a:t>
            </a:r>
            <a:endParaRPr/>
          </a:p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ML Models, 2nd+ Iteration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485075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Gold Tables</a:t>
            </a:r>
            <a:endParaRPr sz="1000"/>
          </a:p>
        </p:txBody>
      </p:sp>
      <p:sp>
        <p:nvSpPr>
          <p:cNvPr id="232" name="Google Shape;232;p24"/>
          <p:cNvSpPr/>
          <p:nvPr/>
        </p:nvSpPr>
        <p:spPr>
          <a:xfrm>
            <a:off x="217690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Gold Tables</a:t>
            </a:r>
            <a:endParaRPr sz="1000"/>
          </a:p>
        </p:txBody>
      </p:sp>
      <p:sp>
        <p:nvSpPr>
          <p:cNvPr id="233" name="Google Shape;233;p24"/>
          <p:cNvSpPr/>
          <p:nvPr/>
        </p:nvSpPr>
        <p:spPr>
          <a:xfrm>
            <a:off x="39089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Gold Tables</a:t>
            </a:r>
            <a:endParaRPr sz="1000"/>
          </a:p>
        </p:txBody>
      </p:sp>
      <p:sp>
        <p:nvSpPr>
          <p:cNvPr id="234" name="Google Shape;234;p24"/>
          <p:cNvSpPr/>
          <p:nvPr/>
        </p:nvSpPr>
        <p:spPr>
          <a:xfrm>
            <a:off x="5641000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Gold Tables</a:t>
            </a:r>
            <a:endParaRPr sz="1000"/>
          </a:p>
        </p:txBody>
      </p:sp>
      <p:sp>
        <p:nvSpPr>
          <p:cNvPr id="235" name="Google Shape;235;p24"/>
          <p:cNvSpPr/>
          <p:nvPr/>
        </p:nvSpPr>
        <p:spPr>
          <a:xfrm>
            <a:off x="7114225" y="1773317"/>
            <a:ext cx="1913400" cy="2580600"/>
          </a:xfrm>
          <a:prstGeom prst="verticalScroll">
            <a:avLst>
              <a:gd fmla="val 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Category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Memory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Compute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Storage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GPU Optimized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General Purpose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Features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Delta Cache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Termination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VMs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Auto Scale Storage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High Concurrency</a:t>
            </a:r>
            <a:endParaRPr sz="900"/>
          </a:p>
          <a:p>
            <a:pPr indent="-10287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sz="900"/>
              <a:t>Cluster Pool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6" name="Google Shape;236;p24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24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8" name="Google Shape;238;p24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9" name="Google Shape;239;p24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0" name="Google Shape;240;p24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136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30450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797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65502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7305675" y="2415948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7305675" y="2547938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7306056" y="309222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7306056" y="3225573"/>
            <a:ext cx="91500" cy="9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306056" y="3363686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7306056" y="36280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7306056" y="37661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7306056" y="3499425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7185175" y="1940288"/>
            <a:ext cx="1371600" cy="205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cluster configurations is most / least</a:t>
            </a:r>
            <a:br>
              <a:rPr lang="en"/>
            </a:br>
            <a:r>
              <a:rPr lang="en"/>
              <a:t>likely to be adversely impacted by a long garbage collection sweep?</a:t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485075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64" name="Google Shape;264;p25"/>
          <p:cNvSpPr/>
          <p:nvPr/>
        </p:nvSpPr>
        <p:spPr>
          <a:xfrm>
            <a:off x="217690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65" name="Google Shape;265;p25"/>
          <p:cNvSpPr/>
          <p:nvPr/>
        </p:nvSpPr>
        <p:spPr>
          <a:xfrm>
            <a:off x="39089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66" name="Google Shape;266;p25"/>
          <p:cNvSpPr/>
          <p:nvPr/>
        </p:nvSpPr>
        <p:spPr>
          <a:xfrm>
            <a:off x="5641000" y="336635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67" name="Google Shape;267;p25"/>
          <p:cNvSpPr/>
          <p:nvPr/>
        </p:nvSpPr>
        <p:spPr>
          <a:xfrm>
            <a:off x="7373050" y="3357900"/>
            <a:ext cx="1203900" cy="1070100"/>
          </a:xfrm>
          <a:prstGeom prst="can">
            <a:avLst>
              <a:gd fmla="val 10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</a:t>
            </a:r>
            <a:br>
              <a:rPr lang="en" sz="1000"/>
            </a:br>
            <a:r>
              <a:rPr lang="en" sz="1000"/>
              <a:t>Datasets</a:t>
            </a:r>
            <a:endParaRPr sz="1000"/>
          </a:p>
        </p:txBody>
      </p:sp>
      <p:sp>
        <p:nvSpPr>
          <p:cNvPr id="268" name="Google Shape;268;p25"/>
          <p:cNvSpPr/>
          <p:nvPr/>
        </p:nvSpPr>
        <p:spPr>
          <a:xfrm>
            <a:off x="525300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X-5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160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9" name="Google Shape;269;p25"/>
          <p:cNvSpPr/>
          <p:nvPr/>
        </p:nvSpPr>
        <p:spPr>
          <a:xfrm>
            <a:off x="221712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B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X-4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2</a:t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80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0" name="Google Shape;270;p25"/>
          <p:cNvSpPr/>
          <p:nvPr/>
        </p:nvSpPr>
        <p:spPr>
          <a:xfrm>
            <a:off x="39491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C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X-3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4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40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1" name="Google Shape;271;p25"/>
          <p:cNvSpPr/>
          <p:nvPr/>
        </p:nvSpPr>
        <p:spPr>
          <a:xfrm>
            <a:off x="5681225" y="1769892"/>
            <a:ext cx="1203900" cy="14445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D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Type: </a:t>
            </a:r>
            <a:r>
              <a:rPr b="1" lang="en" sz="900">
                <a:solidFill>
                  <a:srgbClr val="980000"/>
                </a:solidFill>
              </a:rPr>
              <a:t>X-2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8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50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2" name="Google Shape;272;p25"/>
          <p:cNvSpPr/>
          <p:nvPr/>
        </p:nvSpPr>
        <p:spPr>
          <a:xfrm>
            <a:off x="7413275" y="1764792"/>
            <a:ext cx="1203900" cy="1452900"/>
          </a:xfrm>
          <a:prstGeom prst="cube">
            <a:avLst>
              <a:gd fmla="val 68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Cluster 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RAM: </a:t>
            </a:r>
            <a:r>
              <a:rPr b="1" lang="en" sz="900">
                <a:solidFill>
                  <a:srgbClr val="980000"/>
                </a:solidFill>
              </a:rPr>
              <a:t>400 GB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Cores: </a:t>
            </a:r>
            <a:r>
              <a:rPr b="1" lang="en" sz="900">
                <a:solidFill>
                  <a:srgbClr val="980000"/>
                </a:solidFill>
              </a:rPr>
              <a:t>160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VM Level: </a:t>
            </a:r>
            <a:r>
              <a:rPr b="1" lang="en" sz="900">
                <a:solidFill>
                  <a:srgbClr val="980000"/>
                </a:solidFill>
              </a:rPr>
              <a:t>X-1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VMs: </a:t>
            </a:r>
            <a:r>
              <a:rPr b="1" lang="en" sz="900">
                <a:solidFill>
                  <a:srgbClr val="980000"/>
                </a:solidFill>
              </a:rPr>
              <a:t>16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25 GB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10 Cores / Exec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3" name="Google Shape;273;p25"/>
          <p:cNvSpPr txBox="1"/>
          <p:nvPr/>
        </p:nvSpPr>
        <p:spPr>
          <a:xfrm>
            <a:off x="457200" y="4477500"/>
            <a:ext cx="822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544"/>
                </a:solidFill>
                <a:latin typeface="Barlow"/>
                <a:ea typeface="Barlow"/>
                <a:cs typeface="Barlow"/>
                <a:sym typeface="Barlow"/>
              </a:rPr>
              <a:t>For this scenario, it can be assumed that each cluster has the same level of compute (total cores) and storage (total RAM)</a:t>
            </a:r>
            <a:endParaRPr sz="1000">
              <a:solidFill>
                <a:srgbClr val="0015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Configurations Scenarios</a:t>
            </a:r>
            <a:endParaRPr/>
          </a:p>
        </p:txBody>
      </p:sp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/>
          <p:nvPr/>
        </p:nvSpPr>
        <p:spPr>
          <a:xfrm rot="10800000">
            <a:off x="8302800" y="1603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1368600" y="1600200"/>
            <a:ext cx="612600" cy="61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