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Barlow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313044-61E5-41F1-BB9A-86F26FF31532}">
  <a:tblStyle styleId="{23313044-61E5-41F1-BB9A-86F26FF315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Barlow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Barlow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Barlow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a6f552b35_0_4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8a6f552b35_0_4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1eff0ed1c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512 MB / 2 deflated / 128 MB = 2 partitions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Category: </a:t>
            </a:r>
            <a:r>
              <a:rPr b="1" lang="en"/>
              <a:t>General Purpose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Strait read and write, no joins and duplicates (wide operations) are limited to the one file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Passing on Compute to get the cheaper, VMs at $0.192 especially considering we only 2 of the 4 cores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 Level/Type: 	</a:t>
            </a:r>
            <a:r>
              <a:rPr b="1" lang="en"/>
              <a:t>G-1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(still 2 cores too many)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Workers (VMs): 	</a:t>
            </a:r>
            <a:r>
              <a:rPr b="1" lang="en"/>
              <a:t>1 VMs</a:t>
            </a:r>
            <a:r>
              <a:rPr lang="en"/>
              <a:t>	</a:t>
            </a:r>
            <a:r>
              <a:rPr lang="en" strike="sngStrike"/>
              <a:t>Max Workers (if autoscaling): </a:t>
            </a:r>
            <a:r>
              <a:rPr b="1" lang="en" strike="sngStrike"/>
              <a:t>n/a</a:t>
            </a:r>
            <a:endParaRPr b="1"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Mode:		</a:t>
            </a:r>
            <a:r>
              <a:rPr b="1" lang="en"/>
              <a:t>Standard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Pool: 		</a:t>
            </a:r>
            <a:r>
              <a:rPr b="1" lang="en"/>
              <a:t>Yes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(137 customers means 137 jobs)	</a:t>
            </a:r>
            <a:r>
              <a:rPr lang="en"/>
              <a:t>Max Nodes: </a:t>
            </a:r>
            <a:r>
              <a:rPr b="1" lang="en"/>
              <a:t>137 </a:t>
            </a:r>
            <a:r>
              <a:rPr lang="en">
                <a:solidFill>
                  <a:srgbClr val="0000FF"/>
                </a:solidFill>
              </a:rPr>
              <a:t>(137 customers * 1 VM each, expecting all to run at once per SLA)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Terminate: 	</a:t>
            </a:r>
            <a:r>
              <a:rPr b="1" lang="en"/>
              <a:t>No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(this is a regularly scheduled job)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Total Cost: 137 * $0.192 = </a:t>
            </a:r>
            <a:r>
              <a:rPr b="1" lang="en">
                <a:solidFill>
                  <a:srgbClr val="0000FF"/>
                </a:solidFill>
              </a:rPr>
              <a:t>$26.304 / hour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*** BUT WAIT ***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use one big cluster, and submit all the jobs at once, then we can assume to need 274 total cores (137 jobs * 2 partitions)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Note: We will most likely need a bigger driver with 137 simultaneous jobs.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Category: </a:t>
            </a:r>
            <a:r>
              <a:rPr b="1" lang="en"/>
              <a:t>Compute Optimized </a:t>
            </a:r>
            <a:r>
              <a:rPr lang="en">
                <a:solidFill>
                  <a:srgbClr val="0000FF"/>
                </a:solidFill>
              </a:rPr>
              <a:t>(cheaper than general purpose for the same compute level)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Smaller VMs mean we can hit the magic 274 without going over too much.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C-1: 274 tasks / 8 cores = 35 VMs (34.25)		35 * 8 = 280 - 274 = 	</a:t>
            </a:r>
            <a:r>
              <a:rPr b="1" lang="en">
                <a:solidFill>
                  <a:srgbClr val="0000FF"/>
                </a:solidFill>
              </a:rPr>
              <a:t>6 extra</a:t>
            </a:r>
            <a:r>
              <a:rPr lang="en">
                <a:solidFill>
                  <a:srgbClr val="0000FF"/>
                </a:solidFill>
              </a:rPr>
              <a:t> cores</a:t>
            </a:r>
            <a:r>
              <a:rPr b="1" lang="en">
                <a:solidFill>
                  <a:srgbClr val="0000FF"/>
                </a:solidFill>
              </a:rPr>
              <a:t> 		$11.90 / hour</a:t>
            </a:r>
            <a:r>
              <a:rPr lang="en">
                <a:solidFill>
                  <a:srgbClr val="0000FF"/>
                </a:solidFill>
              </a:rPr>
              <a:t> (We might have problem getting quota for this much)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C-2: 274 tasks / 16 cores = 18 VMs (17.13)		18 * 16 = 288 - 274 = 	</a:t>
            </a:r>
            <a:r>
              <a:rPr b="1" lang="en">
                <a:solidFill>
                  <a:srgbClr val="0000FF"/>
                </a:solidFill>
              </a:rPr>
              <a:t>14 extra</a:t>
            </a:r>
            <a:r>
              <a:rPr lang="en">
                <a:solidFill>
                  <a:srgbClr val="0000FF"/>
                </a:solidFill>
              </a:rPr>
              <a:t> cores</a:t>
            </a:r>
            <a:r>
              <a:rPr b="1" lang="en">
                <a:solidFill>
                  <a:srgbClr val="0000FF"/>
                </a:solidFill>
              </a:rPr>
              <a:t> 	$12.24 / hour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C-3: 274 tasks / 32 cores = 9 VMs (8.56)		9 * 32 = 288 - 274 = 	</a:t>
            </a:r>
            <a:r>
              <a:rPr b="1" lang="en">
                <a:solidFill>
                  <a:srgbClr val="0000FF"/>
                </a:solidFill>
                <a:highlight>
                  <a:srgbClr val="FFFF00"/>
                </a:highlight>
              </a:rPr>
              <a:t>14 extra</a:t>
            </a:r>
            <a:r>
              <a:rPr lang="en">
                <a:solidFill>
                  <a:srgbClr val="0000FF"/>
                </a:solidFill>
                <a:highlight>
                  <a:srgbClr val="FFFF00"/>
                </a:highlight>
              </a:rPr>
              <a:t> cores 	</a:t>
            </a:r>
            <a:r>
              <a:rPr b="1" lang="en">
                <a:solidFill>
                  <a:srgbClr val="0000FF"/>
                </a:solidFill>
                <a:highlight>
                  <a:srgbClr val="FFFF00"/>
                </a:highlight>
              </a:rPr>
              <a:t>$12.24 / hour </a:t>
            </a:r>
            <a:r>
              <a:rPr lang="en">
                <a:solidFill>
                  <a:srgbClr val="0000FF"/>
                </a:solidFill>
                <a:highlight>
                  <a:srgbClr val="FFFF00"/>
                </a:highlight>
              </a:rPr>
              <a:t>(same overage as C-2, mitigating quota issues, marginal cost over C-1)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C-4: 274 tasks / 64 cores = 5 VMs (4.28)		5 * 64 = 320 - 274 = 	</a:t>
            </a:r>
            <a:r>
              <a:rPr b="1" lang="en">
                <a:solidFill>
                  <a:srgbClr val="0000FF"/>
                </a:solidFill>
              </a:rPr>
              <a:t>46 extra</a:t>
            </a:r>
            <a:r>
              <a:rPr lang="en">
                <a:solidFill>
                  <a:srgbClr val="0000FF"/>
                </a:solidFill>
              </a:rPr>
              <a:t> cores		</a:t>
            </a:r>
            <a:r>
              <a:rPr b="1" lang="en">
                <a:solidFill>
                  <a:srgbClr val="0000FF"/>
                </a:solidFill>
              </a:rPr>
              <a:t>$13.60 / hour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 Level/Type: 	</a:t>
            </a:r>
            <a:r>
              <a:rPr b="1" lang="en"/>
              <a:t>C-3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(no shuffles)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Workers (VMs): 	</a:t>
            </a:r>
            <a:r>
              <a:rPr b="1" lang="en"/>
              <a:t>9 VMs </a:t>
            </a:r>
            <a:r>
              <a:rPr lang="en">
                <a:solidFill>
                  <a:srgbClr val="0000FF"/>
                </a:solidFill>
              </a:rPr>
              <a:t>(9 VMs * 8 cores = 288 tasks)		</a:t>
            </a:r>
            <a:r>
              <a:rPr lang="en" strike="sngStrike"/>
              <a:t>Max Workers (if autoscaling): </a:t>
            </a:r>
            <a:r>
              <a:rPr b="1" lang="en" strike="sngStrike"/>
              <a:t>n/a</a:t>
            </a:r>
            <a:endParaRPr b="1"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Mode:		</a:t>
            </a:r>
            <a:r>
              <a:rPr b="1" lang="en"/>
              <a:t>Standard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Pool: 		</a:t>
            </a:r>
            <a:r>
              <a:rPr b="1" lang="en"/>
              <a:t>No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(firing all up at once)			</a:t>
            </a:r>
            <a:r>
              <a:rPr lang="en" strike="sngStrike"/>
              <a:t>Max Nodes: </a:t>
            </a:r>
            <a:r>
              <a:rPr b="1" lang="en" strike="sngStrike"/>
              <a:t>n/a</a:t>
            </a:r>
            <a:endParaRPr strike="sngStrike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Terminate: 	</a:t>
            </a:r>
            <a:r>
              <a:rPr b="1" lang="en"/>
              <a:t>Yes</a:t>
            </a:r>
            <a:r>
              <a:rPr lang="en"/>
              <a:t>	Idle Min: </a:t>
            </a:r>
            <a:r>
              <a:rPr b="1" lang="en"/>
              <a:t>30 minutes after last job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(only costs $6.12 to timeout)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Total Cost: 9 VMs * $1.36 = </a:t>
            </a:r>
            <a:r>
              <a:rPr b="1" lang="en">
                <a:solidFill>
                  <a:srgbClr val="0000FF"/>
                </a:solidFill>
              </a:rPr>
              <a:t>$12.24 / hour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61" name="Google Shape;161;g91eff0ed1c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d48862944_4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8d48862944_4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03802e443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6" name="Google Shape;96;g903802e443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1eff0ed1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3" name="Google Shape;103;g91eff0ed1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1eff0ed1c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8" name="Google Shape;118;g91eff0ed1c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1eff0ed1c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6" name="Google Shape;126;g91eff0ed1c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1eff0ed1c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3" name="Google Shape;133;g91eff0ed1c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1eff0ed1c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10 GB * 1024 is </a:t>
            </a:r>
            <a:r>
              <a:rPr b="1" lang="en"/>
              <a:t>10,240 MB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10,240 MB * 2 inflated / 128 MB = </a:t>
            </a:r>
            <a:r>
              <a:rPr b="1" lang="en"/>
              <a:t>160 partitions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Category: </a:t>
            </a:r>
            <a:r>
              <a:rPr b="1" lang="en"/>
              <a:t>Memory Optimized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●"/>
            </a:pPr>
            <a:r>
              <a:rPr lang="en">
                <a:solidFill>
                  <a:srgbClr val="0000FF"/>
                </a:solidFill>
              </a:rPr>
              <a:t>Expecting the entire dataset to be cached into RAM</a:t>
            </a:r>
            <a:endParaRPr>
              <a:solidFill>
                <a:srgbClr val="0000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●"/>
            </a:pPr>
            <a:r>
              <a:rPr lang="en">
                <a:solidFill>
                  <a:srgbClr val="0000FF"/>
                </a:solidFill>
              </a:rPr>
              <a:t>Passing on Storage Optimized because once cached to RAM, Delta Caching will not be of any value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 Level/Type: 	</a:t>
            </a:r>
            <a:r>
              <a:rPr b="1" lang="en"/>
              <a:t>M-4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Workers (VMs): 	</a:t>
            </a:r>
            <a:r>
              <a:rPr b="1" lang="en"/>
              <a:t>5 VM </a:t>
            </a:r>
            <a:r>
              <a:rPr lang="en">
                <a:solidFill>
                  <a:srgbClr val="0000FF"/>
                </a:solidFill>
              </a:rPr>
              <a:t>(32 cores * 5 VMs = 160 tasks)	</a:t>
            </a:r>
            <a:r>
              <a:rPr lang="en"/>
              <a:t>	</a:t>
            </a:r>
            <a:r>
              <a:rPr lang="en" strike="sngStrike"/>
              <a:t>Max Workers (if autoscaling): </a:t>
            </a:r>
            <a:r>
              <a:rPr b="1" lang="en" strike="sngStrike"/>
              <a:t>n/a</a:t>
            </a:r>
            <a:endParaRPr b="1"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Mode:		</a:t>
            </a:r>
            <a:r>
              <a:rPr b="1" lang="en"/>
              <a:t>Standard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Pool: 		</a:t>
            </a:r>
            <a:r>
              <a:rPr b="1" lang="en"/>
              <a:t>No</a:t>
            </a:r>
            <a:r>
              <a:rPr lang="en"/>
              <a:t>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Terminate: 	</a:t>
            </a:r>
            <a:r>
              <a:rPr b="1" lang="en"/>
              <a:t>Yes</a:t>
            </a:r>
            <a:r>
              <a:rPr lang="en"/>
              <a:t>	Idle Min: </a:t>
            </a:r>
            <a:r>
              <a:rPr b="1" lang="en"/>
              <a:t>120 minutes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(costs $20.16 to timeout, 100 GB doesn’t take that long to recache)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0" name="Google Shape;140;g91eff0ed1c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1eff0ed1c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3.7 TB x 1024 is </a:t>
            </a:r>
            <a:r>
              <a:rPr b="1" lang="en"/>
              <a:t>3789 GB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3789 GB / 20 is </a:t>
            </a:r>
            <a:r>
              <a:rPr b="1" lang="en"/>
              <a:t>189 GB per year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189 GB / 12 is </a:t>
            </a:r>
            <a:r>
              <a:rPr b="1" lang="en"/>
              <a:t>16 GB per month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rgbClr val="0000FF"/>
                </a:solidFill>
              </a:rPr>
              <a:t>(max amount to processes each month)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16 GB * 1024 is </a:t>
            </a:r>
            <a:r>
              <a:rPr b="1" lang="en"/>
              <a:t>16,384 MB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16,384 MB * 2 inflated / 128 MB = </a:t>
            </a:r>
            <a:r>
              <a:rPr b="1" lang="en"/>
              <a:t>256 partitions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Category: </a:t>
            </a:r>
            <a:r>
              <a:rPr b="1" lang="en"/>
              <a:t>Compute Optimized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●"/>
            </a:pPr>
            <a:r>
              <a:rPr lang="en">
                <a:solidFill>
                  <a:srgbClr val="0000FF"/>
                </a:solidFill>
              </a:rPr>
              <a:t>The report is under development - expecting multiple reads of the data</a:t>
            </a:r>
            <a:endParaRPr>
              <a:solidFill>
                <a:srgbClr val="0000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●"/>
            </a:pPr>
            <a:r>
              <a:rPr lang="en">
                <a:solidFill>
                  <a:srgbClr val="0000FF"/>
                </a:solidFill>
              </a:rPr>
              <a:t>Report is based on gold tables and no need for joins.</a:t>
            </a:r>
            <a:endParaRPr>
              <a:solidFill>
                <a:srgbClr val="0000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●"/>
            </a:pPr>
            <a:r>
              <a:rPr lang="en">
                <a:solidFill>
                  <a:srgbClr val="0000FF"/>
                </a:solidFill>
              </a:rPr>
              <a:t>While Delta Caching could be advantageous, as gold tables, it should be assumed that the data is efficiently stored for quick reads (given that it was pre-partitioned by year and month)</a:t>
            </a:r>
            <a:endParaRPr>
              <a:solidFill>
                <a:srgbClr val="0000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●"/>
            </a:pPr>
            <a:r>
              <a:rPr lang="en">
                <a:solidFill>
                  <a:srgbClr val="0000FF"/>
                </a:solidFill>
              </a:rPr>
              <a:t>The main compulsion to use Compute Optimized over Storage Optimized clusters is that the compute clusters are ½ the price and I’m not expecting a performance hit.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 Level/Type: 	</a:t>
            </a:r>
            <a:r>
              <a:rPr b="1" lang="en"/>
              <a:t>C-4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(largest I can get </a:t>
            </a:r>
            <a:r>
              <a:rPr b="1" lang="en">
                <a:solidFill>
                  <a:srgbClr val="0000FF"/>
                </a:solidFill>
              </a:rPr>
              <a:t>with 64 cores</a:t>
            </a:r>
            <a:r>
              <a:rPr lang="en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Workers (VMs): 	</a:t>
            </a:r>
            <a:r>
              <a:rPr b="1" lang="en"/>
              <a:t>4 VMs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(256 par / 64 cores)</a:t>
            </a:r>
            <a:r>
              <a:rPr lang="en"/>
              <a:t>	</a:t>
            </a:r>
            <a:r>
              <a:rPr lang="en" strike="sngStrike"/>
              <a:t>Max Workers (if autoscaling): </a:t>
            </a:r>
            <a:r>
              <a:rPr b="1" lang="en" strike="sngStrike"/>
              <a:t>n/a</a:t>
            </a:r>
            <a:endParaRPr b="1"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Mode:		</a:t>
            </a:r>
            <a:r>
              <a:rPr b="1" lang="en"/>
              <a:t>Standard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Pool: 		</a:t>
            </a:r>
            <a:r>
              <a:rPr b="1" lang="en"/>
              <a:t>No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(not likely that others will be using C-4 machines)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Terminate: 	</a:t>
            </a:r>
            <a:r>
              <a:rPr b="1" lang="en"/>
              <a:t>Yes</a:t>
            </a:r>
            <a:r>
              <a:rPr lang="en"/>
              <a:t>	Idle Min: </a:t>
            </a:r>
            <a:r>
              <a:rPr b="1" lang="en"/>
              <a:t>60 minutes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(only costs $10.88 to timeout)</a:t>
            </a:r>
            <a:endParaRPr/>
          </a:p>
        </p:txBody>
      </p:sp>
      <p:sp>
        <p:nvSpPr>
          <p:cNvPr id="147" name="Google Shape;147;g91eff0ed1c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1eff0ed1c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 of tables don’t matter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512 GB * 1024 MB * 2 inflated / 128 MB = </a:t>
            </a:r>
            <a:r>
              <a:rPr b="1" lang="en"/>
              <a:t>8192 partitions, 455 partitions per year, </a:t>
            </a:r>
            <a:r>
              <a:rPr b="1" lang="en">
                <a:solidFill>
                  <a:srgbClr val="0000FF"/>
                </a:solidFill>
              </a:rPr>
              <a:t>37 partitions per month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 GB * 1024 MB * 2 inflated / 128 MB = </a:t>
            </a:r>
            <a:r>
              <a:rPr b="1" lang="en"/>
              <a:t>3200 partitions, </a:t>
            </a:r>
            <a:r>
              <a:rPr b="1" lang="en">
                <a:solidFill>
                  <a:srgbClr val="0000FF"/>
                </a:solidFill>
              </a:rPr>
              <a:t>64 partitions per state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49% of all tables are 10 GBs: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GB * 1024 MB * 2 inflated / 128 MB = </a:t>
            </a:r>
            <a:r>
              <a:rPr b="1" lang="en">
                <a:solidFill>
                  <a:srgbClr val="0000FF"/>
                </a:solidFill>
              </a:rPr>
              <a:t>160 partitions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Category: </a:t>
            </a:r>
            <a:r>
              <a:rPr b="1" lang="en"/>
              <a:t>Storage Optimized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Employing Delta caching due to the high volume of rereads.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Expecting many joins and many shuffles across potentially large datasets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160 for 50%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37-64 for the two big tables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Others don’t matter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assume that the average analyst will use 3 VMs giving them 96 tasks per cluster (3 * 32= 96 tasks) which is a good first-guess for the given datasets. For the 50% of datasets they will need two iterations which should be reasonable.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vms * 10 users =  30 VMs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they only use the cluster ½ the time, then we only need 15 VMs (30 VMs / 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 Level/Type: 	</a:t>
            </a:r>
            <a:r>
              <a:rPr b="1" lang="en"/>
              <a:t>S-4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Workers (VMs): 	</a:t>
            </a:r>
            <a:r>
              <a:rPr b="1" lang="en"/>
              <a:t>0 VMs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(shuts down after 5:00 PM)</a:t>
            </a:r>
            <a:r>
              <a:rPr lang="en"/>
              <a:t>	Max Workers: </a:t>
            </a:r>
            <a:r>
              <a:rPr b="1" lang="en"/>
              <a:t>15 VMs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Mode:		</a:t>
            </a:r>
            <a:r>
              <a:rPr b="1" lang="en"/>
              <a:t>High Concurrency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Pool: 		</a:t>
            </a:r>
            <a:r>
              <a:rPr b="1" lang="en"/>
              <a:t>No</a:t>
            </a:r>
            <a:r>
              <a:rPr lang="en"/>
              <a:t> - Probably not necessary in conjunction with auto-scaling.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Terminate: 	</a:t>
            </a:r>
            <a:r>
              <a:rPr b="1" lang="en"/>
              <a:t>No</a:t>
            </a:r>
            <a:r>
              <a:rPr lang="en"/>
              <a:t> - will scale to zero so no need to auto-terminate and analyst don’t need to start it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91eff0ed1c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 showMasterSp="0">
  <p:cSld name="Corporate Theme">
    <p:bg>
      <p:bgPr>
        <a:solidFill>
          <a:schemeClr val="accen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black, holding, white&#10;&#10;Description automatically generated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"/>
              <a:buNone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Checkered (top)">
  <p:cSld name="Headline 04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57" name="Google Shape;57;p11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">
  <p:cSld name="CUSTOM_1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/>
        </p:nvSpPr>
        <p:spPr>
          <a:xfrm>
            <a:off x="0" y="4876800"/>
            <a:ext cx="1600200" cy="22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01" showMasterSp="0" type="titleOnly">
  <p:cSld name="TITLE_ONLY">
    <p:bg>
      <p:bgPr>
        <a:solidFill>
          <a:schemeClr val="accen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black, holding, white&#10;&#10;Description automatically generated" id="64" name="Google Shape;6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616" y="4761292"/>
            <a:ext cx="1001269" cy="15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OBJECT_3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2000">
                <a:solidFill>
                  <a:srgbClr val="3A3838"/>
                </a:solidFill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>
                <a:solidFill>
                  <a:srgbClr val="3A3838"/>
                </a:solidFill>
              </a:defRPr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3">
  <p:cSld name="Two Column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15"/>
          <p:cNvCxnSpPr/>
          <p:nvPr/>
        </p:nvCxnSpPr>
        <p:spPr>
          <a:xfrm>
            <a:off x="447658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740842" y="1124712"/>
            <a:ext cx="4049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345733" y="1124712"/>
            <a:ext cx="4049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3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bottom) 1">
  <p:cSld name="Headline 04_2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78" name="Google Shape;78;p16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000"/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81" name="Google Shape;81;p16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top) 1">
  <p:cSld name="Headline 04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83" name="Google Shape;83;p17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000"/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rate Theme" showMasterSp="0">
  <p:cSld name="Corporate Theme_1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0" y="2286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 Only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b="0" i="0" sz="2000" u="none" cap="none" strike="noStrike">
                <a:solidFill>
                  <a:schemeClr val="dk1"/>
                </a:solidFill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wo Colum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6"/>
          <p:cNvCxnSpPr/>
          <p:nvPr/>
        </p:nvCxnSpPr>
        <p:spPr>
          <a:xfrm>
            <a:off x="447658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20040" y="1128900"/>
            <a:ext cx="4050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736592" y="1124712"/>
            <a:ext cx="40509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3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7"/>
          <p:cNvCxnSpPr/>
          <p:nvPr/>
        </p:nvCxnSpPr>
        <p:spPr>
          <a:xfrm>
            <a:off x="593962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" name="Google Shape;34;p7"/>
          <p:cNvCxnSpPr/>
          <p:nvPr/>
        </p:nvCxnSpPr>
        <p:spPr>
          <a:xfrm>
            <a:off x="3023483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71796" y="1128900"/>
            <a:ext cx="26061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264408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6233100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4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bottom)">
  <p:cSld name="Headline 04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2" name="Google Shape;42;p8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Checkered (bottom)">
  <p:cSld name="Headline 04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8" name="Google Shape;48;p9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top)">
  <p:cSld name="Headline 04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51" name="Google Shape;51;p10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sz="23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8000" y="1128900"/>
            <a:ext cx="88260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531" y="4947897"/>
            <a:ext cx="1001269" cy="1575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650529" y="2379475"/>
            <a:ext cx="4680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Optimizing Apache Spark:</a:t>
            </a:r>
            <a:br>
              <a:rPr lang="en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Designing Clusters</a:t>
            </a:r>
            <a:endParaRPr sz="25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Designing Clusters</a:t>
            </a:r>
            <a:endParaRPr/>
          </a:p>
        </p:txBody>
      </p:sp>
      <p:sp>
        <p:nvSpPr>
          <p:cNvPr id="164" name="Google Shape;164;p28"/>
          <p:cNvSpPr txBox="1"/>
          <p:nvPr>
            <p:ph idx="4294967295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Who:</a:t>
            </a:r>
            <a:r>
              <a:rPr b="1" lang="en"/>
              <a:t> </a:t>
            </a:r>
            <a:r>
              <a:rPr lang="en"/>
              <a:t>Data Engineer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Batch processing customer records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800"/>
              <a:t>Every Sunday night customers upload CSV files to an FTP site which is immediately moved to blob storage.</a:t>
            </a:r>
            <a:endParaRPr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800"/>
              <a:t>Every Monday morning the file must validated, file-specific duplicates removed and merged into an existing parquet dataset.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800"/>
              <a:t>Average file is 512 MB (assume that in spark it will be </a:t>
            </a:r>
            <a:r>
              <a:rPr lang="en" sz="1800"/>
              <a:t>½</a:t>
            </a:r>
            <a:r>
              <a:rPr lang="en" sz="1800"/>
              <a:t> this size)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800"/>
              <a:t>Each customer must be processed as a single Spark job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800"/>
              <a:t>The company currently processes 137 customers a week</a:t>
            </a:r>
            <a:endParaRPr sz="18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SLA: The data must be read for the next stage within 12 hours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5" name="Google Shape;165;p28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#4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Clusters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four scenarios to choose from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chemeClr val="accent2"/>
                </a:solidFill>
              </a:rPr>
              <a:t>A Data </a:t>
            </a:r>
            <a:r>
              <a:rPr b="1" lang="en">
                <a:solidFill>
                  <a:schemeClr val="accent2"/>
                </a:solidFill>
              </a:rPr>
              <a:t>Scientist</a:t>
            </a:r>
            <a:r>
              <a:rPr lang="en"/>
              <a:t> training the first iteration of a model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chemeClr val="accent2"/>
                </a:solidFill>
              </a:rPr>
              <a:t>A SQL Analyst</a:t>
            </a:r>
            <a:r>
              <a:rPr lang="en"/>
              <a:t> developing a report to be ran once a month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chemeClr val="accent2"/>
                </a:solidFill>
              </a:rPr>
              <a:t>A Team of 10 Data Analyst</a:t>
            </a:r>
            <a:r>
              <a:rPr lang="en"/>
              <a:t> executing ad-hoc queries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chemeClr val="accent2"/>
                </a:solidFill>
              </a:rPr>
              <a:t>A Data Engineer </a:t>
            </a:r>
            <a:r>
              <a:rPr lang="en"/>
              <a:t>processing a weekly job to ingest customer records</a:t>
            </a:r>
            <a:br>
              <a:rPr lang="en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scenario, we will need to specify the following</a:t>
            </a:r>
            <a:br>
              <a:rPr lang="en"/>
            </a:b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set of features including </a:t>
            </a:r>
            <a:r>
              <a:rPr b="1" lang="en"/>
              <a:t>Cluster Mode</a:t>
            </a:r>
            <a:r>
              <a:rPr lang="en"/>
              <a:t>,</a:t>
            </a:r>
            <a:br>
              <a:rPr lang="en"/>
            </a:br>
            <a:r>
              <a:rPr b="1" lang="en"/>
              <a:t>Pooling</a:t>
            </a:r>
            <a:r>
              <a:rPr lang="en"/>
              <a:t>, </a:t>
            </a:r>
            <a:r>
              <a:rPr b="1" lang="en"/>
              <a:t>Autoscaling</a:t>
            </a:r>
            <a:r>
              <a:rPr b="1" lang="en"/>
              <a:t> </a:t>
            </a:r>
            <a:r>
              <a:rPr lang="en"/>
              <a:t>&amp; </a:t>
            </a:r>
            <a:r>
              <a:rPr b="1" lang="en"/>
              <a:t>Auto </a:t>
            </a:r>
            <a:r>
              <a:rPr b="1" lang="en"/>
              <a:t>Termination</a:t>
            </a:r>
            <a:br>
              <a:rPr b="1" lang="en"/>
            </a:b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cluster setup including </a:t>
            </a:r>
            <a:r>
              <a:rPr b="1" lang="en"/>
              <a:t>Cluster Category</a:t>
            </a:r>
            <a:r>
              <a:rPr lang="en"/>
              <a:t>, </a:t>
            </a:r>
            <a:r>
              <a:rPr b="1" lang="en"/>
              <a:t>VM Level</a:t>
            </a:r>
            <a:r>
              <a:rPr lang="en"/>
              <a:t> and </a:t>
            </a:r>
            <a:r>
              <a:rPr b="1" lang="en"/>
              <a:t>Compute Level</a:t>
            </a:r>
            <a:endParaRPr b="1"/>
          </a:p>
        </p:txBody>
      </p:sp>
      <p:sp>
        <p:nvSpPr>
          <p:cNvPr id="100" name="Google Shape;100;p20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this is going to work...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"/>
              <a:buNone/>
            </a:pPr>
            <a:r>
              <a:rPr lang="en"/>
              <a:t>Designing Clusters</a:t>
            </a:r>
            <a:endParaRPr/>
          </a:p>
        </p:txBody>
      </p:sp>
      <p:graphicFrame>
        <p:nvGraphicFramePr>
          <p:cNvPr id="106" name="Google Shape;106;p21"/>
          <p:cNvGraphicFramePr/>
          <p:nvPr/>
        </p:nvGraphicFramePr>
        <p:xfrm>
          <a:off x="457200" y="13229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{23313044-61E5-41F1-BB9A-86F26FF31532}</a:tableStyleId>
              </a:tblPr>
              <a:tblGrid>
                <a:gridCol w="586450"/>
                <a:gridCol w="961825"/>
                <a:gridCol w="704975"/>
                <a:gridCol w="858175"/>
              </a:tblGrid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45700" marB="45700" marR="45700" marL="457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Memory</a:t>
                      </a:r>
                      <a:endParaRPr/>
                    </a:p>
                  </a:txBody>
                  <a:tcPr marT="45700" marB="45700" marR="45700" marL="457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Cores</a:t>
                      </a:r>
                      <a:endParaRPr/>
                    </a:p>
                  </a:txBody>
                  <a:tcPr marT="45700" marB="45700" marR="45700" marL="457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$/Hour</a:t>
                      </a:r>
                      <a:endParaRPr/>
                    </a:p>
                  </a:txBody>
                  <a:tcPr marT="45700" marB="45700" marR="45700" marL="45700">
                    <a:solidFill>
                      <a:schemeClr val="accent2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M-1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 GB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$0.252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M-2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 GB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$0.504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M-3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 GB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$1.008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M-4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256 GB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$2.016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07" name="Google Shape;107;p21"/>
          <p:cNvCxnSpPr/>
          <p:nvPr/>
        </p:nvCxnSpPr>
        <p:spPr>
          <a:xfrm>
            <a:off x="4572000" y="1143000"/>
            <a:ext cx="9600" cy="36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8" name="Google Shape;108;p21"/>
          <p:cNvGraphicFramePr/>
          <p:nvPr/>
        </p:nvGraphicFramePr>
        <p:xfrm>
          <a:off x="457200" y="3249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{23313044-61E5-41F1-BB9A-86F26FF31532}</a:tableStyleId>
              </a:tblPr>
              <a:tblGrid>
                <a:gridCol w="586450"/>
                <a:gridCol w="961825"/>
                <a:gridCol w="704975"/>
                <a:gridCol w="858175"/>
              </a:tblGrid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45700" marB="45700" marR="45700" marL="457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Memory</a:t>
                      </a:r>
                      <a:endParaRPr/>
                    </a:p>
                  </a:txBody>
                  <a:tcPr marT="45700" marB="45700" marR="45700" marL="457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Cores</a:t>
                      </a:r>
                      <a:endParaRPr/>
                    </a:p>
                  </a:txBody>
                  <a:tcPr marT="45700" marB="45700" marR="45700" marL="457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$/Hour</a:t>
                      </a:r>
                      <a:endParaRPr/>
                    </a:p>
                  </a:txBody>
                  <a:tcPr marT="45700" marB="45700" marR="45700" marL="45700">
                    <a:solidFill>
                      <a:schemeClr val="accent2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S-1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 GB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$0.312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S-2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 GB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$0.624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S-3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120 GB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$1.248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S-4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240 GB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$2.496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9" name="Google Shape;109;p21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Categories &amp; VM Levels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5029200" y="990600"/>
            <a:ext cx="31242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Compute Optimized</a:t>
            </a:r>
            <a:endParaRPr b="1"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5029200" y="2941200"/>
            <a:ext cx="3124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Purpose</a:t>
            </a:r>
            <a:endParaRPr b="1"/>
          </a:p>
        </p:txBody>
      </p:sp>
      <p:graphicFrame>
        <p:nvGraphicFramePr>
          <p:cNvPr id="112" name="Google Shape;112;p21"/>
          <p:cNvGraphicFramePr/>
          <p:nvPr/>
        </p:nvGraphicFramePr>
        <p:xfrm>
          <a:off x="5029200" y="132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{23313044-61E5-41F1-BB9A-86F26FF31532}</a:tableStyleId>
              </a:tblPr>
              <a:tblGrid>
                <a:gridCol w="586450"/>
                <a:gridCol w="961825"/>
                <a:gridCol w="704975"/>
                <a:gridCol w="858175"/>
              </a:tblGrid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45700" marB="45700" marR="45700" marL="457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Memory</a:t>
                      </a:r>
                      <a:endParaRPr/>
                    </a:p>
                  </a:txBody>
                  <a:tcPr marT="45700" marB="45700" marR="45700" marL="457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Cores</a:t>
                      </a:r>
                      <a:endParaRPr/>
                    </a:p>
                  </a:txBody>
                  <a:tcPr marT="45700" marB="45700" marR="45700" marL="457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$/Hour</a:t>
                      </a:r>
                      <a:endParaRPr/>
                    </a:p>
                  </a:txBody>
                  <a:tcPr marT="45700" marB="45700" marR="45700" marL="45700">
                    <a:solidFill>
                      <a:schemeClr val="accent2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C-1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 GB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$0.340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C-2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 GB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$0.680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C-3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 GB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$1.360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C-4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128 GB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$2.720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Google Shape;113;p21"/>
          <p:cNvGraphicFramePr/>
          <p:nvPr/>
        </p:nvGraphicFramePr>
        <p:xfrm>
          <a:off x="5029200" y="324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{23313044-61E5-41F1-BB9A-86F26FF31532}</a:tableStyleId>
              </a:tblPr>
              <a:tblGrid>
                <a:gridCol w="586450"/>
                <a:gridCol w="961825"/>
                <a:gridCol w="704975"/>
                <a:gridCol w="858175"/>
              </a:tblGrid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45700" marB="45700" marR="45700" marL="457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Memory</a:t>
                      </a:r>
                      <a:endParaRPr/>
                    </a:p>
                  </a:txBody>
                  <a:tcPr marT="45700" marB="45700" marR="45700" marL="457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Cores</a:t>
                      </a:r>
                      <a:endParaRPr/>
                    </a:p>
                  </a:txBody>
                  <a:tcPr marT="45700" marB="45700" marR="45700" marL="457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$/Hour</a:t>
                      </a:r>
                      <a:endParaRPr/>
                    </a:p>
                  </a:txBody>
                  <a:tcPr marT="45700" marB="45700" marR="45700" marL="45700">
                    <a:solidFill>
                      <a:schemeClr val="accent2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G-1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 GB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$0.192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G-2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32 GB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$0.384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G-3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64 GB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$0.768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G-4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128 GB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$1.536</a:t>
                      </a:r>
                      <a:endParaRPr/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57200" y="990600"/>
            <a:ext cx="31242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Memory </a:t>
            </a:r>
            <a:r>
              <a:rPr b="1" lang="en"/>
              <a:t>Optimized</a:t>
            </a:r>
            <a:endParaRPr b="1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57200" y="2941200"/>
            <a:ext cx="3124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Storage Optimized</a:t>
            </a:r>
            <a:r>
              <a:rPr lang="en" sz="2100">
                <a:solidFill>
                  <a:srgbClr val="001544"/>
                </a:solidFill>
              </a:rPr>
              <a:t> </a:t>
            </a:r>
            <a:r>
              <a:rPr lang="en" sz="1100">
                <a:solidFill>
                  <a:srgbClr val="001544"/>
                </a:solidFill>
              </a:rPr>
              <a:t>(w/Delta Cache)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Clusters</a:t>
            </a:r>
            <a:endParaRPr/>
          </a:p>
        </p:txBody>
      </p:sp>
      <p:sp>
        <p:nvSpPr>
          <p:cNvPr id="121" name="Google Shape;121;p22"/>
          <p:cNvSpPr txBox="1"/>
          <p:nvPr>
            <p:ph idx="3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40851" y="1124700"/>
            <a:ext cx="4397100" cy="438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Autoscaling</a:t>
            </a:r>
            <a:endParaRPr b="1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Yes </a:t>
            </a:r>
            <a:r>
              <a:rPr lang="en" sz="1600"/>
              <a:t>/ </a:t>
            </a:r>
            <a:r>
              <a:rPr b="1" lang="en" sz="1600"/>
              <a:t>No </a:t>
            </a:r>
            <a:r>
              <a:rPr lang="en" sz="1600"/>
              <a:t>- The number of VMs can</a:t>
            </a:r>
            <a:br>
              <a:rPr lang="en" sz="1600"/>
            </a:br>
            <a:r>
              <a:rPr lang="en" sz="1600"/>
              <a:t>increase or decrease based on load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Min Workers</a:t>
            </a:r>
            <a:r>
              <a:rPr lang="en" sz="1600"/>
              <a:t> - The minimum number</a:t>
            </a:r>
            <a:br>
              <a:rPr lang="en" sz="1600"/>
            </a:br>
            <a:r>
              <a:rPr lang="en" sz="1600"/>
              <a:t>of VMs that a cluster can scale to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Max Workers</a:t>
            </a:r>
            <a:r>
              <a:rPr lang="en" sz="1600"/>
              <a:t> - The maximum number</a:t>
            </a:r>
            <a:br>
              <a:rPr lang="en" sz="1600"/>
            </a:br>
            <a:r>
              <a:rPr lang="en" sz="1600"/>
              <a:t>of VMs that a cluster can scale to</a:t>
            </a:r>
            <a:br>
              <a:rPr lang="en" sz="1600"/>
            </a:b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Auto Terminate</a:t>
            </a:r>
            <a:endParaRPr b="1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Yes </a:t>
            </a:r>
            <a:r>
              <a:rPr lang="en" sz="1600"/>
              <a:t>/ </a:t>
            </a:r>
            <a:r>
              <a:rPr b="1" lang="en" sz="1600"/>
              <a:t>No </a:t>
            </a:r>
            <a:r>
              <a:rPr lang="en" sz="1600"/>
              <a:t>- Terminate cluster when idle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Idle Minutes</a:t>
            </a:r>
            <a:r>
              <a:rPr lang="en" sz="1600"/>
              <a:t> - The amount of idle time</a:t>
            </a:r>
            <a:br>
              <a:rPr lang="en" sz="1600"/>
            </a:br>
            <a:r>
              <a:rPr lang="en" sz="1600"/>
              <a:t>after which the cluster will be terminated</a:t>
            </a:r>
            <a:br>
              <a:rPr lang="en" sz="1600"/>
            </a:b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Runtime</a:t>
            </a:r>
            <a:r>
              <a:rPr lang="en" sz="1600"/>
              <a:t> </a:t>
            </a:r>
            <a:r>
              <a:rPr b="1" lang="en" sz="1600"/>
              <a:t>-</a:t>
            </a:r>
            <a:r>
              <a:rPr lang="en" sz="1600"/>
              <a:t> Spark 3.0, Scala 2.12 and Python 3</a:t>
            </a:r>
            <a:endParaRPr sz="1600"/>
          </a:p>
        </p:txBody>
      </p:sp>
      <p:sp>
        <p:nvSpPr>
          <p:cNvPr id="123" name="Google Shape;123;p22"/>
          <p:cNvSpPr txBox="1"/>
          <p:nvPr>
            <p:ph idx="2" type="body"/>
          </p:nvPr>
        </p:nvSpPr>
        <p:spPr>
          <a:xfrm>
            <a:off x="345725" y="1124700"/>
            <a:ext cx="4127700" cy="438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Cluster Mode</a:t>
            </a:r>
            <a:endParaRPr b="1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Standard </a:t>
            </a:r>
            <a:r>
              <a:rPr lang="en" sz="1600"/>
              <a:t>- Recommended for single-user clusters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High Concurrency</a:t>
            </a:r>
            <a:r>
              <a:rPr lang="en" sz="1600"/>
              <a:t> - Optimized to run concurrent SQL, Python, and R workloads (not available w/Scala)</a:t>
            </a:r>
            <a:br>
              <a:rPr lang="en" sz="1600"/>
            </a:b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Cluster Pools</a:t>
            </a:r>
            <a:endParaRPr b="1"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600"/>
              <a:t>Yes </a:t>
            </a:r>
            <a:r>
              <a:rPr lang="en" sz="1600"/>
              <a:t>/ </a:t>
            </a:r>
            <a:r>
              <a:rPr b="1" lang="en" sz="1600"/>
              <a:t>No </a:t>
            </a:r>
            <a:r>
              <a:rPr lang="en" sz="1600"/>
              <a:t>- Terminated VMs are not released enabling quick reuse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600"/>
              <a:t>Max Nodes</a:t>
            </a:r>
            <a:r>
              <a:rPr lang="en" sz="1600"/>
              <a:t> - The maximum number of nodes to be shared by all users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600"/>
              <a:t>Idle Minutes </a:t>
            </a:r>
            <a:r>
              <a:rPr lang="en" sz="1600"/>
              <a:t>- The amount of idle time after which the VM will be released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Clusters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Understand your SLA </a:t>
            </a:r>
            <a:r>
              <a:rPr lang="en"/>
              <a:t>- Jobs that require low latency may require high-priced VMs vs cheaper, shared VMs for higher latency scenarios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Category </a:t>
            </a:r>
            <a:r>
              <a:rPr lang="en"/>
              <a:t>- You will first need to select the category of VMs for this job.</a:t>
            </a:r>
            <a:br>
              <a:rPr lang="en"/>
            </a:br>
            <a:r>
              <a:rPr lang="en"/>
              <a:t>Note the difference in memory, cores and price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VM Level</a:t>
            </a:r>
            <a:r>
              <a:rPr lang="en"/>
              <a:t> - From your selected category, select the VM Level which will dictate the base level of memory, compute and price per VM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Compute Level </a:t>
            </a:r>
            <a:r>
              <a:rPr lang="en"/>
              <a:t>- Predict how many tasks your job will require - assume that the data on disk inflates by 2 in Spark and that each Spark-partition will be the default 128 MB each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Max Workers (VMs) </a:t>
            </a:r>
            <a:r>
              <a:rPr lang="en"/>
              <a:t>- With your SLA in mind, and the compute &amp; memory level of each VM, determine how many VMs will be required</a:t>
            </a:r>
            <a:endParaRPr/>
          </a:p>
        </p:txBody>
      </p:sp>
      <p:sp>
        <p:nvSpPr>
          <p:cNvPr id="130" name="Google Shape;130;p23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Level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Designing Clusters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Category:			</a:t>
            </a:r>
            <a:r>
              <a:rPr lang="en" sz="1600">
                <a:solidFill>
                  <a:srgbClr val="999999"/>
                </a:solidFill>
              </a:rPr>
              <a:t>Storage  /  Memory  /  Compute  /  General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VM Level/Type:		</a:t>
            </a:r>
            <a:r>
              <a:rPr lang="en" sz="1600">
                <a:solidFill>
                  <a:srgbClr val="999999"/>
                </a:solidFill>
              </a:rPr>
              <a:t>Level-1 / Level-2 / Level-3 / Level-4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Min Workers </a:t>
            </a:r>
            <a:r>
              <a:rPr lang="en" sz="1600"/>
              <a:t>(VMs)</a:t>
            </a:r>
            <a:r>
              <a:rPr lang="en"/>
              <a:t>: 	</a:t>
            </a:r>
            <a:r>
              <a:rPr lang="en" sz="1600">
                <a:solidFill>
                  <a:srgbClr val="999999"/>
                </a:solidFill>
              </a:rPr>
              <a:t>___</a:t>
            </a:r>
            <a:r>
              <a:rPr lang="en"/>
              <a:t>		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Max Workers </a:t>
            </a:r>
            <a:r>
              <a:rPr lang="en" sz="1600"/>
              <a:t>(VMs)</a:t>
            </a:r>
            <a:r>
              <a:rPr lang="en"/>
              <a:t>:	</a:t>
            </a:r>
            <a:r>
              <a:rPr lang="en" sz="1600">
                <a:solidFill>
                  <a:srgbClr val="999999"/>
                </a:solidFill>
              </a:rPr>
              <a:t>___   </a:t>
            </a:r>
            <a:r>
              <a:rPr lang="en" sz="1000"/>
              <a:t>(if autoscaling)</a:t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Cluster Mode:		</a:t>
            </a:r>
            <a:r>
              <a:rPr lang="en" sz="1600">
                <a:solidFill>
                  <a:srgbClr val="999999"/>
                </a:solidFill>
              </a:rPr>
              <a:t>Standard  /  High Concurrency</a:t>
            </a:r>
            <a:endParaRPr sz="1600">
              <a:solidFill>
                <a:srgbClr val="999999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Cluster Pool: 		</a:t>
            </a:r>
            <a:r>
              <a:rPr lang="en" sz="1600">
                <a:solidFill>
                  <a:srgbClr val="999999"/>
                </a:solidFill>
              </a:rPr>
              <a:t>Yes  /  No		</a:t>
            </a:r>
            <a:r>
              <a:rPr lang="en"/>
              <a:t>Max Nodes:	</a:t>
            </a:r>
            <a:r>
              <a:rPr lang="en" sz="1600">
                <a:solidFill>
                  <a:srgbClr val="999999"/>
                </a:solidFill>
              </a:rPr>
              <a:t>___	</a:t>
            </a:r>
            <a:r>
              <a:rPr lang="en"/>
              <a:t>Idle Min: </a:t>
            </a:r>
            <a:r>
              <a:rPr lang="en" sz="1600">
                <a:solidFill>
                  <a:srgbClr val="999999"/>
                </a:solidFill>
              </a:rPr>
              <a:t>___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en"/>
              <a:t>Auto Terminate: 		</a:t>
            </a:r>
            <a:r>
              <a:rPr lang="en" sz="1600">
                <a:solidFill>
                  <a:srgbClr val="999999"/>
                </a:solidFill>
              </a:rPr>
              <a:t>Yes  /  No		</a:t>
            </a:r>
            <a:r>
              <a:rPr lang="en"/>
              <a:t>Idle Min: </a:t>
            </a:r>
            <a:r>
              <a:rPr lang="en" sz="1600">
                <a:solidFill>
                  <a:srgbClr val="999999"/>
                </a:solidFill>
              </a:rPr>
              <a:t>___</a:t>
            </a:r>
            <a:endParaRPr/>
          </a:p>
        </p:txBody>
      </p:sp>
      <p:sp>
        <p:nvSpPr>
          <p:cNvPr id="137" name="Google Shape;137;p24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Design Worksheet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Designing Clusters</a:t>
            </a:r>
            <a:endParaRPr/>
          </a:p>
        </p:txBody>
      </p:sp>
      <p:sp>
        <p:nvSpPr>
          <p:cNvPr id="143" name="Google Shape;143;p25"/>
          <p:cNvSpPr txBox="1"/>
          <p:nvPr>
            <p:ph idx="4294967295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Who:</a:t>
            </a:r>
            <a:r>
              <a:rPr b="1" lang="en"/>
              <a:t> </a:t>
            </a:r>
            <a:r>
              <a:rPr lang="en"/>
              <a:t>Data Scientist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What: Training the first iteration of an ML model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Dataset (silver)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10 GB table of transactions for the previous year</a:t>
            </a:r>
            <a:endParaRPr sz="1600"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Char char="■"/>
            </a:pPr>
            <a:r>
              <a:rPr lang="en" sz="1600"/>
              <a:t>5 MB table of product codes</a:t>
            </a:r>
            <a:endParaRPr sz="1600"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Char char="■"/>
            </a:pPr>
            <a:r>
              <a:rPr lang="en" sz="1600"/>
              <a:t>20 MB table of US zip codes, filtered to one state, Michigan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SLA: not applicable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4" name="Google Shape;144;p25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#1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Designing Clusters</a:t>
            </a:r>
            <a:endParaRPr/>
          </a:p>
        </p:txBody>
      </p:sp>
      <p:sp>
        <p:nvSpPr>
          <p:cNvPr id="150" name="Google Shape;150;p26"/>
          <p:cNvSpPr txBox="1"/>
          <p:nvPr>
            <p:ph idx="4294967295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Who:</a:t>
            </a:r>
            <a:r>
              <a:rPr b="1" lang="en"/>
              <a:t> </a:t>
            </a:r>
            <a:r>
              <a:rPr lang="en"/>
              <a:t>SQL Analyst</a:t>
            </a:r>
            <a:endParaRPr sz="16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What: Developing a monthly report to quantify the number of sales aggregated by sales associate</a:t>
            </a:r>
            <a:endParaRPr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Dataset (gold)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3.7 TB table of transactions spanning 20 years, partitioned by year and month</a:t>
            </a:r>
            <a:endParaRPr sz="16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SLA: not applicable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1" name="Google Shape;151;p26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#2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Designing Clusters</a:t>
            </a:r>
            <a:endParaRPr/>
          </a:p>
        </p:txBody>
      </p:sp>
      <p:sp>
        <p:nvSpPr>
          <p:cNvPr id="157" name="Google Shape;157;p27"/>
          <p:cNvSpPr txBox="1"/>
          <p:nvPr>
            <p:ph idx="4294967295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Who:</a:t>
            </a:r>
            <a:r>
              <a:rPr b="1" lang="en"/>
              <a:t> </a:t>
            </a:r>
            <a:r>
              <a:rPr lang="en"/>
              <a:t>Team of 10 Data Analyst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What: Ad hoc analysis as requested by other departments. Average time on cluster is 4 hours per day, very </a:t>
            </a:r>
            <a:r>
              <a:rPr lang="en"/>
              <a:t>sporadically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Dataset (silver)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600"/>
              <a:t>30 different tables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50% of all tables are &lt; 1 GB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One tables is ~512 GB with 18 years of data, partitioned by year and month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One table is ~200 GB partitioned by US state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All other tables average 10 GB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SLA: not applicable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8" name="Google Shape;158;p27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#3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ptimization Theme">
  <a:themeElements>
    <a:clrScheme name="Databricks 2020">
      <a:dk1>
        <a:srgbClr val="1B3038"/>
      </a:dk1>
      <a:lt1>
        <a:srgbClr val="FFFFFF"/>
      </a:lt1>
      <a:dk2>
        <a:srgbClr val="1B5161"/>
      </a:dk2>
      <a:lt2>
        <a:srgbClr val="E7E6E6"/>
      </a:lt2>
      <a:accent1>
        <a:srgbClr val="1B3038"/>
      </a:accent1>
      <a:accent2>
        <a:srgbClr val="FF3620"/>
      </a:accent2>
      <a:accent3>
        <a:srgbClr val="1B5161"/>
      </a:accent3>
      <a:accent4>
        <a:srgbClr val="FFAB00"/>
      </a:accent4>
      <a:accent5>
        <a:srgbClr val="618793"/>
      </a:accent5>
      <a:accent6>
        <a:srgbClr val="A0ACBE"/>
      </a:accent6>
      <a:hlink>
        <a:srgbClr val="98102A"/>
      </a:hlink>
      <a:folHlink>
        <a:srgbClr val="7D531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