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Barl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arlow-regular.fntdata"/><Relationship Id="rId14" Type="http://schemas.openxmlformats.org/officeDocument/2006/relationships/slide" Target="slides/slide9.xml"/><Relationship Id="rId17" Type="http://schemas.openxmlformats.org/officeDocument/2006/relationships/font" Target="fonts/Barlow-italic.fntdata"/><Relationship Id="rId16"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Barlow-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a6f552b35_0_4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8a6f552b35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a6f552b35_0_4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0" name="Google Shape;80;g8a6f552b35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ec4e22bfb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7" name="Google Shape;87;g8ec4e22b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c4e22bfb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4" name="Google Shape;94;g8ec4e22bf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ec4e22bfb_0_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1" name="Google Shape;101;g8ec4e22bf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ec4e22bfb_0_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8" name="Google Shape;108;g8ec4e22bf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ec4e22bfb_0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5" name="Google Shape;115;g8ec4e22bf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c4e22bfb_0_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2" name="Google Shape;122;g8ec4e22bfb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c4e22bfb_0_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9" name="Google Shape;129;g8ec4e22bf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howMasterSp="0">
  <p:cSld name="Corporate Theme">
    <p:bg>
      <p:bgPr>
        <a:solidFill>
          <a:schemeClr val="accent2"/>
        </a:solidFill>
      </p:bgPr>
    </p:bg>
    <p:spTree>
      <p:nvGrpSpPr>
        <p:cNvPr id="10" name="Shape 10"/>
        <p:cNvGrpSpPr/>
        <p:nvPr/>
      </p:nvGrpSpPr>
      <p:grpSpPr>
        <a:xfrm>
          <a:off x="0" y="0"/>
          <a:ext cx="0" cy="0"/>
          <a:chOff x="0" y="0"/>
          <a:chExt cx="0" cy="0"/>
        </a:xfrm>
      </p:grpSpPr>
      <p:pic>
        <p:nvPicPr>
          <p:cNvPr descr="A picture containing person, black, holding, white&#10;&#10;Description automatically generated"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2000"/>
              <a:buFont typeface="Barlow"/>
              <a:buNone/>
              <a:defRPr sz="2000">
                <a:solidFill>
                  <a:schemeClr val="lt1"/>
                </a:solidFill>
              </a:defRPr>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top)">
  <p:cSld name="Headline 04_1_1">
    <p:spTree>
      <p:nvGrpSpPr>
        <p:cNvPr id="56" name="Shape 56"/>
        <p:cNvGrpSpPr/>
        <p:nvPr/>
      </p:nvGrpSpPr>
      <p:grpSpPr>
        <a:xfrm>
          <a:off x="0" y="0"/>
          <a:ext cx="0" cy="0"/>
          <a:chOff x="0" y="0"/>
          <a:chExt cx="0" cy="0"/>
        </a:xfrm>
      </p:grpSpPr>
      <p:pic>
        <p:nvPicPr>
          <p:cNvPr descr="A close up of a logo&#10;&#10;Description automatically generated" id="57" name="Google Shape;57;p11"/>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8" name="Google Shape;5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p:cSld name="CUSTOM_1">
    <p:bg>
      <p:bgPr>
        <a:solidFill>
          <a:schemeClr val="dk1"/>
        </a:solidFill>
      </p:bgPr>
    </p:bg>
    <p:spTree>
      <p:nvGrpSpPr>
        <p:cNvPr id="59" name="Shape 59"/>
        <p:cNvGrpSpPr/>
        <p:nvPr/>
      </p:nvGrpSpPr>
      <p:grpSpPr>
        <a:xfrm>
          <a:off x="0" y="0"/>
          <a:ext cx="0" cy="0"/>
          <a:chOff x="0" y="0"/>
          <a:chExt cx="0" cy="0"/>
        </a:xfrm>
      </p:grpSpPr>
      <p:pic>
        <p:nvPicPr>
          <p:cNvPr id="60" name="Google Shape;60;p12"/>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
        <p:nvSpPr>
          <p:cNvPr id="61" name="Google Shape;61;p12"/>
          <p:cNvSpPr/>
          <p:nvPr/>
        </p:nvSpPr>
        <p:spPr>
          <a:xfrm>
            <a:off x="0" y="4876800"/>
            <a:ext cx="1600200" cy="22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2"/>
        </a:solidFill>
      </p:bgPr>
    </p:bg>
    <p:spTree>
      <p:nvGrpSpPr>
        <p:cNvPr id="63" name="Shape 63"/>
        <p:cNvGrpSpPr/>
        <p:nvPr/>
      </p:nvGrpSpPr>
      <p:grpSpPr>
        <a:xfrm>
          <a:off x="0" y="0"/>
          <a:ext cx="0" cy="0"/>
          <a:chOff x="0" y="0"/>
          <a:chExt cx="0" cy="0"/>
        </a:xfrm>
      </p:grpSpPr>
      <p:sp>
        <p:nvSpPr>
          <p:cNvPr id="64" name="Google Shape;64;p13"/>
          <p:cNvSpPr/>
          <p:nvPr/>
        </p:nvSpPr>
        <p:spPr>
          <a:xfrm>
            <a:off x="0" y="0"/>
            <a:ext cx="5284500" cy="5143500"/>
          </a:xfrm>
          <a:prstGeom prst="rect">
            <a:avLst/>
          </a:prstGeom>
          <a:solidFill>
            <a:schemeClr val="dk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A picture containing person, black, holding, white&#10;&#10;Description automatically generated" id="65" name="Google Shape;65;p13"/>
          <p:cNvPicPr preferRelativeResize="0"/>
          <p:nvPr/>
        </p:nvPicPr>
        <p:blipFill rotWithShape="1">
          <a:blip r:embed="rId2">
            <a:alphaModFix/>
          </a:blip>
          <a:srcRect b="0" l="0" r="26291" t="0"/>
          <a:stretch/>
        </p:blipFill>
        <p:spPr>
          <a:xfrm>
            <a:off x="2403881" y="0"/>
            <a:ext cx="6740117" cy="5143500"/>
          </a:xfrm>
          <a:prstGeom prst="rect">
            <a:avLst/>
          </a:prstGeom>
          <a:noFill/>
          <a:ln>
            <a:noFill/>
          </a:ln>
        </p:spPr>
      </p:pic>
      <p:sp>
        <p:nvSpPr>
          <p:cNvPr id="66" name="Google Shape;66;p13"/>
          <p:cNvSpPr txBox="1"/>
          <p:nvPr>
            <p:ph type="ctrTitle"/>
          </p:nvPr>
        </p:nvSpPr>
        <p:spPr>
          <a:xfrm>
            <a:off x="345735" y="841772"/>
            <a:ext cx="6858000" cy="1790700"/>
          </a:xfrm>
          <a:prstGeom prst="rect">
            <a:avLst/>
          </a:prstGeom>
          <a:noFill/>
          <a:ln>
            <a:noFill/>
          </a:ln>
        </p:spPr>
        <p:txBody>
          <a:bodyPr anchorCtr="0" anchor="b" bIns="34275" lIns="0" spcFirstLastPara="1" rIns="0" wrap="square" tIns="34275">
            <a:noAutofit/>
          </a:bodyPr>
          <a:lstStyle>
            <a:lvl1pPr lvl="0" rtl="0" algn="l">
              <a:lnSpc>
                <a:spcPct val="90000"/>
              </a:lnSpc>
              <a:spcBef>
                <a:spcPts val="0"/>
              </a:spcBef>
              <a:spcAft>
                <a:spcPts val="0"/>
              </a:spcAft>
              <a:buClr>
                <a:schemeClr val="lt1"/>
              </a:buClr>
              <a:buSzPts val="4500"/>
              <a:buFont typeface="Barlow"/>
              <a:buNone/>
              <a:defRPr sz="45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3"/>
          <p:cNvSpPr txBox="1"/>
          <p:nvPr>
            <p:ph idx="1" type="subTitle"/>
          </p:nvPr>
        </p:nvSpPr>
        <p:spPr>
          <a:xfrm>
            <a:off x="345735" y="2701528"/>
            <a:ext cx="6858000" cy="1241700"/>
          </a:xfrm>
          <a:prstGeom prst="rect">
            <a:avLst/>
          </a:prstGeom>
          <a:noFill/>
          <a:ln>
            <a:noFill/>
          </a:ln>
        </p:spPr>
        <p:txBody>
          <a:bodyPr anchorCtr="0" anchor="t" bIns="34275" lIns="0" spcFirstLastPara="1" rIns="0" wrap="square" tIns="34275">
            <a:noAutofit/>
          </a:bodyPr>
          <a:lstStyle>
            <a:lvl1pPr lvl="0" rtl="0" algn="l">
              <a:lnSpc>
                <a:spcPct val="90000"/>
              </a:lnSpc>
              <a:spcBef>
                <a:spcPts val="800"/>
              </a:spcBef>
              <a:spcAft>
                <a:spcPts val="0"/>
              </a:spcAft>
              <a:buSzPts val="1400"/>
              <a:buNone/>
              <a:defRPr sz="1800">
                <a:solidFill>
                  <a:schemeClr val="lt1"/>
                </a:solidFill>
              </a:defRPr>
            </a:lvl1pPr>
            <a:lvl2pPr lvl="1" rtl="0" algn="ctr">
              <a:lnSpc>
                <a:spcPct val="90000"/>
              </a:lnSpc>
              <a:spcBef>
                <a:spcPts val="400"/>
              </a:spcBef>
              <a:spcAft>
                <a:spcPts val="0"/>
              </a:spcAft>
              <a:buSzPts val="1100"/>
              <a:buNone/>
              <a:defRPr sz="1500"/>
            </a:lvl2pPr>
            <a:lvl3pPr lvl="2" rtl="0" algn="ctr">
              <a:lnSpc>
                <a:spcPct val="90000"/>
              </a:lnSpc>
              <a:spcBef>
                <a:spcPts val="400"/>
              </a:spcBef>
              <a:spcAft>
                <a:spcPts val="0"/>
              </a:spcAft>
              <a:buSzPts val="1000"/>
              <a:buNone/>
              <a:defRPr sz="1400"/>
            </a:lvl3pPr>
            <a:lvl4pPr lvl="3" rtl="0" algn="ctr">
              <a:lnSpc>
                <a:spcPct val="90000"/>
              </a:lnSpc>
              <a:spcBef>
                <a:spcPts val="400"/>
              </a:spcBef>
              <a:spcAft>
                <a:spcPts val="0"/>
              </a:spcAft>
              <a:buSzPts val="900"/>
              <a:buNone/>
              <a:defRPr sz="1200"/>
            </a:lvl4pPr>
            <a:lvl5pPr lvl="4" rtl="0" algn="ctr">
              <a:lnSpc>
                <a:spcPct val="90000"/>
              </a:lnSpc>
              <a:spcBef>
                <a:spcPts val="400"/>
              </a:spcBef>
              <a:spcAft>
                <a:spcPts val="0"/>
              </a:spcAft>
              <a:buSzPts val="9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68" name="Google Shape;68;p13"/>
          <p:cNvPicPr preferRelativeResize="0"/>
          <p:nvPr/>
        </p:nvPicPr>
        <p:blipFill rotWithShape="1">
          <a:blip r:embed="rId3">
            <a:alphaModFix/>
          </a:blip>
          <a:srcRect b="0" l="0" r="0" t="0"/>
          <a:stretch/>
        </p:blipFill>
        <p:spPr>
          <a:xfrm>
            <a:off x="356616" y="4761292"/>
            <a:ext cx="1001269" cy="15750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1">
    <p:spTree>
      <p:nvGrpSpPr>
        <p:cNvPr id="69" name="Shape 69"/>
        <p:cNvGrpSpPr/>
        <p:nvPr/>
      </p:nvGrpSpPr>
      <p:grpSpPr>
        <a:xfrm>
          <a:off x="0" y="0"/>
          <a:ext cx="0" cy="0"/>
          <a:chOff x="0" y="0"/>
          <a:chExt cx="0" cy="0"/>
        </a:xfrm>
      </p:grpSpPr>
      <p:sp>
        <p:nvSpPr>
          <p:cNvPr id="70" name="Google Shape;70;p14"/>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71" name="Google Shape;71;p14"/>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72" name="Google Shape;72;p14"/>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 name="Shape 14"/>
        <p:cNvGrpSpPr/>
        <p:nvPr/>
      </p:nvGrpSpPr>
      <p:grpSpPr>
        <a:xfrm>
          <a:off x="0" y="0"/>
          <a:ext cx="0" cy="0"/>
          <a:chOff x="0" y="0"/>
          <a:chExt cx="0" cy="0"/>
        </a:xfrm>
      </p:grpSpPr>
      <p:sp>
        <p:nvSpPr>
          <p:cNvPr id="15" name="Google Shape;15;p3"/>
          <p:cNvSpPr txBox="1"/>
          <p:nvPr>
            <p:ph type="title"/>
          </p:nvPr>
        </p:nvSpPr>
        <p:spPr>
          <a:xfrm>
            <a:off x="0" y="228600"/>
            <a:ext cx="9144000" cy="3810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16" name="Google Shape;16;p3"/>
          <p:cNvSpPr txBox="1"/>
          <p:nvPr>
            <p:ph idx="1"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 Only_1">
    <p:spTree>
      <p:nvGrpSpPr>
        <p:cNvPr id="18" name="Shape 18"/>
        <p:cNvGrpSpPr/>
        <p:nvPr/>
      </p:nvGrpSpPr>
      <p:grpSpPr>
        <a:xfrm>
          <a:off x="0" y="0"/>
          <a:ext cx="0" cy="0"/>
          <a:chOff x="0" y="0"/>
          <a:chExt cx="0" cy="0"/>
        </a:xfrm>
      </p:grpSpPr>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2" name="Google Shape;22;p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23" name="Google Shape;23;p5"/>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25" name="Shape 25"/>
        <p:cNvGrpSpPr/>
        <p:nvPr/>
      </p:nvGrpSpPr>
      <p:grpSpPr>
        <a:xfrm>
          <a:off x="0" y="0"/>
          <a:ext cx="0" cy="0"/>
          <a:chOff x="0" y="0"/>
          <a:chExt cx="0" cy="0"/>
        </a:xfrm>
      </p:grpSpPr>
      <p:cxnSp>
        <p:nvCxnSpPr>
          <p:cNvPr id="26" name="Google Shape;26;p6"/>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27" name="Google Shape;27;p6"/>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8" name="Google Shape;28;p6"/>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9" name="Google Shape;29;p6"/>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0" name="Google Shape;30;p6"/>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32" name="Shape 32"/>
        <p:cNvGrpSpPr/>
        <p:nvPr/>
      </p:nvGrpSpPr>
      <p:grpSpPr>
        <a:xfrm>
          <a:off x="0" y="0"/>
          <a:ext cx="0" cy="0"/>
          <a:chOff x="0" y="0"/>
          <a:chExt cx="0" cy="0"/>
        </a:xfrm>
      </p:grpSpPr>
      <p:cxnSp>
        <p:nvCxnSpPr>
          <p:cNvPr id="33" name="Google Shape;33;p7"/>
          <p:cNvCxnSpPr/>
          <p:nvPr/>
        </p:nvCxnSpPr>
        <p:spPr>
          <a:xfrm>
            <a:off x="5939624" y="1189435"/>
            <a:ext cx="0" cy="3442800"/>
          </a:xfrm>
          <a:prstGeom prst="straightConnector1">
            <a:avLst/>
          </a:prstGeom>
          <a:noFill/>
          <a:ln cap="flat" cmpd="sng" w="12700">
            <a:solidFill>
              <a:schemeClr val="accent5"/>
            </a:solidFill>
            <a:prstDash val="solid"/>
            <a:miter lim="800000"/>
            <a:headEnd len="sm" w="sm" type="none"/>
            <a:tailEnd len="sm" w="sm" type="none"/>
          </a:ln>
        </p:spPr>
      </p:cxnSp>
      <p:cxnSp>
        <p:nvCxnSpPr>
          <p:cNvPr id="34" name="Google Shape;34;p7"/>
          <p:cNvCxnSpPr/>
          <p:nvPr/>
        </p:nvCxnSpPr>
        <p:spPr>
          <a:xfrm>
            <a:off x="3023483"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35" name="Google Shape;35;p7"/>
          <p:cNvSpPr txBox="1"/>
          <p:nvPr>
            <p:ph idx="1" type="body"/>
          </p:nvPr>
        </p:nvSpPr>
        <p:spPr>
          <a:xfrm>
            <a:off x="371796" y="1128900"/>
            <a:ext cx="26061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6" name="Google Shape;36;p7"/>
          <p:cNvSpPr txBox="1"/>
          <p:nvPr>
            <p:ph idx="2" type="body"/>
          </p:nvPr>
        </p:nvSpPr>
        <p:spPr>
          <a:xfrm>
            <a:off x="3264408"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7" name="Google Shape;37;p7"/>
          <p:cNvSpPr txBox="1"/>
          <p:nvPr>
            <p:ph idx="3" type="body"/>
          </p:nvPr>
        </p:nvSpPr>
        <p:spPr>
          <a:xfrm>
            <a:off x="6233100"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8" name="Google Shape;38;p7"/>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1800"/>
              <a:buFont typeface="Barlow"/>
              <a:buNone/>
              <a:defRPr b="0" i="0" sz="18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9" name="Google Shape;39;p7"/>
          <p:cNvSpPr txBox="1"/>
          <p:nvPr>
            <p:ph idx="4"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0" name="Google Shape;4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p:cSld name="Headline 04">
    <p:spTree>
      <p:nvGrpSpPr>
        <p:cNvPr id="41" name="Shape 41"/>
        <p:cNvGrpSpPr/>
        <p:nvPr/>
      </p:nvGrpSpPr>
      <p:grpSpPr>
        <a:xfrm>
          <a:off x="0" y="0"/>
          <a:ext cx="0" cy="0"/>
          <a:chOff x="0" y="0"/>
          <a:chExt cx="0" cy="0"/>
        </a:xfrm>
      </p:grpSpPr>
      <p:pic>
        <p:nvPicPr>
          <p:cNvPr descr="A close up of a logo&#10;&#10;Description automatically generated" id="42" name="Google Shape;42;p8"/>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3" name="Google Shape;43;p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4" name="Google Shape;44;p8"/>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45" name="Google Shape;45;p8"/>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bottom)">
  <p:cSld name="Headline 04_2">
    <p:spTree>
      <p:nvGrpSpPr>
        <p:cNvPr id="47" name="Shape 47"/>
        <p:cNvGrpSpPr/>
        <p:nvPr/>
      </p:nvGrpSpPr>
      <p:grpSpPr>
        <a:xfrm>
          <a:off x="0" y="0"/>
          <a:ext cx="0" cy="0"/>
          <a:chOff x="0" y="0"/>
          <a:chExt cx="0" cy="0"/>
        </a:xfrm>
      </p:grpSpPr>
      <p:pic>
        <p:nvPicPr>
          <p:cNvPr descr="A close up of a logo&#10;&#10;Description automatically generated" id="48" name="Google Shape;48;p9"/>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9" name="Google Shape;4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top)">
  <p:cSld name="Headline 04_1">
    <p:spTree>
      <p:nvGrpSpPr>
        <p:cNvPr id="50" name="Shape 50"/>
        <p:cNvGrpSpPr/>
        <p:nvPr/>
      </p:nvGrpSpPr>
      <p:grpSpPr>
        <a:xfrm>
          <a:off x="0" y="0"/>
          <a:ext cx="0" cy="0"/>
          <a:chOff x="0" y="0"/>
          <a:chExt cx="0" cy="0"/>
        </a:xfrm>
      </p:grpSpPr>
      <p:pic>
        <p:nvPicPr>
          <p:cNvPr descr="A close up of a logo&#10;&#10;Description automatically generated" id="51" name="Google Shape;51;p10"/>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2" name="Google Shape;52;p1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53" name="Google Shape;53;p10"/>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54" name="Google Shape;54;p10"/>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55" name="Google Shape;5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sz="23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9pPr>
          </a:lstStyle>
          <a:p/>
        </p:txBody>
      </p:sp>
      <p:sp>
        <p:nvSpPr>
          <p:cNvPr id="7" name="Google Shape;7;p1"/>
          <p:cNvSpPr txBox="1"/>
          <p:nvPr>
            <p:ph idx="1" type="body"/>
          </p:nvPr>
        </p:nvSpPr>
        <p:spPr>
          <a:xfrm>
            <a:off x="318000" y="1128900"/>
            <a:ext cx="88260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pic>
        <p:nvPicPr>
          <p:cNvPr id="8" name="Google Shape;8;p1"/>
          <p:cNvPicPr preferRelativeResize="0"/>
          <p:nvPr/>
        </p:nvPicPr>
        <p:blipFill rotWithShape="1">
          <a:blip r:embed="rId1">
            <a:alphaModFix/>
          </a:blip>
          <a:srcRect b="0" l="0" r="0" t="0"/>
          <a:stretch/>
        </p:blipFill>
        <p:spPr>
          <a:xfrm>
            <a:off x="65531" y="4947897"/>
            <a:ext cx="1001269" cy="157503"/>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databricks.training/spark-ui-simul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Optimizing Apache Spark</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Introductions &amp; Agenda</a:t>
            </a:r>
            <a:endParaRPr sz="3000">
              <a:solidFill>
                <a:srgbClr val="FFFFFF"/>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330200" lvl="0" marL="457200" rtl="0" algn="l">
              <a:lnSpc>
                <a:spcPct val="90000"/>
              </a:lnSpc>
              <a:spcBef>
                <a:spcPts val="800"/>
              </a:spcBef>
              <a:spcAft>
                <a:spcPts val="0"/>
              </a:spcAft>
              <a:buSzPts val="1600"/>
              <a:buChar char="●"/>
            </a:pPr>
            <a:r>
              <a:rPr lang="en"/>
              <a:t>This course will focus on some of the most significant  performance problems associated with developing Spark applications</a:t>
            </a:r>
            <a:br>
              <a:rPr lang="en"/>
            </a:br>
            <a:endParaRPr/>
          </a:p>
          <a:p>
            <a:pPr indent="-330200" lvl="0" marL="457200" rtl="0" algn="l">
              <a:lnSpc>
                <a:spcPct val="90000"/>
              </a:lnSpc>
              <a:spcBef>
                <a:spcPts val="0"/>
              </a:spcBef>
              <a:spcAft>
                <a:spcPts val="0"/>
              </a:spcAft>
              <a:buSzPts val="1600"/>
              <a:buChar char="●"/>
            </a:pPr>
            <a:r>
              <a:rPr lang="en"/>
              <a:t>We will learn what those problems are</a:t>
            </a:r>
            <a:br>
              <a:rPr lang="en"/>
            </a:br>
            <a:endParaRPr/>
          </a:p>
          <a:p>
            <a:pPr indent="-330200" lvl="0" marL="457200" rtl="0" algn="l">
              <a:lnSpc>
                <a:spcPct val="90000"/>
              </a:lnSpc>
              <a:spcBef>
                <a:spcPts val="0"/>
              </a:spcBef>
              <a:spcAft>
                <a:spcPts val="0"/>
              </a:spcAft>
              <a:buSzPts val="1600"/>
              <a:buChar char="●"/>
            </a:pPr>
            <a:r>
              <a:rPr lang="en"/>
              <a:t>We will learn how to identify those problems in existing code</a:t>
            </a:r>
            <a:br>
              <a:rPr lang="en"/>
            </a:br>
            <a:endParaRPr/>
          </a:p>
          <a:p>
            <a:pPr indent="-330200" lvl="0" marL="457200" rtl="0" algn="l">
              <a:lnSpc>
                <a:spcPct val="90000"/>
              </a:lnSpc>
              <a:spcBef>
                <a:spcPts val="0"/>
              </a:spcBef>
              <a:spcAft>
                <a:spcPts val="0"/>
              </a:spcAft>
              <a:buSzPts val="1600"/>
              <a:buChar char="●"/>
            </a:pPr>
            <a:r>
              <a:rPr lang="en"/>
              <a:t>And we will look at options for mitigating those problems</a:t>
            </a:r>
            <a:endParaRPr/>
          </a:p>
          <a:p>
            <a:pPr indent="0" lvl="0" marL="0" rtl="0" algn="l">
              <a:lnSpc>
                <a:spcPct val="90000"/>
              </a:lnSpc>
              <a:spcBef>
                <a:spcPts val="800"/>
              </a:spcBef>
              <a:spcAft>
                <a:spcPts val="0"/>
              </a:spcAft>
              <a:buSzPts val="1600"/>
              <a:buNone/>
            </a:pPr>
            <a:r>
              <a:t/>
            </a:r>
            <a:endParaRPr/>
          </a:p>
        </p:txBody>
      </p:sp>
      <p:sp>
        <p:nvSpPr>
          <p:cNvPr id="83" name="Google Shape;83;p16"/>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Course</a:t>
            </a:r>
            <a:endParaRPr/>
          </a:p>
        </p:txBody>
      </p:sp>
      <p:sp>
        <p:nvSpPr>
          <p:cNvPr id="84" name="Google Shape;84;p1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b="1" lang="en"/>
              <a:t>Introduction to the Spark Architecture</a:t>
            </a:r>
            <a:endParaRPr b="1"/>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i="1" lang="en"/>
              <a:t>While knowledge of Spark SQL or the DataFrame APIs is often enough to get started with Apache Spark, every developer needs to have a working knowledge of Apache Spark’s main components and how those components interact to execute the simplest of queries. Through a series of real-world analogies, students are walked through various use cases, and from these exercises, develop a robust understanding of how Apache Spark executes some of the most common transformations and actions.</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rPr lang="en" sz="1600"/>
              <a:t>Note: This is optional content used to meet potential prerequisites</a:t>
            </a:r>
            <a:endParaRPr sz="1600"/>
          </a:p>
        </p:txBody>
      </p:sp>
      <p:sp>
        <p:nvSpPr>
          <p:cNvPr id="90" name="Google Shape;90;p17"/>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Lesson #0.1</a:t>
            </a:r>
            <a:endParaRPr/>
          </a:p>
        </p:txBody>
      </p:sp>
      <p:sp>
        <p:nvSpPr>
          <p:cNvPr id="91" name="Google Shape;91;p17"/>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b="1" lang="en"/>
              <a:t>Working with the Spark UI</a:t>
            </a:r>
            <a:br>
              <a:rPr lang="en"/>
            </a:br>
            <a:endParaRPr/>
          </a:p>
          <a:p>
            <a:pPr indent="0" lvl="0" marL="0" rtl="0" algn="l">
              <a:lnSpc>
                <a:spcPct val="90000"/>
              </a:lnSpc>
              <a:spcBef>
                <a:spcPts val="0"/>
              </a:spcBef>
              <a:spcAft>
                <a:spcPts val="0"/>
              </a:spcAft>
              <a:buNone/>
            </a:pPr>
            <a:r>
              <a:rPr i="1" lang="en"/>
              <a:t>The Spark UI is the primary tool for debugging both bugs and performance issues within a Spark application. By developing the skills necessary to use this tool and to interpret the data it captures, developers will be better equipped to troubleshoot and tune nearly any issue encountered with a Spark job.</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i="1"/>
          </a:p>
          <a:p>
            <a:pPr indent="0" lvl="0" marL="0" rtl="0" algn="l">
              <a:spcBef>
                <a:spcPts val="0"/>
              </a:spcBef>
              <a:spcAft>
                <a:spcPts val="0"/>
              </a:spcAft>
              <a:buNone/>
            </a:pPr>
            <a:r>
              <a:rPr lang="en" sz="1600"/>
              <a:t>Note: This is optional content used to meet potential prerequisites</a:t>
            </a:r>
            <a:endParaRPr i="1"/>
          </a:p>
        </p:txBody>
      </p:sp>
      <p:sp>
        <p:nvSpPr>
          <p:cNvPr id="97" name="Google Shape;97;p1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Clr>
                <a:schemeClr val="dk1"/>
              </a:buClr>
              <a:buSzPts val="3000"/>
              <a:buFont typeface="Barlow"/>
              <a:buNone/>
            </a:pPr>
            <a:r>
              <a:rPr lang="en"/>
              <a:t>Lesson #0.2</a:t>
            </a:r>
            <a:endParaRPr/>
          </a:p>
        </p:txBody>
      </p:sp>
      <p:sp>
        <p:nvSpPr>
          <p:cNvPr id="98" name="Google Shape;98;p1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b="1" lang="en"/>
              <a:t>The 5 Most Common Performance Problems (The 5 Ss)</a:t>
            </a:r>
            <a:br>
              <a:rPr lang="en"/>
            </a:br>
            <a:endParaRPr/>
          </a:p>
          <a:p>
            <a:pPr indent="0" lvl="0" marL="0" rtl="0" algn="l">
              <a:lnSpc>
                <a:spcPct val="90000"/>
              </a:lnSpc>
              <a:spcBef>
                <a:spcPts val="0"/>
              </a:spcBef>
              <a:spcAft>
                <a:spcPts val="0"/>
              </a:spcAft>
              <a:buNone/>
            </a:pPr>
            <a:r>
              <a:rPr i="1" lang="en"/>
              <a:t>The “5 Ss” refers to the five most common performance problems that every developer needs to be aware of: Spill, Skew, Shuffle, Storage, and Serialization. By developing a solid understanding of these problems, every developer is better equipped to diagnose and fix various performance problems.</a:t>
            </a:r>
            <a:endParaRPr i="1"/>
          </a:p>
          <a:p>
            <a:pPr indent="0" lvl="0" marL="0" rtl="0" algn="l">
              <a:lnSpc>
                <a:spcPct val="90000"/>
              </a:lnSpc>
              <a:spcBef>
                <a:spcPts val="0"/>
              </a:spcBef>
              <a:spcAft>
                <a:spcPts val="0"/>
              </a:spcAft>
              <a:buNone/>
            </a:pPr>
            <a:r>
              <a:t/>
            </a:r>
            <a:endParaRPr i="1"/>
          </a:p>
          <a:p>
            <a:pPr indent="0" lvl="0" marL="0" rtl="0" algn="l">
              <a:lnSpc>
                <a:spcPct val="90000"/>
              </a:lnSpc>
              <a:spcBef>
                <a:spcPts val="0"/>
              </a:spcBef>
              <a:spcAft>
                <a:spcPts val="0"/>
              </a:spcAft>
              <a:buNone/>
            </a:pPr>
            <a:r>
              <a:t/>
            </a:r>
            <a:endParaRPr/>
          </a:p>
        </p:txBody>
      </p:sp>
      <p:sp>
        <p:nvSpPr>
          <p:cNvPr id="104" name="Google Shape;104;p19"/>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Lesson #1</a:t>
            </a:r>
            <a:endParaRPr/>
          </a:p>
        </p:txBody>
      </p:sp>
      <p:sp>
        <p:nvSpPr>
          <p:cNvPr id="105" name="Google Shape;105;p19"/>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b="1" lang="en"/>
              <a:t>Key Ingestion Concepts</a:t>
            </a:r>
            <a:endParaRPr b="1"/>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i="1" lang="en"/>
              <a:t>The one optimization applicable to nearly every Spark job is the optimization and reduction of data ingestion. In this course, we explore key ingestion concepts including file formats, data formats, data storage strategies and how they can all work together to maximize a job’s performance</a:t>
            </a:r>
            <a:endParaRPr/>
          </a:p>
        </p:txBody>
      </p:sp>
      <p:sp>
        <p:nvSpPr>
          <p:cNvPr id="111" name="Google Shape;111;p20"/>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Lesson #2</a:t>
            </a:r>
            <a:endParaRPr/>
          </a:p>
        </p:txBody>
      </p:sp>
      <p:sp>
        <p:nvSpPr>
          <p:cNvPr id="112" name="Google Shape;112;p20"/>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b="1" lang="en"/>
              <a:t>Optimizing with AQE &amp; DPP</a:t>
            </a:r>
            <a:endParaRPr b="1"/>
          </a:p>
          <a:p>
            <a:pPr indent="0" lvl="0" marL="0" rtl="0" algn="l">
              <a:spcBef>
                <a:spcPts val="0"/>
              </a:spcBef>
              <a:spcAft>
                <a:spcPts val="0"/>
              </a:spcAft>
              <a:buNone/>
            </a:pPr>
            <a:r>
              <a:t/>
            </a:r>
            <a:endParaRPr/>
          </a:p>
          <a:p>
            <a:pPr indent="0" lvl="0" marL="0" rtl="0" algn="l">
              <a:spcBef>
                <a:spcPts val="0"/>
              </a:spcBef>
              <a:spcAft>
                <a:spcPts val="0"/>
              </a:spcAft>
              <a:buNone/>
            </a:pPr>
            <a:r>
              <a:rPr i="1" lang="en"/>
              <a:t>Spark 3.x introduces a series of new strategies around Adaptive Query Execution &amp; Dynamic Partition Pruning that aim to change how data lakes are built and consumed. This course explores six of those strategies and how Apache Spark can expedite dataset development and optimize dataset consumption with more efficient queries.</a:t>
            </a:r>
            <a:endParaRPr i="1"/>
          </a:p>
        </p:txBody>
      </p:sp>
      <p:sp>
        <p:nvSpPr>
          <p:cNvPr id="118" name="Google Shape;118;p21"/>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Lesson #3</a:t>
            </a:r>
            <a:endParaRPr/>
          </a:p>
        </p:txBody>
      </p:sp>
      <p:sp>
        <p:nvSpPr>
          <p:cNvPr id="119" name="Google Shape;119;p21"/>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b="1" lang="en"/>
              <a:t>Designing Clusters for High Performance</a:t>
            </a:r>
            <a:endParaRPr b="1"/>
          </a:p>
          <a:p>
            <a:pPr indent="0" lvl="0" marL="0" rtl="0" algn="l">
              <a:spcBef>
                <a:spcPts val="0"/>
              </a:spcBef>
              <a:spcAft>
                <a:spcPts val="0"/>
              </a:spcAft>
              <a:buNone/>
            </a:pPr>
            <a:r>
              <a:t/>
            </a:r>
            <a:endParaRPr/>
          </a:p>
          <a:p>
            <a:pPr indent="0" lvl="0" marL="0" rtl="0" algn="l">
              <a:spcBef>
                <a:spcPts val="0"/>
              </a:spcBef>
              <a:spcAft>
                <a:spcPts val="0"/>
              </a:spcAft>
              <a:buNone/>
            </a:pPr>
            <a:r>
              <a:rPr i="1" lang="en"/>
              <a:t>Proper cluster configuration, VM selection, memory allocation, compute levels, and general topology can play as important of a role in optimizing a job for Apache Spark as can any other topic. In this course, we explore the multitude of factors that go into configuring a cluster.</a:t>
            </a:r>
            <a:endParaRPr i="1"/>
          </a:p>
        </p:txBody>
      </p:sp>
      <p:sp>
        <p:nvSpPr>
          <p:cNvPr id="125" name="Google Shape;125;p22"/>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Lesson #4</a:t>
            </a:r>
            <a:endParaRPr/>
          </a:p>
        </p:txBody>
      </p:sp>
      <p:sp>
        <p:nvSpPr>
          <p:cNvPr id="126" name="Google Shape;126;p22"/>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 u="sng">
                <a:solidFill>
                  <a:schemeClr val="hlink"/>
                </a:solidFill>
                <a:hlinkClick r:id="rId3"/>
              </a:rPr>
              <a:t>https://www.databricks.training/spark-ui-simulator</a:t>
            </a:r>
            <a:br>
              <a:rPr lang="en"/>
            </a:br>
            <a:endParaRPr/>
          </a:p>
          <a:p>
            <a:pPr indent="-330200" lvl="0" marL="457200" rtl="0" algn="l">
              <a:spcBef>
                <a:spcPts val="0"/>
              </a:spcBef>
              <a:spcAft>
                <a:spcPts val="0"/>
              </a:spcAft>
              <a:buSzPts val="1600"/>
              <a:buChar char="●"/>
            </a:pPr>
            <a:r>
              <a:rPr lang="en"/>
              <a:t>Preran notebooks</a:t>
            </a:r>
            <a:br>
              <a:rPr lang="en"/>
            </a:br>
            <a:endParaRPr/>
          </a:p>
          <a:p>
            <a:pPr indent="-330200" lvl="0" marL="457200" rtl="0" algn="l">
              <a:spcBef>
                <a:spcPts val="0"/>
              </a:spcBef>
              <a:spcAft>
                <a:spcPts val="0"/>
              </a:spcAft>
              <a:buSzPts val="1600"/>
              <a:buChar char="●"/>
            </a:pPr>
            <a:r>
              <a:rPr lang="en"/>
              <a:t>A full capture of the notebook, cluster and history server’s state</a:t>
            </a:r>
            <a:br>
              <a:rPr lang="en"/>
            </a:br>
            <a:endParaRPr/>
          </a:p>
          <a:p>
            <a:pPr indent="-330200" lvl="0" marL="457200" rtl="0" algn="l">
              <a:spcBef>
                <a:spcPts val="0"/>
              </a:spcBef>
              <a:spcAft>
                <a:spcPts val="0"/>
              </a:spcAft>
              <a:buSzPts val="1600"/>
              <a:buChar char="●"/>
            </a:pPr>
            <a:r>
              <a:rPr lang="en"/>
              <a:t>Experiments are tailored to specific topic</a:t>
            </a:r>
            <a:br>
              <a:rPr lang="en"/>
            </a:br>
            <a:endParaRPr/>
          </a:p>
          <a:p>
            <a:pPr indent="-330200" lvl="0" marL="457200" rtl="0" algn="l">
              <a:spcBef>
                <a:spcPts val="0"/>
              </a:spcBef>
              <a:spcAft>
                <a:spcPts val="0"/>
              </a:spcAft>
              <a:buSzPts val="1600"/>
              <a:buChar char="●"/>
            </a:pPr>
            <a:r>
              <a:rPr lang="en"/>
              <a:t>Experiments are 100% reproducible by students</a:t>
            </a:r>
            <a:br>
              <a:rPr lang="en"/>
            </a:br>
            <a:endParaRPr/>
          </a:p>
          <a:p>
            <a:pPr indent="-330200" lvl="0" marL="457200" rtl="0" algn="l">
              <a:spcBef>
                <a:spcPts val="0"/>
              </a:spcBef>
              <a:spcAft>
                <a:spcPts val="0"/>
              </a:spcAft>
              <a:buSzPts val="1600"/>
              <a:buChar char="●"/>
            </a:pPr>
            <a:r>
              <a:rPr lang="en"/>
              <a:t>Always available for future reference</a:t>
            </a:r>
            <a:endParaRPr/>
          </a:p>
        </p:txBody>
      </p:sp>
      <p:sp>
        <p:nvSpPr>
          <p:cNvPr id="132" name="Google Shape;132;p23"/>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The Spark UI Simulator</a:t>
            </a:r>
            <a:endParaRPr/>
          </a:p>
        </p:txBody>
      </p:sp>
      <p:sp>
        <p:nvSpPr>
          <p:cNvPr id="133" name="Google Shape;133;p23"/>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sz="2300"/>
              <a:t>Introductions &amp; Agenda</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Optimization Theme">
  <a:themeElements>
    <a:clrScheme name="Databricks 2020">
      <a:dk1>
        <a:srgbClr val="1B3038"/>
      </a:dk1>
      <a:lt1>
        <a:srgbClr val="FFFFFF"/>
      </a:lt1>
      <a:dk2>
        <a:srgbClr val="1B5161"/>
      </a:dk2>
      <a:lt2>
        <a:srgbClr val="E7E6E6"/>
      </a:lt2>
      <a:accent1>
        <a:srgbClr val="1B3038"/>
      </a:accent1>
      <a:accent2>
        <a:srgbClr val="FF3620"/>
      </a:accent2>
      <a:accent3>
        <a:srgbClr val="1B5161"/>
      </a:accent3>
      <a:accent4>
        <a:srgbClr val="FFAB00"/>
      </a:accent4>
      <a:accent5>
        <a:srgbClr val="618793"/>
      </a:accent5>
      <a:accent6>
        <a:srgbClr val="A0ACBE"/>
      </a:accent6>
      <a:hlink>
        <a:srgbClr val="98102A"/>
      </a:hlink>
      <a:folHlink>
        <a:srgbClr val="7D531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