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2D90AC-1F39-4049-83CA-C1E907980881}">
  <a:tblStyle styleId="{BE2D90AC-1F39-4049-83CA-C1E9079808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5.xml"/><Relationship Id="rId22" Type="http://schemas.openxmlformats.org/officeDocument/2006/relationships/font" Target="fonts/Barlow-boldItalic.fntdata"/><Relationship Id="rId10" Type="http://schemas.openxmlformats.org/officeDocument/2006/relationships/slide" Target="slides/slide4.xml"/><Relationship Id="rId21" Type="http://schemas.openxmlformats.org/officeDocument/2006/relationships/font" Target="fonts/Barlow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Barl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6f552b35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8a6f552b35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ec4e22b9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More memory is the easiest answer 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Not all spill problems are a result of skew - the </a:t>
            </a:r>
            <a:r>
              <a:rPr b="1" lang="en"/>
              <a:t>explode()</a:t>
            </a:r>
            <a:r>
              <a:rPr lang="en"/>
              <a:t> operation is a solid example of this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But if skew is the root cause, that should be addressed first - addressing skew may negate the need to address spill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Changing partition size in light of skew shouldn’t help - each partition is the size it is because of the skew - more partitions in this case only means more zero-byte partitions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g8ec4e22b9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edd1af5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It’s perfectly reasonable to ignore the problem if it is performant enough</a:t>
            </a:r>
            <a:endParaRPr/>
          </a:p>
        </p:txBody>
      </p:sp>
      <p:sp>
        <p:nvSpPr>
          <p:cNvPr id="142" name="Google Shape;142;g8edd1af5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ecb0cc3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8ecb0cc3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c4e22b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8" name="Google Shape;78;g8ec4e22b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ec4e22b9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g8ec4e22b9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ec4e22b9f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g8ec4e22b9f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ec4e22b9f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g8ec4e22b9f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fb9eb3f5e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As a straight read, each partition should be hitting 128 MB each, Spark’s default behavior.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Because we haven’t done anything to alter this (explode, aggregate, tweak ingest) it should not have any spill</a:t>
            </a:r>
            <a:endParaRPr/>
          </a:p>
        </p:txBody>
      </p:sp>
      <p:sp>
        <p:nvSpPr>
          <p:cNvPr id="107" name="Google Shape;107;gefb9eb3f5e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fb9eb3f5e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This particular example relies on the fact that we have skew in our data in the US cities vs other countries</a:t>
            </a:r>
            <a:endParaRPr/>
          </a:p>
        </p:txBody>
      </p:sp>
      <p:sp>
        <p:nvSpPr>
          <p:cNvPr id="114" name="Google Shape;114;gefb9eb3f5e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fb9eb3f5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fb9eb3f5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c4e22b9f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 the students speculate !!!</a:t>
            </a:r>
            <a:endParaRPr/>
          </a:p>
        </p:txBody>
      </p:sp>
      <p:sp>
        <p:nvSpPr>
          <p:cNvPr id="130" name="Google Shape;130;g8ec4e22b9f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0" y="0"/>
            <a:ext cx="5284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person, black, holding, white&#10;&#10;Description automatically generated"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26291" t="0"/>
          <a:stretch/>
        </p:blipFill>
        <p:spPr>
          <a:xfrm>
            <a:off x="2403881" y="0"/>
            <a:ext cx="67401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type="ctrTitle"/>
          </p:nvPr>
        </p:nvSpPr>
        <p:spPr>
          <a:xfrm>
            <a:off x="345735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Barlow"/>
              <a:buNone/>
              <a:defRPr sz="45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345735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rporate Theme" showMasterSp="0">
  <p:cSld name="1_Corporate Theme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red, light&#10;&#10;Description automatically generated" id="69" name="Google Shape;6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atabricks.training/spark-ui-simulator/experiment-6518/v002-S/index.html" TargetMode="External"/><Relationship Id="rId4" Type="http://schemas.openxmlformats.org/officeDocument/2006/relationships/hyperlink" Target="https://github.com/apache/spark/blob/master/core/src/main/scala/org/apache/spark/TestUtils.scal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databricks.training/spark-ui-simulator/experiment-6518/v002-S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345735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/>
              <a:t>Optimizing Apache Spark</a:t>
            </a:r>
            <a:br>
              <a:rPr lang="en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 sz="2500"/>
              <a:t>The Five Most Common</a:t>
            </a:r>
            <a:br>
              <a:rPr lang="en" sz="2500"/>
            </a:br>
            <a:r>
              <a:rPr lang="en" sz="2500"/>
              <a:t>Performance Problems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 sz="3000"/>
              <a:t>Spill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quick answer: allocate a cluster with more memory per worker</a:t>
            </a:r>
            <a:br>
              <a:rPr lang="en"/>
            </a:br>
            <a:r>
              <a:rPr i="1" lang="en" sz="1800"/>
              <a:t>...more on cluster configurations later</a:t>
            </a:r>
            <a:br>
              <a:rPr i="1" lang="en" sz="1800"/>
            </a:b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the case of skew, address that root cause first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Decrease the size of each partition by increasing the number of partitions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By managing </a:t>
            </a:r>
            <a:r>
              <a:rPr b="1" lang="en"/>
              <a:t>spark.sql.shuffle.partitions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By explicitly </a:t>
            </a:r>
            <a:r>
              <a:rPr b="1" lang="en"/>
              <a:t>repartitioning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By setting </a:t>
            </a:r>
            <a:r>
              <a:rPr b="1" lang="en"/>
              <a:t>spark.sql.files.maxPartitionBytes </a:t>
            </a:r>
            <a:r>
              <a:rPr lang="en"/>
              <a:t>lower than the default 128MB</a:t>
            </a:r>
            <a:br>
              <a:rPr lang="en"/>
            </a:br>
            <a:r>
              <a:rPr i="1" lang="en"/>
              <a:t>...more on maxPartitionBytes later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Not an effective strategy against skew</a:t>
            </a:r>
            <a:endParaRPr/>
          </a:p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Mitigation</a:t>
            </a:r>
            <a:endParaRPr/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Ignore it - consider the example in </a:t>
            </a:r>
            <a:r>
              <a:rPr b="1" lang="en"/>
              <a:t>Step E</a:t>
            </a:r>
            <a:r>
              <a:rPr lang="en"/>
              <a:t>.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Out of ~800 tasks only ~50 tasks spilled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Is that 6% worth your time?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However, it takes only one long task to delay an entire stage</a:t>
            </a:r>
            <a:endParaRPr/>
          </a:p>
        </p:txBody>
      </p:sp>
      <p:sp>
        <p:nvSpPr>
          <p:cNvPr id="145" name="Google Shape;145;p2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Mitigation</a:t>
            </a:r>
            <a:endParaRPr/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43400" y="2743200"/>
            <a:ext cx="4724400" cy="23622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Spill is the term used to refer to the act of moving an</a:t>
            </a:r>
            <a:br>
              <a:rPr lang="en"/>
            </a:br>
            <a:r>
              <a:rPr lang="en"/>
              <a:t>RDD from RAM to disk, and later back into RAM again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occurs when a given partition is simply too large to fit into RAM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this case, Spark is forced into [potentially] expensive </a:t>
            </a:r>
            <a:br>
              <a:rPr lang="en"/>
            </a:br>
            <a:r>
              <a:rPr lang="en"/>
              <a:t>disk reads and writes to free up local RAM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of this just to avoid the </a:t>
            </a:r>
            <a:br>
              <a:rPr lang="en"/>
            </a:br>
            <a:r>
              <a:rPr lang="en"/>
              <a:t>dreaded OOM Error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Possibly the most significant contributor</a:t>
            </a:r>
            <a:br>
              <a:rPr lang="en"/>
            </a:br>
            <a:r>
              <a:rPr lang="en"/>
              <a:t>to poorly performing Spark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</a:t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number of ways to induce this problem: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Mismanagement of </a:t>
            </a:r>
            <a:r>
              <a:rPr b="1" lang="en"/>
              <a:t>spark.sql.shuffle.partitions</a:t>
            </a:r>
            <a:r>
              <a:rPr lang="en"/>
              <a:t> </a:t>
            </a:r>
            <a:r>
              <a:rPr lang="en"/>
              <a:t>(default is 200)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explode()</a:t>
            </a:r>
            <a:r>
              <a:rPr lang="en"/>
              <a:t> of even a small array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join()</a:t>
            </a:r>
            <a:r>
              <a:rPr lang="en"/>
              <a:t> or </a:t>
            </a:r>
            <a:r>
              <a:rPr b="1" lang="en"/>
              <a:t>crossJoin()</a:t>
            </a:r>
            <a:r>
              <a:rPr lang="en"/>
              <a:t> of two tables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Aggregating results by a skewed feature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Examples</a:t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Spark UI, spill is </a:t>
            </a:r>
            <a:r>
              <a:rPr lang="en"/>
              <a:t>represented</a:t>
            </a:r>
            <a:r>
              <a:rPr lang="en"/>
              <a:t> by two values: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05851"/>
                </a:solidFill>
              </a:rPr>
              <a:t>Spill (Memory): </a:t>
            </a:r>
            <a:r>
              <a:rPr lang="en">
                <a:solidFill>
                  <a:srgbClr val="000000"/>
                </a:solidFill>
              </a:rPr>
              <a:t>For the partition that was spilled,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this is the size of that data as it existed in memory</a:t>
            </a:r>
            <a:br>
              <a:rPr lang="en"/>
            </a:br>
            <a:endParaRPr/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F05851"/>
                </a:solidFill>
              </a:rPr>
              <a:t>Spill (Disk): </a:t>
            </a:r>
            <a:r>
              <a:rPr lang="en">
                <a:solidFill>
                  <a:srgbClr val="000000"/>
                </a:solidFill>
              </a:rPr>
              <a:t>Likewise, for the partition that was spilled,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</a:t>
            </a:r>
            <a:r>
              <a:rPr lang="en"/>
              <a:t>his is the size of the data as it existed on disk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The two values are always presented together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The size on disk will always be smaller due to the natural compression</a:t>
            </a:r>
            <a:br>
              <a:rPr lang="en"/>
            </a:br>
            <a:r>
              <a:rPr lang="en"/>
              <a:t>gained in the act of serializing that data before writing it to disk</a:t>
            </a:r>
            <a:endParaRPr b="1"/>
          </a:p>
        </p:txBody>
      </p:sp>
      <p:sp>
        <p:nvSpPr>
          <p:cNvPr id="96" name="Google Shape;96;p1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Memory &amp; Disk</a:t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 couple of notes: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Spill is only represented in the details page for a single stage...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Summary Metrics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Aggregated Metrics by Executor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</a:t>
            </a:r>
            <a:r>
              <a:rPr b="1" lang="en"/>
              <a:t>Tasks </a:t>
            </a:r>
            <a:r>
              <a:rPr lang="en"/>
              <a:t>table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 in the </a:t>
            </a:r>
            <a:r>
              <a:rPr lang="en"/>
              <a:t>corresponding</a:t>
            </a:r>
            <a:r>
              <a:rPr lang="en"/>
              <a:t> query details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makes it hard to recognize because one has to hunt for it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no spill is present, the corresponding columns don’t even appear in the Spark UI - that means if the column is there, there is spill somewhere</a:t>
            </a:r>
            <a:endParaRPr/>
          </a:p>
        </p:txBody>
      </p:sp>
      <p:sp>
        <p:nvSpPr>
          <p:cNvPr id="103" name="Google Shape;103;p19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In the Spark UI</a:t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#6518</a:t>
            </a:r>
            <a:r>
              <a:rPr lang="en"/>
              <a:t>, </a:t>
            </a:r>
            <a:r>
              <a:rPr b="1" lang="en"/>
              <a:t>Step A-2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SpillListener </a:t>
            </a:r>
            <a:r>
              <a:rPr lang="en"/>
              <a:t>is taken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Apache Spark’s test framework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/>
              <a:t>SpillListener</a:t>
            </a:r>
            <a:r>
              <a:rPr lang="en"/>
              <a:t> is a type of </a:t>
            </a:r>
            <a:r>
              <a:rPr b="1" lang="en"/>
              <a:t>SparkListener</a:t>
            </a:r>
            <a:r>
              <a:rPr lang="en"/>
              <a:t> and tracks when a stage spills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Useful to identify spill in a job when you are not looking for it</a:t>
            </a:r>
            <a:br>
              <a:rPr b="1" lang="en" sz="2000"/>
            </a:br>
            <a:endParaRPr sz="2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can see example usage in </a:t>
            </a:r>
            <a:r>
              <a:rPr b="1" lang="en"/>
              <a:t>Step B</a:t>
            </a:r>
            <a:r>
              <a:rPr lang="en"/>
              <a:t> through </a:t>
            </a:r>
            <a:r>
              <a:rPr b="1" lang="en"/>
              <a:t>Step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Spill Listener</a:t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20040" y="10527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Experiment #6518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 the four examples: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rgbClr val="F05851"/>
                </a:solidFill>
              </a:rPr>
              <a:t>Step B: </a:t>
            </a:r>
            <a:r>
              <a:rPr lang="en"/>
              <a:t>Spill induced by ingesting large partitions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rgbClr val="F05851"/>
                </a:solidFill>
              </a:rPr>
              <a:t>Step C: </a:t>
            </a:r>
            <a:r>
              <a:rPr lang="en"/>
              <a:t>Spill induced by unioning tables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rgbClr val="F05851"/>
                </a:solidFill>
              </a:rPr>
              <a:t>Step D:</a:t>
            </a:r>
            <a:r>
              <a:rPr lang="en"/>
              <a:t> Spill induced with explode operations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rgbClr val="F05851"/>
                </a:solidFill>
              </a:rPr>
              <a:t>Step E:</a:t>
            </a:r>
            <a:r>
              <a:rPr lang="en"/>
              <a:t> Spill induced by a skewed join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 each example…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Find and note the total </a:t>
            </a:r>
            <a:r>
              <a:rPr b="1" lang="en"/>
              <a:t>Spill (Memory) </a:t>
            </a:r>
            <a:r>
              <a:rPr lang="en"/>
              <a:t>and </a:t>
            </a:r>
            <a:r>
              <a:rPr b="1" lang="en"/>
              <a:t>Spill (Disk)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Find and note the min, median and max </a:t>
            </a:r>
            <a:r>
              <a:rPr b="1" lang="en"/>
              <a:t>Spill (Memory) </a:t>
            </a:r>
            <a:r>
              <a:rPr lang="en"/>
              <a:t>and </a:t>
            </a:r>
            <a:r>
              <a:rPr b="1" lang="en"/>
              <a:t>Spill (Disk)</a:t>
            </a:r>
            <a:br>
              <a:rPr b="1" lang="en"/>
            </a:b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Which of the four examples is uniquely different in how it manifests spill?</a:t>
            </a:r>
            <a:endParaRPr/>
          </a:p>
        </p:txBody>
      </p:sp>
      <p:sp>
        <p:nvSpPr>
          <p:cNvPr id="117" name="Google Shape;117;p21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Examples</a:t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Most Common Performance Problems (The 5 Ss)</a:t>
            </a:r>
            <a:endParaRPr/>
          </a:p>
        </p:txBody>
      </p:sp>
      <p:sp>
        <p:nvSpPr>
          <p:cNvPr id="124" name="Google Shape;124;p22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</p:spPr>
        <p:txBody>
          <a:bodyPr anchorCtr="0" anchor="t" bIns="0" lIns="3200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Spill - Examples, Review</a:t>
            </a:r>
            <a:endParaRPr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457213" y="126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{BE2D90AC-1F39-4049-83CA-C1E907980881}</a:tableStyleId>
              </a:tblPr>
              <a:tblGrid>
                <a:gridCol w="1043450"/>
                <a:gridCol w="1273075"/>
                <a:gridCol w="1277425"/>
                <a:gridCol w="1334075"/>
                <a:gridCol w="1297250"/>
                <a:gridCol w="1184125"/>
                <a:gridCol w="820175"/>
              </a:tblGrid>
              <a:tr h="56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Step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25th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Median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75th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Max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Total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362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 - shuffle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~550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~560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~565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~570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~580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~33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 - union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~110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~120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~125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~130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~2 GB / ~150 MB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~60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 - explode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~1.5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~1.5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~1.5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~1.5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~1.5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~750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68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 - join*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 / 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 GB / 3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~50 GB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20040" y="3429000"/>
            <a:ext cx="8823900" cy="15240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</a:t>
            </a:r>
            <a:r>
              <a:rPr b="1" lang="en"/>
              <a:t>Step B</a:t>
            </a:r>
            <a:r>
              <a:rPr lang="en"/>
              <a:t>, the config value </a:t>
            </a:r>
            <a:r>
              <a:rPr b="1" lang="en"/>
              <a:t>spark.sql.shuffle.partitions</a:t>
            </a:r>
            <a:r>
              <a:rPr lang="en"/>
              <a:t> is not managed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Steps C &amp; D </a:t>
            </a:r>
            <a:r>
              <a:rPr lang="en"/>
              <a:t>simply grow too large as a result of their transformations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</a:t>
            </a:r>
            <a:r>
              <a:rPr b="1" lang="en"/>
              <a:t>Step E</a:t>
            </a:r>
            <a:r>
              <a:rPr lang="en"/>
              <a:t>  the spill is a manifestation of the underlying skew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61" y="4936827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1645950" y="2336100"/>
            <a:ext cx="5852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B3038"/>
                </a:solidFill>
                <a:latin typeface="Barlow"/>
                <a:ea typeface="Barlow"/>
                <a:cs typeface="Barlow"/>
                <a:sym typeface="Barlow"/>
              </a:rPr>
              <a:t>What can we do to mitigate spill?</a:t>
            </a:r>
            <a:endParaRPr sz="2000">
              <a:solidFill>
                <a:srgbClr val="1B3038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