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regular.fntdata"/><Relationship Id="rId25" Type="http://schemas.openxmlformats.org/officeDocument/2006/relationships/slide" Target="slides/slide20.xml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ecb0cc40a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8ecb0cc40a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ecb0cc40a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8ecb0cc40a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ecb0cc40a_0_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8ecb0cc40a_0_5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8ecb0cc40a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8ecb0cc40a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ecb0cc40a_0_9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2" name="Google Shape;962;g8ecb0cc40a_0_9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8ecb0cc40a_0_9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0" name="Google Shape;970;g8ecb0cc40a_0_9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ecb0cc40a_0_9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8" name="Google Shape;978;g8ecb0cc40a_0_9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ec4e22b9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 the students speculate !!!</a:t>
            </a:r>
            <a:endParaRPr/>
          </a:p>
        </p:txBody>
      </p:sp>
      <p:sp>
        <p:nvSpPr>
          <p:cNvPr id="986" name="Google Shape;986;g8ec4e22b9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8ecb0cc40a_0_9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By using fewer and larger VMs (e.g. more cores), we still pay the cost for disk io, but reduce network 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AQE &amp; DPP should be making it unnecissary to denormalize datasets as Spark moves forward. But it is a viable strategy outside of Spark 3</a:t>
            </a:r>
            <a:endParaRPr/>
          </a:p>
        </p:txBody>
      </p:sp>
      <p:sp>
        <p:nvSpPr>
          <p:cNvPr id="991" name="Google Shape;991;g8ecb0cc40a_0_9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ed911540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By using fewer and larger VMs (e.g. more cores), we still pay the cost for disk io, but reduce network io</a:t>
            </a:r>
            <a:endParaRPr/>
          </a:p>
        </p:txBody>
      </p:sp>
      <p:sp>
        <p:nvSpPr>
          <p:cNvPr id="999" name="Google Shape;999;g8ed911540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c4e22b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g8ec4e22b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8ecb0cc3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g8ecb0cc3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cb0cc40a_0_9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8ecb0cc40a_0_9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cb0cc40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read the data from somewhere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might be from S3 or it could be the shuffle files from the previous 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either case, the pattern is the same</a:t>
            </a:r>
            <a:endParaRPr/>
          </a:p>
        </p:txBody>
      </p:sp>
      <p:sp>
        <p:nvSpPr>
          <p:cNvPr id="101" name="Google Shape;101;g8ecb0cc40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cb0cc40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ecb0cc40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cb0cc40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ecb0cc40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ecb0cc40a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ecb0cc40a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ecb0cc40a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ecb0cc40a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ecb0cc40a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8ecb0cc40a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outu.be/WSIN6f-wHc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498135" y="22270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 Five Most Common</a:t>
            </a:r>
            <a:b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Performance Problems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Shuffles</a:t>
            </a:r>
            <a:endParaRPr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5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5086350" y="21145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086350" y="22288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50863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5086350" y="2569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5086350" y="2686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25"/>
          <p:cNvCxnSpPr>
            <a:endCxn id="467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5"/>
          <p:cNvCxnSpPr>
            <a:endCxn id="468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5"/>
          <p:cNvCxnSpPr>
            <a:stCxn id="486" idx="3"/>
            <a:endCxn id="474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5"/>
          <p:cNvCxnSpPr>
            <a:stCxn id="487" idx="3"/>
            <a:endCxn id="475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5"/>
          <p:cNvCxnSpPr>
            <a:stCxn id="489" idx="3"/>
            <a:endCxn id="476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25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5086350" y="1257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5086350" y="1426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5086350" y="15408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5086350" y="16551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5086350" y="3486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5086350" y="3600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5086350" y="3714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5086350" y="30289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5086350" y="31432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50863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5"/>
          <p:cNvCxnSpPr>
            <a:stCxn id="479" idx="3"/>
            <a:endCxn id="506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5"/>
          <p:cNvCxnSpPr>
            <a:stCxn id="480" idx="3"/>
            <a:endCxn id="497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5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5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5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25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5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5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5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5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25"/>
          <p:cNvCxnSpPr>
            <a:stCxn id="467" idx="3"/>
            <a:endCxn id="469" idx="1"/>
          </p:cNvCxnSpPr>
          <p:nvPr/>
        </p:nvCxnSpPr>
        <p:spPr>
          <a:xfrm>
            <a:off x="3943350" y="131325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25"/>
          <p:cNvCxnSpPr>
            <a:stCxn id="468" idx="3"/>
            <a:endCxn id="470" idx="1"/>
          </p:cNvCxnSpPr>
          <p:nvPr/>
        </p:nvCxnSpPr>
        <p:spPr>
          <a:xfrm>
            <a:off x="3943350" y="1541850"/>
            <a:ext cx="1143000" cy="74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25"/>
          <p:cNvCxnSpPr>
            <a:endCxn id="471" idx="1"/>
          </p:cNvCxnSpPr>
          <p:nvPr/>
        </p:nvCxnSpPr>
        <p:spPr>
          <a:xfrm flipH="1" rot="10800000">
            <a:off x="3943350" y="2458500"/>
            <a:ext cx="1143000" cy="22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25"/>
          <p:cNvCxnSpPr>
            <a:stCxn id="475" idx="3"/>
            <a:endCxn id="472" idx="1"/>
          </p:cNvCxnSpPr>
          <p:nvPr/>
        </p:nvCxnSpPr>
        <p:spPr>
          <a:xfrm flipH="1" rot="10800000">
            <a:off x="3943350" y="262785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5"/>
          <p:cNvCxnSpPr>
            <a:stCxn id="476" idx="3"/>
            <a:endCxn id="473" idx="1"/>
          </p:cNvCxnSpPr>
          <p:nvPr/>
        </p:nvCxnSpPr>
        <p:spPr>
          <a:xfrm flipH="1" rot="10800000">
            <a:off x="3943350" y="274440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25"/>
          <p:cNvCxnSpPr>
            <a:stCxn id="510" idx="3"/>
            <a:endCxn id="513" idx="1"/>
          </p:cNvCxnSpPr>
          <p:nvPr/>
        </p:nvCxnSpPr>
        <p:spPr>
          <a:xfrm>
            <a:off x="3943350" y="3715800"/>
            <a:ext cx="1143000" cy="5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25"/>
          <p:cNvCxnSpPr>
            <a:endCxn id="512" idx="1"/>
          </p:cNvCxnSpPr>
          <p:nvPr/>
        </p:nvCxnSpPr>
        <p:spPr>
          <a:xfrm>
            <a:off x="3943350" y="36016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25"/>
          <p:cNvCxnSpPr>
            <a:endCxn id="511" idx="1"/>
          </p:cNvCxnSpPr>
          <p:nvPr/>
        </p:nvCxnSpPr>
        <p:spPr>
          <a:xfrm>
            <a:off x="3943350" y="34873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25"/>
          <p:cNvCxnSpPr>
            <a:stCxn id="507" idx="3"/>
            <a:endCxn id="516" idx="1"/>
          </p:cNvCxnSpPr>
          <p:nvPr/>
        </p:nvCxnSpPr>
        <p:spPr>
          <a:xfrm>
            <a:off x="3943350" y="2227650"/>
            <a:ext cx="1143000" cy="1145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25"/>
          <p:cNvCxnSpPr>
            <a:endCxn id="515" idx="1"/>
          </p:cNvCxnSpPr>
          <p:nvPr/>
        </p:nvCxnSpPr>
        <p:spPr>
          <a:xfrm>
            <a:off x="3943350" y="177255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25"/>
          <p:cNvCxnSpPr>
            <a:stCxn id="497" idx="3"/>
            <a:endCxn id="514" idx="1"/>
          </p:cNvCxnSpPr>
          <p:nvPr/>
        </p:nvCxnSpPr>
        <p:spPr>
          <a:xfrm>
            <a:off x="3943350" y="165840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25"/>
          <p:cNvCxnSpPr>
            <a:stCxn id="506" idx="3"/>
            <a:endCxn id="501" idx="1"/>
          </p:cNvCxnSpPr>
          <p:nvPr/>
        </p:nvCxnSpPr>
        <p:spPr>
          <a:xfrm flipH="1" rot="10800000">
            <a:off x="3943350" y="1315650"/>
            <a:ext cx="1143000" cy="11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25"/>
          <p:cNvCxnSpPr>
            <a:endCxn id="502" idx="1"/>
          </p:cNvCxnSpPr>
          <p:nvPr/>
        </p:nvCxnSpPr>
        <p:spPr>
          <a:xfrm flipH="1" rot="10800000">
            <a:off x="3943350" y="14847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25"/>
          <p:cNvCxnSpPr>
            <a:stCxn id="499" idx="3"/>
            <a:endCxn id="503" idx="1"/>
          </p:cNvCxnSpPr>
          <p:nvPr/>
        </p:nvCxnSpPr>
        <p:spPr>
          <a:xfrm flipH="1" rot="10800000">
            <a:off x="3943350" y="15990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25"/>
          <p:cNvCxnSpPr>
            <a:stCxn id="498" idx="3"/>
            <a:endCxn id="504" idx="1"/>
          </p:cNvCxnSpPr>
          <p:nvPr/>
        </p:nvCxnSpPr>
        <p:spPr>
          <a:xfrm flipH="1" rot="10800000">
            <a:off x="3943350" y="1713450"/>
            <a:ext cx="1143000" cy="85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25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Map                                     </a:t>
            </a: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Shuffle </a:t>
            </a: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                              </a:t>
            </a:r>
            <a:r>
              <a:rPr b="1" lang="en" sz="13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Reduce</a:t>
            </a:r>
            <a:endParaRPr b="1" sz="13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3" name="Google Shape;543;p25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5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25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5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25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5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5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5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5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25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3" name="Google Shape;553;p25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4" name="Google Shape;554;p25"/>
          <p:cNvSpPr txBox="1"/>
          <p:nvPr/>
        </p:nvSpPr>
        <p:spPr>
          <a:xfrm>
            <a:off x="345734" y="273844"/>
            <a:ext cx="8798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tep #4-D: 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Done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simultaneously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, this is a blocking operation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55" name="Google Shape;5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6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6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4" name="Google Shape;564;p26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6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6"/>
          <p:cNvSpPr/>
          <p:nvPr/>
        </p:nvSpPr>
        <p:spPr>
          <a:xfrm>
            <a:off x="5086350" y="21145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6"/>
          <p:cNvSpPr/>
          <p:nvPr/>
        </p:nvSpPr>
        <p:spPr>
          <a:xfrm>
            <a:off x="5086350" y="22288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6"/>
          <p:cNvSpPr/>
          <p:nvPr/>
        </p:nvSpPr>
        <p:spPr>
          <a:xfrm>
            <a:off x="50863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5086350" y="2569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5086350" y="2686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6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6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6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6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6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6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6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6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6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6"/>
          <p:cNvCxnSpPr>
            <a:endCxn id="564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6"/>
          <p:cNvCxnSpPr>
            <a:endCxn id="565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6"/>
          <p:cNvCxnSpPr>
            <a:stCxn id="583" idx="3"/>
            <a:endCxn id="571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26"/>
          <p:cNvCxnSpPr>
            <a:stCxn id="584" idx="3"/>
            <a:endCxn id="572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26"/>
          <p:cNvCxnSpPr>
            <a:stCxn id="586" idx="3"/>
            <a:endCxn id="573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26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6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6"/>
          <p:cNvSpPr/>
          <p:nvPr/>
        </p:nvSpPr>
        <p:spPr>
          <a:xfrm>
            <a:off x="5086350" y="1257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6"/>
          <p:cNvSpPr/>
          <p:nvPr/>
        </p:nvSpPr>
        <p:spPr>
          <a:xfrm>
            <a:off x="5086350" y="1426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5086350" y="15408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5086350" y="16551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6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6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6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6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6"/>
          <p:cNvSpPr/>
          <p:nvPr/>
        </p:nvSpPr>
        <p:spPr>
          <a:xfrm>
            <a:off x="5086350" y="3486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6"/>
          <p:cNvSpPr/>
          <p:nvPr/>
        </p:nvSpPr>
        <p:spPr>
          <a:xfrm>
            <a:off x="5086350" y="3600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6"/>
          <p:cNvSpPr/>
          <p:nvPr/>
        </p:nvSpPr>
        <p:spPr>
          <a:xfrm>
            <a:off x="5086350" y="3714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6"/>
          <p:cNvSpPr/>
          <p:nvPr/>
        </p:nvSpPr>
        <p:spPr>
          <a:xfrm>
            <a:off x="5086350" y="30289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6"/>
          <p:cNvSpPr/>
          <p:nvPr/>
        </p:nvSpPr>
        <p:spPr>
          <a:xfrm>
            <a:off x="5086350" y="31432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6"/>
          <p:cNvSpPr/>
          <p:nvPr/>
        </p:nvSpPr>
        <p:spPr>
          <a:xfrm>
            <a:off x="50863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p26"/>
          <p:cNvCxnSpPr>
            <a:stCxn id="576" idx="3"/>
            <a:endCxn id="603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26"/>
          <p:cNvCxnSpPr>
            <a:stCxn id="577" idx="3"/>
            <a:endCxn id="594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26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26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6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6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6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26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26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26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26"/>
          <p:cNvCxnSpPr>
            <a:stCxn id="564" idx="3"/>
            <a:endCxn id="566" idx="1"/>
          </p:cNvCxnSpPr>
          <p:nvPr/>
        </p:nvCxnSpPr>
        <p:spPr>
          <a:xfrm>
            <a:off x="3943350" y="131325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6"/>
          <p:cNvCxnSpPr>
            <a:stCxn id="565" idx="3"/>
            <a:endCxn id="567" idx="1"/>
          </p:cNvCxnSpPr>
          <p:nvPr/>
        </p:nvCxnSpPr>
        <p:spPr>
          <a:xfrm>
            <a:off x="3943350" y="1541850"/>
            <a:ext cx="1143000" cy="74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26"/>
          <p:cNvCxnSpPr>
            <a:endCxn id="568" idx="1"/>
          </p:cNvCxnSpPr>
          <p:nvPr/>
        </p:nvCxnSpPr>
        <p:spPr>
          <a:xfrm flipH="1" rot="10800000">
            <a:off x="3943350" y="2458500"/>
            <a:ext cx="1143000" cy="22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6"/>
          <p:cNvCxnSpPr>
            <a:stCxn id="572" idx="3"/>
            <a:endCxn id="569" idx="1"/>
          </p:cNvCxnSpPr>
          <p:nvPr/>
        </p:nvCxnSpPr>
        <p:spPr>
          <a:xfrm flipH="1" rot="10800000">
            <a:off x="3943350" y="262785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6"/>
          <p:cNvCxnSpPr>
            <a:stCxn id="573" idx="3"/>
            <a:endCxn id="570" idx="1"/>
          </p:cNvCxnSpPr>
          <p:nvPr/>
        </p:nvCxnSpPr>
        <p:spPr>
          <a:xfrm flipH="1" rot="10800000">
            <a:off x="3943350" y="274440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26"/>
          <p:cNvCxnSpPr>
            <a:stCxn id="607" idx="3"/>
            <a:endCxn id="610" idx="1"/>
          </p:cNvCxnSpPr>
          <p:nvPr/>
        </p:nvCxnSpPr>
        <p:spPr>
          <a:xfrm>
            <a:off x="3943350" y="3715800"/>
            <a:ext cx="1143000" cy="5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26"/>
          <p:cNvCxnSpPr>
            <a:endCxn id="609" idx="1"/>
          </p:cNvCxnSpPr>
          <p:nvPr/>
        </p:nvCxnSpPr>
        <p:spPr>
          <a:xfrm>
            <a:off x="3943350" y="36016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26"/>
          <p:cNvCxnSpPr>
            <a:endCxn id="608" idx="1"/>
          </p:cNvCxnSpPr>
          <p:nvPr/>
        </p:nvCxnSpPr>
        <p:spPr>
          <a:xfrm>
            <a:off x="3943350" y="34873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26"/>
          <p:cNvCxnSpPr>
            <a:stCxn id="604" idx="3"/>
            <a:endCxn id="613" idx="1"/>
          </p:cNvCxnSpPr>
          <p:nvPr/>
        </p:nvCxnSpPr>
        <p:spPr>
          <a:xfrm>
            <a:off x="3943350" y="2227650"/>
            <a:ext cx="1143000" cy="1145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6"/>
          <p:cNvCxnSpPr>
            <a:endCxn id="612" idx="1"/>
          </p:cNvCxnSpPr>
          <p:nvPr/>
        </p:nvCxnSpPr>
        <p:spPr>
          <a:xfrm>
            <a:off x="3943350" y="177255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26"/>
          <p:cNvCxnSpPr>
            <a:stCxn id="594" idx="3"/>
            <a:endCxn id="611" idx="1"/>
          </p:cNvCxnSpPr>
          <p:nvPr/>
        </p:nvCxnSpPr>
        <p:spPr>
          <a:xfrm>
            <a:off x="3943350" y="165840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26"/>
          <p:cNvCxnSpPr>
            <a:stCxn id="603" idx="3"/>
            <a:endCxn id="598" idx="1"/>
          </p:cNvCxnSpPr>
          <p:nvPr/>
        </p:nvCxnSpPr>
        <p:spPr>
          <a:xfrm flipH="1" rot="10800000">
            <a:off x="3943350" y="1315650"/>
            <a:ext cx="1143000" cy="11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6"/>
          <p:cNvCxnSpPr>
            <a:endCxn id="599" idx="1"/>
          </p:cNvCxnSpPr>
          <p:nvPr/>
        </p:nvCxnSpPr>
        <p:spPr>
          <a:xfrm flipH="1" rot="10800000">
            <a:off x="3943350" y="14847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26"/>
          <p:cNvCxnSpPr>
            <a:stCxn id="596" idx="3"/>
            <a:endCxn id="600" idx="1"/>
          </p:cNvCxnSpPr>
          <p:nvPr/>
        </p:nvCxnSpPr>
        <p:spPr>
          <a:xfrm flipH="1" rot="10800000">
            <a:off x="3943350" y="15990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26"/>
          <p:cNvCxnSpPr>
            <a:stCxn id="595" idx="3"/>
            <a:endCxn id="601" idx="1"/>
          </p:cNvCxnSpPr>
          <p:nvPr/>
        </p:nvCxnSpPr>
        <p:spPr>
          <a:xfrm flipH="1" rot="10800000">
            <a:off x="3943350" y="1713450"/>
            <a:ext cx="1143000" cy="85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26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Map                                     Shuffle                               </a:t>
            </a: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Reduce</a:t>
            </a:r>
            <a:endParaRPr b="1" sz="13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40" name="Google Shape;640;p26"/>
          <p:cNvCxnSpPr>
            <a:stCxn id="598" idx="3"/>
            <a:endCxn id="641" idx="2"/>
          </p:cNvCxnSpPr>
          <p:nvPr/>
        </p:nvCxnSpPr>
        <p:spPr>
          <a:xfrm>
            <a:off x="5543550" y="1315500"/>
            <a:ext cx="552600" cy="2466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6"/>
          <p:cNvCxnSpPr>
            <a:stCxn id="599" idx="3"/>
            <a:endCxn id="641" idx="2"/>
          </p:cNvCxnSpPr>
          <p:nvPr/>
        </p:nvCxnSpPr>
        <p:spPr>
          <a:xfrm>
            <a:off x="5543550" y="1484700"/>
            <a:ext cx="552600" cy="774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6"/>
          <p:cNvCxnSpPr>
            <a:stCxn id="600" idx="3"/>
            <a:endCxn id="641" idx="2"/>
          </p:cNvCxnSpPr>
          <p:nvPr/>
        </p:nvCxnSpPr>
        <p:spPr>
          <a:xfrm flipH="1" rot="10800000">
            <a:off x="5543550" y="1562100"/>
            <a:ext cx="552600" cy="369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6"/>
          <p:cNvCxnSpPr>
            <a:stCxn id="601" idx="3"/>
            <a:endCxn id="641" idx="2"/>
          </p:cNvCxnSpPr>
          <p:nvPr/>
        </p:nvCxnSpPr>
        <p:spPr>
          <a:xfrm flipH="1" rot="10800000">
            <a:off x="5543550" y="1562100"/>
            <a:ext cx="552600" cy="1512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6"/>
          <p:cNvCxnSpPr>
            <a:stCxn id="566" idx="3"/>
            <a:endCxn id="646" idx="2"/>
          </p:cNvCxnSpPr>
          <p:nvPr/>
        </p:nvCxnSpPr>
        <p:spPr>
          <a:xfrm>
            <a:off x="5543550" y="2172750"/>
            <a:ext cx="552600" cy="3039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6"/>
          <p:cNvCxnSpPr>
            <a:stCxn id="567" idx="3"/>
            <a:endCxn id="646" idx="2"/>
          </p:cNvCxnSpPr>
          <p:nvPr/>
        </p:nvCxnSpPr>
        <p:spPr>
          <a:xfrm>
            <a:off x="5543550" y="2287050"/>
            <a:ext cx="552600" cy="1896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26"/>
          <p:cNvCxnSpPr>
            <a:stCxn id="568" idx="3"/>
            <a:endCxn id="646" idx="2"/>
          </p:cNvCxnSpPr>
          <p:nvPr/>
        </p:nvCxnSpPr>
        <p:spPr>
          <a:xfrm>
            <a:off x="5543550" y="2458500"/>
            <a:ext cx="552600" cy="180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26"/>
          <p:cNvCxnSpPr>
            <a:stCxn id="569" idx="3"/>
            <a:endCxn id="646" idx="2"/>
          </p:cNvCxnSpPr>
          <p:nvPr/>
        </p:nvCxnSpPr>
        <p:spPr>
          <a:xfrm flipH="1" rot="10800000">
            <a:off x="5543550" y="2476500"/>
            <a:ext cx="552600" cy="1512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26"/>
          <p:cNvCxnSpPr>
            <a:stCxn id="570" idx="3"/>
            <a:endCxn id="646" idx="2"/>
          </p:cNvCxnSpPr>
          <p:nvPr/>
        </p:nvCxnSpPr>
        <p:spPr>
          <a:xfrm flipH="1" rot="10800000">
            <a:off x="5543550" y="2476350"/>
            <a:ext cx="552600" cy="2679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6"/>
          <p:cNvCxnSpPr>
            <a:stCxn id="611" idx="3"/>
            <a:endCxn id="652" idx="2"/>
          </p:cNvCxnSpPr>
          <p:nvPr/>
        </p:nvCxnSpPr>
        <p:spPr>
          <a:xfrm>
            <a:off x="5543550" y="3087150"/>
            <a:ext cx="552600" cy="3801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6"/>
          <p:cNvCxnSpPr>
            <a:stCxn id="612" idx="3"/>
            <a:endCxn id="652" idx="2"/>
          </p:cNvCxnSpPr>
          <p:nvPr/>
        </p:nvCxnSpPr>
        <p:spPr>
          <a:xfrm>
            <a:off x="5543550" y="3201450"/>
            <a:ext cx="552600" cy="2658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6"/>
          <p:cNvCxnSpPr>
            <a:stCxn id="613" idx="3"/>
            <a:endCxn id="652" idx="2"/>
          </p:cNvCxnSpPr>
          <p:nvPr/>
        </p:nvCxnSpPr>
        <p:spPr>
          <a:xfrm>
            <a:off x="5543550" y="3372900"/>
            <a:ext cx="552600" cy="942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26"/>
          <p:cNvCxnSpPr>
            <a:stCxn id="608" idx="3"/>
            <a:endCxn id="652" idx="2"/>
          </p:cNvCxnSpPr>
          <p:nvPr/>
        </p:nvCxnSpPr>
        <p:spPr>
          <a:xfrm flipH="1" rot="10800000">
            <a:off x="5543550" y="3467250"/>
            <a:ext cx="552600" cy="771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6"/>
          <p:cNvCxnSpPr>
            <a:stCxn id="609" idx="3"/>
            <a:endCxn id="652" idx="2"/>
          </p:cNvCxnSpPr>
          <p:nvPr/>
        </p:nvCxnSpPr>
        <p:spPr>
          <a:xfrm flipH="1" rot="10800000">
            <a:off x="5543550" y="3467250"/>
            <a:ext cx="552600" cy="1914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26"/>
          <p:cNvCxnSpPr>
            <a:stCxn id="610" idx="3"/>
            <a:endCxn id="652" idx="2"/>
          </p:cNvCxnSpPr>
          <p:nvPr/>
        </p:nvCxnSpPr>
        <p:spPr>
          <a:xfrm flipH="1" rot="10800000">
            <a:off x="5543550" y="3467250"/>
            <a:ext cx="552600" cy="305700"/>
          </a:xfrm>
          <a:prstGeom prst="curvedConnector3">
            <a:avLst>
              <a:gd fmla="val 49986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26"/>
          <p:cNvSpPr/>
          <p:nvPr/>
        </p:nvSpPr>
        <p:spPr>
          <a:xfrm>
            <a:off x="6096000" y="1524000"/>
            <a:ext cx="76200" cy="762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>
            <a:off x="6096000" y="2438400"/>
            <a:ext cx="76200" cy="762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6096000" y="3429000"/>
            <a:ext cx="76200" cy="762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26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26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26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6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26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26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26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26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26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26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8" name="Google Shape;668;p26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9" name="Google Shape;669;p26"/>
          <p:cNvSpPr txBox="1"/>
          <p:nvPr/>
        </p:nvSpPr>
        <p:spPr>
          <a:xfrm>
            <a:off x="345734" y="273844"/>
            <a:ext cx="8798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#5: The partitions are “reduced”, how varies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70" name="Google Shape;6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7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7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Map                                     Shuffle                               </a:t>
            </a: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Reduce</a:t>
            </a:r>
            <a:endParaRPr b="1" sz="13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8" name="Google Shape;678;p27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9" name="Google Shape;679;p27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5086350" y="21145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5086350" y="22288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50863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5086350" y="2569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5086350" y="2686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6686550" y="2169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6686550" y="2398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6686550" y="22837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66865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66865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7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7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7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7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0" name="Google Shape;710;p27"/>
          <p:cNvCxnSpPr>
            <a:endCxn id="680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27"/>
          <p:cNvCxnSpPr>
            <a:endCxn id="681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27"/>
          <p:cNvCxnSpPr>
            <a:stCxn id="704" idx="3"/>
            <a:endCxn id="687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27"/>
          <p:cNvCxnSpPr>
            <a:stCxn id="705" idx="3"/>
            <a:endCxn id="688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27"/>
          <p:cNvCxnSpPr>
            <a:stCxn id="707" idx="3"/>
            <a:endCxn id="689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27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7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7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7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7"/>
          <p:cNvSpPr/>
          <p:nvPr/>
        </p:nvSpPr>
        <p:spPr>
          <a:xfrm>
            <a:off x="5086350" y="1257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7"/>
          <p:cNvSpPr/>
          <p:nvPr/>
        </p:nvSpPr>
        <p:spPr>
          <a:xfrm>
            <a:off x="5086350" y="1426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7"/>
          <p:cNvSpPr/>
          <p:nvPr/>
        </p:nvSpPr>
        <p:spPr>
          <a:xfrm>
            <a:off x="5086350" y="15408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5086350" y="16551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7"/>
          <p:cNvSpPr/>
          <p:nvPr/>
        </p:nvSpPr>
        <p:spPr>
          <a:xfrm>
            <a:off x="6686550" y="140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7"/>
          <p:cNvSpPr/>
          <p:nvPr/>
        </p:nvSpPr>
        <p:spPr>
          <a:xfrm>
            <a:off x="6686550" y="15219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7"/>
          <p:cNvSpPr/>
          <p:nvPr/>
        </p:nvSpPr>
        <p:spPr>
          <a:xfrm>
            <a:off x="6686550" y="1636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7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"/>
          <p:cNvSpPr/>
          <p:nvPr/>
        </p:nvSpPr>
        <p:spPr>
          <a:xfrm>
            <a:off x="5086350" y="3486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"/>
          <p:cNvSpPr/>
          <p:nvPr/>
        </p:nvSpPr>
        <p:spPr>
          <a:xfrm>
            <a:off x="5086350" y="3600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"/>
          <p:cNvSpPr/>
          <p:nvPr/>
        </p:nvSpPr>
        <p:spPr>
          <a:xfrm>
            <a:off x="5086350" y="3714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5086350" y="30289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7"/>
          <p:cNvSpPr/>
          <p:nvPr/>
        </p:nvSpPr>
        <p:spPr>
          <a:xfrm>
            <a:off x="5086350" y="31432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7"/>
          <p:cNvSpPr/>
          <p:nvPr/>
        </p:nvSpPr>
        <p:spPr>
          <a:xfrm>
            <a:off x="50863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7"/>
          <p:cNvSpPr/>
          <p:nvPr/>
        </p:nvSpPr>
        <p:spPr>
          <a:xfrm>
            <a:off x="6686550" y="32004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7"/>
          <p:cNvSpPr/>
          <p:nvPr/>
        </p:nvSpPr>
        <p:spPr>
          <a:xfrm>
            <a:off x="66865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7"/>
          <p:cNvSpPr/>
          <p:nvPr/>
        </p:nvSpPr>
        <p:spPr>
          <a:xfrm>
            <a:off x="66865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7"/>
          <p:cNvSpPr/>
          <p:nvPr/>
        </p:nvSpPr>
        <p:spPr>
          <a:xfrm>
            <a:off x="66865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27"/>
          <p:cNvCxnSpPr>
            <a:stCxn id="697" idx="3"/>
            <a:endCxn id="727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27"/>
          <p:cNvCxnSpPr>
            <a:stCxn id="698" idx="3"/>
            <a:endCxn id="715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27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27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27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27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27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27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27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27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27"/>
          <p:cNvCxnSpPr>
            <a:stCxn id="680" idx="3"/>
            <a:endCxn id="682" idx="1"/>
          </p:cNvCxnSpPr>
          <p:nvPr/>
        </p:nvCxnSpPr>
        <p:spPr>
          <a:xfrm>
            <a:off x="3943350" y="131325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27"/>
          <p:cNvCxnSpPr>
            <a:stCxn id="681" idx="3"/>
            <a:endCxn id="683" idx="1"/>
          </p:cNvCxnSpPr>
          <p:nvPr/>
        </p:nvCxnSpPr>
        <p:spPr>
          <a:xfrm>
            <a:off x="3943350" y="1541850"/>
            <a:ext cx="1143000" cy="74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27"/>
          <p:cNvCxnSpPr>
            <a:endCxn id="684" idx="1"/>
          </p:cNvCxnSpPr>
          <p:nvPr/>
        </p:nvCxnSpPr>
        <p:spPr>
          <a:xfrm flipH="1" rot="10800000">
            <a:off x="3943350" y="2458500"/>
            <a:ext cx="1143000" cy="22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27"/>
          <p:cNvCxnSpPr>
            <a:stCxn id="688" idx="3"/>
            <a:endCxn id="685" idx="1"/>
          </p:cNvCxnSpPr>
          <p:nvPr/>
        </p:nvCxnSpPr>
        <p:spPr>
          <a:xfrm flipH="1" rot="10800000">
            <a:off x="3943350" y="262785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27"/>
          <p:cNvCxnSpPr>
            <a:stCxn id="689" idx="3"/>
            <a:endCxn id="686" idx="1"/>
          </p:cNvCxnSpPr>
          <p:nvPr/>
        </p:nvCxnSpPr>
        <p:spPr>
          <a:xfrm flipH="1" rot="10800000">
            <a:off x="3943350" y="274440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27"/>
          <p:cNvCxnSpPr>
            <a:stCxn id="731" idx="3"/>
            <a:endCxn id="734" idx="1"/>
          </p:cNvCxnSpPr>
          <p:nvPr/>
        </p:nvCxnSpPr>
        <p:spPr>
          <a:xfrm>
            <a:off x="3943350" y="3715800"/>
            <a:ext cx="1143000" cy="5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27"/>
          <p:cNvCxnSpPr>
            <a:endCxn id="733" idx="1"/>
          </p:cNvCxnSpPr>
          <p:nvPr/>
        </p:nvCxnSpPr>
        <p:spPr>
          <a:xfrm>
            <a:off x="3943350" y="36016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27"/>
          <p:cNvCxnSpPr>
            <a:endCxn id="732" idx="1"/>
          </p:cNvCxnSpPr>
          <p:nvPr/>
        </p:nvCxnSpPr>
        <p:spPr>
          <a:xfrm>
            <a:off x="3943350" y="34873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27"/>
          <p:cNvCxnSpPr>
            <a:stCxn id="728" idx="3"/>
            <a:endCxn id="737" idx="1"/>
          </p:cNvCxnSpPr>
          <p:nvPr/>
        </p:nvCxnSpPr>
        <p:spPr>
          <a:xfrm>
            <a:off x="3943350" y="2227650"/>
            <a:ext cx="1143000" cy="1145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27"/>
          <p:cNvCxnSpPr>
            <a:endCxn id="736" idx="1"/>
          </p:cNvCxnSpPr>
          <p:nvPr/>
        </p:nvCxnSpPr>
        <p:spPr>
          <a:xfrm>
            <a:off x="3943350" y="177255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27"/>
          <p:cNvCxnSpPr>
            <a:stCxn id="715" idx="3"/>
            <a:endCxn id="735" idx="1"/>
          </p:cNvCxnSpPr>
          <p:nvPr/>
        </p:nvCxnSpPr>
        <p:spPr>
          <a:xfrm>
            <a:off x="3943350" y="165840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27"/>
          <p:cNvCxnSpPr>
            <a:stCxn id="727" idx="3"/>
            <a:endCxn id="719" idx="1"/>
          </p:cNvCxnSpPr>
          <p:nvPr/>
        </p:nvCxnSpPr>
        <p:spPr>
          <a:xfrm flipH="1" rot="10800000">
            <a:off x="3943350" y="1315650"/>
            <a:ext cx="1143000" cy="11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27"/>
          <p:cNvCxnSpPr>
            <a:endCxn id="720" idx="1"/>
          </p:cNvCxnSpPr>
          <p:nvPr/>
        </p:nvCxnSpPr>
        <p:spPr>
          <a:xfrm flipH="1" rot="10800000">
            <a:off x="3943350" y="14847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27"/>
          <p:cNvCxnSpPr>
            <a:stCxn id="717" idx="3"/>
            <a:endCxn id="721" idx="1"/>
          </p:cNvCxnSpPr>
          <p:nvPr/>
        </p:nvCxnSpPr>
        <p:spPr>
          <a:xfrm flipH="1" rot="10800000">
            <a:off x="3943350" y="15990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27"/>
          <p:cNvCxnSpPr>
            <a:stCxn id="716" idx="3"/>
            <a:endCxn id="722" idx="1"/>
          </p:cNvCxnSpPr>
          <p:nvPr/>
        </p:nvCxnSpPr>
        <p:spPr>
          <a:xfrm flipH="1" rot="10800000">
            <a:off x="3943350" y="1713450"/>
            <a:ext cx="1143000" cy="85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27"/>
          <p:cNvCxnSpPr>
            <a:endCxn id="768" idx="2"/>
          </p:cNvCxnSpPr>
          <p:nvPr/>
        </p:nvCxnSpPr>
        <p:spPr>
          <a:xfrm>
            <a:off x="5543400" y="1315500"/>
            <a:ext cx="552600" cy="2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7"/>
          <p:cNvCxnSpPr>
            <a:endCxn id="768" idx="2"/>
          </p:cNvCxnSpPr>
          <p:nvPr/>
        </p:nvCxnSpPr>
        <p:spPr>
          <a:xfrm>
            <a:off x="5543400" y="1484700"/>
            <a:ext cx="552600" cy="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7"/>
          <p:cNvCxnSpPr>
            <a:endCxn id="768" idx="2"/>
          </p:cNvCxnSpPr>
          <p:nvPr/>
        </p:nvCxnSpPr>
        <p:spPr>
          <a:xfrm flipH="1" rot="10800000">
            <a:off x="5543400" y="1562100"/>
            <a:ext cx="552600" cy="3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27"/>
          <p:cNvCxnSpPr>
            <a:endCxn id="768" idx="2"/>
          </p:cNvCxnSpPr>
          <p:nvPr/>
        </p:nvCxnSpPr>
        <p:spPr>
          <a:xfrm flipH="1" rot="10800000">
            <a:off x="5543400" y="1562100"/>
            <a:ext cx="552600" cy="15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27"/>
          <p:cNvCxnSpPr>
            <a:endCxn id="773" idx="2"/>
          </p:cNvCxnSpPr>
          <p:nvPr/>
        </p:nvCxnSpPr>
        <p:spPr>
          <a:xfrm>
            <a:off x="5543400" y="2172600"/>
            <a:ext cx="552600" cy="30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7"/>
          <p:cNvCxnSpPr>
            <a:endCxn id="773" idx="2"/>
          </p:cNvCxnSpPr>
          <p:nvPr/>
        </p:nvCxnSpPr>
        <p:spPr>
          <a:xfrm>
            <a:off x="5543400" y="2287200"/>
            <a:ext cx="552600" cy="18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27"/>
          <p:cNvCxnSpPr>
            <a:endCxn id="773" idx="2"/>
          </p:cNvCxnSpPr>
          <p:nvPr/>
        </p:nvCxnSpPr>
        <p:spPr>
          <a:xfrm>
            <a:off x="5543400" y="2458500"/>
            <a:ext cx="552600" cy="1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27"/>
          <p:cNvCxnSpPr>
            <a:endCxn id="773" idx="2"/>
          </p:cNvCxnSpPr>
          <p:nvPr/>
        </p:nvCxnSpPr>
        <p:spPr>
          <a:xfrm flipH="1" rot="10800000">
            <a:off x="5543400" y="2476500"/>
            <a:ext cx="552600" cy="15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7"/>
          <p:cNvCxnSpPr>
            <a:endCxn id="773" idx="2"/>
          </p:cNvCxnSpPr>
          <p:nvPr/>
        </p:nvCxnSpPr>
        <p:spPr>
          <a:xfrm flipH="1" rot="10800000">
            <a:off x="5543400" y="2476500"/>
            <a:ext cx="552600" cy="26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27"/>
          <p:cNvCxnSpPr>
            <a:endCxn id="779" idx="2"/>
          </p:cNvCxnSpPr>
          <p:nvPr/>
        </p:nvCxnSpPr>
        <p:spPr>
          <a:xfrm>
            <a:off x="5543400" y="3087000"/>
            <a:ext cx="552600" cy="38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7"/>
          <p:cNvCxnSpPr>
            <a:endCxn id="779" idx="2"/>
          </p:cNvCxnSpPr>
          <p:nvPr/>
        </p:nvCxnSpPr>
        <p:spPr>
          <a:xfrm>
            <a:off x="5543400" y="3201300"/>
            <a:ext cx="552600" cy="26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7"/>
          <p:cNvCxnSpPr>
            <a:endCxn id="779" idx="2"/>
          </p:cNvCxnSpPr>
          <p:nvPr/>
        </p:nvCxnSpPr>
        <p:spPr>
          <a:xfrm>
            <a:off x="5543400" y="3372900"/>
            <a:ext cx="552600" cy="9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7"/>
          <p:cNvCxnSpPr>
            <a:endCxn id="779" idx="2"/>
          </p:cNvCxnSpPr>
          <p:nvPr/>
        </p:nvCxnSpPr>
        <p:spPr>
          <a:xfrm flipH="1" rot="10800000">
            <a:off x="5543400" y="3467100"/>
            <a:ext cx="552600" cy="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7"/>
          <p:cNvCxnSpPr>
            <a:endCxn id="779" idx="2"/>
          </p:cNvCxnSpPr>
          <p:nvPr/>
        </p:nvCxnSpPr>
        <p:spPr>
          <a:xfrm flipH="1" rot="10800000">
            <a:off x="5543400" y="3467100"/>
            <a:ext cx="552600" cy="19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7"/>
          <p:cNvCxnSpPr>
            <a:endCxn id="779" idx="2"/>
          </p:cNvCxnSpPr>
          <p:nvPr/>
        </p:nvCxnSpPr>
        <p:spPr>
          <a:xfrm flipH="1" rot="10800000">
            <a:off x="5543400" y="3467100"/>
            <a:ext cx="552600" cy="30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27"/>
          <p:cNvSpPr/>
          <p:nvPr/>
        </p:nvSpPr>
        <p:spPr>
          <a:xfrm>
            <a:off x="6096000" y="1524000"/>
            <a:ext cx="76200" cy="762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"/>
          <p:cNvSpPr/>
          <p:nvPr/>
        </p:nvSpPr>
        <p:spPr>
          <a:xfrm>
            <a:off x="6096000" y="2438400"/>
            <a:ext cx="76200" cy="762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6096000" y="3429000"/>
            <a:ext cx="76200" cy="762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27"/>
          <p:cNvCxnSpPr>
            <a:stCxn id="768" idx="6"/>
            <a:endCxn id="723" idx="1"/>
          </p:cNvCxnSpPr>
          <p:nvPr/>
        </p:nvCxnSpPr>
        <p:spPr>
          <a:xfrm flipH="1" rot="10800000">
            <a:off x="6172200" y="1465800"/>
            <a:ext cx="514500" cy="9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27"/>
          <p:cNvCxnSpPr>
            <a:stCxn id="768" idx="6"/>
            <a:endCxn id="725" idx="1"/>
          </p:cNvCxnSpPr>
          <p:nvPr/>
        </p:nvCxnSpPr>
        <p:spPr>
          <a:xfrm>
            <a:off x="6172200" y="1562100"/>
            <a:ext cx="514500" cy="132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27"/>
          <p:cNvCxnSpPr>
            <a:stCxn id="768" idx="6"/>
            <a:endCxn id="724" idx="1"/>
          </p:cNvCxnSpPr>
          <p:nvPr/>
        </p:nvCxnSpPr>
        <p:spPr>
          <a:xfrm>
            <a:off x="6172200" y="1562100"/>
            <a:ext cx="514500" cy="1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27"/>
          <p:cNvCxnSpPr>
            <a:stCxn id="773" idx="6"/>
            <a:endCxn id="690" idx="1"/>
          </p:cNvCxnSpPr>
          <p:nvPr/>
        </p:nvCxnSpPr>
        <p:spPr>
          <a:xfrm flipH="1" rot="10800000">
            <a:off x="6172200" y="2226600"/>
            <a:ext cx="514500" cy="249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27"/>
          <p:cNvCxnSpPr>
            <a:endCxn id="692" idx="1"/>
          </p:cNvCxnSpPr>
          <p:nvPr/>
        </p:nvCxnSpPr>
        <p:spPr>
          <a:xfrm flipH="1" rot="10800000">
            <a:off x="6172050" y="2340900"/>
            <a:ext cx="514500" cy="135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27"/>
          <p:cNvCxnSpPr>
            <a:stCxn id="773" idx="6"/>
            <a:endCxn id="691" idx="1"/>
          </p:cNvCxnSpPr>
          <p:nvPr/>
        </p:nvCxnSpPr>
        <p:spPr>
          <a:xfrm flipH="1" rot="10800000">
            <a:off x="6172200" y="2456400"/>
            <a:ext cx="514500" cy="20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27"/>
          <p:cNvCxnSpPr>
            <a:stCxn id="773" idx="6"/>
            <a:endCxn id="693" idx="1"/>
          </p:cNvCxnSpPr>
          <p:nvPr/>
        </p:nvCxnSpPr>
        <p:spPr>
          <a:xfrm>
            <a:off x="6172200" y="2476500"/>
            <a:ext cx="514500" cy="94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27"/>
          <p:cNvCxnSpPr>
            <a:stCxn id="773" idx="6"/>
            <a:endCxn id="694" idx="1"/>
          </p:cNvCxnSpPr>
          <p:nvPr/>
        </p:nvCxnSpPr>
        <p:spPr>
          <a:xfrm>
            <a:off x="6172200" y="2476500"/>
            <a:ext cx="514500" cy="208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27"/>
          <p:cNvCxnSpPr>
            <a:stCxn id="779" idx="6"/>
            <a:endCxn id="738" idx="1"/>
          </p:cNvCxnSpPr>
          <p:nvPr/>
        </p:nvCxnSpPr>
        <p:spPr>
          <a:xfrm flipH="1" rot="10800000">
            <a:off x="6172200" y="3258600"/>
            <a:ext cx="514500" cy="208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27"/>
          <p:cNvCxnSpPr>
            <a:stCxn id="779" idx="6"/>
            <a:endCxn id="739" idx="1"/>
          </p:cNvCxnSpPr>
          <p:nvPr/>
        </p:nvCxnSpPr>
        <p:spPr>
          <a:xfrm flipH="1" rot="10800000">
            <a:off x="6172200" y="3372900"/>
            <a:ext cx="514500" cy="9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27"/>
          <p:cNvCxnSpPr>
            <a:stCxn id="779" idx="6"/>
            <a:endCxn id="740" idx="1"/>
          </p:cNvCxnSpPr>
          <p:nvPr/>
        </p:nvCxnSpPr>
        <p:spPr>
          <a:xfrm>
            <a:off x="6172200" y="3467100"/>
            <a:ext cx="514500" cy="18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27"/>
          <p:cNvCxnSpPr>
            <a:stCxn id="779" idx="6"/>
            <a:endCxn id="741" idx="1"/>
          </p:cNvCxnSpPr>
          <p:nvPr/>
        </p:nvCxnSpPr>
        <p:spPr>
          <a:xfrm>
            <a:off x="6172200" y="3467100"/>
            <a:ext cx="514500" cy="132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27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" name="Google Shape;798;p27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27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27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27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27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27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27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27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27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7" name="Google Shape;807;p27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8" name="Google Shape;808;p27"/>
          <p:cNvSpPr txBox="1"/>
          <p:nvPr/>
        </p:nvSpPr>
        <p:spPr>
          <a:xfrm>
            <a:off x="345734" y="273844"/>
            <a:ext cx="8798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#6: The final result is a new set of partitions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09" name="Google Shape;8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8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Map                                     Shuffle                               Reduce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7" name="Google Shape;817;p28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8" name="Google Shape;818;p28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9" name="Google Shape;819;p28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8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8"/>
          <p:cNvSpPr/>
          <p:nvPr/>
        </p:nvSpPr>
        <p:spPr>
          <a:xfrm>
            <a:off x="5086350" y="21145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8"/>
          <p:cNvSpPr/>
          <p:nvPr/>
        </p:nvSpPr>
        <p:spPr>
          <a:xfrm>
            <a:off x="5086350" y="22288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8"/>
          <p:cNvSpPr/>
          <p:nvPr/>
        </p:nvSpPr>
        <p:spPr>
          <a:xfrm>
            <a:off x="50863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8"/>
          <p:cNvSpPr/>
          <p:nvPr/>
        </p:nvSpPr>
        <p:spPr>
          <a:xfrm>
            <a:off x="5086350" y="2569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8"/>
          <p:cNvSpPr/>
          <p:nvPr/>
        </p:nvSpPr>
        <p:spPr>
          <a:xfrm>
            <a:off x="5086350" y="2686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8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8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8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8"/>
          <p:cNvSpPr/>
          <p:nvPr/>
        </p:nvSpPr>
        <p:spPr>
          <a:xfrm>
            <a:off x="6686550" y="2169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8"/>
          <p:cNvSpPr/>
          <p:nvPr/>
        </p:nvSpPr>
        <p:spPr>
          <a:xfrm>
            <a:off x="6686550" y="22837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8"/>
          <p:cNvSpPr/>
          <p:nvPr/>
        </p:nvSpPr>
        <p:spPr>
          <a:xfrm>
            <a:off x="66865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8"/>
          <p:cNvSpPr/>
          <p:nvPr/>
        </p:nvSpPr>
        <p:spPr>
          <a:xfrm>
            <a:off x="66865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8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8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8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8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8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8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8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8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8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8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8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8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8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8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8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8" name="Google Shape;848;p28"/>
          <p:cNvCxnSpPr>
            <a:endCxn id="819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28"/>
          <p:cNvCxnSpPr>
            <a:endCxn id="820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28"/>
          <p:cNvCxnSpPr>
            <a:stCxn id="842" idx="3"/>
            <a:endCxn id="826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28"/>
          <p:cNvCxnSpPr>
            <a:stCxn id="843" idx="3"/>
            <a:endCxn id="827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28"/>
          <p:cNvCxnSpPr>
            <a:stCxn id="845" idx="3"/>
            <a:endCxn id="828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28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8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8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8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8"/>
          <p:cNvSpPr/>
          <p:nvPr/>
        </p:nvSpPr>
        <p:spPr>
          <a:xfrm>
            <a:off x="5086350" y="1257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8"/>
          <p:cNvSpPr/>
          <p:nvPr/>
        </p:nvSpPr>
        <p:spPr>
          <a:xfrm>
            <a:off x="5086350" y="1426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8"/>
          <p:cNvSpPr/>
          <p:nvPr/>
        </p:nvSpPr>
        <p:spPr>
          <a:xfrm>
            <a:off x="5086350" y="15408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8"/>
          <p:cNvSpPr/>
          <p:nvPr/>
        </p:nvSpPr>
        <p:spPr>
          <a:xfrm>
            <a:off x="5086350" y="16551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8"/>
          <p:cNvSpPr/>
          <p:nvPr/>
        </p:nvSpPr>
        <p:spPr>
          <a:xfrm>
            <a:off x="6686550" y="140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8"/>
          <p:cNvSpPr/>
          <p:nvPr/>
        </p:nvSpPr>
        <p:spPr>
          <a:xfrm>
            <a:off x="6686550" y="1636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8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8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8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8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28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28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28"/>
          <p:cNvSpPr/>
          <p:nvPr/>
        </p:nvSpPr>
        <p:spPr>
          <a:xfrm>
            <a:off x="5086350" y="3486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28"/>
          <p:cNvSpPr/>
          <p:nvPr/>
        </p:nvSpPr>
        <p:spPr>
          <a:xfrm>
            <a:off x="5086350" y="3600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8"/>
          <p:cNvSpPr/>
          <p:nvPr/>
        </p:nvSpPr>
        <p:spPr>
          <a:xfrm>
            <a:off x="5086350" y="3714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8"/>
          <p:cNvSpPr/>
          <p:nvPr/>
        </p:nvSpPr>
        <p:spPr>
          <a:xfrm>
            <a:off x="5086350" y="30289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8"/>
          <p:cNvSpPr/>
          <p:nvPr/>
        </p:nvSpPr>
        <p:spPr>
          <a:xfrm>
            <a:off x="5086350" y="31432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8"/>
          <p:cNvSpPr/>
          <p:nvPr/>
        </p:nvSpPr>
        <p:spPr>
          <a:xfrm>
            <a:off x="50863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8"/>
          <p:cNvSpPr/>
          <p:nvPr/>
        </p:nvSpPr>
        <p:spPr>
          <a:xfrm>
            <a:off x="6686550" y="32004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8"/>
          <p:cNvSpPr/>
          <p:nvPr/>
        </p:nvSpPr>
        <p:spPr>
          <a:xfrm>
            <a:off x="66865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7" name="Google Shape;877;p28"/>
          <p:cNvCxnSpPr>
            <a:stCxn id="835" idx="3"/>
            <a:endCxn id="864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28"/>
          <p:cNvCxnSpPr>
            <a:stCxn id="836" idx="3"/>
            <a:endCxn id="853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28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28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28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28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28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28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28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28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28"/>
          <p:cNvCxnSpPr>
            <a:stCxn id="819" idx="3"/>
            <a:endCxn id="821" idx="1"/>
          </p:cNvCxnSpPr>
          <p:nvPr/>
        </p:nvCxnSpPr>
        <p:spPr>
          <a:xfrm>
            <a:off x="3943350" y="131325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28"/>
          <p:cNvCxnSpPr>
            <a:stCxn id="820" idx="3"/>
            <a:endCxn id="822" idx="1"/>
          </p:cNvCxnSpPr>
          <p:nvPr/>
        </p:nvCxnSpPr>
        <p:spPr>
          <a:xfrm>
            <a:off x="3943350" y="1541850"/>
            <a:ext cx="1143000" cy="74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28"/>
          <p:cNvCxnSpPr>
            <a:endCxn id="823" idx="1"/>
          </p:cNvCxnSpPr>
          <p:nvPr/>
        </p:nvCxnSpPr>
        <p:spPr>
          <a:xfrm flipH="1" rot="10800000">
            <a:off x="3943350" y="2458500"/>
            <a:ext cx="1143000" cy="22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28"/>
          <p:cNvCxnSpPr>
            <a:stCxn id="827" idx="3"/>
            <a:endCxn id="824" idx="1"/>
          </p:cNvCxnSpPr>
          <p:nvPr/>
        </p:nvCxnSpPr>
        <p:spPr>
          <a:xfrm flipH="1" rot="10800000">
            <a:off x="3943350" y="262785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28"/>
          <p:cNvCxnSpPr>
            <a:stCxn id="828" idx="3"/>
            <a:endCxn id="825" idx="1"/>
          </p:cNvCxnSpPr>
          <p:nvPr/>
        </p:nvCxnSpPr>
        <p:spPr>
          <a:xfrm flipH="1" rot="10800000">
            <a:off x="3943350" y="2744400"/>
            <a:ext cx="1143000" cy="62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28"/>
          <p:cNvCxnSpPr>
            <a:stCxn id="868" idx="3"/>
            <a:endCxn id="871" idx="1"/>
          </p:cNvCxnSpPr>
          <p:nvPr/>
        </p:nvCxnSpPr>
        <p:spPr>
          <a:xfrm>
            <a:off x="3943350" y="3715800"/>
            <a:ext cx="1143000" cy="5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28"/>
          <p:cNvCxnSpPr>
            <a:endCxn id="870" idx="1"/>
          </p:cNvCxnSpPr>
          <p:nvPr/>
        </p:nvCxnSpPr>
        <p:spPr>
          <a:xfrm>
            <a:off x="3943350" y="36016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28"/>
          <p:cNvCxnSpPr>
            <a:endCxn id="869" idx="1"/>
          </p:cNvCxnSpPr>
          <p:nvPr/>
        </p:nvCxnSpPr>
        <p:spPr>
          <a:xfrm>
            <a:off x="3943350" y="3487350"/>
            <a:ext cx="1143000" cy="57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28"/>
          <p:cNvCxnSpPr>
            <a:stCxn id="865" idx="3"/>
            <a:endCxn id="874" idx="1"/>
          </p:cNvCxnSpPr>
          <p:nvPr/>
        </p:nvCxnSpPr>
        <p:spPr>
          <a:xfrm>
            <a:off x="3943350" y="2227650"/>
            <a:ext cx="1143000" cy="1145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28"/>
          <p:cNvCxnSpPr>
            <a:endCxn id="873" idx="1"/>
          </p:cNvCxnSpPr>
          <p:nvPr/>
        </p:nvCxnSpPr>
        <p:spPr>
          <a:xfrm>
            <a:off x="3943350" y="177255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28"/>
          <p:cNvCxnSpPr>
            <a:stCxn id="853" idx="3"/>
            <a:endCxn id="872" idx="1"/>
          </p:cNvCxnSpPr>
          <p:nvPr/>
        </p:nvCxnSpPr>
        <p:spPr>
          <a:xfrm>
            <a:off x="3943350" y="1658400"/>
            <a:ext cx="1143000" cy="142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28"/>
          <p:cNvCxnSpPr>
            <a:stCxn id="864" idx="3"/>
            <a:endCxn id="857" idx="1"/>
          </p:cNvCxnSpPr>
          <p:nvPr/>
        </p:nvCxnSpPr>
        <p:spPr>
          <a:xfrm flipH="1" rot="10800000">
            <a:off x="3943350" y="1315650"/>
            <a:ext cx="1143000" cy="11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28"/>
          <p:cNvCxnSpPr>
            <a:endCxn id="858" idx="1"/>
          </p:cNvCxnSpPr>
          <p:nvPr/>
        </p:nvCxnSpPr>
        <p:spPr>
          <a:xfrm flipH="1" rot="10800000">
            <a:off x="3943350" y="14847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28"/>
          <p:cNvCxnSpPr>
            <a:stCxn id="855" idx="3"/>
            <a:endCxn id="859" idx="1"/>
          </p:cNvCxnSpPr>
          <p:nvPr/>
        </p:nvCxnSpPr>
        <p:spPr>
          <a:xfrm flipH="1" rot="10800000">
            <a:off x="3943350" y="1599000"/>
            <a:ext cx="1143000" cy="859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28"/>
          <p:cNvCxnSpPr>
            <a:stCxn id="854" idx="3"/>
            <a:endCxn id="860" idx="1"/>
          </p:cNvCxnSpPr>
          <p:nvPr/>
        </p:nvCxnSpPr>
        <p:spPr>
          <a:xfrm flipH="1" rot="10800000">
            <a:off x="3943350" y="1713450"/>
            <a:ext cx="1143000" cy="85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28"/>
          <p:cNvCxnSpPr>
            <a:endCxn id="903" idx="2"/>
          </p:cNvCxnSpPr>
          <p:nvPr/>
        </p:nvCxnSpPr>
        <p:spPr>
          <a:xfrm>
            <a:off x="5543400" y="1315500"/>
            <a:ext cx="552600" cy="2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28"/>
          <p:cNvCxnSpPr>
            <a:endCxn id="903" idx="2"/>
          </p:cNvCxnSpPr>
          <p:nvPr/>
        </p:nvCxnSpPr>
        <p:spPr>
          <a:xfrm>
            <a:off x="5543400" y="1484700"/>
            <a:ext cx="552600" cy="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28"/>
          <p:cNvCxnSpPr>
            <a:endCxn id="903" idx="2"/>
          </p:cNvCxnSpPr>
          <p:nvPr/>
        </p:nvCxnSpPr>
        <p:spPr>
          <a:xfrm flipH="1" rot="10800000">
            <a:off x="5543400" y="1562100"/>
            <a:ext cx="552600" cy="3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28"/>
          <p:cNvCxnSpPr>
            <a:endCxn id="903" idx="2"/>
          </p:cNvCxnSpPr>
          <p:nvPr/>
        </p:nvCxnSpPr>
        <p:spPr>
          <a:xfrm flipH="1" rot="10800000">
            <a:off x="5543400" y="1562100"/>
            <a:ext cx="552600" cy="15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28"/>
          <p:cNvCxnSpPr>
            <a:endCxn id="908" idx="2"/>
          </p:cNvCxnSpPr>
          <p:nvPr/>
        </p:nvCxnSpPr>
        <p:spPr>
          <a:xfrm>
            <a:off x="5543400" y="2172600"/>
            <a:ext cx="552600" cy="303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8"/>
          <p:cNvCxnSpPr>
            <a:endCxn id="908" idx="2"/>
          </p:cNvCxnSpPr>
          <p:nvPr/>
        </p:nvCxnSpPr>
        <p:spPr>
          <a:xfrm>
            <a:off x="5543400" y="2287200"/>
            <a:ext cx="552600" cy="18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8"/>
          <p:cNvCxnSpPr>
            <a:endCxn id="908" idx="2"/>
          </p:cNvCxnSpPr>
          <p:nvPr/>
        </p:nvCxnSpPr>
        <p:spPr>
          <a:xfrm>
            <a:off x="5543400" y="2458500"/>
            <a:ext cx="552600" cy="1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28"/>
          <p:cNvCxnSpPr>
            <a:endCxn id="908" idx="2"/>
          </p:cNvCxnSpPr>
          <p:nvPr/>
        </p:nvCxnSpPr>
        <p:spPr>
          <a:xfrm flipH="1" rot="10800000">
            <a:off x="5543400" y="2476500"/>
            <a:ext cx="552600" cy="15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28"/>
          <p:cNvCxnSpPr>
            <a:endCxn id="908" idx="2"/>
          </p:cNvCxnSpPr>
          <p:nvPr/>
        </p:nvCxnSpPr>
        <p:spPr>
          <a:xfrm flipH="1" rot="10800000">
            <a:off x="5543400" y="2476500"/>
            <a:ext cx="552600" cy="26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28"/>
          <p:cNvCxnSpPr>
            <a:endCxn id="914" idx="2"/>
          </p:cNvCxnSpPr>
          <p:nvPr/>
        </p:nvCxnSpPr>
        <p:spPr>
          <a:xfrm>
            <a:off x="5543400" y="3087000"/>
            <a:ext cx="552600" cy="38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28"/>
          <p:cNvCxnSpPr>
            <a:endCxn id="914" idx="2"/>
          </p:cNvCxnSpPr>
          <p:nvPr/>
        </p:nvCxnSpPr>
        <p:spPr>
          <a:xfrm>
            <a:off x="5543400" y="3201300"/>
            <a:ext cx="552600" cy="26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28"/>
          <p:cNvCxnSpPr>
            <a:endCxn id="914" idx="2"/>
          </p:cNvCxnSpPr>
          <p:nvPr/>
        </p:nvCxnSpPr>
        <p:spPr>
          <a:xfrm>
            <a:off x="5543400" y="3372900"/>
            <a:ext cx="552600" cy="9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28"/>
          <p:cNvCxnSpPr>
            <a:endCxn id="914" idx="2"/>
          </p:cNvCxnSpPr>
          <p:nvPr/>
        </p:nvCxnSpPr>
        <p:spPr>
          <a:xfrm flipH="1" rot="10800000">
            <a:off x="5543400" y="3467100"/>
            <a:ext cx="552600" cy="7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28"/>
          <p:cNvCxnSpPr>
            <a:endCxn id="914" idx="2"/>
          </p:cNvCxnSpPr>
          <p:nvPr/>
        </p:nvCxnSpPr>
        <p:spPr>
          <a:xfrm flipH="1" rot="10800000">
            <a:off x="5543400" y="3467100"/>
            <a:ext cx="552600" cy="19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28"/>
          <p:cNvCxnSpPr>
            <a:endCxn id="914" idx="2"/>
          </p:cNvCxnSpPr>
          <p:nvPr/>
        </p:nvCxnSpPr>
        <p:spPr>
          <a:xfrm flipH="1" rot="10800000">
            <a:off x="5543400" y="3467100"/>
            <a:ext cx="552600" cy="30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28"/>
          <p:cNvSpPr/>
          <p:nvPr/>
        </p:nvSpPr>
        <p:spPr>
          <a:xfrm>
            <a:off x="6096000" y="1524000"/>
            <a:ext cx="76200" cy="762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8"/>
          <p:cNvSpPr/>
          <p:nvPr/>
        </p:nvSpPr>
        <p:spPr>
          <a:xfrm>
            <a:off x="6096000" y="2438400"/>
            <a:ext cx="76200" cy="762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6096000" y="3429000"/>
            <a:ext cx="76200" cy="762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0" name="Google Shape;920;p28"/>
          <p:cNvCxnSpPr>
            <a:stCxn id="903" idx="6"/>
            <a:endCxn id="861" idx="1"/>
          </p:cNvCxnSpPr>
          <p:nvPr/>
        </p:nvCxnSpPr>
        <p:spPr>
          <a:xfrm flipH="1" rot="10800000">
            <a:off x="6172200" y="1465800"/>
            <a:ext cx="514500" cy="9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28"/>
          <p:cNvCxnSpPr>
            <a:stCxn id="903" idx="6"/>
            <a:endCxn id="862" idx="1"/>
          </p:cNvCxnSpPr>
          <p:nvPr/>
        </p:nvCxnSpPr>
        <p:spPr>
          <a:xfrm>
            <a:off x="6172200" y="1562100"/>
            <a:ext cx="514500" cy="132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2" name="Google Shape;922;p28"/>
          <p:cNvCxnSpPr>
            <a:stCxn id="903" idx="6"/>
            <a:endCxn id="923" idx="1"/>
          </p:cNvCxnSpPr>
          <p:nvPr/>
        </p:nvCxnSpPr>
        <p:spPr>
          <a:xfrm>
            <a:off x="6172200" y="1562100"/>
            <a:ext cx="514500" cy="18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28"/>
          <p:cNvCxnSpPr>
            <a:stCxn id="908" idx="6"/>
            <a:endCxn id="829" idx="1"/>
          </p:cNvCxnSpPr>
          <p:nvPr/>
        </p:nvCxnSpPr>
        <p:spPr>
          <a:xfrm flipH="1" rot="10800000">
            <a:off x="6172200" y="2226600"/>
            <a:ext cx="514500" cy="249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28"/>
          <p:cNvCxnSpPr>
            <a:endCxn id="830" idx="1"/>
          </p:cNvCxnSpPr>
          <p:nvPr/>
        </p:nvCxnSpPr>
        <p:spPr>
          <a:xfrm flipH="1" rot="10800000">
            <a:off x="6172050" y="2340900"/>
            <a:ext cx="514500" cy="135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28"/>
          <p:cNvCxnSpPr>
            <a:stCxn id="908" idx="6"/>
            <a:endCxn id="927" idx="1"/>
          </p:cNvCxnSpPr>
          <p:nvPr/>
        </p:nvCxnSpPr>
        <p:spPr>
          <a:xfrm flipH="1" rot="10800000">
            <a:off x="6172200" y="2456400"/>
            <a:ext cx="514500" cy="20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28"/>
          <p:cNvCxnSpPr>
            <a:stCxn id="908" idx="6"/>
            <a:endCxn id="831" idx="1"/>
          </p:cNvCxnSpPr>
          <p:nvPr/>
        </p:nvCxnSpPr>
        <p:spPr>
          <a:xfrm>
            <a:off x="6172200" y="2476500"/>
            <a:ext cx="514500" cy="94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28"/>
          <p:cNvCxnSpPr>
            <a:stCxn id="908" idx="6"/>
            <a:endCxn id="832" idx="1"/>
          </p:cNvCxnSpPr>
          <p:nvPr/>
        </p:nvCxnSpPr>
        <p:spPr>
          <a:xfrm>
            <a:off x="6172200" y="2476500"/>
            <a:ext cx="514500" cy="2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28"/>
          <p:cNvCxnSpPr>
            <a:stCxn id="914" idx="6"/>
            <a:endCxn id="875" idx="1"/>
          </p:cNvCxnSpPr>
          <p:nvPr/>
        </p:nvCxnSpPr>
        <p:spPr>
          <a:xfrm flipH="1" rot="10800000">
            <a:off x="6172200" y="3258600"/>
            <a:ext cx="514500" cy="208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28"/>
          <p:cNvCxnSpPr>
            <a:stCxn id="914" idx="6"/>
            <a:endCxn id="932" idx="1"/>
          </p:cNvCxnSpPr>
          <p:nvPr/>
        </p:nvCxnSpPr>
        <p:spPr>
          <a:xfrm flipH="1" rot="10800000">
            <a:off x="6172200" y="3372900"/>
            <a:ext cx="514500" cy="94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28"/>
          <p:cNvCxnSpPr>
            <a:stCxn id="914" idx="6"/>
            <a:endCxn id="934" idx="1"/>
          </p:cNvCxnSpPr>
          <p:nvPr/>
        </p:nvCxnSpPr>
        <p:spPr>
          <a:xfrm>
            <a:off x="6172200" y="3467100"/>
            <a:ext cx="514500" cy="18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28"/>
          <p:cNvCxnSpPr>
            <a:stCxn id="914" idx="6"/>
            <a:endCxn id="876" idx="1"/>
          </p:cNvCxnSpPr>
          <p:nvPr/>
        </p:nvCxnSpPr>
        <p:spPr>
          <a:xfrm>
            <a:off x="6172200" y="3467100"/>
            <a:ext cx="514500" cy="1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28"/>
          <p:cNvCxnSpPr/>
          <p:nvPr/>
        </p:nvCxnSpPr>
        <p:spPr>
          <a:xfrm>
            <a:off x="7162800" y="1580100"/>
            <a:ext cx="324000" cy="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28"/>
          <p:cNvCxnSpPr>
            <a:stCxn id="923" idx="3"/>
          </p:cNvCxnSpPr>
          <p:nvPr/>
        </p:nvCxnSpPr>
        <p:spPr>
          <a:xfrm>
            <a:off x="7143750" y="1580100"/>
            <a:ext cx="190500" cy="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28"/>
          <p:cNvCxnSpPr/>
          <p:nvPr/>
        </p:nvCxnSpPr>
        <p:spPr>
          <a:xfrm>
            <a:off x="7220100" y="1580100"/>
            <a:ext cx="399900" cy="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28"/>
          <p:cNvCxnSpPr/>
          <p:nvPr/>
        </p:nvCxnSpPr>
        <p:spPr>
          <a:xfrm>
            <a:off x="7162800" y="2457642"/>
            <a:ext cx="324000" cy="2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28"/>
          <p:cNvCxnSpPr/>
          <p:nvPr/>
        </p:nvCxnSpPr>
        <p:spPr>
          <a:xfrm>
            <a:off x="7143750" y="2457642"/>
            <a:ext cx="190500" cy="2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28"/>
          <p:cNvCxnSpPr/>
          <p:nvPr/>
        </p:nvCxnSpPr>
        <p:spPr>
          <a:xfrm>
            <a:off x="7220100" y="2457642"/>
            <a:ext cx="399900" cy="2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28"/>
          <p:cNvSpPr/>
          <p:nvPr/>
        </p:nvSpPr>
        <p:spPr>
          <a:xfrm>
            <a:off x="6686550" y="15219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8"/>
          <p:cNvSpPr/>
          <p:nvPr/>
        </p:nvSpPr>
        <p:spPr>
          <a:xfrm>
            <a:off x="6686550" y="2398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2" name="Google Shape;942;p28"/>
          <p:cNvCxnSpPr/>
          <p:nvPr/>
        </p:nvCxnSpPr>
        <p:spPr>
          <a:xfrm>
            <a:off x="7162800" y="3429000"/>
            <a:ext cx="324000" cy="2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28"/>
          <p:cNvCxnSpPr/>
          <p:nvPr/>
        </p:nvCxnSpPr>
        <p:spPr>
          <a:xfrm>
            <a:off x="7143750" y="3429000"/>
            <a:ext cx="190500" cy="2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28"/>
          <p:cNvCxnSpPr/>
          <p:nvPr/>
        </p:nvCxnSpPr>
        <p:spPr>
          <a:xfrm>
            <a:off x="7086600" y="3429000"/>
            <a:ext cx="533400" cy="2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" name="Google Shape;932;p28"/>
          <p:cNvSpPr/>
          <p:nvPr/>
        </p:nvSpPr>
        <p:spPr>
          <a:xfrm>
            <a:off x="66865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8"/>
          <p:cNvSpPr/>
          <p:nvPr/>
        </p:nvSpPr>
        <p:spPr>
          <a:xfrm>
            <a:off x="66865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8"/>
          <p:cNvSpPr txBox="1"/>
          <p:nvPr/>
        </p:nvSpPr>
        <p:spPr>
          <a:xfrm rot="-5400000">
            <a:off x="71247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Write</a:t>
            </a:r>
            <a:endParaRPr b="1"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6" name="Google Shape;946;p28"/>
          <p:cNvSpPr txBox="1"/>
          <p:nvPr/>
        </p:nvSpPr>
        <p:spPr>
          <a:xfrm rot="-5400000">
            <a:off x="7124700" y="27813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Write</a:t>
            </a:r>
            <a:endParaRPr b="1"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47" name="Google Shape;947;p28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28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28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28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28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28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28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28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28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28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7" name="Google Shape;957;p28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8" name="Google Shape;958;p28"/>
          <p:cNvSpPr txBox="1"/>
          <p:nvPr/>
        </p:nvSpPr>
        <p:spPr>
          <a:xfrm>
            <a:off x="345734" y="273844"/>
            <a:ext cx="8798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#7: New transformations can then be applied...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59" name="Google Shape;9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965" name="Google Shape;965;p2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Not all the same</a:t>
            </a:r>
            <a:endParaRPr/>
          </a:p>
        </p:txBody>
      </p:sp>
      <p:sp>
        <p:nvSpPr>
          <p:cNvPr id="966" name="Google Shape;966;p2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/>
              <a:t> operation aggregates many records based on one or</a:t>
            </a:r>
            <a:br>
              <a:rPr lang="en"/>
            </a:br>
            <a:r>
              <a:rPr lang="en"/>
              <a:t>more keys (the distinguisher) and reduces all duplicates to one record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groupBy</a:t>
            </a:r>
            <a:r>
              <a:rPr lang="en"/>
              <a:t> /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/>
              <a:t> combination aggregates many records based on a key and then returns one record which is the count of that key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/>
              <a:t> operation takes two datasets, aggregates each of those by a common key and produces one record for each matching combination</a:t>
            </a:r>
            <a:br>
              <a:rPr lang="en"/>
            </a:br>
            <a:r>
              <a:rPr lang="en"/>
              <a:t>(</a:t>
            </a:r>
            <a:r>
              <a:rPr b="1" lang="en"/>
              <a:t>total record count = max of a.count and b.count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crossJoin</a:t>
            </a:r>
            <a:r>
              <a:rPr lang="en"/>
              <a:t> operation takes two datasets, aggregates each of those by a common key, and produces one record for every possible combination (</a:t>
            </a:r>
            <a:r>
              <a:rPr b="1" lang="en"/>
              <a:t>total record count = a.count x b.count</a:t>
            </a:r>
            <a:r>
              <a:rPr lang="en"/>
              <a:t>)</a:t>
            </a:r>
            <a:endParaRPr/>
          </a:p>
        </p:txBody>
      </p:sp>
      <p:sp>
        <p:nvSpPr>
          <p:cNvPr id="967" name="Google Shape;96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973" name="Google Shape;973;p3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Similarities</a:t>
            </a:r>
            <a:endParaRPr/>
          </a:p>
        </p:txBody>
      </p:sp>
      <p:sp>
        <p:nvSpPr>
          <p:cNvPr id="974" name="Google Shape;974;p3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read data from some source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aggregate records across all </a:t>
            </a:r>
            <a:r>
              <a:rPr lang="en"/>
              <a:t>partitions</a:t>
            </a:r>
            <a:r>
              <a:rPr lang="en"/>
              <a:t> together by some key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lang="en"/>
              <a:t>aggregated</a:t>
            </a:r>
            <a:r>
              <a:rPr lang="en"/>
              <a:t> records are written to disk (shuffle files)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executors read their </a:t>
            </a:r>
            <a:r>
              <a:rPr lang="en"/>
              <a:t>aggregated</a:t>
            </a:r>
            <a:r>
              <a:rPr lang="en"/>
              <a:t> records from the other executors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requires expensive disk and network IO</a:t>
            </a:r>
            <a:endParaRPr/>
          </a:p>
        </p:txBody>
      </p:sp>
      <p:sp>
        <p:nvSpPr>
          <p:cNvPr id="975" name="Google Shape;97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981" name="Google Shape;981;p3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Being Pragmatic</a:t>
            </a:r>
            <a:endParaRPr/>
          </a:p>
        </p:txBody>
      </p:sp>
      <p:sp>
        <p:nvSpPr>
          <p:cNvPr id="982" name="Google Shape;982;p31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cases in which a shuffle can be avoided or mitigated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Don’t get hung up on trying to remove every shuffle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Shuffles are often a necessary evil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Focus on the [more] expensive operations instead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shuffle operations are actually quite fast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Targeting skew, spill, tiny files, etc often yield better payoffs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 txBox="1"/>
          <p:nvPr>
            <p:ph idx="4294967295" type="body"/>
          </p:nvPr>
        </p:nvSpPr>
        <p:spPr>
          <a:xfrm>
            <a:off x="1760250" y="2412300"/>
            <a:ext cx="5623500" cy="318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to mitigate the impact of shuffles?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994" name="Google Shape;994;p33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Mitigation</a:t>
            </a:r>
            <a:endParaRPr/>
          </a:p>
        </p:txBody>
      </p:sp>
      <p:sp>
        <p:nvSpPr>
          <p:cNvPr id="995" name="Google Shape;995;p33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network IO by using fewer and larger workers</a:t>
            </a:r>
            <a:br>
              <a:rPr lang="en"/>
            </a:br>
            <a:r>
              <a:rPr i="1" lang="en" sz="1800"/>
              <a:t>… more on optimizing cluster designs later</a:t>
            </a:r>
            <a:br>
              <a:rPr i="1" lang="en" sz="1800"/>
            </a:br>
            <a:endParaRPr i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Solid State Drives (SSDs) so that the shuffle reads and writes are faster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the amount of data being shuffled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Remove any unnecessary columns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Preemptively</a:t>
            </a:r>
            <a:r>
              <a:rPr lang="en"/>
              <a:t> filter out </a:t>
            </a:r>
            <a:r>
              <a:rPr lang="en"/>
              <a:t>unnecessary</a:t>
            </a:r>
            <a:r>
              <a:rPr lang="en"/>
              <a:t>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… more on optimizing data ingestion later</a:t>
            </a:r>
            <a:br>
              <a:rPr i="1" lang="en"/>
            </a:b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Denormalize the datasets - especially when the shuffle is rooted in a join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Reevaluate your join strategy - the default is not always the best</a:t>
            </a:r>
            <a:endParaRPr/>
          </a:p>
        </p:txBody>
      </p:sp>
      <p:sp>
        <p:nvSpPr>
          <p:cNvPr id="996" name="Google Shape;9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002" name="Google Shape;1002;p3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- Mitigation Cont’</a:t>
            </a:r>
            <a:endParaRPr/>
          </a:p>
        </p:txBody>
      </p:sp>
      <p:sp>
        <p:nvSpPr>
          <p:cNvPr id="1003" name="Google Shape;1003;p34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Broadcast the smaller table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spark.sql.autoBroadcastJoinThreshold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b="1" lang="en" sz="2000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broadcast(tableName)</a:t>
            </a:r>
            <a:endParaRPr b="1" sz="2000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Best suited for tables ~10 MB, but can be pushed higher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joins, pre-shuffle the data with a bucketed dataset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Employ the Cost-Based Optimizer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Triggers other features like auto-broadcasting based on accurate metadata</a:t>
            </a:r>
            <a:endParaRPr/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See our presentation (The Apache Spark™ Cost-Based Optimizer)</a:t>
            </a:r>
            <a:br>
              <a:rPr lang="en"/>
            </a:br>
            <a:r>
              <a:rPr lang="en"/>
              <a:t>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https://youtu.be/WSIN6f-wHcQ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7"/>
          <p:cNvGrpSpPr/>
          <p:nvPr/>
        </p:nvGrpSpPr>
        <p:grpSpPr>
          <a:xfrm>
            <a:off x="6040875" y="0"/>
            <a:ext cx="3103125" cy="5143500"/>
            <a:chOff x="6040875" y="0"/>
            <a:chExt cx="3103125" cy="5143500"/>
          </a:xfrm>
        </p:grpSpPr>
        <p:pic>
          <p:nvPicPr>
            <p:cNvPr id="87" name="Google Shape;87;p17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6208441" y="0"/>
              <a:ext cx="2935559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7"/>
            <p:cNvSpPr/>
            <p:nvPr/>
          </p:nvSpPr>
          <p:spPr>
            <a:xfrm>
              <a:off x="6040875" y="36466"/>
              <a:ext cx="3064200" cy="74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Shuffling is a side effect of wide transformation: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distinct()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groupBy()</a:t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orderBy()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technically some actions, e.g. </a:t>
            </a:r>
            <a:r>
              <a:rPr b="1" lang="en">
                <a:solidFill>
                  <a:srgbClr val="001543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15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49500" y="2404500"/>
            <a:ext cx="8445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Let’s take a look at how a shuffle works...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45725" y="273850"/>
            <a:ext cx="8798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Step #1: From source or another stage, the process is the same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57200" y="1847850"/>
            <a:ext cx="60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0585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8000">
              <a:solidFill>
                <a:srgbClr val="F058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45734" y="273844"/>
            <a:ext cx="8445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tep #2: Read the data into Spark-Partitions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1"/>
          <p:cNvCxnSpPr>
            <a:endCxn id="154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>
            <a:endCxn id="155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>
            <a:stCxn id="168" idx="3"/>
            <a:endCxn id="156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>
            <a:stCxn id="169" idx="3"/>
            <a:endCxn id="157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1" idx="3"/>
            <a:endCxn id="158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1"/>
          <p:cNvCxnSpPr>
            <a:stCxn id="161" idx="3"/>
            <a:endCxn id="184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>
            <a:stCxn id="162" idx="3"/>
            <a:endCxn id="179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Map </a:t>
            </a: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                                    </a:t>
            </a:r>
            <a:r>
              <a:rPr b="1" lang="en" sz="13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Shuffle </a:t>
            </a: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                              </a:t>
            </a:r>
            <a:r>
              <a:rPr b="1" lang="en" sz="13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Reduce</a:t>
            </a:r>
            <a:endParaRPr b="1" sz="13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02" name="Google Shape;202;p21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1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1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1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345734" y="273844"/>
            <a:ext cx="8445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tep #3: Map reach record (e.g. by key) to a new partition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2"/>
          <p:cNvCxnSpPr>
            <a:endCxn id="223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>
            <a:endCxn id="224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2"/>
          <p:cNvCxnSpPr>
            <a:stCxn id="237" idx="3"/>
            <a:endCxn id="225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2"/>
          <p:cNvCxnSpPr>
            <a:stCxn id="238" idx="3"/>
            <a:endCxn id="226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2"/>
          <p:cNvCxnSpPr>
            <a:stCxn id="240" idx="3"/>
            <a:endCxn id="227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2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5086350" y="1257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5086350" y="1426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5086350" y="15408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5086350" y="16551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2"/>
          <p:cNvCxnSpPr>
            <a:stCxn id="230" idx="3"/>
            <a:endCxn id="257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>
            <a:stCxn id="231" idx="3"/>
            <a:endCxn id="248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2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2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2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2"/>
          <p:cNvCxnSpPr>
            <a:stCxn id="257" idx="3"/>
            <a:endCxn id="252" idx="1"/>
          </p:cNvCxnSpPr>
          <p:nvPr/>
        </p:nvCxnSpPr>
        <p:spPr>
          <a:xfrm flipH="1" rot="10800000">
            <a:off x="3943350" y="1315650"/>
            <a:ext cx="1143000" cy="111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2"/>
          <p:cNvCxnSpPr>
            <a:endCxn id="253" idx="1"/>
          </p:cNvCxnSpPr>
          <p:nvPr/>
        </p:nvCxnSpPr>
        <p:spPr>
          <a:xfrm flipH="1" rot="10800000">
            <a:off x="3943350" y="1484700"/>
            <a:ext cx="1143000" cy="859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2"/>
          <p:cNvCxnSpPr>
            <a:stCxn id="250" idx="3"/>
            <a:endCxn id="254" idx="1"/>
          </p:cNvCxnSpPr>
          <p:nvPr/>
        </p:nvCxnSpPr>
        <p:spPr>
          <a:xfrm flipH="1" rot="10800000">
            <a:off x="3943350" y="1599000"/>
            <a:ext cx="1143000" cy="859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2"/>
          <p:cNvCxnSpPr>
            <a:stCxn id="249" idx="3"/>
            <a:endCxn id="255" idx="1"/>
          </p:cNvCxnSpPr>
          <p:nvPr/>
        </p:nvCxnSpPr>
        <p:spPr>
          <a:xfrm flipH="1" rot="10800000">
            <a:off x="3943350" y="1713450"/>
            <a:ext cx="1143000" cy="85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2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Map                                     </a:t>
            </a: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Shuffle </a:t>
            </a: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                              </a:t>
            </a:r>
            <a:r>
              <a:rPr b="1" lang="en" sz="13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Reduce</a:t>
            </a:r>
            <a:endParaRPr b="1" sz="13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77" name="Google Shape;277;p22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2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2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2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2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2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2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2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2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2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345734" y="273844"/>
            <a:ext cx="8445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tep #4-A: Read the shuffle files into the next stage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89" name="Google Shape;2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5086350" y="21145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5086350" y="22288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50863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5086350" y="2569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5086350" y="2686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3"/>
          <p:cNvCxnSpPr>
            <a:endCxn id="298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3"/>
          <p:cNvCxnSpPr>
            <a:endCxn id="299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3"/>
          <p:cNvCxnSpPr>
            <a:stCxn id="317" idx="3"/>
            <a:endCxn id="305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3"/>
          <p:cNvCxnSpPr>
            <a:stCxn id="318" idx="3"/>
            <a:endCxn id="306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3"/>
          <p:cNvCxnSpPr>
            <a:stCxn id="320" idx="3"/>
            <a:endCxn id="307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3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5086350" y="1257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5086350" y="1426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5086350" y="15408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5086350" y="16551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23"/>
          <p:cNvCxnSpPr>
            <a:stCxn id="310" idx="3"/>
            <a:endCxn id="337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3"/>
          <p:cNvCxnSpPr>
            <a:stCxn id="311" idx="3"/>
            <a:endCxn id="328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3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3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3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3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3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3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3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3"/>
          <p:cNvCxnSpPr>
            <a:stCxn id="298" idx="3"/>
            <a:endCxn id="300" idx="1"/>
          </p:cNvCxnSpPr>
          <p:nvPr/>
        </p:nvCxnSpPr>
        <p:spPr>
          <a:xfrm>
            <a:off x="3943350" y="1313250"/>
            <a:ext cx="1143000" cy="859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3"/>
          <p:cNvCxnSpPr>
            <a:stCxn id="299" idx="3"/>
            <a:endCxn id="301" idx="1"/>
          </p:cNvCxnSpPr>
          <p:nvPr/>
        </p:nvCxnSpPr>
        <p:spPr>
          <a:xfrm>
            <a:off x="3943350" y="1541850"/>
            <a:ext cx="1143000" cy="745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3"/>
          <p:cNvCxnSpPr>
            <a:endCxn id="302" idx="1"/>
          </p:cNvCxnSpPr>
          <p:nvPr/>
        </p:nvCxnSpPr>
        <p:spPr>
          <a:xfrm flipH="1" rot="10800000">
            <a:off x="3943350" y="2458500"/>
            <a:ext cx="1143000" cy="226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3"/>
          <p:cNvCxnSpPr>
            <a:stCxn id="306" idx="3"/>
            <a:endCxn id="303" idx="1"/>
          </p:cNvCxnSpPr>
          <p:nvPr/>
        </p:nvCxnSpPr>
        <p:spPr>
          <a:xfrm flipH="1" rot="10800000">
            <a:off x="3943350" y="2627850"/>
            <a:ext cx="1143000" cy="628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3"/>
          <p:cNvCxnSpPr>
            <a:stCxn id="307" idx="3"/>
            <a:endCxn id="304" idx="1"/>
          </p:cNvCxnSpPr>
          <p:nvPr/>
        </p:nvCxnSpPr>
        <p:spPr>
          <a:xfrm flipH="1" rot="10800000">
            <a:off x="3943350" y="2744400"/>
            <a:ext cx="1143000" cy="628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3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Map                                     </a:t>
            </a: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Shuffle </a:t>
            </a: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                              </a:t>
            </a:r>
            <a:r>
              <a:rPr b="1" lang="en" sz="13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Reduce</a:t>
            </a:r>
            <a:endParaRPr b="1" sz="13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58" name="Google Shape;358;p23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3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3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3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3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3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3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3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345734" y="273844"/>
            <a:ext cx="8445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tep #4-B: Stage-1 would have written the shuffle files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70" name="Google Shape;3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/>
          <p:nvPr/>
        </p:nvSpPr>
        <p:spPr>
          <a:xfrm>
            <a:off x="17716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4857750" y="857250"/>
            <a:ext cx="2400300" cy="31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 txBox="1"/>
          <p:nvPr/>
        </p:nvSpPr>
        <p:spPr>
          <a:xfrm>
            <a:off x="17716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1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4857750" y="914400"/>
            <a:ext cx="240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Stage 2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3486150" y="1255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34861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5086350" y="21145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5086350" y="22288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50863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5086350" y="2569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5086350" y="2686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3486150" y="26266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3486150" y="3198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34861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1885950" y="12550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1885950" y="14836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1885950" y="136935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1885950" y="15979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1885950" y="171225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1885950" y="21717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18859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1885950" y="2286000"/>
            <a:ext cx="457200" cy="114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1885950" y="25146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1885950" y="2628900"/>
            <a:ext cx="457200" cy="1164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1885950" y="31981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1885950" y="3426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1885950" y="3312450"/>
            <a:ext cx="457200" cy="114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1885950" y="35410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1885950" y="3655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24"/>
          <p:cNvCxnSpPr>
            <a:endCxn id="379" idx="1"/>
          </p:cNvCxnSpPr>
          <p:nvPr/>
        </p:nvCxnSpPr>
        <p:spPr>
          <a:xfrm flipH="1" rot="10800000">
            <a:off x="2343150" y="131325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4"/>
          <p:cNvCxnSpPr>
            <a:endCxn id="380" idx="1"/>
          </p:cNvCxnSpPr>
          <p:nvPr/>
        </p:nvCxnSpPr>
        <p:spPr>
          <a:xfrm>
            <a:off x="2343150" y="15418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4"/>
          <p:cNvCxnSpPr>
            <a:stCxn id="398" idx="3"/>
            <a:endCxn id="386" idx="1"/>
          </p:cNvCxnSpPr>
          <p:nvPr/>
        </p:nvCxnSpPr>
        <p:spPr>
          <a:xfrm flipH="1" rot="10800000">
            <a:off x="2343150" y="2685000"/>
            <a:ext cx="1143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4"/>
          <p:cNvCxnSpPr>
            <a:stCxn id="399" idx="3"/>
            <a:endCxn id="387" idx="1"/>
          </p:cNvCxnSpPr>
          <p:nvPr/>
        </p:nvCxnSpPr>
        <p:spPr>
          <a:xfrm>
            <a:off x="2343150" y="32553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4"/>
          <p:cNvCxnSpPr>
            <a:stCxn id="401" idx="3"/>
            <a:endCxn id="388" idx="1"/>
          </p:cNvCxnSpPr>
          <p:nvPr/>
        </p:nvCxnSpPr>
        <p:spPr>
          <a:xfrm>
            <a:off x="2343150" y="336960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4"/>
          <p:cNvSpPr/>
          <p:nvPr/>
        </p:nvSpPr>
        <p:spPr>
          <a:xfrm>
            <a:off x="3486150" y="16002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3486150" y="2512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3486150" y="2400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3486150" y="2286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5086350" y="1257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5086350" y="1426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5086350" y="15408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5086350" y="16551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486150" y="17145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3486150" y="13693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3486150" y="2169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3486150" y="34290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3486150" y="35433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3486150" y="36576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086350" y="34861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5086350" y="36004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5086350" y="37147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5086350" y="30289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5086350" y="314325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5086350" y="3314700"/>
            <a:ext cx="457200" cy="116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24"/>
          <p:cNvCxnSpPr>
            <a:stCxn id="391" idx="3"/>
            <a:endCxn id="418" idx="1"/>
          </p:cNvCxnSpPr>
          <p:nvPr/>
        </p:nvCxnSpPr>
        <p:spPr>
          <a:xfrm>
            <a:off x="2343150" y="1426500"/>
            <a:ext cx="11430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24"/>
          <p:cNvCxnSpPr>
            <a:stCxn id="392" idx="3"/>
            <a:endCxn id="409" idx="1"/>
          </p:cNvCxnSpPr>
          <p:nvPr/>
        </p:nvCxnSpPr>
        <p:spPr>
          <a:xfrm>
            <a:off x="2343150" y="1656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4"/>
          <p:cNvCxnSpPr/>
          <p:nvPr/>
        </p:nvCxnSpPr>
        <p:spPr>
          <a:xfrm>
            <a:off x="2343150" y="1770525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4"/>
          <p:cNvCxnSpPr/>
          <p:nvPr/>
        </p:nvCxnSpPr>
        <p:spPr>
          <a:xfrm>
            <a:off x="2343150" y="22288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4"/>
          <p:cNvCxnSpPr/>
          <p:nvPr/>
        </p:nvCxnSpPr>
        <p:spPr>
          <a:xfrm>
            <a:off x="2343150" y="23431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4"/>
          <p:cNvCxnSpPr/>
          <p:nvPr/>
        </p:nvCxnSpPr>
        <p:spPr>
          <a:xfrm>
            <a:off x="2343150" y="24574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4"/>
          <p:cNvCxnSpPr/>
          <p:nvPr/>
        </p:nvCxnSpPr>
        <p:spPr>
          <a:xfrm>
            <a:off x="2343150" y="2571750"/>
            <a:ext cx="11430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4"/>
          <p:cNvCxnSpPr/>
          <p:nvPr/>
        </p:nvCxnSpPr>
        <p:spPr>
          <a:xfrm>
            <a:off x="2343150" y="34861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4"/>
          <p:cNvCxnSpPr/>
          <p:nvPr/>
        </p:nvCxnSpPr>
        <p:spPr>
          <a:xfrm>
            <a:off x="2343150" y="36004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4"/>
          <p:cNvCxnSpPr/>
          <p:nvPr/>
        </p:nvCxnSpPr>
        <p:spPr>
          <a:xfrm>
            <a:off x="2343150" y="3714750"/>
            <a:ext cx="11430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4"/>
          <p:cNvCxnSpPr>
            <a:stCxn id="422" idx="3"/>
            <a:endCxn id="425" idx="1"/>
          </p:cNvCxnSpPr>
          <p:nvPr/>
        </p:nvCxnSpPr>
        <p:spPr>
          <a:xfrm>
            <a:off x="3943350" y="3715800"/>
            <a:ext cx="1143000" cy="57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4"/>
          <p:cNvCxnSpPr>
            <a:endCxn id="424" idx="1"/>
          </p:cNvCxnSpPr>
          <p:nvPr/>
        </p:nvCxnSpPr>
        <p:spPr>
          <a:xfrm>
            <a:off x="3943350" y="3601650"/>
            <a:ext cx="1143000" cy="57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4"/>
          <p:cNvCxnSpPr>
            <a:endCxn id="423" idx="1"/>
          </p:cNvCxnSpPr>
          <p:nvPr/>
        </p:nvCxnSpPr>
        <p:spPr>
          <a:xfrm>
            <a:off x="3943350" y="3487350"/>
            <a:ext cx="1143000" cy="57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4"/>
          <p:cNvCxnSpPr>
            <a:stCxn id="419" idx="3"/>
            <a:endCxn id="428" idx="1"/>
          </p:cNvCxnSpPr>
          <p:nvPr/>
        </p:nvCxnSpPr>
        <p:spPr>
          <a:xfrm>
            <a:off x="3943350" y="2227650"/>
            <a:ext cx="1143000" cy="114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4"/>
          <p:cNvCxnSpPr>
            <a:endCxn id="427" idx="1"/>
          </p:cNvCxnSpPr>
          <p:nvPr/>
        </p:nvCxnSpPr>
        <p:spPr>
          <a:xfrm>
            <a:off x="3943350" y="1772550"/>
            <a:ext cx="1143000" cy="1428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4"/>
          <p:cNvCxnSpPr>
            <a:stCxn id="409" idx="3"/>
            <a:endCxn id="426" idx="1"/>
          </p:cNvCxnSpPr>
          <p:nvPr/>
        </p:nvCxnSpPr>
        <p:spPr>
          <a:xfrm>
            <a:off x="3943350" y="1658400"/>
            <a:ext cx="1143000" cy="1428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4"/>
          <p:cNvSpPr txBox="1"/>
          <p:nvPr/>
        </p:nvSpPr>
        <p:spPr>
          <a:xfrm>
            <a:off x="1752600" y="3676500"/>
            <a:ext cx="5505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Map                                     </a:t>
            </a:r>
            <a:r>
              <a:rPr b="1" lang="en" sz="13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Shuffle </a:t>
            </a: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                              </a:t>
            </a:r>
            <a:r>
              <a:rPr b="1" lang="en" sz="13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Reduce</a:t>
            </a:r>
            <a:endParaRPr b="1" sz="13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46" name="Google Shape;446;p24"/>
          <p:cNvCxnSpPr/>
          <p:nvPr/>
        </p:nvCxnSpPr>
        <p:spPr>
          <a:xfrm>
            <a:off x="1447800" y="1545342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4"/>
          <p:cNvCxnSpPr/>
          <p:nvPr/>
        </p:nvCxnSpPr>
        <p:spPr>
          <a:xfrm>
            <a:off x="1428750" y="1545342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4"/>
          <p:cNvCxnSpPr/>
          <p:nvPr/>
        </p:nvCxnSpPr>
        <p:spPr>
          <a:xfrm>
            <a:off x="1505100" y="1545342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4"/>
          <p:cNvCxnSpPr/>
          <p:nvPr/>
        </p:nvCxnSpPr>
        <p:spPr>
          <a:xfrm>
            <a:off x="1447800" y="2461199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4"/>
          <p:cNvCxnSpPr/>
          <p:nvPr/>
        </p:nvCxnSpPr>
        <p:spPr>
          <a:xfrm>
            <a:off x="1428750" y="2461199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4"/>
          <p:cNvCxnSpPr/>
          <p:nvPr/>
        </p:nvCxnSpPr>
        <p:spPr>
          <a:xfrm>
            <a:off x="1505100" y="2461199"/>
            <a:ext cx="3999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4"/>
          <p:cNvCxnSpPr/>
          <p:nvPr/>
        </p:nvCxnSpPr>
        <p:spPr>
          <a:xfrm>
            <a:off x="1447800" y="3489470"/>
            <a:ext cx="324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1428750" y="3489470"/>
            <a:ext cx="190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1371600" y="3489470"/>
            <a:ext cx="5334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24"/>
          <p:cNvSpPr txBox="1"/>
          <p:nvPr/>
        </p:nvSpPr>
        <p:spPr>
          <a:xfrm rot="-5400000">
            <a:off x="1333500" y="18669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 rot="-5400000">
            <a:off x="1333500" y="285750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Read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345734" y="273844"/>
            <a:ext cx="8445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" sz="25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tep #4-C: Stage-2 would have read the shuffle files</a:t>
            </a:r>
            <a:endParaRPr sz="25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58" name="Google Shape;4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