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Roboto"/>
      <p:regular r:id="rId57"/>
      <p:bold r:id="rId58"/>
      <p:italic r:id="rId59"/>
      <p:boldItalic r:id="rId60"/>
    </p:embeddedFont>
    <p:embeddedFont>
      <p:font typeface="Barlow"/>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81D592-06E8-4A92-9353-6C6BA58D3F58}">
  <a:tblStyle styleId="{2481D592-06E8-4A92-9353-6C6BA58D3F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Barlow-bold.fntdata"/><Relationship Id="rId61" Type="http://schemas.openxmlformats.org/officeDocument/2006/relationships/font" Target="fonts/Barlow-regular.fntdata"/><Relationship Id="rId20" Type="http://schemas.openxmlformats.org/officeDocument/2006/relationships/slide" Target="slides/slide14.xml"/><Relationship Id="rId64" Type="http://schemas.openxmlformats.org/officeDocument/2006/relationships/font" Target="fonts/Barlow-boldItalic.fntdata"/><Relationship Id="rId63" Type="http://schemas.openxmlformats.org/officeDocument/2006/relationships/font" Target="fonts/Barlow-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italic.fntdata"/><Relationship Id="rId14" Type="http://schemas.openxmlformats.org/officeDocument/2006/relationships/slide" Target="slides/slide8.xml"/><Relationship Id="rId58"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a6f552b35_0_4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g8a6f552b35_0_4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2039756e3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66" name="Google Shape;366;g92039756e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3186a674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f3186a674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8e19bcf40a_0_7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1543"/>
                </a:solidFill>
                <a:latin typeface="Calibri"/>
                <a:ea typeface="Calibri"/>
                <a:cs typeface="Calibri"/>
                <a:sym typeface="Calibri"/>
              </a:rPr>
              <a:t>There are key differences for these:</a:t>
            </a:r>
            <a:endParaRPr sz="1200">
              <a:solidFill>
                <a:srgbClr val="001543"/>
              </a:solidFill>
              <a:latin typeface="Calibri"/>
              <a:ea typeface="Calibri"/>
              <a:cs typeface="Calibri"/>
              <a:sym typeface="Calibri"/>
            </a:endParaRPr>
          </a:p>
          <a:p>
            <a:pPr indent="-317500" lvl="0" marL="457200" rtl="0" algn="l">
              <a:spcBef>
                <a:spcPts val="0"/>
              </a:spcBef>
              <a:spcAft>
                <a:spcPts val="0"/>
              </a:spcAft>
              <a:buSzPts val="1400"/>
              <a:buChar char="●"/>
            </a:pPr>
            <a:r>
              <a:rPr lang="en" sz="1200">
                <a:solidFill>
                  <a:srgbClr val="001543"/>
                </a:solidFill>
                <a:latin typeface="Calibri"/>
                <a:ea typeface="Calibri"/>
                <a:cs typeface="Calibri"/>
                <a:sym typeface="Calibri"/>
              </a:rPr>
              <a:t>The optimize operation targets 1 GB sized part-files</a:t>
            </a:r>
            <a:endParaRPr sz="1200">
              <a:solidFill>
                <a:srgbClr val="001543"/>
              </a:solidFill>
              <a:latin typeface="Calibri"/>
              <a:ea typeface="Calibri"/>
              <a:cs typeface="Calibri"/>
              <a:sym typeface="Calibri"/>
            </a:endParaRPr>
          </a:p>
          <a:p>
            <a:pPr indent="-317500" lvl="0" marL="457200" rtl="0" algn="l">
              <a:spcBef>
                <a:spcPts val="0"/>
              </a:spcBef>
              <a:spcAft>
                <a:spcPts val="0"/>
              </a:spcAft>
              <a:buSzPts val="1400"/>
              <a:buChar char="●"/>
            </a:pPr>
            <a:r>
              <a:rPr lang="en" sz="1200">
                <a:solidFill>
                  <a:srgbClr val="001543"/>
                </a:solidFill>
                <a:latin typeface="Calibri"/>
                <a:ea typeface="Calibri"/>
                <a:cs typeface="Calibri"/>
                <a:sym typeface="Calibri"/>
              </a:rPr>
              <a:t>Auto-Optimize targets 128 MB sized part-files</a:t>
            </a:r>
            <a:endParaRPr sz="1200">
              <a:solidFill>
                <a:srgbClr val="001543"/>
              </a:solidFill>
              <a:latin typeface="Calibri"/>
              <a:ea typeface="Calibri"/>
              <a:cs typeface="Calibri"/>
              <a:sym typeface="Calibri"/>
            </a:endParaRPr>
          </a:p>
          <a:p>
            <a:pPr indent="-317500" lvl="0" marL="457200" rtl="0" algn="l">
              <a:spcBef>
                <a:spcPts val="0"/>
              </a:spcBef>
              <a:spcAft>
                <a:spcPts val="0"/>
              </a:spcAft>
              <a:buSzPts val="1400"/>
              <a:buChar char="●"/>
            </a:pPr>
            <a:r>
              <a:rPr lang="en" sz="1200">
                <a:solidFill>
                  <a:srgbClr val="001543"/>
                </a:solidFill>
                <a:latin typeface="Calibri"/>
                <a:ea typeface="Calibri"/>
                <a:cs typeface="Calibri"/>
                <a:sym typeface="Calibri"/>
              </a:rPr>
              <a:t>Optimize must be called explicitly</a:t>
            </a:r>
            <a:endParaRPr sz="1200">
              <a:solidFill>
                <a:srgbClr val="001543"/>
              </a:solidFill>
              <a:latin typeface="Calibri"/>
              <a:ea typeface="Calibri"/>
              <a:cs typeface="Calibri"/>
              <a:sym typeface="Calibri"/>
            </a:endParaRPr>
          </a:p>
          <a:p>
            <a:pPr indent="-317500" lvl="0" marL="457200" rtl="0" algn="l">
              <a:spcBef>
                <a:spcPts val="0"/>
              </a:spcBef>
              <a:spcAft>
                <a:spcPts val="0"/>
              </a:spcAft>
              <a:buSzPts val="1400"/>
              <a:buChar char="●"/>
            </a:pPr>
            <a:r>
              <a:rPr lang="en" sz="1200">
                <a:solidFill>
                  <a:srgbClr val="001543"/>
                </a:solidFill>
                <a:latin typeface="Calibri"/>
                <a:ea typeface="Calibri"/>
                <a:cs typeface="Calibri"/>
                <a:sym typeface="Calibri"/>
              </a:rPr>
              <a:t>Auto-Optimize is 100% hands-free</a:t>
            </a:r>
            <a:endParaRPr sz="1200">
              <a:solidFill>
                <a:srgbClr val="001543"/>
              </a:solidFill>
              <a:latin typeface="Calibri"/>
              <a:ea typeface="Calibri"/>
              <a:cs typeface="Calibri"/>
              <a:sym typeface="Calibri"/>
            </a:endParaRPr>
          </a:p>
          <a:p>
            <a:pPr indent="0" lvl="0" marL="0" rtl="0" algn="l">
              <a:spcBef>
                <a:spcPts val="0"/>
              </a:spcBef>
              <a:spcAft>
                <a:spcPts val="0"/>
              </a:spcAft>
              <a:buNone/>
            </a:pPr>
            <a:r>
              <a:t/>
            </a:r>
            <a:endParaRPr sz="1200">
              <a:solidFill>
                <a:srgbClr val="001543"/>
              </a:solidFill>
              <a:latin typeface="Calibri"/>
              <a:ea typeface="Calibri"/>
              <a:cs typeface="Calibri"/>
              <a:sym typeface="Calibri"/>
            </a:endParaRPr>
          </a:p>
          <a:p>
            <a:pPr indent="0" lvl="0" marL="0" rtl="0" algn="l">
              <a:spcBef>
                <a:spcPts val="0"/>
              </a:spcBef>
              <a:spcAft>
                <a:spcPts val="0"/>
              </a:spcAft>
              <a:buNone/>
            </a:pPr>
            <a:r>
              <a:rPr lang="en" sz="1200">
                <a:solidFill>
                  <a:srgbClr val="001543"/>
                </a:solidFill>
                <a:latin typeface="Calibri"/>
                <a:ea typeface="Calibri"/>
                <a:cs typeface="Calibri"/>
                <a:sym typeface="Calibri"/>
              </a:rPr>
              <a:t>Nothing wrong using these features together</a:t>
            </a:r>
            <a:endParaRPr sz="1200">
              <a:solidFill>
                <a:srgbClr val="001543"/>
              </a:solidFill>
              <a:latin typeface="Calibri"/>
              <a:ea typeface="Calibri"/>
              <a:cs typeface="Calibri"/>
              <a:sym typeface="Calibri"/>
            </a:endParaRPr>
          </a:p>
          <a:p>
            <a:pPr indent="-317500" lvl="0" marL="457200" rtl="0" algn="l">
              <a:spcBef>
                <a:spcPts val="0"/>
              </a:spcBef>
              <a:spcAft>
                <a:spcPts val="0"/>
              </a:spcAft>
              <a:buSzPts val="1400"/>
              <a:buChar char="●"/>
            </a:pPr>
            <a:r>
              <a:rPr lang="en" sz="1200">
                <a:solidFill>
                  <a:srgbClr val="001543"/>
                </a:solidFill>
                <a:latin typeface="Calibri"/>
                <a:ea typeface="Calibri"/>
                <a:cs typeface="Calibri"/>
                <a:sym typeface="Calibri"/>
              </a:rPr>
              <a:t>Auto-Optimize for day to day</a:t>
            </a:r>
            <a:endParaRPr sz="1200">
              <a:solidFill>
                <a:srgbClr val="001543"/>
              </a:solidFill>
              <a:latin typeface="Calibri"/>
              <a:ea typeface="Calibri"/>
              <a:cs typeface="Calibri"/>
              <a:sym typeface="Calibri"/>
            </a:endParaRPr>
          </a:p>
          <a:p>
            <a:pPr indent="-317500" lvl="0" marL="457200" rtl="0" algn="l">
              <a:spcBef>
                <a:spcPts val="0"/>
              </a:spcBef>
              <a:spcAft>
                <a:spcPts val="0"/>
              </a:spcAft>
              <a:buSzPts val="1400"/>
              <a:buChar char="●"/>
            </a:pPr>
            <a:r>
              <a:rPr lang="en" sz="1200">
                <a:solidFill>
                  <a:srgbClr val="001543"/>
                </a:solidFill>
                <a:latin typeface="Calibri"/>
                <a:ea typeface="Calibri"/>
                <a:cs typeface="Calibri"/>
                <a:sym typeface="Calibri"/>
              </a:rPr>
              <a:t>Then use the optimize operation week, bi-weekly, etc as needed</a:t>
            </a:r>
            <a:endParaRPr sz="1200">
              <a:solidFill>
                <a:srgbClr val="001543"/>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398" name="Google Shape;398;g8e19bcf40a_0_7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e19bcf40a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e19bcf40a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analogy of cleaning the toys off the floor will help illustrate the point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 I just pick up the toys on the living room floor and throw them into the bedroom?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 do I </a:t>
            </a:r>
            <a:r>
              <a:rPr b="1" lang="en"/>
              <a:t>pay</a:t>
            </a:r>
            <a:r>
              <a:rPr lang="en"/>
              <a:t> the house keeper/nanny/au pair to do it later?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I was to put them away the first time, I wouldn’t have to pay a second time to get them “optimized”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e19bcf40a_0_75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8e19bcf40a_0_7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e19bcf40a_0_80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8e19bcf40a_0_8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8e19bcf40a_0_86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8e19bcf40a_0_8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8e19bcf40a_0_9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g8e19bcf40a_0_9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8e19bcf40a_0_100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g8e19bcf40a_0_10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8e19bcf40a_0_306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g8e19bcf40a_0_30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ec4e22b9f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91" name="Google Shape;91;g8ec4e22b9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8e19bcf40a_0_108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g8e19bcf40a_0_10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8e19bcf40a_0_289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g8e19bcf40a_0_28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8e19bcf40a_0_116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g8e19bcf40a_0_1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8e19bcf40a_0_125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g8e19bcf40a_0_1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8e19bcf40a_0_134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g8e19bcf40a_0_13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8e19bcf40a_0_144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g8e19bcf40a_0_14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8e19bcf40a_0_154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g8e19bcf40a_0_15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8e19bcf40a_0_16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g8e19bcf40a_0_16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g8e19bcf40a_0_17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g8e19bcf40a_0_17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8e19bcf40a_0_18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g8e19bcf40a_0_18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e19bcf40a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99" name="Google Shape;99;g8e19bcf40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3" name="Shape 1793"/>
        <p:cNvGrpSpPr/>
        <p:nvPr/>
      </p:nvGrpSpPr>
      <p:grpSpPr>
        <a:xfrm>
          <a:off x="0" y="0"/>
          <a:ext cx="0" cy="0"/>
          <a:chOff x="0" y="0"/>
          <a:chExt cx="0" cy="0"/>
        </a:xfrm>
      </p:grpSpPr>
      <p:sp>
        <p:nvSpPr>
          <p:cNvPr id="1794" name="Google Shape;1794;g8e19bcf40a_0_19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g8e19bcf40a_0_19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g8e19bcf40a_0_200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g8e19bcf40a_0_20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0" name="Shape 2000"/>
        <p:cNvGrpSpPr/>
        <p:nvPr/>
      </p:nvGrpSpPr>
      <p:grpSpPr>
        <a:xfrm>
          <a:off x="0" y="0"/>
          <a:ext cx="0" cy="0"/>
          <a:chOff x="0" y="0"/>
          <a:chExt cx="0" cy="0"/>
        </a:xfrm>
      </p:grpSpPr>
      <p:sp>
        <p:nvSpPr>
          <p:cNvPr id="2001" name="Google Shape;2001;g8e19bcf40a_0_210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g8e19bcf40a_0_2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5" name="Shape 2105"/>
        <p:cNvGrpSpPr/>
        <p:nvPr/>
      </p:nvGrpSpPr>
      <p:grpSpPr>
        <a:xfrm>
          <a:off x="0" y="0"/>
          <a:ext cx="0" cy="0"/>
          <a:chOff x="0" y="0"/>
          <a:chExt cx="0" cy="0"/>
        </a:xfrm>
      </p:grpSpPr>
      <p:sp>
        <p:nvSpPr>
          <p:cNvPr id="2106" name="Google Shape;2106;g8e19bcf40a_0_230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g8e19bcf40a_0_2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0" name="Shape 2210"/>
        <p:cNvGrpSpPr/>
        <p:nvPr/>
      </p:nvGrpSpPr>
      <p:grpSpPr>
        <a:xfrm>
          <a:off x="0" y="0"/>
          <a:ext cx="0" cy="0"/>
          <a:chOff x="0" y="0"/>
          <a:chExt cx="0" cy="0"/>
        </a:xfrm>
      </p:grpSpPr>
      <p:sp>
        <p:nvSpPr>
          <p:cNvPr id="2211" name="Google Shape;2211;g8e19bcf40a_0_240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g8e19bcf40a_0_24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9" name="Shape 2309"/>
        <p:cNvGrpSpPr/>
        <p:nvPr/>
      </p:nvGrpSpPr>
      <p:grpSpPr>
        <a:xfrm>
          <a:off x="0" y="0"/>
          <a:ext cx="0" cy="0"/>
          <a:chOff x="0" y="0"/>
          <a:chExt cx="0" cy="0"/>
        </a:xfrm>
      </p:grpSpPr>
      <p:sp>
        <p:nvSpPr>
          <p:cNvPr id="2310" name="Google Shape;2310;g8e19bcf40a_0_250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g8e19bcf40a_0_25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7" name="Shape 2407"/>
        <p:cNvGrpSpPr/>
        <p:nvPr/>
      </p:nvGrpSpPr>
      <p:grpSpPr>
        <a:xfrm>
          <a:off x="0" y="0"/>
          <a:ext cx="0" cy="0"/>
          <a:chOff x="0" y="0"/>
          <a:chExt cx="0" cy="0"/>
        </a:xfrm>
      </p:grpSpPr>
      <p:sp>
        <p:nvSpPr>
          <p:cNvPr id="2408" name="Google Shape;2408;g8e19bcf40a_0_259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g8e19bcf40a_0_25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4" name="Shape 2504"/>
        <p:cNvGrpSpPr/>
        <p:nvPr/>
      </p:nvGrpSpPr>
      <p:grpSpPr>
        <a:xfrm>
          <a:off x="0" y="0"/>
          <a:ext cx="0" cy="0"/>
          <a:chOff x="0" y="0"/>
          <a:chExt cx="0" cy="0"/>
        </a:xfrm>
      </p:grpSpPr>
      <p:sp>
        <p:nvSpPr>
          <p:cNvPr id="2505" name="Google Shape;2505;g8e19bcf40a_0_268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g8e19bcf40a_0_26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7" name="Shape 2587"/>
        <p:cNvGrpSpPr/>
        <p:nvPr/>
      </p:nvGrpSpPr>
      <p:grpSpPr>
        <a:xfrm>
          <a:off x="0" y="0"/>
          <a:ext cx="0" cy="0"/>
          <a:chOff x="0" y="0"/>
          <a:chExt cx="0" cy="0"/>
        </a:xfrm>
      </p:grpSpPr>
      <p:sp>
        <p:nvSpPr>
          <p:cNvPr id="2588" name="Google Shape;2588;g9cf397631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9" name="Google Shape;2589;g9cf397631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3" name="Shape 2593"/>
        <p:cNvGrpSpPr/>
        <p:nvPr/>
      </p:nvGrpSpPr>
      <p:grpSpPr>
        <a:xfrm>
          <a:off x="0" y="0"/>
          <a:ext cx="0" cy="0"/>
          <a:chOff x="0" y="0"/>
          <a:chExt cx="0" cy="0"/>
        </a:xfrm>
      </p:grpSpPr>
      <p:sp>
        <p:nvSpPr>
          <p:cNvPr id="2594" name="Google Shape;2594;g8e19bcf40a_0_328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595" name="Google Shape;2595;g8e19bcf40a_0_3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e19bcf40a_0_3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8e19bcf40a_0_3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1" name="Shape 2601"/>
        <p:cNvGrpSpPr/>
        <p:nvPr/>
      </p:nvGrpSpPr>
      <p:grpSpPr>
        <a:xfrm>
          <a:off x="0" y="0"/>
          <a:ext cx="0" cy="0"/>
          <a:chOff x="0" y="0"/>
          <a:chExt cx="0" cy="0"/>
        </a:xfrm>
      </p:grpSpPr>
      <p:sp>
        <p:nvSpPr>
          <p:cNvPr id="2602" name="Google Shape;2602;g8e19bcf40a_0_328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603" name="Google Shape;2603;g8e19bcf40a_0_3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9" name="Shape 2609"/>
        <p:cNvGrpSpPr/>
        <p:nvPr/>
      </p:nvGrpSpPr>
      <p:grpSpPr>
        <a:xfrm>
          <a:off x="0" y="0"/>
          <a:ext cx="0" cy="0"/>
          <a:chOff x="0" y="0"/>
          <a:chExt cx="0" cy="0"/>
        </a:xfrm>
      </p:grpSpPr>
      <p:sp>
        <p:nvSpPr>
          <p:cNvPr id="2610" name="Google Shape;2610;g8e19bcf40a_0_329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
              <a:t>It’s important to note that these calls (declaring the DataFrame) are triggering jobs - I’m (Jacob) 99% sure this job was invoked by the Databricks web UI so that it could render details about the DataFrame - in a normal environment, these should not trigger an jobs until an action is actually called</a:t>
            </a:r>
            <a:endParaRPr/>
          </a:p>
        </p:txBody>
      </p:sp>
      <p:sp>
        <p:nvSpPr>
          <p:cNvPr id="2611" name="Google Shape;2611;g8e19bcf40a_0_32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7" name="Shape 2617"/>
        <p:cNvGrpSpPr/>
        <p:nvPr/>
      </p:nvGrpSpPr>
      <p:grpSpPr>
        <a:xfrm>
          <a:off x="0" y="0"/>
          <a:ext cx="0" cy="0"/>
          <a:chOff x="0" y="0"/>
          <a:chExt cx="0" cy="0"/>
        </a:xfrm>
      </p:grpSpPr>
      <p:sp>
        <p:nvSpPr>
          <p:cNvPr id="2618" name="Google Shape;2618;g94648211d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9" name="Google Shape;2619;g94648211d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5" name="Shape 2625"/>
        <p:cNvGrpSpPr/>
        <p:nvPr/>
      </p:nvGrpSpPr>
      <p:grpSpPr>
        <a:xfrm>
          <a:off x="0" y="0"/>
          <a:ext cx="0" cy="0"/>
          <a:chOff x="0" y="0"/>
          <a:chExt cx="0" cy="0"/>
        </a:xfrm>
      </p:grpSpPr>
      <p:sp>
        <p:nvSpPr>
          <p:cNvPr id="2626" name="Google Shape;2626;gf3186a674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7" name="Google Shape;2627;gf3186a674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it took 16 minutes to read the file, it’s ridiculous to think that 1.7 hours is OK for scanning.</a:t>
            </a:r>
            <a:endParaRPr/>
          </a:p>
          <a:p>
            <a:pPr indent="0" lvl="0" marL="0" rtl="0" algn="l">
              <a:spcBef>
                <a:spcPts val="0"/>
              </a:spcBef>
              <a:spcAft>
                <a:spcPts val="0"/>
              </a:spcAft>
              <a:buNone/>
            </a:pPr>
            <a:r>
              <a:rPr lang="en"/>
              <a:t>Scanning should be a fraction of that compared to read time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7" name="Shape 2637"/>
        <p:cNvGrpSpPr/>
        <p:nvPr/>
      </p:nvGrpSpPr>
      <p:grpSpPr>
        <a:xfrm>
          <a:off x="0" y="0"/>
          <a:ext cx="0" cy="0"/>
          <a:chOff x="0" y="0"/>
          <a:chExt cx="0" cy="0"/>
        </a:xfrm>
      </p:grpSpPr>
      <p:sp>
        <p:nvSpPr>
          <p:cNvPr id="2638" name="Google Shape;2638;g8e19bcf40a_0_32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Let the students speculate !!!</a:t>
            </a:r>
            <a:endParaRPr/>
          </a:p>
        </p:txBody>
      </p:sp>
      <p:sp>
        <p:nvSpPr>
          <p:cNvPr id="2639" name="Google Shape;2639;g8e19bcf40a_0_3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8e19bcf40a_0_330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
              <a:t>Create the DataFrame in a single cell does induce this bug, but it is most likely a side effect of our notebooks.</a:t>
            </a: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rPr lang="en"/>
              <a:t>In a normal query, scan time will be included in the Query Details as “</a:t>
            </a:r>
            <a:r>
              <a:rPr b="1" lang="en"/>
              <a:t>scan time total</a:t>
            </a:r>
            <a:r>
              <a:rPr lang="en"/>
              <a:t>”</a:t>
            </a: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rPr b="1" lang="en"/>
              <a:t>spark.sql.sources.parallelPartitionDiscovery.threshold</a:t>
            </a:r>
            <a:r>
              <a:rPr lang="en"/>
              <a:t> </a:t>
            </a:r>
            <a:endParaRPr/>
          </a:p>
          <a:p>
            <a:pPr indent="0" lvl="0" marL="0" rtl="0" algn="l">
              <a:lnSpc>
                <a:spcPct val="100000"/>
              </a:lnSpc>
              <a:spcBef>
                <a:spcPts val="0"/>
              </a:spcBef>
              <a:spcAft>
                <a:spcPts val="0"/>
              </a:spcAft>
              <a:buClr>
                <a:schemeClr val="dk1"/>
              </a:buClr>
              <a:buSzPts val="1200"/>
              <a:buFont typeface="Calibri"/>
              <a:buNone/>
            </a:pPr>
            <a:r>
              <a:rPr lang="en" sz="1050">
                <a:solidFill>
                  <a:srgbClr val="212529"/>
                </a:solidFill>
                <a:highlight>
                  <a:srgbClr val="FFFFFF"/>
                </a:highlight>
                <a:latin typeface="Roboto"/>
                <a:ea typeface="Roboto"/>
                <a:cs typeface="Roboto"/>
                <a:sym typeface="Roboto"/>
              </a:rPr>
              <a:t>The maximum number of paths allowed for listing files at driver side. If the number of detected paths exceeds this value during partition discovery, it tries to list the files with another Spark distributed job. This configuration is effective only when using file-based sources such as Parquet, JSON and ORC.</a:t>
            </a:r>
            <a:endParaRPr sz="10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200"/>
              <a:buFont typeface="Calibri"/>
              <a:buNone/>
            </a:pPr>
            <a:r>
              <a:t/>
            </a:r>
            <a:endParaRPr sz="1050">
              <a:solidFill>
                <a:srgbClr val="21252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200"/>
              <a:buFont typeface="Calibri"/>
              <a:buNone/>
            </a:pPr>
            <a:r>
              <a:rPr lang="en" sz="1050">
                <a:solidFill>
                  <a:srgbClr val="212529"/>
                </a:solidFill>
                <a:highlight>
                  <a:srgbClr val="FFFFFF"/>
                </a:highlight>
                <a:latin typeface="Roboto"/>
                <a:ea typeface="Roboto"/>
                <a:cs typeface="Roboto"/>
                <a:sym typeface="Roboto"/>
              </a:rPr>
              <a:t>In short, a driver with more cores can </a:t>
            </a:r>
            <a:r>
              <a:rPr lang="en" sz="1050">
                <a:solidFill>
                  <a:srgbClr val="212529"/>
                </a:solidFill>
                <a:highlight>
                  <a:srgbClr val="FFFFFF"/>
                </a:highlight>
                <a:latin typeface="Roboto"/>
                <a:ea typeface="Roboto"/>
                <a:cs typeface="Roboto"/>
                <a:sym typeface="Roboto"/>
              </a:rPr>
              <a:t>handle</a:t>
            </a:r>
            <a:r>
              <a:rPr lang="en" sz="1050">
                <a:solidFill>
                  <a:srgbClr val="212529"/>
                </a:solidFill>
                <a:highlight>
                  <a:srgbClr val="FFFFFF"/>
                </a:highlight>
                <a:latin typeface="Roboto"/>
                <a:ea typeface="Roboto"/>
                <a:cs typeface="Roboto"/>
                <a:sym typeface="Roboto"/>
              </a:rPr>
              <a:t> more </a:t>
            </a:r>
            <a:r>
              <a:rPr lang="en" sz="1050">
                <a:solidFill>
                  <a:srgbClr val="212529"/>
                </a:solidFill>
                <a:highlight>
                  <a:srgbClr val="FFFFFF"/>
                </a:highlight>
                <a:latin typeface="Roboto"/>
                <a:ea typeface="Roboto"/>
                <a:cs typeface="Roboto"/>
                <a:sym typeface="Roboto"/>
              </a:rPr>
              <a:t>simultaneous</a:t>
            </a:r>
            <a:r>
              <a:rPr lang="en" sz="1050">
                <a:solidFill>
                  <a:srgbClr val="212529"/>
                </a:solidFill>
                <a:highlight>
                  <a:srgbClr val="FFFFFF"/>
                </a:highlight>
                <a:latin typeface="Roboto"/>
                <a:ea typeface="Roboto"/>
                <a:cs typeface="Roboto"/>
                <a:sym typeface="Roboto"/>
              </a:rPr>
              <a:t> list operations when scanning partitions</a:t>
            </a:r>
            <a:endParaRPr sz="1050">
              <a:solidFill>
                <a:srgbClr val="212529"/>
              </a:solidFill>
              <a:highlight>
                <a:srgbClr val="FFFFFF"/>
              </a:highlight>
              <a:latin typeface="Roboto"/>
              <a:ea typeface="Roboto"/>
              <a:cs typeface="Roboto"/>
              <a:sym typeface="Roboto"/>
            </a:endParaRPr>
          </a:p>
        </p:txBody>
      </p:sp>
      <p:sp>
        <p:nvSpPr>
          <p:cNvPr id="2645" name="Google Shape;2645;g8e19bcf40a_0_33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4" name="Shape 2654"/>
        <p:cNvGrpSpPr/>
        <p:nvPr/>
      </p:nvGrpSpPr>
      <p:grpSpPr>
        <a:xfrm>
          <a:off x="0" y="0"/>
          <a:ext cx="0" cy="0"/>
          <a:chOff x="0" y="0"/>
          <a:chExt cx="0" cy="0"/>
        </a:xfrm>
      </p:grpSpPr>
      <p:sp>
        <p:nvSpPr>
          <p:cNvPr id="2655" name="Google Shape;2655;g9cf3976312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6" name="Google Shape;2656;g9cf3976312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8e19bcf40a_0_330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661" name="Google Shape;2661;g8e19bcf40a_0_3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8e19bcf40a_0_33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Let the students speculate !!!</a:t>
            </a:r>
            <a:endParaRPr/>
          </a:p>
        </p:txBody>
      </p:sp>
      <p:sp>
        <p:nvSpPr>
          <p:cNvPr id="2669" name="Google Shape;2669;g8e19bcf40a_0_33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3" name="Shape 2673"/>
        <p:cNvGrpSpPr/>
        <p:nvPr/>
      </p:nvGrpSpPr>
      <p:grpSpPr>
        <a:xfrm>
          <a:off x="0" y="0"/>
          <a:ext cx="0" cy="0"/>
          <a:chOff x="0" y="0"/>
          <a:chExt cx="0" cy="0"/>
        </a:xfrm>
      </p:grpSpPr>
      <p:sp>
        <p:nvSpPr>
          <p:cNvPr id="2674" name="Google Shape;2674;g8e19bcf40a_0_33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
              <a:t>Using tables is actually an </a:t>
            </a:r>
            <a:r>
              <a:rPr lang="en"/>
              <a:t>engineering</a:t>
            </a:r>
            <a:r>
              <a:rPr lang="en"/>
              <a:t> best practice that allows us to create an abstraction layer over the underlying files</a:t>
            </a:r>
            <a:endParaRPr/>
          </a:p>
        </p:txBody>
      </p:sp>
      <p:sp>
        <p:nvSpPr>
          <p:cNvPr id="2675" name="Google Shape;2675;g8e19bcf40a_0_3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8e19bcf40a_0_6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24" name="Google Shape;324;g8e19bcf40a_0_6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1" name="Shape 2681"/>
        <p:cNvGrpSpPr/>
        <p:nvPr/>
      </p:nvGrpSpPr>
      <p:grpSpPr>
        <a:xfrm>
          <a:off x="0" y="0"/>
          <a:ext cx="0" cy="0"/>
          <a:chOff x="0" y="0"/>
          <a:chExt cx="0" cy="0"/>
        </a:xfrm>
      </p:grpSpPr>
      <p:sp>
        <p:nvSpPr>
          <p:cNvPr id="2682" name="Google Shape;2682;g8ecb0cc3c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3" name="Google Shape;2683;g8ecb0cc3c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4648211d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94648211d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ec4e22b9f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Let the students speculate !!!</a:t>
            </a:r>
            <a:endParaRPr/>
          </a:p>
        </p:txBody>
      </p:sp>
      <p:sp>
        <p:nvSpPr>
          <p:cNvPr id="340" name="Google Shape;340;g8ec4e22b9f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e19bcf40a_0_63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8e19bcf40a_0_6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9cf4fc39bb_1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9cf4fc39b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showMasterSp="0">
  <p:cSld name="Corporate Theme">
    <p:bg>
      <p:bgPr>
        <a:solidFill>
          <a:schemeClr val="accent2"/>
        </a:solidFill>
      </p:bgPr>
    </p:bg>
    <p:spTree>
      <p:nvGrpSpPr>
        <p:cNvPr id="10" name="Shape 10"/>
        <p:cNvGrpSpPr/>
        <p:nvPr/>
      </p:nvGrpSpPr>
      <p:grpSpPr>
        <a:xfrm>
          <a:off x="0" y="0"/>
          <a:ext cx="0" cy="0"/>
          <a:chOff x="0" y="0"/>
          <a:chExt cx="0" cy="0"/>
        </a:xfrm>
      </p:grpSpPr>
      <p:pic>
        <p:nvPicPr>
          <p:cNvPr descr="A picture containing person, black, holding, white&#10;&#10;Description automatically generated" id="11" name="Google Shape;11;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 name="Google Shape;12;p2"/>
          <p:cNvSpPr txBox="1"/>
          <p:nvPr>
            <p:ph type="title"/>
          </p:nvPr>
        </p:nvSpPr>
        <p:spPr>
          <a:xfrm>
            <a:off x="345735" y="2074663"/>
            <a:ext cx="8169600" cy="994200"/>
          </a:xfrm>
          <a:prstGeom prst="rect">
            <a:avLst/>
          </a:prstGeom>
          <a:noFill/>
          <a:ln>
            <a:noFill/>
          </a:ln>
        </p:spPr>
        <p:txBody>
          <a:bodyPr anchorCtr="0" anchor="ctr" bIns="34275" lIns="0" spcFirstLastPara="1" rIns="0" wrap="square" tIns="34275">
            <a:noAutofit/>
          </a:bodyPr>
          <a:lstStyle>
            <a:lvl1pPr lvl="0" rtl="0" algn="l">
              <a:lnSpc>
                <a:spcPct val="90000"/>
              </a:lnSpc>
              <a:spcBef>
                <a:spcPts val="0"/>
              </a:spcBef>
              <a:spcAft>
                <a:spcPts val="0"/>
              </a:spcAft>
              <a:buClr>
                <a:schemeClr val="lt1"/>
              </a:buClr>
              <a:buSzPts val="2000"/>
              <a:buFont typeface="Barlow"/>
              <a:buNone/>
              <a:defRPr sz="2000">
                <a:solidFill>
                  <a:schemeClr val="lt1"/>
                </a:solidFill>
              </a:defRPr>
            </a:lvl1pPr>
            <a:lvl2pPr lvl="1" rtl="0" algn="l">
              <a:lnSpc>
                <a:spcPct val="100000"/>
              </a:lnSpc>
              <a:spcBef>
                <a:spcPts val="0"/>
              </a:spcBef>
              <a:spcAft>
                <a:spcPts val="0"/>
              </a:spcAft>
              <a:buSzPts val="2000"/>
              <a:buNone/>
              <a:defRPr sz="2000"/>
            </a:lvl2pPr>
            <a:lvl3pPr lvl="2" rtl="0" algn="l">
              <a:lnSpc>
                <a:spcPct val="100000"/>
              </a:lnSpc>
              <a:spcBef>
                <a:spcPts val="0"/>
              </a:spcBef>
              <a:spcAft>
                <a:spcPts val="0"/>
              </a:spcAft>
              <a:buSzPts val="2000"/>
              <a:buNone/>
              <a:defRPr sz="2000"/>
            </a:lvl3pPr>
            <a:lvl4pPr lvl="3" rtl="0" algn="l">
              <a:lnSpc>
                <a:spcPct val="100000"/>
              </a:lnSpc>
              <a:spcBef>
                <a:spcPts val="0"/>
              </a:spcBef>
              <a:spcAft>
                <a:spcPts val="0"/>
              </a:spcAft>
              <a:buSzPts val="2000"/>
              <a:buNone/>
              <a:defRPr sz="2000"/>
            </a:lvl4pPr>
            <a:lvl5pPr lvl="4" rtl="0" algn="l">
              <a:lnSpc>
                <a:spcPct val="100000"/>
              </a:lnSpc>
              <a:spcBef>
                <a:spcPts val="0"/>
              </a:spcBef>
              <a:spcAft>
                <a:spcPts val="0"/>
              </a:spcAft>
              <a:buSzPts val="2000"/>
              <a:buNone/>
              <a:defRPr sz="2000"/>
            </a:lvl5pPr>
            <a:lvl6pPr lvl="5" rtl="0" algn="l">
              <a:lnSpc>
                <a:spcPct val="100000"/>
              </a:lnSpc>
              <a:spcBef>
                <a:spcPts val="0"/>
              </a:spcBef>
              <a:spcAft>
                <a:spcPts val="0"/>
              </a:spcAft>
              <a:buSzPts val="2000"/>
              <a:buNone/>
              <a:defRPr sz="2000"/>
            </a:lvl6pPr>
            <a:lvl7pPr lvl="6" rtl="0" algn="l">
              <a:lnSpc>
                <a:spcPct val="100000"/>
              </a:lnSpc>
              <a:spcBef>
                <a:spcPts val="0"/>
              </a:spcBef>
              <a:spcAft>
                <a:spcPts val="0"/>
              </a:spcAft>
              <a:buSzPts val="2000"/>
              <a:buNone/>
              <a:defRPr sz="2000"/>
            </a:lvl7pPr>
            <a:lvl8pPr lvl="7" rtl="0" algn="l">
              <a:lnSpc>
                <a:spcPct val="100000"/>
              </a:lnSpc>
              <a:spcBef>
                <a:spcPts val="0"/>
              </a:spcBef>
              <a:spcAft>
                <a:spcPts val="0"/>
              </a:spcAft>
              <a:buSzPts val="2000"/>
              <a:buNone/>
              <a:defRPr sz="2000"/>
            </a:lvl8pPr>
            <a:lvl9pPr lvl="8" rtl="0" algn="l">
              <a:lnSpc>
                <a:spcPct val="100000"/>
              </a:lnSpc>
              <a:spcBef>
                <a:spcPts val="0"/>
              </a:spcBef>
              <a:spcAft>
                <a:spcPts val="0"/>
              </a:spcAft>
              <a:buSzPts val="2000"/>
              <a:buNone/>
              <a:defRPr sz="2000"/>
            </a:lvl9pPr>
          </a:lstStyle>
          <a:p/>
        </p:txBody>
      </p:sp>
      <p:sp>
        <p:nvSpPr>
          <p:cNvPr id="13" name="Google Shape;1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accent2"/>
        </a:solidFill>
      </p:bgPr>
    </p:bg>
    <p:spTree>
      <p:nvGrpSpPr>
        <p:cNvPr id="57" name="Shape 57"/>
        <p:cNvGrpSpPr/>
        <p:nvPr/>
      </p:nvGrpSpPr>
      <p:grpSpPr>
        <a:xfrm>
          <a:off x="0" y="0"/>
          <a:ext cx="0" cy="0"/>
          <a:chOff x="0" y="0"/>
          <a:chExt cx="0" cy="0"/>
        </a:xfrm>
      </p:grpSpPr>
      <p:sp>
        <p:nvSpPr>
          <p:cNvPr id="58" name="Google Shape;58;p11"/>
          <p:cNvSpPr/>
          <p:nvPr/>
        </p:nvSpPr>
        <p:spPr>
          <a:xfrm>
            <a:off x="0" y="0"/>
            <a:ext cx="5284500" cy="5143500"/>
          </a:xfrm>
          <a:prstGeom prst="rect">
            <a:avLst/>
          </a:prstGeom>
          <a:solidFill>
            <a:schemeClr val="dk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descr="A picture containing person, black, holding, white&#10;&#10;Description automatically generated" id="59" name="Google Shape;59;p11"/>
          <p:cNvPicPr preferRelativeResize="0"/>
          <p:nvPr/>
        </p:nvPicPr>
        <p:blipFill rotWithShape="1">
          <a:blip r:embed="rId2">
            <a:alphaModFix/>
          </a:blip>
          <a:srcRect b="0" l="0" r="26291" t="0"/>
          <a:stretch/>
        </p:blipFill>
        <p:spPr>
          <a:xfrm>
            <a:off x="2403881" y="0"/>
            <a:ext cx="6740117" cy="5143500"/>
          </a:xfrm>
          <a:prstGeom prst="rect">
            <a:avLst/>
          </a:prstGeom>
          <a:noFill/>
          <a:ln>
            <a:noFill/>
          </a:ln>
        </p:spPr>
      </p:pic>
      <p:sp>
        <p:nvSpPr>
          <p:cNvPr id="60" name="Google Shape;60;p11"/>
          <p:cNvSpPr txBox="1"/>
          <p:nvPr>
            <p:ph type="ctrTitle"/>
          </p:nvPr>
        </p:nvSpPr>
        <p:spPr>
          <a:xfrm>
            <a:off x="345735" y="841772"/>
            <a:ext cx="6858000" cy="1790700"/>
          </a:xfrm>
          <a:prstGeom prst="rect">
            <a:avLst/>
          </a:prstGeom>
          <a:noFill/>
          <a:ln>
            <a:noFill/>
          </a:ln>
        </p:spPr>
        <p:txBody>
          <a:bodyPr anchorCtr="0" anchor="b" bIns="34275" lIns="0" spcFirstLastPara="1" rIns="0" wrap="square" tIns="34275">
            <a:noAutofit/>
          </a:bodyPr>
          <a:lstStyle>
            <a:lvl1pPr lvl="0" rtl="0" algn="l">
              <a:lnSpc>
                <a:spcPct val="90000"/>
              </a:lnSpc>
              <a:spcBef>
                <a:spcPts val="0"/>
              </a:spcBef>
              <a:spcAft>
                <a:spcPts val="0"/>
              </a:spcAft>
              <a:buClr>
                <a:schemeClr val="lt1"/>
              </a:buClr>
              <a:buSzPts val="4500"/>
              <a:buFont typeface="Barlow"/>
              <a:buNone/>
              <a:defRPr sz="45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1"/>
          <p:cNvSpPr txBox="1"/>
          <p:nvPr>
            <p:ph idx="1" type="subTitle"/>
          </p:nvPr>
        </p:nvSpPr>
        <p:spPr>
          <a:xfrm>
            <a:off x="345735" y="2701528"/>
            <a:ext cx="6858000" cy="1241700"/>
          </a:xfrm>
          <a:prstGeom prst="rect">
            <a:avLst/>
          </a:prstGeom>
          <a:noFill/>
          <a:ln>
            <a:noFill/>
          </a:ln>
        </p:spPr>
        <p:txBody>
          <a:bodyPr anchorCtr="0" anchor="t" bIns="34275" lIns="0" spcFirstLastPara="1" rIns="0" wrap="square" tIns="34275">
            <a:noAutofit/>
          </a:bodyPr>
          <a:lstStyle>
            <a:lvl1pPr lvl="0" rtl="0" algn="l">
              <a:lnSpc>
                <a:spcPct val="90000"/>
              </a:lnSpc>
              <a:spcBef>
                <a:spcPts val="800"/>
              </a:spcBef>
              <a:spcAft>
                <a:spcPts val="0"/>
              </a:spcAft>
              <a:buSzPts val="1400"/>
              <a:buNone/>
              <a:defRPr sz="1800">
                <a:solidFill>
                  <a:schemeClr val="lt1"/>
                </a:solidFill>
              </a:defRPr>
            </a:lvl1pPr>
            <a:lvl2pPr lvl="1" rtl="0" algn="ctr">
              <a:lnSpc>
                <a:spcPct val="90000"/>
              </a:lnSpc>
              <a:spcBef>
                <a:spcPts val="400"/>
              </a:spcBef>
              <a:spcAft>
                <a:spcPts val="0"/>
              </a:spcAft>
              <a:buSzPts val="1100"/>
              <a:buNone/>
              <a:defRPr sz="1500"/>
            </a:lvl2pPr>
            <a:lvl3pPr lvl="2" rtl="0" algn="ctr">
              <a:lnSpc>
                <a:spcPct val="90000"/>
              </a:lnSpc>
              <a:spcBef>
                <a:spcPts val="400"/>
              </a:spcBef>
              <a:spcAft>
                <a:spcPts val="0"/>
              </a:spcAft>
              <a:buSzPts val="1000"/>
              <a:buNone/>
              <a:defRPr sz="1400"/>
            </a:lvl3pPr>
            <a:lvl4pPr lvl="3" rtl="0" algn="ctr">
              <a:lnSpc>
                <a:spcPct val="90000"/>
              </a:lnSpc>
              <a:spcBef>
                <a:spcPts val="400"/>
              </a:spcBef>
              <a:spcAft>
                <a:spcPts val="0"/>
              </a:spcAft>
              <a:buSzPts val="900"/>
              <a:buNone/>
              <a:defRPr sz="1200"/>
            </a:lvl4pPr>
            <a:lvl5pPr lvl="4" rtl="0" algn="ctr">
              <a:lnSpc>
                <a:spcPct val="90000"/>
              </a:lnSpc>
              <a:spcBef>
                <a:spcPts val="400"/>
              </a:spcBef>
              <a:spcAft>
                <a:spcPts val="0"/>
              </a:spcAft>
              <a:buSzPts val="9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62" name="Google Shape;62;p11"/>
          <p:cNvPicPr preferRelativeResize="0"/>
          <p:nvPr/>
        </p:nvPicPr>
        <p:blipFill rotWithShape="1">
          <a:blip r:embed="rId3">
            <a:alphaModFix/>
          </a:blip>
          <a:srcRect b="0" l="0" r="0" t="0"/>
          <a:stretch/>
        </p:blipFill>
        <p:spPr>
          <a:xfrm>
            <a:off x="356616" y="4761292"/>
            <a:ext cx="1001269" cy="15750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OBJECT_1">
    <p:spTree>
      <p:nvGrpSpPr>
        <p:cNvPr id="63" name="Shape 63"/>
        <p:cNvGrpSpPr/>
        <p:nvPr/>
      </p:nvGrpSpPr>
      <p:grpSpPr>
        <a:xfrm>
          <a:off x="0" y="0"/>
          <a:ext cx="0" cy="0"/>
          <a:chOff x="0" y="0"/>
          <a:chExt cx="0" cy="0"/>
        </a:xfrm>
      </p:grpSpPr>
      <p:sp>
        <p:nvSpPr>
          <p:cNvPr id="64" name="Google Shape;64;p12"/>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Char char="●"/>
              <a:defRPr b="0" i="0" sz="2000" u="none" cap="none" strike="noStrike">
                <a:solidFill>
                  <a:schemeClr val="dk1"/>
                </a:solidFill>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65" name="Google Shape;65;p12"/>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66" name="Google Shape;66;p12"/>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67" name="Google Shape;67;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_2">
    <p:spTree>
      <p:nvGrpSpPr>
        <p:cNvPr id="69" name="Shape 69"/>
        <p:cNvGrpSpPr/>
        <p:nvPr/>
      </p:nvGrpSpPr>
      <p:grpSpPr>
        <a:xfrm>
          <a:off x="0" y="0"/>
          <a:ext cx="0" cy="0"/>
          <a:chOff x="0" y="0"/>
          <a:chExt cx="0" cy="0"/>
        </a:xfrm>
      </p:grpSpPr>
      <p:sp>
        <p:nvSpPr>
          <p:cNvPr id="70" name="Google Shape;70;p14"/>
          <p:cNvSpPr txBox="1"/>
          <p:nvPr>
            <p:ph type="title"/>
          </p:nvPr>
        </p:nvSpPr>
        <p:spPr>
          <a:xfrm>
            <a:off x="0" y="228600"/>
            <a:ext cx="9144000" cy="3810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71" name="Google Shape;71;p14"/>
          <p:cNvSpPr txBox="1"/>
          <p:nvPr>
            <p:ph idx="1"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72" name="Google Shape;7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1">
  <p:cSld name="Two Column_1">
    <p:spTree>
      <p:nvGrpSpPr>
        <p:cNvPr id="73" name="Shape 73"/>
        <p:cNvGrpSpPr/>
        <p:nvPr/>
      </p:nvGrpSpPr>
      <p:grpSpPr>
        <a:xfrm>
          <a:off x="0" y="0"/>
          <a:ext cx="0" cy="0"/>
          <a:chOff x="0" y="0"/>
          <a:chExt cx="0" cy="0"/>
        </a:xfrm>
      </p:grpSpPr>
      <p:cxnSp>
        <p:nvCxnSpPr>
          <p:cNvPr id="74" name="Google Shape;74;p15"/>
          <p:cNvCxnSpPr/>
          <p:nvPr/>
        </p:nvCxnSpPr>
        <p:spPr>
          <a:xfrm>
            <a:off x="4476584" y="1189435"/>
            <a:ext cx="0" cy="3442800"/>
          </a:xfrm>
          <a:prstGeom prst="straightConnector1">
            <a:avLst/>
          </a:prstGeom>
          <a:noFill/>
          <a:ln cap="flat" cmpd="sng" w="12700">
            <a:solidFill>
              <a:schemeClr val="accent5"/>
            </a:solidFill>
            <a:prstDash val="solid"/>
            <a:miter lim="800000"/>
            <a:headEnd len="sm" w="sm" type="none"/>
            <a:tailEnd len="sm" w="sm" type="none"/>
          </a:ln>
        </p:spPr>
      </p:cxnSp>
      <p:sp>
        <p:nvSpPr>
          <p:cNvPr id="75" name="Google Shape;75;p15"/>
          <p:cNvSpPr txBox="1"/>
          <p:nvPr>
            <p:ph idx="1" type="body"/>
          </p:nvPr>
        </p:nvSpPr>
        <p:spPr>
          <a:xfrm>
            <a:off x="320040" y="1128900"/>
            <a:ext cx="4050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76" name="Google Shape;76;p15"/>
          <p:cNvSpPr txBox="1"/>
          <p:nvPr>
            <p:ph idx="2" type="body"/>
          </p:nvPr>
        </p:nvSpPr>
        <p:spPr>
          <a:xfrm>
            <a:off x="4736592" y="1124712"/>
            <a:ext cx="40509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77" name="Google Shape;77;p15"/>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78" name="Google Shape;78;p15"/>
          <p:cNvSpPr txBox="1"/>
          <p:nvPr>
            <p:ph idx="3"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79" name="Google Shape;79;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rporate Theme" showMasterSp="0">
  <p:cSld name="1_Corporate Theme">
    <p:bg>
      <p:bgPr>
        <a:solidFill>
          <a:schemeClr val="dk1"/>
        </a:solidFill>
      </p:bgPr>
    </p:bg>
    <p:spTree>
      <p:nvGrpSpPr>
        <p:cNvPr id="80" name="Shape 80"/>
        <p:cNvGrpSpPr/>
        <p:nvPr/>
      </p:nvGrpSpPr>
      <p:grpSpPr>
        <a:xfrm>
          <a:off x="0" y="0"/>
          <a:ext cx="0" cy="0"/>
          <a:chOff x="0" y="0"/>
          <a:chExt cx="0" cy="0"/>
        </a:xfrm>
      </p:grpSpPr>
      <p:pic>
        <p:nvPicPr>
          <p:cNvPr descr="A picture containing red, light&#10;&#10;Description automatically generated" id="81" name="Google Shape;81;p16"/>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82" name="Google Shape;82;p16"/>
          <p:cNvPicPr preferRelativeResize="0"/>
          <p:nvPr/>
        </p:nvPicPr>
        <p:blipFill rotWithShape="1">
          <a:blip r:embed="rId3">
            <a:alphaModFix/>
          </a:blip>
          <a:srcRect b="0" l="0" r="0" t="0"/>
          <a:stretch/>
        </p:blipFill>
        <p:spPr>
          <a:xfrm>
            <a:off x="380402" y="2133688"/>
            <a:ext cx="4320494" cy="67963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 name="Shape 14"/>
        <p:cNvGrpSpPr/>
        <p:nvPr/>
      </p:nvGrpSpPr>
      <p:grpSpPr>
        <a:xfrm>
          <a:off x="0" y="0"/>
          <a:ext cx="0" cy="0"/>
          <a:chOff x="0" y="0"/>
          <a:chExt cx="0" cy="0"/>
        </a:xfrm>
      </p:grpSpPr>
      <p:sp>
        <p:nvSpPr>
          <p:cNvPr id="15" name="Google Shape;15;p3"/>
          <p:cNvSpPr txBox="1"/>
          <p:nvPr>
            <p:ph type="title"/>
          </p:nvPr>
        </p:nvSpPr>
        <p:spPr>
          <a:xfrm>
            <a:off x="0" y="228600"/>
            <a:ext cx="9144000" cy="3810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16" name="Google Shape;16;p3"/>
          <p:cNvSpPr txBox="1"/>
          <p:nvPr>
            <p:ph idx="1"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 Only_1">
    <p:spTree>
      <p:nvGrpSpPr>
        <p:cNvPr id="18" name="Shape 18"/>
        <p:cNvGrpSpPr/>
        <p:nvPr/>
      </p:nvGrpSpPr>
      <p:grpSpPr>
        <a:xfrm>
          <a:off x="0" y="0"/>
          <a:ext cx="0" cy="0"/>
          <a:chOff x="0" y="0"/>
          <a:chExt cx="0" cy="0"/>
        </a:xfrm>
      </p:grpSpPr>
      <p:sp>
        <p:nvSpPr>
          <p:cNvPr id="19" name="Google Shape;19;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5"/>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Char char="●"/>
              <a:defRPr b="0" i="0" sz="2000" u="none" cap="none" strike="noStrike">
                <a:solidFill>
                  <a:schemeClr val="dk1"/>
                </a:solidFill>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22" name="Google Shape;22;p5"/>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23" name="Google Shape;23;p5"/>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24" name="Google Shape;2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wo Column">
    <p:spTree>
      <p:nvGrpSpPr>
        <p:cNvPr id="25" name="Shape 25"/>
        <p:cNvGrpSpPr/>
        <p:nvPr/>
      </p:nvGrpSpPr>
      <p:grpSpPr>
        <a:xfrm>
          <a:off x="0" y="0"/>
          <a:ext cx="0" cy="0"/>
          <a:chOff x="0" y="0"/>
          <a:chExt cx="0" cy="0"/>
        </a:xfrm>
      </p:grpSpPr>
      <p:cxnSp>
        <p:nvCxnSpPr>
          <p:cNvPr id="26" name="Google Shape;26;p6"/>
          <p:cNvCxnSpPr/>
          <p:nvPr/>
        </p:nvCxnSpPr>
        <p:spPr>
          <a:xfrm>
            <a:off x="4476584" y="1189435"/>
            <a:ext cx="0" cy="3442800"/>
          </a:xfrm>
          <a:prstGeom prst="straightConnector1">
            <a:avLst/>
          </a:prstGeom>
          <a:noFill/>
          <a:ln cap="flat" cmpd="sng" w="12700">
            <a:solidFill>
              <a:schemeClr val="accent5"/>
            </a:solidFill>
            <a:prstDash val="solid"/>
            <a:miter lim="800000"/>
            <a:headEnd len="sm" w="sm" type="none"/>
            <a:tailEnd len="sm" w="sm" type="none"/>
          </a:ln>
        </p:spPr>
      </p:cxnSp>
      <p:sp>
        <p:nvSpPr>
          <p:cNvPr id="27" name="Google Shape;27;p6"/>
          <p:cNvSpPr txBox="1"/>
          <p:nvPr>
            <p:ph idx="1" type="body"/>
          </p:nvPr>
        </p:nvSpPr>
        <p:spPr>
          <a:xfrm>
            <a:off x="320040" y="1128900"/>
            <a:ext cx="4050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28" name="Google Shape;28;p6"/>
          <p:cNvSpPr txBox="1"/>
          <p:nvPr>
            <p:ph idx="2" type="body"/>
          </p:nvPr>
        </p:nvSpPr>
        <p:spPr>
          <a:xfrm>
            <a:off x="4736592" y="1124712"/>
            <a:ext cx="40509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29" name="Google Shape;29;p6"/>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30" name="Google Shape;30;p6"/>
          <p:cNvSpPr txBox="1"/>
          <p:nvPr>
            <p:ph idx="3"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31" name="Google Shape;3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32" name="Shape 32"/>
        <p:cNvGrpSpPr/>
        <p:nvPr/>
      </p:nvGrpSpPr>
      <p:grpSpPr>
        <a:xfrm>
          <a:off x="0" y="0"/>
          <a:ext cx="0" cy="0"/>
          <a:chOff x="0" y="0"/>
          <a:chExt cx="0" cy="0"/>
        </a:xfrm>
      </p:grpSpPr>
      <p:cxnSp>
        <p:nvCxnSpPr>
          <p:cNvPr id="33" name="Google Shape;33;p7"/>
          <p:cNvCxnSpPr/>
          <p:nvPr/>
        </p:nvCxnSpPr>
        <p:spPr>
          <a:xfrm>
            <a:off x="5939624" y="1189435"/>
            <a:ext cx="0" cy="3442800"/>
          </a:xfrm>
          <a:prstGeom prst="straightConnector1">
            <a:avLst/>
          </a:prstGeom>
          <a:noFill/>
          <a:ln cap="flat" cmpd="sng" w="12700">
            <a:solidFill>
              <a:schemeClr val="accent5"/>
            </a:solidFill>
            <a:prstDash val="solid"/>
            <a:miter lim="800000"/>
            <a:headEnd len="sm" w="sm" type="none"/>
            <a:tailEnd len="sm" w="sm" type="none"/>
          </a:ln>
        </p:spPr>
      </p:cxnSp>
      <p:cxnSp>
        <p:nvCxnSpPr>
          <p:cNvPr id="34" name="Google Shape;34;p7"/>
          <p:cNvCxnSpPr/>
          <p:nvPr/>
        </p:nvCxnSpPr>
        <p:spPr>
          <a:xfrm>
            <a:off x="3023483" y="1189435"/>
            <a:ext cx="0" cy="3442800"/>
          </a:xfrm>
          <a:prstGeom prst="straightConnector1">
            <a:avLst/>
          </a:prstGeom>
          <a:noFill/>
          <a:ln cap="flat" cmpd="sng" w="12700">
            <a:solidFill>
              <a:schemeClr val="accent5"/>
            </a:solidFill>
            <a:prstDash val="solid"/>
            <a:miter lim="800000"/>
            <a:headEnd len="sm" w="sm" type="none"/>
            <a:tailEnd len="sm" w="sm" type="none"/>
          </a:ln>
        </p:spPr>
      </p:cxnSp>
      <p:sp>
        <p:nvSpPr>
          <p:cNvPr id="35" name="Google Shape;35;p7"/>
          <p:cNvSpPr txBox="1"/>
          <p:nvPr>
            <p:ph idx="1" type="body"/>
          </p:nvPr>
        </p:nvSpPr>
        <p:spPr>
          <a:xfrm>
            <a:off x="371796" y="1128900"/>
            <a:ext cx="26061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36" name="Google Shape;36;p7"/>
          <p:cNvSpPr txBox="1"/>
          <p:nvPr>
            <p:ph idx="2" type="body"/>
          </p:nvPr>
        </p:nvSpPr>
        <p:spPr>
          <a:xfrm>
            <a:off x="3264408" y="1124712"/>
            <a:ext cx="26061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37" name="Google Shape;37;p7"/>
          <p:cNvSpPr txBox="1"/>
          <p:nvPr>
            <p:ph idx="3" type="body"/>
          </p:nvPr>
        </p:nvSpPr>
        <p:spPr>
          <a:xfrm>
            <a:off x="6233100" y="1124712"/>
            <a:ext cx="26061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38" name="Google Shape;38;p7"/>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1800"/>
              <a:buFont typeface="Barlow"/>
              <a:buNone/>
              <a:defRPr b="0" i="0" sz="180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39" name="Google Shape;39;p7"/>
          <p:cNvSpPr txBox="1"/>
          <p:nvPr>
            <p:ph idx="4"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40" name="Google Shape;40;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 White Checkered (bottom)">
  <p:cSld name="Headline 04">
    <p:spTree>
      <p:nvGrpSpPr>
        <p:cNvPr id="41" name="Shape 41"/>
        <p:cNvGrpSpPr/>
        <p:nvPr/>
      </p:nvGrpSpPr>
      <p:grpSpPr>
        <a:xfrm>
          <a:off x="0" y="0"/>
          <a:ext cx="0" cy="0"/>
          <a:chOff x="0" y="0"/>
          <a:chExt cx="0" cy="0"/>
        </a:xfrm>
      </p:grpSpPr>
      <p:pic>
        <p:nvPicPr>
          <p:cNvPr descr="A close up of a logo&#10;&#10;Description automatically generated" id="42" name="Google Shape;42;p8"/>
          <p:cNvPicPr preferRelativeResize="0"/>
          <p:nvPr/>
        </p:nvPicPr>
        <p:blipFill rotWithShape="1">
          <a:blip r:embed="rId2">
            <a:alphaModFix amt="50000"/>
          </a:blip>
          <a:srcRect b="0" l="0" r="14273" t="0"/>
          <a:stretch/>
        </p:blipFill>
        <p:spPr>
          <a:xfrm>
            <a:off x="1304925" y="0"/>
            <a:ext cx="7839077" cy="5143500"/>
          </a:xfrm>
          <a:prstGeom prst="rect">
            <a:avLst/>
          </a:prstGeom>
          <a:noFill/>
          <a:ln>
            <a:noFill/>
          </a:ln>
        </p:spPr>
      </p:pic>
      <p:sp>
        <p:nvSpPr>
          <p:cNvPr id="43" name="Google Shape;43;p8"/>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44" name="Google Shape;44;p8"/>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45" name="Google Shape;45;p8"/>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46" name="Google Shape;4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 White Checkered (top)">
  <p:cSld name="Headline 04_1">
    <p:spTree>
      <p:nvGrpSpPr>
        <p:cNvPr id="47" name="Shape 47"/>
        <p:cNvGrpSpPr/>
        <p:nvPr/>
      </p:nvGrpSpPr>
      <p:grpSpPr>
        <a:xfrm>
          <a:off x="0" y="0"/>
          <a:ext cx="0" cy="0"/>
          <a:chOff x="0" y="0"/>
          <a:chExt cx="0" cy="0"/>
        </a:xfrm>
      </p:grpSpPr>
      <p:pic>
        <p:nvPicPr>
          <p:cNvPr descr="A close up of a logo&#10;&#10;Description automatically generated" id="48" name="Google Shape;48;p9"/>
          <p:cNvPicPr preferRelativeResize="0"/>
          <p:nvPr/>
        </p:nvPicPr>
        <p:blipFill rotWithShape="1">
          <a:blip r:embed="rId2">
            <a:alphaModFix amt="50000"/>
          </a:blip>
          <a:srcRect b="0" l="0" r="14273" t="0"/>
          <a:stretch/>
        </p:blipFill>
        <p:spPr>
          <a:xfrm flipH="1" rot="10800000">
            <a:off x="1304925" y="0"/>
            <a:ext cx="7839077" cy="5143500"/>
          </a:xfrm>
          <a:prstGeom prst="rect">
            <a:avLst/>
          </a:prstGeom>
          <a:noFill/>
          <a:ln>
            <a:noFill/>
          </a:ln>
        </p:spPr>
      </p:pic>
      <p:sp>
        <p:nvSpPr>
          <p:cNvPr id="49" name="Google Shape;49;p9"/>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50" name="Google Shape;50;p9"/>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51" name="Google Shape;51;p9"/>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52" name="Google Shape;52;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p:cSld name="CUSTOM_1">
    <p:bg>
      <p:bgPr>
        <a:solidFill>
          <a:schemeClr val="dk1"/>
        </a:solidFill>
      </p:bgPr>
    </p:bg>
    <p:spTree>
      <p:nvGrpSpPr>
        <p:cNvPr id="53" name="Shape 53"/>
        <p:cNvGrpSpPr/>
        <p:nvPr/>
      </p:nvGrpSpPr>
      <p:grpSpPr>
        <a:xfrm>
          <a:off x="0" y="0"/>
          <a:ext cx="0" cy="0"/>
          <a:chOff x="0" y="0"/>
          <a:chExt cx="0" cy="0"/>
        </a:xfrm>
      </p:grpSpPr>
      <p:pic>
        <p:nvPicPr>
          <p:cNvPr id="54" name="Google Shape;54;p10"/>
          <p:cNvPicPr preferRelativeResize="0"/>
          <p:nvPr/>
        </p:nvPicPr>
        <p:blipFill rotWithShape="1">
          <a:blip r:embed="rId2">
            <a:alphaModFix/>
          </a:blip>
          <a:srcRect b="0" l="0" r="0" t="0"/>
          <a:stretch/>
        </p:blipFill>
        <p:spPr>
          <a:xfrm>
            <a:off x="380402" y="2133688"/>
            <a:ext cx="4320494" cy="679630"/>
          </a:xfrm>
          <a:prstGeom prst="rect">
            <a:avLst/>
          </a:prstGeom>
          <a:noFill/>
          <a:ln>
            <a:noFill/>
          </a:ln>
        </p:spPr>
      </p:pic>
      <p:sp>
        <p:nvSpPr>
          <p:cNvPr id="55" name="Google Shape;55;p10"/>
          <p:cNvSpPr/>
          <p:nvPr/>
        </p:nvSpPr>
        <p:spPr>
          <a:xfrm>
            <a:off x="0" y="4876800"/>
            <a:ext cx="1600200" cy="22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sz="230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9pPr>
          </a:lstStyle>
          <a:p/>
        </p:txBody>
      </p:sp>
      <p:sp>
        <p:nvSpPr>
          <p:cNvPr id="7" name="Google Shape;7;p1"/>
          <p:cNvSpPr txBox="1"/>
          <p:nvPr>
            <p:ph idx="1" type="body"/>
          </p:nvPr>
        </p:nvSpPr>
        <p:spPr>
          <a:xfrm>
            <a:off x="318000" y="1128900"/>
            <a:ext cx="88260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pic>
        <p:nvPicPr>
          <p:cNvPr id="8" name="Google Shape;8;p1"/>
          <p:cNvPicPr preferRelativeResize="0"/>
          <p:nvPr/>
        </p:nvPicPr>
        <p:blipFill rotWithShape="1">
          <a:blip r:embed="rId1">
            <a:alphaModFix/>
          </a:blip>
          <a:srcRect b="0" l="0" r="0" t="0"/>
          <a:stretch/>
        </p:blipFill>
        <p:spPr>
          <a:xfrm>
            <a:off x="65531" y="4947897"/>
            <a:ext cx="1001269" cy="157503"/>
          </a:xfrm>
          <a:prstGeom prst="rect">
            <a:avLst/>
          </a:prstGeom>
          <a:noFill/>
          <a:ln>
            <a:noFill/>
          </a:ln>
        </p:spPr>
      </p:pic>
      <p:sp>
        <p:nvSpPr>
          <p:cNvPr id="9" name="Google Shape;9;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www.databricks.training/spark-ui-simulator/experiment-2586/v002-S" TargetMode="External"/><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docs.databricks.com/spark/latest/spark-sql/language-manual/optimize.html#optimize--delta-lake-on-databricks" TargetMode="External"/><Relationship Id="rId4" Type="http://schemas.openxmlformats.org/officeDocument/2006/relationships/hyperlink" Target="https://docs.databricks.com/delta/optimizations/auto-optimize.html#auto-optimiz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0.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hyperlink" Target="https://www.databricks.training/spark-ui-simulator/experiment-8973/v002-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hyperlink" Target="https://www.databricks.training/spark-ui-simulator/experiment-8973/v002-S" TargetMode="External"/><Relationship Id="rId4" Type="http://schemas.openxmlformats.org/officeDocument/2006/relationships/image" Target="../media/image12.gif"/><Relationship Id="rId5" Type="http://schemas.openxmlformats.org/officeDocument/2006/relationships/image" Target="../media/image15.png"/><Relationship Id="rId6" Type="http://schemas.openxmlformats.org/officeDocument/2006/relationships/hyperlink" Target="https://www.databricks.training/spark-ui-simulator/experiment-8973/v002-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hyperlink" Target="https://www.databricks.training/spark-ui-simulator/experiment-8973/v002-S" TargetMode="External"/><Relationship Id="rId4" Type="http://schemas.openxmlformats.org/officeDocument/2006/relationships/hyperlink" Target="https://www.databricks.training/spark-ui-simulator/experiment-8973/v002-S" TargetMode="External"/><Relationship Id="rId5" Type="http://schemas.openxmlformats.org/officeDocument/2006/relationships/image" Target="../media/image10.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www.databricks.training/spark-ui-simulator/experiment-8923/v002-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docs.databricks.com/spark/latest/structured-streaming/auto-loader.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nvSpPr>
        <p:spPr>
          <a:xfrm>
            <a:off x="345735" y="2074663"/>
            <a:ext cx="8169600" cy="9942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None/>
            </a:pPr>
            <a:r>
              <a:rPr lang="en" sz="2000">
                <a:solidFill>
                  <a:srgbClr val="FFFFFF"/>
                </a:solidFill>
                <a:latin typeface="Barlow"/>
                <a:ea typeface="Barlow"/>
                <a:cs typeface="Barlow"/>
                <a:sym typeface="Barlow"/>
              </a:rPr>
              <a:t>Optimizing Apache Spark</a:t>
            </a:r>
            <a:br>
              <a:rPr lang="en" sz="2000">
                <a:solidFill>
                  <a:srgbClr val="FFFFFF"/>
                </a:solidFill>
                <a:latin typeface="Barlow"/>
                <a:ea typeface="Barlow"/>
                <a:cs typeface="Barlow"/>
                <a:sym typeface="Barlow"/>
              </a:rPr>
            </a:b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2800">
                <a:solidFill>
                  <a:srgbClr val="FFFFFF"/>
                </a:solidFill>
                <a:latin typeface="Barlow"/>
                <a:ea typeface="Barlow"/>
                <a:cs typeface="Barlow"/>
                <a:sym typeface="Barlow"/>
              </a:rPr>
              <a:t>The Five Most Common</a:t>
            </a:r>
            <a:br>
              <a:rPr lang="en" sz="2800">
                <a:solidFill>
                  <a:srgbClr val="FFFFFF"/>
                </a:solidFill>
                <a:latin typeface="Barlow"/>
                <a:ea typeface="Barlow"/>
                <a:cs typeface="Barlow"/>
                <a:sym typeface="Barlow"/>
              </a:rPr>
            </a:br>
            <a:r>
              <a:rPr lang="en" sz="2800">
                <a:solidFill>
                  <a:srgbClr val="FFFFFF"/>
                </a:solidFill>
                <a:latin typeface="Barlow"/>
                <a:ea typeface="Barlow"/>
                <a:cs typeface="Barlow"/>
                <a:sym typeface="Barlow"/>
              </a:rPr>
              <a:t>Performance Problems</a:t>
            </a:r>
            <a:endParaRPr sz="28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t/>
            </a:r>
            <a:endParaRPr sz="28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2800">
                <a:solidFill>
                  <a:srgbClr val="FFFFFF"/>
                </a:solidFill>
                <a:latin typeface="Barlow"/>
                <a:ea typeface="Barlow"/>
                <a:cs typeface="Barlow"/>
                <a:sym typeface="Barlow"/>
              </a:rPr>
              <a:t>Storage</a:t>
            </a:r>
            <a:endParaRPr sz="2800">
              <a:solidFill>
                <a:srgbClr val="FFFFFF"/>
              </a:solidFill>
              <a:latin typeface="Barlow"/>
              <a:ea typeface="Barlow"/>
              <a:cs typeface="Barlow"/>
              <a:sym typeface="Barlow"/>
            </a:endParaRPr>
          </a:p>
        </p:txBody>
      </p:sp>
      <p:sp>
        <p:nvSpPr>
          <p:cNvPr id="88" name="Google Shape;8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Storage - Manual Compaction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69" name="Google Shape;369;p26"/>
          <p:cNvPicPr preferRelativeResize="0"/>
          <p:nvPr/>
        </p:nvPicPr>
        <p:blipFill>
          <a:blip r:embed="rId3">
            <a:alphaModFix amt="50000"/>
          </a:blip>
          <a:stretch>
            <a:fillRect/>
          </a:stretch>
        </p:blipFill>
        <p:spPr>
          <a:xfrm>
            <a:off x="5334000" y="2667000"/>
            <a:ext cx="3810001" cy="2476500"/>
          </a:xfrm>
          <a:prstGeom prst="rect">
            <a:avLst/>
          </a:prstGeom>
          <a:noFill/>
          <a:ln>
            <a:noFill/>
          </a:ln>
        </p:spPr>
      </p:pic>
      <p:sp>
        <p:nvSpPr>
          <p:cNvPr id="370" name="Google Shape;370;p26"/>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lang="en"/>
              <a:t>You can control the on-disk, part-file size</a:t>
            </a:r>
            <a:br>
              <a:rPr lang="en"/>
            </a:br>
            <a:endParaRPr/>
          </a:p>
          <a:p>
            <a:pPr indent="-266700" lvl="0" marL="342900" rtl="0" algn="l">
              <a:spcBef>
                <a:spcPts val="0"/>
              </a:spcBef>
              <a:spcAft>
                <a:spcPts val="0"/>
              </a:spcAft>
              <a:buSzPts val="1600"/>
              <a:buChar char="●"/>
            </a:pPr>
            <a:r>
              <a:rPr lang="en"/>
              <a:t>The process does require some guessing</a:t>
            </a:r>
            <a:br>
              <a:rPr lang="en"/>
            </a:br>
            <a:endParaRPr/>
          </a:p>
          <a:p>
            <a:pPr indent="-266700" lvl="0" marL="342900" rtl="0" algn="l">
              <a:spcBef>
                <a:spcPts val="0"/>
              </a:spcBef>
              <a:spcAft>
                <a:spcPts val="0"/>
              </a:spcAft>
              <a:buSzPts val="1600"/>
              <a:buChar char="●"/>
            </a:pPr>
            <a:r>
              <a:rPr lang="en"/>
              <a:t>Other “features” like partitioning and [especially]</a:t>
            </a:r>
            <a:br>
              <a:rPr lang="en"/>
            </a:br>
            <a:r>
              <a:rPr lang="en"/>
              <a:t>bucketing further complicates this process</a:t>
            </a:r>
            <a:br>
              <a:rPr lang="en"/>
            </a:br>
            <a:endParaRPr/>
          </a:p>
          <a:p>
            <a:pPr indent="-266700" lvl="0" marL="342900" rtl="0" algn="l">
              <a:spcBef>
                <a:spcPts val="0"/>
              </a:spcBef>
              <a:spcAft>
                <a:spcPts val="0"/>
              </a:spcAft>
              <a:buSzPts val="1600"/>
              <a:buChar char="●"/>
            </a:pPr>
            <a:r>
              <a:rPr lang="en"/>
              <a:t>The key to it all is the notion that one</a:t>
            </a:r>
            <a:br>
              <a:rPr lang="en"/>
            </a:br>
            <a:r>
              <a:rPr lang="en"/>
              <a:t>Spark-task writes one part-file meaning that a</a:t>
            </a:r>
            <a:br>
              <a:rPr lang="en"/>
            </a:br>
            <a:r>
              <a:rPr lang="en"/>
              <a:t>1GB part-files requires a 1GB Spark-partition</a:t>
            </a:r>
            <a:endParaRPr i="1"/>
          </a:p>
        </p:txBody>
      </p:sp>
      <p:sp>
        <p:nvSpPr>
          <p:cNvPr id="371" name="Google Shape;371;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
        <p:nvSpPr>
          <p:cNvPr id="372" name="Google Shape;372;p26"/>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nvSpPr>
        <p:spPr>
          <a:xfrm>
            <a:off x="228600" y="990600"/>
            <a:ext cx="8648700" cy="381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900">
                <a:latin typeface="Barlow"/>
                <a:ea typeface="Barlow"/>
                <a:cs typeface="Barlow"/>
                <a:sym typeface="Barlow"/>
              </a:rPr>
              <a:t>How?</a:t>
            </a:r>
            <a:endParaRPr sz="4200">
              <a:latin typeface="Barlow"/>
              <a:ea typeface="Barlow"/>
              <a:cs typeface="Barlow"/>
              <a:sym typeface="Barlow"/>
            </a:endParaRPr>
          </a:p>
        </p:txBody>
      </p:sp>
      <p:sp>
        <p:nvSpPr>
          <p:cNvPr id="378" name="Google Shape;378;p27"/>
          <p:cNvSpPr txBox="1"/>
          <p:nvPr>
            <p:ph idx="1" type="body"/>
          </p:nvPr>
        </p:nvSpPr>
        <p:spPr>
          <a:xfrm>
            <a:off x="320040" y="1128900"/>
            <a:ext cx="4050900" cy="318900"/>
          </a:xfrm>
          <a:prstGeom prst="rect">
            <a:avLst/>
          </a:prstGeom>
        </p:spPr>
        <p:txBody>
          <a:bodyPr anchorCtr="0" anchor="t" bIns="34275" lIns="0" spcFirstLastPara="1" rIns="0" wrap="square" tIns="34275">
            <a:noAutofit/>
          </a:bodyPr>
          <a:lstStyle/>
          <a:p>
            <a:pPr indent="0" lvl="0" marL="0" rtl="0" algn="l">
              <a:spcBef>
                <a:spcPts val="0"/>
              </a:spcBef>
              <a:spcAft>
                <a:spcPts val="0"/>
              </a:spcAft>
              <a:buNone/>
            </a:pPr>
            <a:r>
              <a:rPr b="1" lang="en">
                <a:solidFill>
                  <a:schemeClr val="accent2"/>
                </a:solidFill>
              </a:rPr>
              <a:t>The Algorithm</a:t>
            </a:r>
            <a:endParaRPr b="1">
              <a:solidFill>
                <a:schemeClr val="accent2"/>
              </a:solidFill>
            </a:endParaRPr>
          </a:p>
        </p:txBody>
      </p:sp>
      <p:sp>
        <p:nvSpPr>
          <p:cNvPr id="379" name="Google Shape;379;p27"/>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sp>
        <p:nvSpPr>
          <p:cNvPr id="380" name="Google Shape;380;p27"/>
          <p:cNvSpPr txBox="1"/>
          <p:nvPr>
            <p:ph idx="3"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Storage - Manual Compaction, How-To</a:t>
            </a:r>
            <a:endParaRPr/>
          </a:p>
        </p:txBody>
      </p:sp>
      <p:sp>
        <p:nvSpPr>
          <p:cNvPr id="381" name="Google Shape;381;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27"/>
          <p:cNvSpPr txBox="1"/>
          <p:nvPr>
            <p:ph idx="2" type="body"/>
          </p:nvPr>
        </p:nvSpPr>
        <p:spPr>
          <a:xfrm>
            <a:off x="4736592" y="1124712"/>
            <a:ext cx="4050900" cy="323100"/>
          </a:xfrm>
          <a:prstGeom prst="rect">
            <a:avLst/>
          </a:prstGeom>
        </p:spPr>
        <p:txBody>
          <a:bodyPr anchorCtr="0" anchor="t" bIns="34275" lIns="0" spcFirstLastPara="1" rIns="0" wrap="square" tIns="34275">
            <a:noAutofit/>
          </a:bodyPr>
          <a:lstStyle/>
          <a:p>
            <a:pPr indent="0" lvl="0" marL="0" rtl="0" algn="l">
              <a:spcBef>
                <a:spcPts val="0"/>
              </a:spcBef>
              <a:spcAft>
                <a:spcPts val="0"/>
              </a:spcAft>
              <a:buNone/>
            </a:pPr>
            <a:r>
              <a:rPr b="1" lang="en">
                <a:solidFill>
                  <a:schemeClr val="accent2"/>
                </a:solidFill>
              </a:rPr>
              <a:t>An Example In Action</a:t>
            </a:r>
            <a:endParaRPr b="1">
              <a:solidFill>
                <a:schemeClr val="accent2"/>
              </a:solidFill>
            </a:endParaRPr>
          </a:p>
        </p:txBody>
      </p:sp>
      <p:sp>
        <p:nvSpPr>
          <p:cNvPr id="383" name="Google Shape;383;p27"/>
          <p:cNvSpPr txBox="1"/>
          <p:nvPr/>
        </p:nvSpPr>
        <p:spPr>
          <a:xfrm>
            <a:off x="2438400" y="4800600"/>
            <a:ext cx="6324600" cy="304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i="1" lang="en" sz="1600">
                <a:solidFill>
                  <a:schemeClr val="dk1"/>
                </a:solidFill>
                <a:latin typeface="Barlow"/>
                <a:ea typeface="Barlow"/>
                <a:cs typeface="Barlow"/>
                <a:sym typeface="Barlow"/>
              </a:rPr>
              <a:t>Homework: See how to manually compact tiny files in </a:t>
            </a:r>
            <a:r>
              <a:rPr i="1" lang="en" sz="1600" u="sng">
                <a:solidFill>
                  <a:schemeClr val="hlink"/>
                </a:solidFill>
                <a:latin typeface="Barlow"/>
                <a:ea typeface="Barlow"/>
                <a:cs typeface="Barlow"/>
                <a:sym typeface="Barlow"/>
                <a:hlinkClick r:id="rId3"/>
              </a:rPr>
              <a:t>Experiment #2586</a:t>
            </a:r>
            <a:endParaRPr sz="1600">
              <a:solidFill>
                <a:schemeClr val="dk1"/>
              </a:solidFill>
              <a:latin typeface="Barlow"/>
              <a:ea typeface="Barlow"/>
              <a:cs typeface="Barlow"/>
              <a:sym typeface="Barlow"/>
            </a:endParaRPr>
          </a:p>
        </p:txBody>
      </p:sp>
      <p:sp>
        <p:nvSpPr>
          <p:cNvPr id="384" name="Google Shape;384;p27"/>
          <p:cNvSpPr txBox="1"/>
          <p:nvPr/>
        </p:nvSpPr>
        <p:spPr>
          <a:xfrm>
            <a:off x="4724400" y="1451988"/>
            <a:ext cx="4050900" cy="318900"/>
          </a:xfrm>
          <a:prstGeom prst="rect">
            <a:avLst/>
          </a:prstGeom>
          <a:noFill/>
          <a:ln>
            <a:noFill/>
          </a:ln>
        </p:spPr>
        <p:txBody>
          <a:bodyPr anchorCtr="0" anchor="t" bIns="34275" lIns="0" spcFirstLastPara="1" rIns="0" wrap="square" tIns="34275">
            <a:noAutofit/>
          </a:bodyPr>
          <a:lstStyle/>
          <a:p>
            <a:pPr indent="-193040" lvl="0" marL="320040" rtl="0" algn="l">
              <a:lnSpc>
                <a:spcPct val="90000"/>
              </a:lnSpc>
              <a:spcBef>
                <a:spcPts val="0"/>
              </a:spcBef>
              <a:spcAft>
                <a:spcPts val="0"/>
              </a:spcAft>
              <a:buClr>
                <a:srgbClr val="FF3620"/>
              </a:buClr>
              <a:buSzPts val="1600"/>
              <a:buFont typeface="Barlow"/>
              <a:buAutoNum type="arabicPeriod"/>
            </a:pPr>
            <a:r>
              <a:rPr lang="en" sz="1600">
                <a:solidFill>
                  <a:srgbClr val="1B3038"/>
                </a:solidFill>
                <a:latin typeface="Barlow"/>
                <a:ea typeface="Barlow"/>
                <a:cs typeface="Barlow"/>
                <a:sym typeface="Barlow"/>
              </a:rPr>
              <a:t>Size on disk is </a:t>
            </a:r>
            <a:r>
              <a:rPr b="1" lang="en" sz="1600">
                <a:solidFill>
                  <a:srgbClr val="FF0000"/>
                </a:solidFill>
                <a:latin typeface="Barlow"/>
                <a:ea typeface="Barlow"/>
                <a:cs typeface="Barlow"/>
                <a:sym typeface="Barlow"/>
              </a:rPr>
              <a:t>150 GB</a:t>
            </a:r>
            <a:endParaRPr b="1" sz="2000">
              <a:solidFill>
                <a:srgbClr val="FF0000"/>
              </a:solidFill>
              <a:latin typeface="Barlow"/>
              <a:ea typeface="Barlow"/>
              <a:cs typeface="Barlow"/>
              <a:sym typeface="Barlow"/>
            </a:endParaRPr>
          </a:p>
        </p:txBody>
      </p:sp>
      <p:sp>
        <p:nvSpPr>
          <p:cNvPr id="385" name="Google Shape;385;p27"/>
          <p:cNvSpPr txBox="1"/>
          <p:nvPr/>
        </p:nvSpPr>
        <p:spPr>
          <a:xfrm>
            <a:off x="4727448" y="1756788"/>
            <a:ext cx="4050900" cy="318900"/>
          </a:xfrm>
          <a:prstGeom prst="rect">
            <a:avLst/>
          </a:prstGeom>
          <a:noFill/>
          <a:ln>
            <a:noFill/>
          </a:ln>
        </p:spPr>
        <p:txBody>
          <a:bodyPr anchorCtr="0" anchor="t" bIns="34275" lIns="0" spcFirstLastPara="1" rIns="0" wrap="square" tIns="34275">
            <a:noAutofit/>
          </a:bodyPr>
          <a:lstStyle/>
          <a:p>
            <a:pPr indent="-193040" lvl="0" marL="320040" rtl="0" algn="l">
              <a:lnSpc>
                <a:spcPct val="90000"/>
              </a:lnSpc>
              <a:spcBef>
                <a:spcPts val="0"/>
              </a:spcBef>
              <a:spcAft>
                <a:spcPts val="0"/>
              </a:spcAft>
              <a:buClr>
                <a:srgbClr val="FF3620"/>
              </a:buClr>
              <a:buSzPts val="1600"/>
              <a:buFont typeface="Barlow"/>
              <a:buAutoNum type="arabicPeriod" startAt="2"/>
            </a:pPr>
            <a:r>
              <a:rPr lang="en" sz="1600">
                <a:solidFill>
                  <a:srgbClr val="1B3038"/>
                </a:solidFill>
                <a:latin typeface="Barlow"/>
                <a:ea typeface="Barlow"/>
                <a:cs typeface="Barlow"/>
                <a:sym typeface="Barlow"/>
              </a:rPr>
              <a:t>Assume </a:t>
            </a:r>
            <a:r>
              <a:rPr b="1" lang="en" sz="1600">
                <a:solidFill>
                  <a:srgbClr val="38761D"/>
                </a:solidFill>
                <a:latin typeface="Barlow"/>
                <a:ea typeface="Barlow"/>
                <a:cs typeface="Barlow"/>
                <a:sym typeface="Barlow"/>
              </a:rPr>
              <a:t>½ GB</a:t>
            </a:r>
            <a:r>
              <a:rPr lang="en" sz="1600">
                <a:solidFill>
                  <a:srgbClr val="1B3038"/>
                </a:solidFill>
                <a:latin typeface="Barlow"/>
                <a:ea typeface="Barlow"/>
                <a:cs typeface="Barlow"/>
                <a:sym typeface="Barlow"/>
              </a:rPr>
              <a:t> part-files</a:t>
            </a:r>
            <a:endParaRPr sz="2000">
              <a:solidFill>
                <a:srgbClr val="1B3038"/>
              </a:solidFill>
              <a:latin typeface="Barlow"/>
              <a:ea typeface="Barlow"/>
              <a:cs typeface="Barlow"/>
              <a:sym typeface="Barlow"/>
            </a:endParaRPr>
          </a:p>
        </p:txBody>
      </p:sp>
      <p:sp>
        <p:nvSpPr>
          <p:cNvPr id="386" name="Google Shape;386;p27"/>
          <p:cNvSpPr txBox="1"/>
          <p:nvPr/>
        </p:nvSpPr>
        <p:spPr>
          <a:xfrm>
            <a:off x="4727448" y="2057400"/>
            <a:ext cx="4050900" cy="318900"/>
          </a:xfrm>
          <a:prstGeom prst="rect">
            <a:avLst/>
          </a:prstGeom>
          <a:noFill/>
          <a:ln>
            <a:noFill/>
          </a:ln>
        </p:spPr>
        <p:txBody>
          <a:bodyPr anchorCtr="0" anchor="t" bIns="34275" lIns="0" spcFirstLastPara="1" rIns="0" wrap="square" tIns="34275">
            <a:noAutofit/>
          </a:bodyPr>
          <a:lstStyle/>
          <a:p>
            <a:pPr indent="-193040" lvl="0" marL="320040" rtl="0" algn="l">
              <a:lnSpc>
                <a:spcPct val="90000"/>
              </a:lnSpc>
              <a:spcBef>
                <a:spcPts val="0"/>
              </a:spcBef>
              <a:spcAft>
                <a:spcPts val="0"/>
              </a:spcAft>
              <a:buClr>
                <a:srgbClr val="FF3620"/>
              </a:buClr>
              <a:buSzPts val="1600"/>
              <a:buFont typeface="Barlow"/>
              <a:buAutoNum type="arabicPeriod" startAt="3"/>
            </a:pPr>
            <a:r>
              <a:rPr b="1" lang="en" sz="1600">
                <a:solidFill>
                  <a:srgbClr val="FF0000"/>
                </a:solidFill>
                <a:latin typeface="Barlow"/>
                <a:ea typeface="Barlow"/>
                <a:cs typeface="Barlow"/>
                <a:sym typeface="Barlow"/>
              </a:rPr>
              <a:t>150 GB</a:t>
            </a:r>
            <a:r>
              <a:rPr lang="en" sz="1600">
                <a:solidFill>
                  <a:srgbClr val="1B3038"/>
                </a:solidFill>
                <a:latin typeface="Barlow"/>
                <a:ea typeface="Barlow"/>
                <a:cs typeface="Barlow"/>
                <a:sym typeface="Barlow"/>
              </a:rPr>
              <a:t> / </a:t>
            </a:r>
            <a:r>
              <a:rPr b="1" lang="en" sz="1600">
                <a:solidFill>
                  <a:srgbClr val="38761D"/>
                </a:solidFill>
                <a:latin typeface="Barlow"/>
                <a:ea typeface="Barlow"/>
                <a:cs typeface="Barlow"/>
                <a:sym typeface="Barlow"/>
              </a:rPr>
              <a:t>½ GB</a:t>
            </a:r>
            <a:r>
              <a:rPr lang="en" sz="1600">
                <a:solidFill>
                  <a:srgbClr val="1B3038"/>
                </a:solidFill>
                <a:latin typeface="Barlow"/>
                <a:ea typeface="Barlow"/>
                <a:cs typeface="Barlow"/>
                <a:sym typeface="Barlow"/>
              </a:rPr>
              <a:t> = </a:t>
            </a:r>
            <a:r>
              <a:rPr b="1" lang="en" sz="1600">
                <a:solidFill>
                  <a:srgbClr val="0000FF"/>
                </a:solidFill>
                <a:latin typeface="Barlow"/>
                <a:ea typeface="Barlow"/>
                <a:cs typeface="Barlow"/>
                <a:sym typeface="Barlow"/>
              </a:rPr>
              <a:t>300 partitions</a:t>
            </a:r>
            <a:endParaRPr b="1" sz="2000">
              <a:solidFill>
                <a:srgbClr val="0000FF"/>
              </a:solidFill>
              <a:latin typeface="Barlow"/>
              <a:ea typeface="Barlow"/>
              <a:cs typeface="Barlow"/>
              <a:sym typeface="Barlow"/>
            </a:endParaRPr>
          </a:p>
        </p:txBody>
      </p:sp>
      <p:sp>
        <p:nvSpPr>
          <p:cNvPr id="387" name="Google Shape;387;p27"/>
          <p:cNvSpPr txBox="1"/>
          <p:nvPr/>
        </p:nvSpPr>
        <p:spPr>
          <a:xfrm>
            <a:off x="4727448" y="2576700"/>
            <a:ext cx="4050900" cy="1385700"/>
          </a:xfrm>
          <a:prstGeom prst="rect">
            <a:avLst/>
          </a:prstGeom>
          <a:noFill/>
          <a:ln>
            <a:noFill/>
          </a:ln>
        </p:spPr>
        <p:txBody>
          <a:bodyPr anchorCtr="0" anchor="t" bIns="34275" lIns="0" spcFirstLastPara="1" rIns="0" wrap="square" tIns="34275">
            <a:noAutofit/>
          </a:bodyPr>
          <a:lstStyle/>
          <a:p>
            <a:pPr indent="-193040" lvl="0" marL="320040" rtl="0" algn="l">
              <a:lnSpc>
                <a:spcPct val="90000"/>
              </a:lnSpc>
              <a:spcBef>
                <a:spcPts val="0"/>
              </a:spcBef>
              <a:spcAft>
                <a:spcPts val="0"/>
              </a:spcAft>
              <a:buClr>
                <a:srgbClr val="FF3620"/>
              </a:buClr>
              <a:buSzPts val="1600"/>
              <a:buFont typeface="Barlow"/>
              <a:buAutoNum type="arabicPeriod" startAt="4"/>
            </a:pPr>
            <a:r>
              <a:rPr lang="en" sz="1600">
                <a:solidFill>
                  <a:srgbClr val="1B3038"/>
                </a:solidFill>
                <a:latin typeface="Barlow"/>
                <a:ea typeface="Barlow"/>
                <a:cs typeface="Barlow"/>
                <a:sym typeface="Barlow"/>
              </a:rPr>
              <a:t>9 x </a:t>
            </a:r>
            <a:r>
              <a:rPr b="1" lang="en" sz="1600">
                <a:solidFill>
                  <a:srgbClr val="1B3038"/>
                </a:solidFill>
                <a:latin typeface="Barlow"/>
                <a:ea typeface="Barlow"/>
                <a:cs typeface="Barlow"/>
                <a:sym typeface="Barlow"/>
              </a:rPr>
              <a:t>C4.8xlarge</a:t>
            </a:r>
            <a:r>
              <a:rPr lang="en" sz="1600">
                <a:solidFill>
                  <a:srgbClr val="1B3038"/>
                </a:solidFill>
                <a:latin typeface="Barlow"/>
                <a:ea typeface="Barlow"/>
                <a:cs typeface="Barlow"/>
                <a:sym typeface="Barlow"/>
              </a:rPr>
              <a:t> (60 GB, 36 cores)</a:t>
            </a:r>
            <a:endParaRPr sz="1600">
              <a:solidFill>
                <a:srgbClr val="1B3038"/>
              </a:solidFill>
              <a:latin typeface="Barlow"/>
              <a:ea typeface="Barlow"/>
              <a:cs typeface="Barlow"/>
              <a:sym typeface="Barlow"/>
            </a:endParaRPr>
          </a:p>
          <a:p>
            <a:pPr indent="-193040" lvl="1" marL="548640" marR="0" rtl="0" algn="l">
              <a:lnSpc>
                <a:spcPct val="90000"/>
              </a:lnSpc>
              <a:spcBef>
                <a:spcPts val="0"/>
              </a:spcBef>
              <a:spcAft>
                <a:spcPts val="0"/>
              </a:spcAft>
              <a:buClr>
                <a:srgbClr val="FF3620"/>
              </a:buClr>
              <a:buSzPts val="1600"/>
              <a:buFont typeface="Barlow"/>
              <a:buChar char="●"/>
            </a:pPr>
            <a:r>
              <a:rPr lang="en" sz="1600">
                <a:solidFill>
                  <a:srgbClr val="1B3038"/>
                </a:solidFill>
                <a:latin typeface="Barlow"/>
                <a:ea typeface="Barlow"/>
                <a:cs typeface="Barlow"/>
                <a:sym typeface="Barlow"/>
              </a:rPr>
              <a:t>9 VMs x 36 cores for 324 total cores</a:t>
            </a:r>
            <a:endParaRPr sz="1600">
              <a:solidFill>
                <a:srgbClr val="1B3038"/>
              </a:solidFill>
              <a:latin typeface="Barlow"/>
              <a:ea typeface="Barlow"/>
              <a:cs typeface="Barlow"/>
              <a:sym typeface="Barlow"/>
            </a:endParaRPr>
          </a:p>
          <a:p>
            <a:pPr indent="-193040" lvl="1" marL="548640" marR="0" rtl="0" algn="l">
              <a:lnSpc>
                <a:spcPct val="90000"/>
              </a:lnSpc>
              <a:spcBef>
                <a:spcPts val="0"/>
              </a:spcBef>
              <a:spcAft>
                <a:spcPts val="0"/>
              </a:spcAft>
              <a:buClr>
                <a:srgbClr val="FF3620"/>
              </a:buClr>
              <a:buSzPts val="1600"/>
              <a:buFont typeface="Barlow"/>
              <a:buChar char="●"/>
            </a:pPr>
            <a:r>
              <a:rPr lang="en" sz="1600">
                <a:solidFill>
                  <a:srgbClr val="1B3038"/>
                </a:solidFill>
                <a:latin typeface="Barlow"/>
                <a:ea typeface="Barlow"/>
                <a:cs typeface="Barlow"/>
                <a:sym typeface="Barlow"/>
              </a:rPr>
              <a:t>60 GB / 2 = 30 GB execution</a:t>
            </a:r>
            <a:endParaRPr sz="1600">
              <a:solidFill>
                <a:srgbClr val="1B3038"/>
              </a:solidFill>
              <a:latin typeface="Barlow"/>
              <a:ea typeface="Barlow"/>
              <a:cs typeface="Barlow"/>
              <a:sym typeface="Barlow"/>
            </a:endParaRPr>
          </a:p>
          <a:p>
            <a:pPr indent="91440" lvl="0" marL="457200" rtl="0" algn="l">
              <a:lnSpc>
                <a:spcPct val="90000"/>
              </a:lnSpc>
              <a:spcBef>
                <a:spcPts val="0"/>
              </a:spcBef>
              <a:spcAft>
                <a:spcPts val="0"/>
              </a:spcAft>
              <a:buNone/>
            </a:pPr>
            <a:r>
              <a:rPr i="1" lang="en" sz="1600">
                <a:solidFill>
                  <a:srgbClr val="1B3038"/>
                </a:solidFill>
                <a:latin typeface="Barlow"/>
                <a:ea typeface="Barlow"/>
                <a:cs typeface="Barlow"/>
                <a:sym typeface="Barlow"/>
              </a:rPr>
              <a:t>(default is 60% but 50% is safe)</a:t>
            </a:r>
            <a:endParaRPr i="1" sz="1600">
              <a:solidFill>
                <a:srgbClr val="1B3038"/>
              </a:solidFill>
              <a:latin typeface="Barlow"/>
              <a:ea typeface="Barlow"/>
              <a:cs typeface="Barlow"/>
              <a:sym typeface="Barlow"/>
            </a:endParaRPr>
          </a:p>
          <a:p>
            <a:pPr indent="-193040" lvl="1" marL="548640" marR="0" rtl="0" algn="l">
              <a:lnSpc>
                <a:spcPct val="90000"/>
              </a:lnSpc>
              <a:spcBef>
                <a:spcPts val="0"/>
              </a:spcBef>
              <a:spcAft>
                <a:spcPts val="0"/>
              </a:spcAft>
              <a:buClr>
                <a:srgbClr val="FF3620"/>
              </a:buClr>
              <a:buSzPts val="1600"/>
              <a:buFont typeface="Barlow"/>
              <a:buChar char="●"/>
            </a:pPr>
            <a:r>
              <a:rPr lang="en" sz="1600">
                <a:solidFill>
                  <a:srgbClr val="1B3038"/>
                </a:solidFill>
                <a:latin typeface="Barlow"/>
                <a:ea typeface="Barlow"/>
                <a:cs typeface="Barlow"/>
                <a:sym typeface="Barlow"/>
              </a:rPr>
              <a:t>30 GB /36 cores = 0.83 GB </a:t>
            </a:r>
            <a:br>
              <a:rPr lang="en" sz="1600">
                <a:solidFill>
                  <a:srgbClr val="1B3038"/>
                </a:solidFill>
                <a:latin typeface="Barlow"/>
                <a:ea typeface="Barlow"/>
                <a:cs typeface="Barlow"/>
                <a:sym typeface="Barlow"/>
              </a:rPr>
            </a:br>
            <a:r>
              <a:rPr i="1" lang="en" sz="1600">
                <a:solidFill>
                  <a:srgbClr val="1B3038"/>
                </a:solidFill>
                <a:latin typeface="Barlow"/>
                <a:ea typeface="Barlow"/>
                <a:cs typeface="Barlow"/>
                <a:sym typeface="Barlow"/>
              </a:rPr>
              <a:t>(over our </a:t>
            </a:r>
            <a:r>
              <a:rPr b="1" lang="en" sz="1600">
                <a:solidFill>
                  <a:srgbClr val="38761D"/>
                </a:solidFill>
                <a:latin typeface="Barlow"/>
                <a:ea typeface="Barlow"/>
                <a:cs typeface="Barlow"/>
                <a:sym typeface="Barlow"/>
              </a:rPr>
              <a:t>½ GB</a:t>
            </a:r>
            <a:r>
              <a:rPr i="1" lang="en" sz="1600">
                <a:solidFill>
                  <a:srgbClr val="1B3038"/>
                </a:solidFill>
                <a:latin typeface="Barlow"/>
                <a:ea typeface="Barlow"/>
                <a:cs typeface="Barlow"/>
                <a:sym typeface="Barlow"/>
              </a:rPr>
              <a:t> goal, but disk vs RAM)</a:t>
            </a:r>
            <a:endParaRPr i="1" sz="1600">
              <a:solidFill>
                <a:srgbClr val="1B3038"/>
              </a:solidFill>
              <a:latin typeface="Barlow"/>
              <a:ea typeface="Barlow"/>
              <a:cs typeface="Barlow"/>
              <a:sym typeface="Barlow"/>
            </a:endParaRPr>
          </a:p>
        </p:txBody>
      </p:sp>
      <p:sp>
        <p:nvSpPr>
          <p:cNvPr id="388" name="Google Shape;388;p27"/>
          <p:cNvSpPr txBox="1"/>
          <p:nvPr/>
        </p:nvSpPr>
        <p:spPr>
          <a:xfrm>
            <a:off x="4727448" y="3941112"/>
            <a:ext cx="4050900" cy="530400"/>
          </a:xfrm>
          <a:prstGeom prst="rect">
            <a:avLst/>
          </a:prstGeom>
          <a:noFill/>
          <a:ln>
            <a:noFill/>
          </a:ln>
        </p:spPr>
        <p:txBody>
          <a:bodyPr anchorCtr="0" anchor="t" bIns="34275" lIns="0" spcFirstLastPara="1" rIns="0" wrap="square" tIns="34275">
            <a:noAutofit/>
          </a:bodyPr>
          <a:lstStyle/>
          <a:p>
            <a:pPr indent="-193040" lvl="0" marL="320040" rtl="0" algn="l">
              <a:lnSpc>
                <a:spcPct val="90000"/>
              </a:lnSpc>
              <a:spcBef>
                <a:spcPts val="0"/>
              </a:spcBef>
              <a:spcAft>
                <a:spcPts val="0"/>
              </a:spcAft>
              <a:buClr>
                <a:srgbClr val="FF3620"/>
              </a:buClr>
              <a:buSzPts val="1600"/>
              <a:buFont typeface="Barlow"/>
              <a:buAutoNum type="arabicPeriod" startAt="5"/>
            </a:pPr>
            <a:r>
              <a:rPr lang="en" sz="1600">
                <a:solidFill>
                  <a:srgbClr val="1B3038"/>
                </a:solidFill>
                <a:latin typeface="Barlow"/>
                <a:ea typeface="Barlow"/>
                <a:cs typeface="Barlow"/>
                <a:sym typeface="Barlow"/>
              </a:rPr>
              <a:t>Read in your data, repartition by </a:t>
            </a:r>
            <a:r>
              <a:rPr b="1" lang="en" sz="1600">
                <a:solidFill>
                  <a:srgbClr val="0000FF"/>
                </a:solidFill>
                <a:latin typeface="Barlow"/>
                <a:ea typeface="Barlow"/>
                <a:cs typeface="Barlow"/>
                <a:sym typeface="Barlow"/>
              </a:rPr>
              <a:t>300</a:t>
            </a:r>
            <a:r>
              <a:rPr lang="en" sz="1600">
                <a:solidFill>
                  <a:srgbClr val="1B3038"/>
                </a:solidFill>
                <a:latin typeface="Barlow"/>
                <a:ea typeface="Barlow"/>
                <a:cs typeface="Barlow"/>
                <a:sym typeface="Barlow"/>
              </a:rPr>
              <a:t>, and then write to disk</a:t>
            </a:r>
            <a:endParaRPr sz="1600">
              <a:solidFill>
                <a:srgbClr val="1B3038"/>
              </a:solidFill>
              <a:latin typeface="Barlow"/>
              <a:ea typeface="Barlow"/>
              <a:cs typeface="Barlow"/>
              <a:sym typeface="Barlow"/>
            </a:endParaRPr>
          </a:p>
        </p:txBody>
      </p:sp>
      <p:sp>
        <p:nvSpPr>
          <p:cNvPr id="389" name="Google Shape;389;p27"/>
          <p:cNvSpPr txBox="1"/>
          <p:nvPr/>
        </p:nvSpPr>
        <p:spPr>
          <a:xfrm>
            <a:off x="320040" y="1447800"/>
            <a:ext cx="4175700" cy="318900"/>
          </a:xfrm>
          <a:prstGeom prst="rect">
            <a:avLst/>
          </a:prstGeom>
          <a:noFill/>
          <a:ln>
            <a:noFill/>
          </a:ln>
        </p:spPr>
        <p:txBody>
          <a:bodyPr anchorCtr="0" anchor="t" bIns="0" lIns="0" spcFirstLastPara="1" rIns="0" wrap="square" tIns="0">
            <a:noAutofit/>
          </a:bodyPr>
          <a:lstStyle/>
          <a:p>
            <a:pPr indent="-193040" lvl="0" marL="320040" rtl="0" algn="l">
              <a:lnSpc>
                <a:spcPct val="90000"/>
              </a:lnSpc>
              <a:spcBef>
                <a:spcPts val="0"/>
              </a:spcBef>
              <a:spcAft>
                <a:spcPts val="0"/>
              </a:spcAft>
              <a:buClr>
                <a:srgbClr val="FF3620"/>
              </a:buClr>
              <a:buSzPts val="1600"/>
              <a:buFont typeface="Barlow"/>
              <a:buAutoNum type="arabicPeriod"/>
            </a:pPr>
            <a:r>
              <a:rPr lang="en" sz="1600">
                <a:solidFill>
                  <a:srgbClr val="1B3038"/>
                </a:solidFill>
                <a:latin typeface="Barlow"/>
                <a:ea typeface="Barlow"/>
                <a:cs typeface="Barlow"/>
                <a:sym typeface="Barlow"/>
              </a:rPr>
              <a:t>Determine the </a:t>
            </a:r>
            <a:r>
              <a:rPr b="1" lang="en" sz="1600">
                <a:solidFill>
                  <a:srgbClr val="FF0000"/>
                </a:solidFill>
                <a:latin typeface="Barlow"/>
                <a:ea typeface="Barlow"/>
                <a:cs typeface="Barlow"/>
                <a:sym typeface="Barlow"/>
              </a:rPr>
              <a:t>size of your dataset on disk</a:t>
            </a:r>
            <a:endParaRPr b="1" sz="1600">
              <a:solidFill>
                <a:srgbClr val="FF0000"/>
              </a:solidFill>
              <a:latin typeface="Barlow"/>
              <a:ea typeface="Barlow"/>
              <a:cs typeface="Barlow"/>
              <a:sym typeface="Barlow"/>
            </a:endParaRPr>
          </a:p>
        </p:txBody>
      </p:sp>
      <p:sp>
        <p:nvSpPr>
          <p:cNvPr id="390" name="Google Shape;390;p27"/>
          <p:cNvSpPr txBox="1"/>
          <p:nvPr/>
        </p:nvSpPr>
        <p:spPr>
          <a:xfrm>
            <a:off x="323088" y="1752600"/>
            <a:ext cx="4050900" cy="318900"/>
          </a:xfrm>
          <a:prstGeom prst="rect">
            <a:avLst/>
          </a:prstGeom>
          <a:noFill/>
          <a:ln>
            <a:noFill/>
          </a:ln>
        </p:spPr>
        <p:txBody>
          <a:bodyPr anchorCtr="0" anchor="t" bIns="34275" lIns="0" spcFirstLastPara="1" rIns="0" wrap="square" tIns="34275">
            <a:noAutofit/>
          </a:bodyPr>
          <a:lstStyle/>
          <a:p>
            <a:pPr indent="-193040" lvl="0" marL="320040" rtl="0" algn="l">
              <a:lnSpc>
                <a:spcPct val="90000"/>
              </a:lnSpc>
              <a:spcBef>
                <a:spcPts val="0"/>
              </a:spcBef>
              <a:spcAft>
                <a:spcPts val="0"/>
              </a:spcAft>
              <a:buClr>
                <a:srgbClr val="FF3620"/>
              </a:buClr>
              <a:buSzPts val="1600"/>
              <a:buFont typeface="Barlow"/>
              <a:buAutoNum type="arabicPeriod" startAt="2"/>
            </a:pPr>
            <a:r>
              <a:rPr lang="en" sz="1600">
                <a:solidFill>
                  <a:srgbClr val="1B3038"/>
                </a:solidFill>
                <a:latin typeface="Barlow"/>
                <a:ea typeface="Barlow"/>
                <a:cs typeface="Barlow"/>
                <a:sym typeface="Barlow"/>
              </a:rPr>
              <a:t>Decide what your ideal </a:t>
            </a:r>
            <a:r>
              <a:rPr b="1" lang="en" sz="1600">
                <a:solidFill>
                  <a:srgbClr val="38761D"/>
                </a:solidFill>
                <a:latin typeface="Barlow"/>
                <a:ea typeface="Barlow"/>
                <a:cs typeface="Barlow"/>
                <a:sym typeface="Barlow"/>
              </a:rPr>
              <a:t>part-file size</a:t>
            </a:r>
            <a:r>
              <a:rPr lang="en" sz="1600">
                <a:solidFill>
                  <a:srgbClr val="1B3038"/>
                </a:solidFill>
                <a:latin typeface="Barlow"/>
                <a:ea typeface="Barlow"/>
                <a:cs typeface="Barlow"/>
                <a:sym typeface="Barlow"/>
              </a:rPr>
              <a:t> is</a:t>
            </a:r>
            <a:endParaRPr sz="1200">
              <a:solidFill>
                <a:srgbClr val="1B3038"/>
              </a:solidFill>
              <a:latin typeface="Barlow"/>
              <a:ea typeface="Barlow"/>
              <a:cs typeface="Barlow"/>
              <a:sym typeface="Barlow"/>
            </a:endParaRPr>
          </a:p>
        </p:txBody>
      </p:sp>
      <p:sp>
        <p:nvSpPr>
          <p:cNvPr id="391" name="Google Shape;391;p27"/>
          <p:cNvSpPr txBox="1"/>
          <p:nvPr/>
        </p:nvSpPr>
        <p:spPr>
          <a:xfrm>
            <a:off x="323088" y="2060448"/>
            <a:ext cx="4050900" cy="530400"/>
          </a:xfrm>
          <a:prstGeom prst="rect">
            <a:avLst/>
          </a:prstGeom>
          <a:noFill/>
          <a:ln>
            <a:noFill/>
          </a:ln>
        </p:spPr>
        <p:txBody>
          <a:bodyPr anchorCtr="0" anchor="t" bIns="34275" lIns="0" spcFirstLastPara="1" rIns="0" wrap="square" tIns="34275">
            <a:noAutofit/>
          </a:bodyPr>
          <a:lstStyle/>
          <a:p>
            <a:pPr indent="-193040" lvl="0" marL="320040" rtl="0" algn="l">
              <a:lnSpc>
                <a:spcPct val="90000"/>
              </a:lnSpc>
              <a:spcBef>
                <a:spcPts val="0"/>
              </a:spcBef>
              <a:spcAft>
                <a:spcPts val="0"/>
              </a:spcAft>
              <a:buClr>
                <a:srgbClr val="FF3620"/>
              </a:buClr>
              <a:buSzPts val="1600"/>
              <a:buFont typeface="Barlow"/>
              <a:buAutoNum type="arabicPeriod" startAt="3"/>
            </a:pPr>
            <a:r>
              <a:rPr lang="en" sz="1600">
                <a:solidFill>
                  <a:srgbClr val="1B3038"/>
                </a:solidFill>
                <a:latin typeface="Barlow"/>
                <a:ea typeface="Barlow"/>
                <a:cs typeface="Barlow"/>
                <a:sym typeface="Barlow"/>
              </a:rPr>
              <a:t>Compute the </a:t>
            </a:r>
            <a:r>
              <a:rPr b="1" lang="en" sz="1600">
                <a:solidFill>
                  <a:srgbClr val="0000FF"/>
                </a:solidFill>
                <a:latin typeface="Barlow"/>
                <a:ea typeface="Barlow"/>
                <a:cs typeface="Barlow"/>
                <a:sym typeface="Barlow"/>
              </a:rPr>
              <a:t>number of spark-partitions</a:t>
            </a:r>
            <a:r>
              <a:rPr lang="en" sz="1600">
                <a:solidFill>
                  <a:srgbClr val="1B3038"/>
                </a:solidFill>
                <a:latin typeface="Barlow"/>
                <a:ea typeface="Barlow"/>
                <a:cs typeface="Barlow"/>
                <a:sym typeface="Barlow"/>
              </a:rPr>
              <a:t> required (divide </a:t>
            </a:r>
            <a:r>
              <a:rPr b="1" lang="en" sz="1600">
                <a:solidFill>
                  <a:srgbClr val="FF0000"/>
                </a:solidFill>
                <a:latin typeface="Barlow"/>
                <a:ea typeface="Barlow"/>
                <a:cs typeface="Barlow"/>
                <a:sym typeface="Barlow"/>
              </a:rPr>
              <a:t>size-on-disk </a:t>
            </a:r>
            <a:r>
              <a:rPr lang="en" sz="1600">
                <a:solidFill>
                  <a:srgbClr val="1B3038"/>
                </a:solidFill>
                <a:latin typeface="Barlow"/>
                <a:ea typeface="Barlow"/>
                <a:cs typeface="Barlow"/>
                <a:sym typeface="Barlow"/>
              </a:rPr>
              <a:t>/ </a:t>
            </a:r>
            <a:r>
              <a:rPr b="1" lang="en" sz="1600">
                <a:solidFill>
                  <a:srgbClr val="38761D"/>
                </a:solidFill>
                <a:latin typeface="Barlow"/>
                <a:ea typeface="Barlow"/>
                <a:cs typeface="Barlow"/>
                <a:sym typeface="Barlow"/>
              </a:rPr>
              <a:t>ideal-size</a:t>
            </a:r>
            <a:r>
              <a:rPr lang="en" sz="1600">
                <a:solidFill>
                  <a:srgbClr val="1B3038"/>
                </a:solidFill>
                <a:latin typeface="Barlow"/>
                <a:ea typeface="Barlow"/>
                <a:cs typeface="Barlow"/>
                <a:sym typeface="Barlow"/>
              </a:rPr>
              <a:t>)</a:t>
            </a:r>
            <a:endParaRPr sz="1600">
              <a:solidFill>
                <a:srgbClr val="1B3038"/>
              </a:solidFill>
              <a:latin typeface="Barlow"/>
              <a:ea typeface="Barlow"/>
              <a:cs typeface="Barlow"/>
              <a:sym typeface="Barlow"/>
            </a:endParaRPr>
          </a:p>
        </p:txBody>
      </p:sp>
      <p:sp>
        <p:nvSpPr>
          <p:cNvPr id="392" name="Google Shape;392;p27"/>
          <p:cNvSpPr txBox="1"/>
          <p:nvPr/>
        </p:nvSpPr>
        <p:spPr>
          <a:xfrm>
            <a:off x="323088" y="2575560"/>
            <a:ext cx="4050900" cy="530400"/>
          </a:xfrm>
          <a:prstGeom prst="rect">
            <a:avLst/>
          </a:prstGeom>
          <a:noFill/>
          <a:ln>
            <a:noFill/>
          </a:ln>
        </p:spPr>
        <p:txBody>
          <a:bodyPr anchorCtr="0" anchor="t" bIns="34275" lIns="0" spcFirstLastPara="1" rIns="0" wrap="square" tIns="34275">
            <a:noAutofit/>
          </a:bodyPr>
          <a:lstStyle/>
          <a:p>
            <a:pPr indent="-193040" lvl="0" marL="320040" rtl="0" algn="l">
              <a:lnSpc>
                <a:spcPct val="90000"/>
              </a:lnSpc>
              <a:spcBef>
                <a:spcPts val="0"/>
              </a:spcBef>
              <a:spcAft>
                <a:spcPts val="0"/>
              </a:spcAft>
              <a:buClr>
                <a:srgbClr val="FF3620"/>
              </a:buClr>
              <a:buSzPts val="1600"/>
              <a:buFont typeface="Barlow"/>
              <a:buAutoNum type="arabicPeriod" startAt="4"/>
            </a:pPr>
            <a:r>
              <a:rPr lang="en" sz="1600">
                <a:solidFill>
                  <a:srgbClr val="1B3038"/>
                </a:solidFill>
                <a:latin typeface="Barlow"/>
                <a:ea typeface="Barlow"/>
                <a:cs typeface="Barlow"/>
                <a:sym typeface="Barlow"/>
              </a:rPr>
              <a:t>Configure a cluster with N cores</a:t>
            </a:r>
            <a:br>
              <a:rPr lang="en" sz="1600">
                <a:solidFill>
                  <a:srgbClr val="1B3038"/>
                </a:solidFill>
                <a:latin typeface="Barlow"/>
                <a:ea typeface="Barlow"/>
                <a:cs typeface="Barlow"/>
                <a:sym typeface="Barlow"/>
              </a:rPr>
            </a:br>
            <a:r>
              <a:rPr i="1" lang="en" sz="1600">
                <a:solidFill>
                  <a:srgbClr val="1B3038"/>
                </a:solidFill>
                <a:latin typeface="Barlow"/>
                <a:ea typeface="Barlow"/>
                <a:cs typeface="Barlow"/>
                <a:sym typeface="Barlow"/>
              </a:rPr>
              <a:t>(more cores == less time)</a:t>
            </a:r>
            <a:endParaRPr i="1" sz="1600">
              <a:solidFill>
                <a:srgbClr val="1B3038"/>
              </a:solidFill>
              <a:latin typeface="Barlow"/>
              <a:ea typeface="Barlow"/>
              <a:cs typeface="Barlow"/>
              <a:sym typeface="Barlow"/>
            </a:endParaRPr>
          </a:p>
        </p:txBody>
      </p:sp>
      <p:sp>
        <p:nvSpPr>
          <p:cNvPr id="393" name="Google Shape;393;p27"/>
          <p:cNvSpPr txBox="1"/>
          <p:nvPr/>
        </p:nvSpPr>
        <p:spPr>
          <a:xfrm>
            <a:off x="323088" y="3938064"/>
            <a:ext cx="4050900" cy="530400"/>
          </a:xfrm>
          <a:prstGeom prst="rect">
            <a:avLst/>
          </a:prstGeom>
          <a:noFill/>
          <a:ln>
            <a:noFill/>
          </a:ln>
        </p:spPr>
        <p:txBody>
          <a:bodyPr anchorCtr="0" anchor="t" bIns="34275" lIns="0" spcFirstLastPara="1" rIns="0" wrap="square" tIns="34275">
            <a:noAutofit/>
          </a:bodyPr>
          <a:lstStyle/>
          <a:p>
            <a:pPr indent="-193040" lvl="0" marL="320040" rtl="0" algn="l">
              <a:lnSpc>
                <a:spcPct val="90000"/>
              </a:lnSpc>
              <a:spcBef>
                <a:spcPts val="0"/>
              </a:spcBef>
              <a:spcAft>
                <a:spcPts val="0"/>
              </a:spcAft>
              <a:buClr>
                <a:srgbClr val="FF3620"/>
              </a:buClr>
              <a:buSzPts val="1600"/>
              <a:buFont typeface="Barlow"/>
              <a:buAutoNum type="arabicPeriod" startAt="5"/>
            </a:pPr>
            <a:r>
              <a:rPr lang="en" sz="1600">
                <a:solidFill>
                  <a:srgbClr val="1B3038"/>
                </a:solidFill>
                <a:latin typeface="Barlow"/>
                <a:ea typeface="Barlow"/>
                <a:cs typeface="Barlow"/>
                <a:sym typeface="Barlow"/>
              </a:rPr>
              <a:t>Read in your data, repartition by </a:t>
            </a:r>
            <a:r>
              <a:rPr b="1" lang="en" sz="1600">
                <a:solidFill>
                  <a:srgbClr val="0000FF"/>
                </a:solidFill>
                <a:latin typeface="Barlow"/>
                <a:ea typeface="Barlow"/>
                <a:cs typeface="Barlow"/>
                <a:sym typeface="Barlow"/>
              </a:rPr>
              <a:t>N</a:t>
            </a:r>
            <a:r>
              <a:rPr lang="en" sz="1600">
                <a:solidFill>
                  <a:srgbClr val="1B3038"/>
                </a:solidFill>
                <a:latin typeface="Barlow"/>
                <a:ea typeface="Barlow"/>
                <a:cs typeface="Barlow"/>
                <a:sym typeface="Barlow"/>
              </a:rPr>
              <a:t>,</a:t>
            </a:r>
            <a:br>
              <a:rPr lang="en" sz="1600">
                <a:solidFill>
                  <a:srgbClr val="1B3038"/>
                </a:solidFill>
                <a:latin typeface="Barlow"/>
                <a:ea typeface="Barlow"/>
                <a:cs typeface="Barlow"/>
                <a:sym typeface="Barlow"/>
              </a:rPr>
            </a:br>
            <a:r>
              <a:rPr lang="en" sz="1600">
                <a:solidFill>
                  <a:srgbClr val="1B3038"/>
                </a:solidFill>
                <a:latin typeface="Barlow"/>
                <a:ea typeface="Barlow"/>
                <a:cs typeface="Barlow"/>
                <a:sym typeface="Barlow"/>
              </a:rPr>
              <a:t>and then write to disk</a:t>
            </a:r>
            <a:endParaRPr sz="1600">
              <a:solidFill>
                <a:srgbClr val="1B3038"/>
              </a:solidFill>
              <a:latin typeface="Barlow"/>
              <a:ea typeface="Barlow"/>
              <a:cs typeface="Barlow"/>
              <a:sym typeface="Barlow"/>
            </a:endParaRPr>
          </a:p>
        </p:txBody>
      </p:sp>
      <p:sp>
        <p:nvSpPr>
          <p:cNvPr id="394" name="Google Shape;394;p27"/>
          <p:cNvSpPr txBox="1"/>
          <p:nvPr/>
        </p:nvSpPr>
        <p:spPr>
          <a:xfrm>
            <a:off x="323088" y="4481700"/>
            <a:ext cx="5239500" cy="318900"/>
          </a:xfrm>
          <a:prstGeom prst="rect">
            <a:avLst/>
          </a:prstGeom>
          <a:solidFill>
            <a:srgbClr val="FFFFFF"/>
          </a:solidFill>
          <a:ln>
            <a:noFill/>
          </a:ln>
        </p:spPr>
        <p:txBody>
          <a:bodyPr anchorCtr="0" anchor="t" bIns="34275" lIns="0" spcFirstLastPara="1" rIns="0" wrap="square" tIns="34275">
            <a:noAutofit/>
          </a:bodyPr>
          <a:lstStyle/>
          <a:p>
            <a:pPr indent="-193040" lvl="0" marL="320040" rtl="0" algn="l">
              <a:lnSpc>
                <a:spcPct val="90000"/>
              </a:lnSpc>
              <a:spcBef>
                <a:spcPts val="0"/>
              </a:spcBef>
              <a:spcAft>
                <a:spcPts val="0"/>
              </a:spcAft>
              <a:buClr>
                <a:srgbClr val="FF3620"/>
              </a:buClr>
              <a:buSzPts val="1600"/>
              <a:buFont typeface="Barlow"/>
              <a:buAutoNum type="arabicPeriod" startAt="6"/>
            </a:pPr>
            <a:r>
              <a:rPr lang="en" sz="1600">
                <a:solidFill>
                  <a:srgbClr val="1B3038"/>
                </a:solidFill>
                <a:latin typeface="Barlow"/>
                <a:ea typeface="Barlow"/>
                <a:cs typeface="Barlow"/>
                <a:sym typeface="Barlow"/>
              </a:rPr>
              <a:t>Check the Spark UI for spill and any other issues</a:t>
            </a:r>
            <a:endParaRPr sz="2000">
              <a:solidFill>
                <a:srgbClr val="1B3038"/>
              </a:solidFill>
              <a:latin typeface="Barlow"/>
              <a:ea typeface="Barlow"/>
              <a:cs typeface="Barlow"/>
              <a:sym typeface="Barlow"/>
            </a:endParaRPr>
          </a:p>
        </p:txBody>
      </p:sp>
      <p:pic>
        <p:nvPicPr>
          <p:cNvPr id="395" name="Google Shape;395;p27"/>
          <p:cNvPicPr preferRelativeResize="0"/>
          <p:nvPr/>
        </p:nvPicPr>
        <p:blipFill>
          <a:blip r:embed="rId4">
            <a:alphaModFix/>
          </a:blip>
          <a:stretch>
            <a:fillRect/>
          </a:stretch>
        </p:blipFill>
        <p:spPr>
          <a:xfrm>
            <a:off x="1088261" y="4936827"/>
            <a:ext cx="182880" cy="1828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77"/>
                                        </p:tgtEl>
                                      </p:cBhvr>
                                    </p:animEffect>
                                    <p:set>
                                      <p:cBhvr>
                                        <p:cTn dur="1" fill="hold">
                                          <p:stCondLst>
                                            <p:cond delay="1000"/>
                                          </p:stCondLst>
                                        </p:cTn>
                                        <p:tgtEl>
                                          <p:spTgt spid="37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1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8"/>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Storage - Automatic Compaction</a:t>
            </a:r>
            <a:endParaRPr/>
          </a:p>
        </p:txBody>
      </p:sp>
      <p:sp>
        <p:nvSpPr>
          <p:cNvPr id="401" name="Google Shape;401;p28"/>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solidFill>
                  <a:srgbClr val="FF3620"/>
                </a:solidFill>
              </a:rPr>
              <a:t>Databricks Delta’s Optimize Operation</a:t>
            </a:r>
            <a:endParaRPr>
              <a:solidFill>
                <a:srgbClr val="FF3620"/>
              </a:solidFill>
            </a:endParaRPr>
          </a:p>
          <a:p>
            <a:pPr indent="-330200" lvl="0" marL="457200" rtl="0" algn="l">
              <a:spcBef>
                <a:spcPts val="0"/>
              </a:spcBef>
              <a:spcAft>
                <a:spcPts val="0"/>
              </a:spcAft>
              <a:buSzPts val="1600"/>
              <a:buChar char="●"/>
            </a:pPr>
            <a:r>
              <a:rPr lang="en"/>
              <a:t>See </a:t>
            </a:r>
            <a:r>
              <a:rPr lang="en" u="sng">
                <a:solidFill>
                  <a:schemeClr val="hlink"/>
                </a:solidFill>
                <a:hlinkClick r:id="rId3"/>
              </a:rPr>
              <a:t>Optimize (Delta Lake on Databricks)</a:t>
            </a:r>
            <a:r>
              <a:rPr lang="en"/>
              <a:t> for more information</a:t>
            </a:r>
            <a:endParaRPr/>
          </a:p>
          <a:p>
            <a:pPr indent="-330200" lvl="0" marL="457200" rtl="0" algn="l">
              <a:spcBef>
                <a:spcPts val="0"/>
              </a:spcBef>
              <a:spcAft>
                <a:spcPts val="0"/>
              </a:spcAft>
              <a:buSzPts val="1600"/>
              <a:buChar char="●"/>
            </a:pPr>
            <a:r>
              <a:rPr lang="en"/>
              <a:t>Targets a 1GB size for each part-file</a:t>
            </a:r>
            <a:br>
              <a:rPr lang="en"/>
            </a:br>
            <a:endParaRPr/>
          </a:p>
          <a:p>
            <a:pPr indent="0" lvl="0" marL="0" rtl="0" algn="l">
              <a:spcBef>
                <a:spcPts val="0"/>
              </a:spcBef>
              <a:spcAft>
                <a:spcPts val="0"/>
              </a:spcAft>
              <a:buNone/>
            </a:pPr>
            <a:r>
              <a:rPr lang="en">
                <a:solidFill>
                  <a:srgbClr val="FF3620"/>
                </a:solidFill>
              </a:rPr>
              <a:t>Databricks’ Auto-Optimization Feature</a:t>
            </a:r>
            <a:endParaRPr>
              <a:solidFill>
                <a:srgbClr val="FF3620"/>
              </a:solidFill>
            </a:endParaRPr>
          </a:p>
          <a:p>
            <a:pPr indent="-330200" lvl="0" marL="457200" rtl="0" algn="l">
              <a:spcBef>
                <a:spcPts val="0"/>
              </a:spcBef>
              <a:spcAft>
                <a:spcPts val="0"/>
              </a:spcAft>
              <a:buSzPts val="1600"/>
              <a:buChar char="●"/>
            </a:pPr>
            <a:r>
              <a:rPr lang="en"/>
              <a:t>See </a:t>
            </a:r>
            <a:r>
              <a:rPr lang="en" u="sng">
                <a:solidFill>
                  <a:schemeClr val="hlink"/>
                </a:solidFill>
                <a:hlinkClick r:id="rId4"/>
              </a:rPr>
              <a:t>Auto Optimize</a:t>
            </a:r>
            <a:r>
              <a:rPr lang="en"/>
              <a:t> for more information</a:t>
            </a:r>
            <a:endParaRPr/>
          </a:p>
          <a:p>
            <a:pPr indent="-330200" lvl="0" marL="457200" rtl="0" algn="l">
              <a:spcBef>
                <a:spcPts val="0"/>
              </a:spcBef>
              <a:spcAft>
                <a:spcPts val="0"/>
              </a:spcAft>
              <a:buSzPts val="1600"/>
              <a:buChar char="●"/>
            </a:pPr>
            <a:r>
              <a:rPr lang="en"/>
              <a:t>Targets a 128MB size for each part-file</a:t>
            </a:r>
            <a:endParaRPr/>
          </a:p>
          <a:p>
            <a:pPr indent="-330200" lvl="0" marL="457200" rtl="0" algn="l">
              <a:spcBef>
                <a:spcPts val="0"/>
              </a:spcBef>
              <a:spcAft>
                <a:spcPts val="0"/>
              </a:spcAft>
              <a:buSzPts val="1600"/>
              <a:buChar char="●"/>
            </a:pPr>
            <a:r>
              <a:rPr lang="en"/>
              <a:t>Note the most optimal, but better than “tiny files”</a:t>
            </a:r>
            <a:endParaRPr/>
          </a:p>
          <a:p>
            <a:pPr indent="-330200" lvl="0" marL="457200" rtl="0" algn="l">
              <a:spcBef>
                <a:spcPts val="0"/>
              </a:spcBef>
              <a:spcAft>
                <a:spcPts val="0"/>
              </a:spcAft>
              <a:buSzPts val="1600"/>
              <a:buChar char="●"/>
            </a:pPr>
            <a:r>
              <a:rPr lang="en"/>
              <a:t>Enable these two options when on Databricks</a:t>
            </a:r>
            <a:endParaRPr/>
          </a:p>
          <a:p>
            <a:pPr indent="-330200" lvl="1" marL="914400" rtl="0" algn="l">
              <a:spcBef>
                <a:spcPts val="0"/>
              </a:spcBef>
              <a:spcAft>
                <a:spcPts val="0"/>
              </a:spcAft>
              <a:buSzPts val="1600"/>
              <a:buAutoNum type="arabicPeriod"/>
            </a:pPr>
            <a:r>
              <a:rPr b="1" lang="en"/>
              <a:t>spark.databricks.delta.optimizeWrite.enabled = true</a:t>
            </a:r>
            <a:endParaRPr b="1"/>
          </a:p>
          <a:p>
            <a:pPr indent="-330200" lvl="1" marL="914400" rtl="0" algn="l">
              <a:spcBef>
                <a:spcPts val="0"/>
              </a:spcBef>
              <a:spcAft>
                <a:spcPts val="0"/>
              </a:spcAft>
              <a:buSzPts val="1600"/>
              <a:buAutoNum type="arabicPeriod"/>
            </a:pPr>
            <a:r>
              <a:rPr b="1" lang="en"/>
              <a:t>spark.databricks.delta.autoCompact.enabled = true</a:t>
            </a:r>
            <a:endParaRPr b="1"/>
          </a:p>
          <a:p>
            <a:pPr indent="0" lvl="0" marL="0" rtl="0" algn="l">
              <a:spcBef>
                <a:spcPts val="0"/>
              </a:spcBef>
              <a:spcAft>
                <a:spcPts val="0"/>
              </a:spcAft>
              <a:buNone/>
            </a:pPr>
            <a:r>
              <a:t/>
            </a:r>
            <a:endParaRPr/>
          </a:p>
        </p:txBody>
      </p:sp>
      <p:sp>
        <p:nvSpPr>
          <p:cNvPr id="402" name="Google Shape;40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
        <p:nvSpPr>
          <p:cNvPr id="403" name="Google Shape;403;p28"/>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9"/>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Storage - Why Auto Optimize?</a:t>
            </a:r>
            <a:endParaRPr/>
          </a:p>
        </p:txBody>
      </p:sp>
      <p:pic>
        <p:nvPicPr>
          <p:cNvPr id="409" name="Google Shape;409;p29"/>
          <p:cNvPicPr preferRelativeResize="0"/>
          <p:nvPr/>
        </p:nvPicPr>
        <p:blipFill>
          <a:blip r:embed="rId3">
            <a:alphaModFix/>
          </a:blip>
          <a:stretch>
            <a:fillRect/>
          </a:stretch>
        </p:blipFill>
        <p:spPr>
          <a:xfrm flipH="1">
            <a:off x="5654200" y="3007400"/>
            <a:ext cx="3489799" cy="2136100"/>
          </a:xfrm>
          <a:prstGeom prst="rect">
            <a:avLst/>
          </a:prstGeom>
          <a:noFill/>
          <a:ln>
            <a:noFill/>
          </a:ln>
        </p:spPr>
      </p:pic>
      <p:sp>
        <p:nvSpPr>
          <p:cNvPr id="410" name="Google Shape;410;p29"/>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330200" lvl="0" marL="457200" rtl="0" algn="l">
              <a:spcBef>
                <a:spcPts val="0"/>
              </a:spcBef>
              <a:spcAft>
                <a:spcPts val="0"/>
              </a:spcAft>
              <a:buSzPts val="1600"/>
              <a:buChar char="●"/>
            </a:pPr>
            <a:r>
              <a:rPr lang="en"/>
              <a:t>Manually compacting files, or writing them out</a:t>
            </a:r>
            <a:br>
              <a:rPr lang="en"/>
            </a:br>
            <a:r>
              <a:rPr lang="en"/>
              <a:t>correctly the</a:t>
            </a:r>
            <a:r>
              <a:rPr lang="en"/>
              <a:t> </a:t>
            </a:r>
            <a:r>
              <a:rPr lang="en"/>
              <a:t>first time, is the most </a:t>
            </a:r>
            <a:r>
              <a:rPr lang="en"/>
              <a:t>efficient</a:t>
            </a:r>
            <a:r>
              <a:rPr lang="en"/>
              <a:t> process</a:t>
            </a:r>
            <a:br>
              <a:rPr lang="en"/>
            </a:br>
            <a:endParaRPr/>
          </a:p>
          <a:p>
            <a:pPr indent="-330200" lvl="0" marL="457200" rtl="0" algn="l">
              <a:spcBef>
                <a:spcPts val="0"/>
              </a:spcBef>
              <a:spcAft>
                <a:spcPts val="0"/>
              </a:spcAft>
              <a:buSzPts val="1600"/>
              <a:buChar char="●"/>
            </a:pPr>
            <a:r>
              <a:rPr lang="en"/>
              <a:t>But the Delta optimize and auto-o</a:t>
            </a:r>
            <a:r>
              <a:rPr lang="en"/>
              <a:t>ptimize</a:t>
            </a:r>
            <a:r>
              <a:rPr lang="en"/>
              <a:t> can afford</a:t>
            </a:r>
            <a:br>
              <a:rPr lang="en"/>
            </a:br>
            <a:r>
              <a:rPr lang="en"/>
              <a:t>the ability to focus on [potentially] bigger problems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To better understand this, l</a:t>
            </a:r>
            <a:r>
              <a:rPr lang="en"/>
              <a:t>et’s take a look at an</a:t>
            </a:r>
            <a:br>
              <a:rPr lang="en"/>
            </a:br>
            <a:r>
              <a:rPr lang="en"/>
              <a:t>example of how automatic optimization works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It’s a little bit academic, but it helps to </a:t>
            </a:r>
            <a:br>
              <a:rPr lang="en"/>
            </a:br>
            <a:r>
              <a:rPr lang="en"/>
              <a:t>underscore how important this concept is</a:t>
            </a:r>
            <a:endParaRPr/>
          </a:p>
          <a:p>
            <a:pPr indent="0" lvl="0" marL="0" rtl="0" algn="l">
              <a:spcBef>
                <a:spcPts val="0"/>
              </a:spcBef>
              <a:spcAft>
                <a:spcPts val="0"/>
              </a:spcAft>
              <a:buNone/>
            </a:pPr>
            <a:r>
              <a:t/>
            </a:r>
            <a:endParaRPr/>
          </a:p>
        </p:txBody>
      </p:sp>
      <p:sp>
        <p:nvSpPr>
          <p:cNvPr id="411" name="Google Shape;41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
        <p:nvSpPr>
          <p:cNvPr id="412" name="Google Shape;412;p29"/>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0"/>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304800" y="868676"/>
            <a:ext cx="4114800" cy="21030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9" name="Google Shape;419;p30"/>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420" name="Google Shape;420;p30"/>
          <p:cNvSpPr/>
          <p:nvPr/>
        </p:nvSpPr>
        <p:spPr>
          <a:xfrm>
            <a:off x="3048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1" name="Google Shape;421;p30"/>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422" name="Google Shape;422;p30"/>
          <p:cNvSpPr/>
          <p:nvPr/>
        </p:nvSpPr>
        <p:spPr>
          <a:xfrm>
            <a:off x="33528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423" name="Google Shape;423;p30"/>
          <p:cNvSpPr/>
          <p:nvPr/>
        </p:nvSpPr>
        <p:spPr>
          <a:xfrm rot="5400000">
            <a:off x="33528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4" name="Google Shape;424;p30"/>
          <p:cNvSpPr/>
          <p:nvPr/>
        </p:nvSpPr>
        <p:spPr>
          <a:xfrm rot="5400000">
            <a:off x="35814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5" name="Google Shape;425;p30"/>
          <p:cNvSpPr/>
          <p:nvPr/>
        </p:nvSpPr>
        <p:spPr>
          <a:xfrm rot="5400000">
            <a:off x="3810000"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6" name="Google Shape;426;p30"/>
          <p:cNvSpPr/>
          <p:nvPr/>
        </p:nvSpPr>
        <p:spPr>
          <a:xfrm>
            <a:off x="3810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427" name="Google Shape;427;p30"/>
          <p:cNvSpPr/>
          <p:nvPr/>
        </p:nvSpPr>
        <p:spPr>
          <a:xfrm rot="5400000">
            <a:off x="3810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8" name="Google Shape;428;p30"/>
          <p:cNvSpPr/>
          <p:nvPr/>
        </p:nvSpPr>
        <p:spPr>
          <a:xfrm rot="5400000">
            <a:off x="6096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9" name="Google Shape;429;p30"/>
          <p:cNvSpPr/>
          <p:nvPr/>
        </p:nvSpPr>
        <p:spPr>
          <a:xfrm rot="5400000">
            <a:off x="8382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30" name="Google Shape;430;p30"/>
          <p:cNvSpPr/>
          <p:nvPr/>
        </p:nvSpPr>
        <p:spPr>
          <a:xfrm>
            <a:off x="13716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431" name="Google Shape;431;p30"/>
          <p:cNvSpPr/>
          <p:nvPr/>
        </p:nvSpPr>
        <p:spPr>
          <a:xfrm rot="5400000">
            <a:off x="13716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32" name="Google Shape;432;p30"/>
          <p:cNvSpPr/>
          <p:nvPr/>
        </p:nvSpPr>
        <p:spPr>
          <a:xfrm rot="5400000">
            <a:off x="16002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33" name="Google Shape;433;p30"/>
          <p:cNvSpPr/>
          <p:nvPr/>
        </p:nvSpPr>
        <p:spPr>
          <a:xfrm rot="5400000">
            <a:off x="18288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34" name="Google Shape;434;p30"/>
          <p:cNvSpPr/>
          <p:nvPr/>
        </p:nvSpPr>
        <p:spPr>
          <a:xfrm>
            <a:off x="23622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435" name="Google Shape;435;p30"/>
          <p:cNvSpPr/>
          <p:nvPr/>
        </p:nvSpPr>
        <p:spPr>
          <a:xfrm rot="5400000">
            <a:off x="23622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36" name="Google Shape;436;p30"/>
          <p:cNvSpPr/>
          <p:nvPr/>
        </p:nvSpPr>
        <p:spPr>
          <a:xfrm rot="5400000">
            <a:off x="25908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37" name="Google Shape;437;p30"/>
          <p:cNvSpPr/>
          <p:nvPr/>
        </p:nvSpPr>
        <p:spPr>
          <a:xfrm rot="5400000">
            <a:off x="28194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cxnSp>
        <p:nvCxnSpPr>
          <p:cNvPr id="438" name="Google Shape;438;p30"/>
          <p:cNvCxnSpPr/>
          <p:nvPr/>
        </p:nvCxnSpPr>
        <p:spPr>
          <a:xfrm>
            <a:off x="17526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30"/>
          <p:cNvCxnSpPr/>
          <p:nvPr/>
        </p:nvCxnSpPr>
        <p:spPr>
          <a:xfrm>
            <a:off x="30480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440" name="Google Shape;440;p30"/>
          <p:cNvSpPr/>
          <p:nvPr/>
        </p:nvSpPr>
        <p:spPr>
          <a:xfrm>
            <a:off x="4800600" y="868436"/>
            <a:ext cx="4114800" cy="21033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1" name="Google Shape;441;p30"/>
          <p:cNvSpPr/>
          <p:nvPr/>
        </p:nvSpPr>
        <p:spPr>
          <a:xfrm>
            <a:off x="78486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442" name="Google Shape;442;p30"/>
          <p:cNvSpPr/>
          <p:nvPr/>
        </p:nvSpPr>
        <p:spPr>
          <a:xfrm rot="5400000">
            <a:off x="78486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43" name="Google Shape;443;p30"/>
          <p:cNvSpPr/>
          <p:nvPr/>
        </p:nvSpPr>
        <p:spPr>
          <a:xfrm rot="5400000">
            <a:off x="80772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44" name="Google Shape;444;p30"/>
          <p:cNvSpPr/>
          <p:nvPr/>
        </p:nvSpPr>
        <p:spPr>
          <a:xfrm rot="5400000">
            <a:off x="8305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45" name="Google Shape;445;p30"/>
          <p:cNvSpPr/>
          <p:nvPr/>
        </p:nvSpPr>
        <p:spPr>
          <a:xfrm>
            <a:off x="48768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446" name="Google Shape;446;p30"/>
          <p:cNvSpPr/>
          <p:nvPr/>
        </p:nvSpPr>
        <p:spPr>
          <a:xfrm rot="5400000">
            <a:off x="48768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47" name="Google Shape;447;p30"/>
          <p:cNvSpPr/>
          <p:nvPr/>
        </p:nvSpPr>
        <p:spPr>
          <a:xfrm rot="5400000">
            <a:off x="51054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48" name="Google Shape;448;p30"/>
          <p:cNvSpPr/>
          <p:nvPr/>
        </p:nvSpPr>
        <p:spPr>
          <a:xfrm rot="5400000">
            <a:off x="53340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49" name="Google Shape;449;p30"/>
          <p:cNvSpPr/>
          <p:nvPr/>
        </p:nvSpPr>
        <p:spPr>
          <a:xfrm>
            <a:off x="58674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450" name="Google Shape;450;p30"/>
          <p:cNvSpPr/>
          <p:nvPr/>
        </p:nvSpPr>
        <p:spPr>
          <a:xfrm rot="5400000">
            <a:off x="58674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51" name="Google Shape;451;p30"/>
          <p:cNvSpPr/>
          <p:nvPr/>
        </p:nvSpPr>
        <p:spPr>
          <a:xfrm rot="5400000">
            <a:off x="60960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52" name="Google Shape;452;p30"/>
          <p:cNvSpPr/>
          <p:nvPr/>
        </p:nvSpPr>
        <p:spPr>
          <a:xfrm rot="5400000">
            <a:off x="63246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53" name="Google Shape;453;p30"/>
          <p:cNvSpPr/>
          <p:nvPr/>
        </p:nvSpPr>
        <p:spPr>
          <a:xfrm>
            <a:off x="68580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454" name="Google Shape;454;p30"/>
          <p:cNvSpPr/>
          <p:nvPr/>
        </p:nvSpPr>
        <p:spPr>
          <a:xfrm rot="5400000">
            <a:off x="68580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55" name="Google Shape;455;p30"/>
          <p:cNvSpPr/>
          <p:nvPr/>
        </p:nvSpPr>
        <p:spPr>
          <a:xfrm rot="5400000">
            <a:off x="70866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56" name="Google Shape;456;p30"/>
          <p:cNvSpPr/>
          <p:nvPr/>
        </p:nvSpPr>
        <p:spPr>
          <a:xfrm rot="5400000">
            <a:off x="73152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57" name="Google Shape;457;p30"/>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Traditional Writes</a:t>
            </a:r>
            <a:endParaRPr b="1" sz="1300">
              <a:latin typeface="Barlow"/>
              <a:ea typeface="Barlow"/>
              <a:cs typeface="Barlow"/>
              <a:sym typeface="Barlow"/>
            </a:endParaRPr>
          </a:p>
        </p:txBody>
      </p:sp>
      <p:sp>
        <p:nvSpPr>
          <p:cNvPr id="458" name="Google Shape;458;p30"/>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Optimized Writes</a:t>
            </a:r>
            <a:endParaRPr b="1" sz="1300">
              <a:solidFill>
                <a:srgbClr val="B7B7B7"/>
              </a:solidFill>
              <a:latin typeface="Barlow"/>
              <a:ea typeface="Barlow"/>
              <a:cs typeface="Barlow"/>
              <a:sym typeface="Barlow"/>
            </a:endParaRPr>
          </a:p>
        </p:txBody>
      </p:sp>
      <p:sp>
        <p:nvSpPr>
          <p:cNvPr id="459" name="Google Shape;459;p30"/>
          <p:cNvSpPr/>
          <p:nvPr/>
        </p:nvSpPr>
        <p:spPr>
          <a:xfrm>
            <a:off x="48006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460" name="Google Shape;460;p30"/>
          <p:cNvCxnSpPr/>
          <p:nvPr/>
        </p:nvCxnSpPr>
        <p:spPr>
          <a:xfrm>
            <a:off x="62484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461" name="Google Shape;461;p30"/>
          <p:cNvCxnSpPr/>
          <p:nvPr/>
        </p:nvCxnSpPr>
        <p:spPr>
          <a:xfrm>
            <a:off x="75438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462" name="Google Shape;462;p30"/>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463" name="Google Shape;463;p30"/>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464" name="Google Shape;464;p30"/>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sp>
        <p:nvSpPr>
          <p:cNvPr id="465" name="Google Shape;465;p30"/>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466" name="Google Shape;466;p30"/>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467" name="Google Shape;467;p30"/>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468" name="Google Shape;468;p30"/>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600"/>
              <a:t>Storage - Traditional Writes</a:t>
            </a:r>
            <a:endParaRPr sz="2600"/>
          </a:p>
        </p:txBody>
      </p:sp>
      <p:sp>
        <p:nvSpPr>
          <p:cNvPr id="469" name="Google Shape;469;p30"/>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1 of 5</a:t>
            </a:r>
            <a:endParaRPr sz="2000"/>
          </a:p>
        </p:txBody>
      </p:sp>
      <p:pic>
        <p:nvPicPr>
          <p:cNvPr id="470" name="Google Shape;470;p30"/>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1"/>
          <p:cNvSpPr/>
          <p:nvPr/>
        </p:nvSpPr>
        <p:spPr>
          <a:xfrm>
            <a:off x="304800" y="868676"/>
            <a:ext cx="4114800" cy="21030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6" name="Google Shape;476;p31"/>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477" name="Google Shape;477;p31"/>
          <p:cNvSpPr/>
          <p:nvPr/>
        </p:nvSpPr>
        <p:spPr>
          <a:xfrm>
            <a:off x="3048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8" name="Google Shape;478;p31"/>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479" name="Google Shape;479;p31"/>
          <p:cNvSpPr/>
          <p:nvPr/>
        </p:nvSpPr>
        <p:spPr>
          <a:xfrm>
            <a:off x="33528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480" name="Google Shape;480;p31"/>
          <p:cNvSpPr/>
          <p:nvPr/>
        </p:nvSpPr>
        <p:spPr>
          <a:xfrm rot="5400000">
            <a:off x="33528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81" name="Google Shape;481;p31"/>
          <p:cNvSpPr/>
          <p:nvPr/>
        </p:nvSpPr>
        <p:spPr>
          <a:xfrm rot="5400000">
            <a:off x="35814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82" name="Google Shape;482;p31"/>
          <p:cNvSpPr/>
          <p:nvPr/>
        </p:nvSpPr>
        <p:spPr>
          <a:xfrm rot="5400000">
            <a:off x="3810000"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83" name="Google Shape;483;p31"/>
          <p:cNvSpPr/>
          <p:nvPr/>
        </p:nvSpPr>
        <p:spPr>
          <a:xfrm>
            <a:off x="3810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484" name="Google Shape;484;p31"/>
          <p:cNvSpPr/>
          <p:nvPr/>
        </p:nvSpPr>
        <p:spPr>
          <a:xfrm rot="5400000">
            <a:off x="3810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85" name="Google Shape;485;p31"/>
          <p:cNvSpPr/>
          <p:nvPr/>
        </p:nvSpPr>
        <p:spPr>
          <a:xfrm rot="5400000">
            <a:off x="6096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86" name="Google Shape;486;p31"/>
          <p:cNvSpPr/>
          <p:nvPr/>
        </p:nvSpPr>
        <p:spPr>
          <a:xfrm rot="5400000">
            <a:off x="8382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87" name="Google Shape;487;p31"/>
          <p:cNvSpPr/>
          <p:nvPr/>
        </p:nvSpPr>
        <p:spPr>
          <a:xfrm>
            <a:off x="13716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488" name="Google Shape;488;p31"/>
          <p:cNvSpPr/>
          <p:nvPr/>
        </p:nvSpPr>
        <p:spPr>
          <a:xfrm rot="5400000">
            <a:off x="13716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89" name="Google Shape;489;p31"/>
          <p:cNvSpPr/>
          <p:nvPr/>
        </p:nvSpPr>
        <p:spPr>
          <a:xfrm rot="5400000">
            <a:off x="16002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90" name="Google Shape;490;p31"/>
          <p:cNvSpPr/>
          <p:nvPr/>
        </p:nvSpPr>
        <p:spPr>
          <a:xfrm rot="5400000">
            <a:off x="18288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91" name="Google Shape;491;p31"/>
          <p:cNvSpPr/>
          <p:nvPr/>
        </p:nvSpPr>
        <p:spPr>
          <a:xfrm>
            <a:off x="23622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492" name="Google Shape;492;p31"/>
          <p:cNvSpPr/>
          <p:nvPr/>
        </p:nvSpPr>
        <p:spPr>
          <a:xfrm rot="5400000">
            <a:off x="23622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93" name="Google Shape;493;p31"/>
          <p:cNvSpPr/>
          <p:nvPr/>
        </p:nvSpPr>
        <p:spPr>
          <a:xfrm rot="5400000">
            <a:off x="25908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94" name="Google Shape;494;p31"/>
          <p:cNvSpPr/>
          <p:nvPr/>
        </p:nvSpPr>
        <p:spPr>
          <a:xfrm rot="5400000">
            <a:off x="28194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cxnSp>
        <p:nvCxnSpPr>
          <p:cNvPr id="495" name="Google Shape;495;p31"/>
          <p:cNvCxnSpPr/>
          <p:nvPr/>
        </p:nvCxnSpPr>
        <p:spPr>
          <a:xfrm>
            <a:off x="17526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31"/>
          <p:cNvCxnSpPr/>
          <p:nvPr/>
        </p:nvCxnSpPr>
        <p:spPr>
          <a:xfrm>
            <a:off x="30480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497" name="Google Shape;497;p31"/>
          <p:cNvSpPr/>
          <p:nvPr/>
        </p:nvSpPr>
        <p:spPr>
          <a:xfrm rot="5400000">
            <a:off x="533400" y="365745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498" name="Google Shape;498;p31"/>
          <p:cNvSpPr/>
          <p:nvPr/>
        </p:nvSpPr>
        <p:spPr>
          <a:xfrm rot="5400000">
            <a:off x="762000" y="365745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499" name="Google Shape;499;p31"/>
          <p:cNvSpPr/>
          <p:nvPr/>
        </p:nvSpPr>
        <p:spPr>
          <a:xfrm rot="5400000">
            <a:off x="990600" y="365745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500" name="Google Shape;500;p31"/>
          <p:cNvSpPr/>
          <p:nvPr/>
        </p:nvSpPr>
        <p:spPr>
          <a:xfrm rot="5400000">
            <a:off x="1219200" y="365745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501" name="Google Shape;501;p31"/>
          <p:cNvSpPr/>
          <p:nvPr/>
        </p:nvSpPr>
        <p:spPr>
          <a:xfrm>
            <a:off x="4800600" y="868436"/>
            <a:ext cx="4114800" cy="21033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2" name="Google Shape;502;p31"/>
          <p:cNvSpPr/>
          <p:nvPr/>
        </p:nvSpPr>
        <p:spPr>
          <a:xfrm>
            <a:off x="78486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503" name="Google Shape;503;p31"/>
          <p:cNvSpPr/>
          <p:nvPr/>
        </p:nvSpPr>
        <p:spPr>
          <a:xfrm rot="5400000">
            <a:off x="78486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04" name="Google Shape;504;p31"/>
          <p:cNvSpPr/>
          <p:nvPr/>
        </p:nvSpPr>
        <p:spPr>
          <a:xfrm rot="5400000">
            <a:off x="80772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05" name="Google Shape;505;p31"/>
          <p:cNvSpPr/>
          <p:nvPr/>
        </p:nvSpPr>
        <p:spPr>
          <a:xfrm rot="5400000">
            <a:off x="8305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06" name="Google Shape;506;p31"/>
          <p:cNvSpPr/>
          <p:nvPr/>
        </p:nvSpPr>
        <p:spPr>
          <a:xfrm>
            <a:off x="48768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507" name="Google Shape;507;p31"/>
          <p:cNvSpPr/>
          <p:nvPr/>
        </p:nvSpPr>
        <p:spPr>
          <a:xfrm rot="5400000">
            <a:off x="48768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08" name="Google Shape;508;p31"/>
          <p:cNvSpPr/>
          <p:nvPr/>
        </p:nvSpPr>
        <p:spPr>
          <a:xfrm rot="5400000">
            <a:off x="51054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09" name="Google Shape;509;p31"/>
          <p:cNvSpPr/>
          <p:nvPr/>
        </p:nvSpPr>
        <p:spPr>
          <a:xfrm rot="5400000">
            <a:off x="53340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10" name="Google Shape;510;p31"/>
          <p:cNvSpPr/>
          <p:nvPr/>
        </p:nvSpPr>
        <p:spPr>
          <a:xfrm>
            <a:off x="58674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511" name="Google Shape;511;p31"/>
          <p:cNvSpPr/>
          <p:nvPr/>
        </p:nvSpPr>
        <p:spPr>
          <a:xfrm rot="5400000">
            <a:off x="58674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12" name="Google Shape;512;p31"/>
          <p:cNvSpPr/>
          <p:nvPr/>
        </p:nvSpPr>
        <p:spPr>
          <a:xfrm rot="5400000">
            <a:off x="60960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13" name="Google Shape;513;p31"/>
          <p:cNvSpPr/>
          <p:nvPr/>
        </p:nvSpPr>
        <p:spPr>
          <a:xfrm rot="5400000">
            <a:off x="63246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14" name="Google Shape;514;p31"/>
          <p:cNvSpPr/>
          <p:nvPr/>
        </p:nvSpPr>
        <p:spPr>
          <a:xfrm>
            <a:off x="68580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515" name="Google Shape;515;p31"/>
          <p:cNvSpPr/>
          <p:nvPr/>
        </p:nvSpPr>
        <p:spPr>
          <a:xfrm rot="5400000">
            <a:off x="68580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16" name="Google Shape;516;p31"/>
          <p:cNvSpPr/>
          <p:nvPr/>
        </p:nvSpPr>
        <p:spPr>
          <a:xfrm rot="5400000">
            <a:off x="70866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17" name="Google Shape;517;p31"/>
          <p:cNvSpPr/>
          <p:nvPr/>
        </p:nvSpPr>
        <p:spPr>
          <a:xfrm rot="5400000">
            <a:off x="73152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18" name="Google Shape;518;p31"/>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Traditional Writes</a:t>
            </a:r>
            <a:endParaRPr b="1" sz="1300">
              <a:latin typeface="Barlow"/>
              <a:ea typeface="Barlow"/>
              <a:cs typeface="Barlow"/>
              <a:sym typeface="Barlow"/>
            </a:endParaRPr>
          </a:p>
        </p:txBody>
      </p:sp>
      <p:sp>
        <p:nvSpPr>
          <p:cNvPr id="519" name="Google Shape;519;p31"/>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Optimized Writes</a:t>
            </a:r>
            <a:endParaRPr b="1" sz="1300">
              <a:solidFill>
                <a:srgbClr val="B7B7B7"/>
              </a:solidFill>
              <a:latin typeface="Barlow"/>
              <a:ea typeface="Barlow"/>
              <a:cs typeface="Barlow"/>
              <a:sym typeface="Barlow"/>
            </a:endParaRPr>
          </a:p>
        </p:txBody>
      </p:sp>
      <p:sp>
        <p:nvSpPr>
          <p:cNvPr id="520" name="Google Shape;520;p31"/>
          <p:cNvSpPr/>
          <p:nvPr/>
        </p:nvSpPr>
        <p:spPr>
          <a:xfrm>
            <a:off x="48006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521" name="Google Shape;521;p31"/>
          <p:cNvCxnSpPr/>
          <p:nvPr/>
        </p:nvCxnSpPr>
        <p:spPr>
          <a:xfrm>
            <a:off x="62484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522" name="Google Shape;522;p31"/>
          <p:cNvCxnSpPr/>
          <p:nvPr/>
        </p:nvCxnSpPr>
        <p:spPr>
          <a:xfrm>
            <a:off x="75438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523" name="Google Shape;523;p31"/>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524" name="Google Shape;524;p31"/>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525" name="Google Shape;525;p31"/>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526" name="Google Shape;526;p31"/>
          <p:cNvCxnSpPr>
            <a:stCxn id="484" idx="3"/>
            <a:endCxn id="497" idx="1"/>
          </p:cNvCxnSpPr>
          <p:nvPr/>
        </p:nvCxnSpPr>
        <p:spPr>
          <a:xfrm>
            <a:off x="609612" y="1676418"/>
            <a:ext cx="152400" cy="1828500"/>
          </a:xfrm>
          <a:prstGeom prst="straightConnector1">
            <a:avLst/>
          </a:prstGeom>
          <a:noFill/>
          <a:ln cap="flat" cmpd="sng" w="19050">
            <a:solidFill>
              <a:schemeClr val="accent2"/>
            </a:solidFill>
            <a:prstDash val="solid"/>
            <a:round/>
            <a:headEnd len="med" w="med" type="none"/>
            <a:tailEnd len="med" w="med" type="triangle"/>
          </a:ln>
        </p:spPr>
      </p:cxnSp>
      <p:cxnSp>
        <p:nvCxnSpPr>
          <p:cNvPr id="527" name="Google Shape;527;p31"/>
          <p:cNvCxnSpPr>
            <a:stCxn id="488" idx="3"/>
            <a:endCxn id="498" idx="1"/>
          </p:cNvCxnSpPr>
          <p:nvPr/>
        </p:nvCxnSpPr>
        <p:spPr>
          <a:xfrm flipH="1">
            <a:off x="990612" y="1676418"/>
            <a:ext cx="609600" cy="1828500"/>
          </a:xfrm>
          <a:prstGeom prst="straightConnector1">
            <a:avLst/>
          </a:prstGeom>
          <a:noFill/>
          <a:ln cap="flat" cmpd="sng" w="19050">
            <a:solidFill>
              <a:schemeClr val="accent2"/>
            </a:solidFill>
            <a:prstDash val="solid"/>
            <a:round/>
            <a:headEnd len="med" w="med" type="none"/>
            <a:tailEnd len="med" w="med" type="triangle"/>
          </a:ln>
        </p:spPr>
      </p:cxnSp>
      <p:cxnSp>
        <p:nvCxnSpPr>
          <p:cNvPr id="528" name="Google Shape;528;p31"/>
          <p:cNvCxnSpPr>
            <a:stCxn id="492" idx="3"/>
            <a:endCxn id="499" idx="1"/>
          </p:cNvCxnSpPr>
          <p:nvPr/>
        </p:nvCxnSpPr>
        <p:spPr>
          <a:xfrm flipH="1">
            <a:off x="1219212" y="1676418"/>
            <a:ext cx="1371600" cy="1828500"/>
          </a:xfrm>
          <a:prstGeom prst="straightConnector1">
            <a:avLst/>
          </a:prstGeom>
          <a:noFill/>
          <a:ln cap="flat" cmpd="sng" w="19050">
            <a:solidFill>
              <a:schemeClr val="accent2"/>
            </a:solidFill>
            <a:prstDash val="solid"/>
            <a:round/>
            <a:headEnd len="med" w="med" type="none"/>
            <a:tailEnd len="med" w="med" type="triangle"/>
          </a:ln>
        </p:spPr>
      </p:cxnSp>
      <p:cxnSp>
        <p:nvCxnSpPr>
          <p:cNvPr id="529" name="Google Shape;529;p31"/>
          <p:cNvCxnSpPr>
            <a:stCxn id="480" idx="3"/>
            <a:endCxn id="500" idx="1"/>
          </p:cNvCxnSpPr>
          <p:nvPr/>
        </p:nvCxnSpPr>
        <p:spPr>
          <a:xfrm flipH="1">
            <a:off x="1447812" y="1676418"/>
            <a:ext cx="2133600" cy="1828500"/>
          </a:xfrm>
          <a:prstGeom prst="straightConnector1">
            <a:avLst/>
          </a:prstGeom>
          <a:noFill/>
          <a:ln cap="flat" cmpd="sng" w="19050">
            <a:solidFill>
              <a:schemeClr val="accent2"/>
            </a:solidFill>
            <a:prstDash val="solid"/>
            <a:round/>
            <a:headEnd len="med" w="med" type="none"/>
            <a:tailEnd len="med" w="med" type="triangle"/>
          </a:ln>
        </p:spPr>
      </p:cxnSp>
      <p:sp>
        <p:nvSpPr>
          <p:cNvPr id="530" name="Google Shape;530;p31"/>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531" name="Google Shape;531;p31"/>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532" name="Google Shape;532;p31"/>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533" name="Google Shape;533;p31"/>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500"/>
              <a:t>Storage - Traditional Writes</a:t>
            </a:r>
            <a:endParaRPr sz="2500"/>
          </a:p>
        </p:txBody>
      </p:sp>
      <p:sp>
        <p:nvSpPr>
          <p:cNvPr id="534" name="Google Shape;534;p31"/>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2</a:t>
            </a:r>
            <a:r>
              <a:rPr lang="en" sz="2000"/>
              <a:t> of 5</a:t>
            </a:r>
            <a:endParaRPr sz="2000"/>
          </a:p>
        </p:txBody>
      </p:sp>
      <p:sp>
        <p:nvSpPr>
          <p:cNvPr id="535" name="Google Shape;535;p31"/>
          <p:cNvSpPr txBox="1"/>
          <p:nvPr>
            <p:ph idx="4294967295" type="title"/>
          </p:nvPr>
        </p:nvSpPr>
        <p:spPr>
          <a:xfrm>
            <a:off x="1447800" y="47244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Each task will write one part file to the target disk-partition</a:t>
            </a:r>
            <a:endParaRPr sz="2000"/>
          </a:p>
        </p:txBody>
      </p:sp>
      <p:sp>
        <p:nvSpPr>
          <p:cNvPr id="536" name="Google Shape;536;p31"/>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7" name="Google Shape;537;p31"/>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2"/>
          <p:cNvSpPr/>
          <p:nvPr/>
        </p:nvSpPr>
        <p:spPr>
          <a:xfrm>
            <a:off x="304800" y="868676"/>
            <a:ext cx="4114800" cy="21030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3" name="Google Shape;543;p32"/>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544" name="Google Shape;544;p32"/>
          <p:cNvSpPr/>
          <p:nvPr/>
        </p:nvSpPr>
        <p:spPr>
          <a:xfrm>
            <a:off x="3048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FFFFFF"/>
              </a:solidFill>
            </a:endParaRPr>
          </a:p>
        </p:txBody>
      </p:sp>
      <p:sp>
        <p:nvSpPr>
          <p:cNvPr id="545" name="Google Shape;545;p32"/>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546" name="Google Shape;546;p32"/>
          <p:cNvSpPr/>
          <p:nvPr/>
        </p:nvSpPr>
        <p:spPr>
          <a:xfrm>
            <a:off x="33528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547" name="Google Shape;547;p32"/>
          <p:cNvSpPr/>
          <p:nvPr/>
        </p:nvSpPr>
        <p:spPr>
          <a:xfrm rot="5400000">
            <a:off x="33528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48" name="Google Shape;548;p32"/>
          <p:cNvSpPr/>
          <p:nvPr/>
        </p:nvSpPr>
        <p:spPr>
          <a:xfrm rot="5400000">
            <a:off x="35814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49" name="Google Shape;549;p32"/>
          <p:cNvSpPr/>
          <p:nvPr/>
        </p:nvSpPr>
        <p:spPr>
          <a:xfrm rot="5400000">
            <a:off x="3810000"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50" name="Google Shape;550;p32"/>
          <p:cNvSpPr/>
          <p:nvPr/>
        </p:nvSpPr>
        <p:spPr>
          <a:xfrm>
            <a:off x="3810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551" name="Google Shape;551;p32"/>
          <p:cNvSpPr/>
          <p:nvPr/>
        </p:nvSpPr>
        <p:spPr>
          <a:xfrm rot="5400000">
            <a:off x="3810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52" name="Google Shape;552;p32"/>
          <p:cNvSpPr/>
          <p:nvPr/>
        </p:nvSpPr>
        <p:spPr>
          <a:xfrm rot="5400000">
            <a:off x="6096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53" name="Google Shape;553;p32"/>
          <p:cNvSpPr/>
          <p:nvPr/>
        </p:nvSpPr>
        <p:spPr>
          <a:xfrm rot="5400000">
            <a:off x="8382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54" name="Google Shape;554;p32"/>
          <p:cNvSpPr/>
          <p:nvPr/>
        </p:nvSpPr>
        <p:spPr>
          <a:xfrm>
            <a:off x="13716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555" name="Google Shape;555;p32"/>
          <p:cNvSpPr/>
          <p:nvPr/>
        </p:nvSpPr>
        <p:spPr>
          <a:xfrm rot="5400000">
            <a:off x="13716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56" name="Google Shape;556;p32"/>
          <p:cNvSpPr/>
          <p:nvPr/>
        </p:nvSpPr>
        <p:spPr>
          <a:xfrm rot="5400000">
            <a:off x="16002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57" name="Google Shape;557;p32"/>
          <p:cNvSpPr/>
          <p:nvPr/>
        </p:nvSpPr>
        <p:spPr>
          <a:xfrm rot="5400000">
            <a:off x="18288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58" name="Google Shape;558;p32"/>
          <p:cNvSpPr/>
          <p:nvPr/>
        </p:nvSpPr>
        <p:spPr>
          <a:xfrm>
            <a:off x="23622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559" name="Google Shape;559;p32"/>
          <p:cNvSpPr/>
          <p:nvPr/>
        </p:nvSpPr>
        <p:spPr>
          <a:xfrm rot="5400000">
            <a:off x="23622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60" name="Google Shape;560;p32"/>
          <p:cNvSpPr/>
          <p:nvPr/>
        </p:nvSpPr>
        <p:spPr>
          <a:xfrm rot="5400000">
            <a:off x="25908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61" name="Google Shape;561;p32"/>
          <p:cNvSpPr/>
          <p:nvPr/>
        </p:nvSpPr>
        <p:spPr>
          <a:xfrm rot="5400000">
            <a:off x="28194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cxnSp>
        <p:nvCxnSpPr>
          <p:cNvPr id="562" name="Google Shape;562;p32"/>
          <p:cNvCxnSpPr/>
          <p:nvPr/>
        </p:nvCxnSpPr>
        <p:spPr>
          <a:xfrm>
            <a:off x="17526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563" name="Google Shape;563;p32"/>
          <p:cNvCxnSpPr/>
          <p:nvPr/>
        </p:nvCxnSpPr>
        <p:spPr>
          <a:xfrm>
            <a:off x="30480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564" name="Google Shape;564;p32"/>
          <p:cNvSpPr/>
          <p:nvPr/>
        </p:nvSpPr>
        <p:spPr>
          <a:xfrm>
            <a:off x="4800600" y="868436"/>
            <a:ext cx="4114800" cy="21033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5" name="Google Shape;565;p32"/>
          <p:cNvSpPr/>
          <p:nvPr/>
        </p:nvSpPr>
        <p:spPr>
          <a:xfrm>
            <a:off x="78486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566" name="Google Shape;566;p32"/>
          <p:cNvSpPr/>
          <p:nvPr/>
        </p:nvSpPr>
        <p:spPr>
          <a:xfrm rot="5400000">
            <a:off x="78486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67" name="Google Shape;567;p32"/>
          <p:cNvSpPr/>
          <p:nvPr/>
        </p:nvSpPr>
        <p:spPr>
          <a:xfrm rot="5400000">
            <a:off x="80772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68" name="Google Shape;568;p32"/>
          <p:cNvSpPr/>
          <p:nvPr/>
        </p:nvSpPr>
        <p:spPr>
          <a:xfrm rot="5400000">
            <a:off x="8305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69" name="Google Shape;569;p32"/>
          <p:cNvSpPr/>
          <p:nvPr/>
        </p:nvSpPr>
        <p:spPr>
          <a:xfrm>
            <a:off x="48768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570" name="Google Shape;570;p32"/>
          <p:cNvSpPr/>
          <p:nvPr/>
        </p:nvSpPr>
        <p:spPr>
          <a:xfrm rot="5400000">
            <a:off x="48768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71" name="Google Shape;571;p32"/>
          <p:cNvSpPr/>
          <p:nvPr/>
        </p:nvSpPr>
        <p:spPr>
          <a:xfrm rot="5400000">
            <a:off x="51054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72" name="Google Shape;572;p32"/>
          <p:cNvSpPr/>
          <p:nvPr/>
        </p:nvSpPr>
        <p:spPr>
          <a:xfrm rot="5400000">
            <a:off x="53340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73" name="Google Shape;573;p32"/>
          <p:cNvSpPr/>
          <p:nvPr/>
        </p:nvSpPr>
        <p:spPr>
          <a:xfrm>
            <a:off x="58674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574" name="Google Shape;574;p32"/>
          <p:cNvSpPr/>
          <p:nvPr/>
        </p:nvSpPr>
        <p:spPr>
          <a:xfrm rot="5400000">
            <a:off x="58674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75" name="Google Shape;575;p32"/>
          <p:cNvSpPr/>
          <p:nvPr/>
        </p:nvSpPr>
        <p:spPr>
          <a:xfrm rot="5400000">
            <a:off x="60960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76" name="Google Shape;576;p32"/>
          <p:cNvSpPr/>
          <p:nvPr/>
        </p:nvSpPr>
        <p:spPr>
          <a:xfrm rot="5400000">
            <a:off x="63246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77" name="Google Shape;577;p32"/>
          <p:cNvSpPr/>
          <p:nvPr/>
        </p:nvSpPr>
        <p:spPr>
          <a:xfrm>
            <a:off x="68580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578" name="Google Shape;578;p32"/>
          <p:cNvSpPr/>
          <p:nvPr/>
        </p:nvSpPr>
        <p:spPr>
          <a:xfrm rot="5400000">
            <a:off x="68580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79" name="Google Shape;579;p32"/>
          <p:cNvSpPr/>
          <p:nvPr/>
        </p:nvSpPr>
        <p:spPr>
          <a:xfrm rot="5400000">
            <a:off x="70866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80" name="Google Shape;580;p32"/>
          <p:cNvSpPr/>
          <p:nvPr/>
        </p:nvSpPr>
        <p:spPr>
          <a:xfrm rot="5400000">
            <a:off x="73152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81" name="Google Shape;581;p32"/>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Traditional Writes</a:t>
            </a:r>
            <a:endParaRPr b="1" sz="1300">
              <a:latin typeface="Barlow"/>
              <a:ea typeface="Barlow"/>
              <a:cs typeface="Barlow"/>
              <a:sym typeface="Barlow"/>
            </a:endParaRPr>
          </a:p>
        </p:txBody>
      </p:sp>
      <p:sp>
        <p:nvSpPr>
          <p:cNvPr id="582" name="Google Shape;582;p32"/>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Optimized Writes</a:t>
            </a:r>
            <a:endParaRPr b="1" sz="1300">
              <a:solidFill>
                <a:srgbClr val="B7B7B7"/>
              </a:solidFill>
              <a:latin typeface="Barlow"/>
              <a:ea typeface="Barlow"/>
              <a:cs typeface="Barlow"/>
              <a:sym typeface="Barlow"/>
            </a:endParaRPr>
          </a:p>
        </p:txBody>
      </p:sp>
      <p:sp>
        <p:nvSpPr>
          <p:cNvPr id="583" name="Google Shape;583;p32"/>
          <p:cNvSpPr/>
          <p:nvPr/>
        </p:nvSpPr>
        <p:spPr>
          <a:xfrm>
            <a:off x="48006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584" name="Google Shape;584;p32"/>
          <p:cNvCxnSpPr/>
          <p:nvPr/>
        </p:nvCxnSpPr>
        <p:spPr>
          <a:xfrm>
            <a:off x="62484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585" name="Google Shape;585;p32"/>
          <p:cNvCxnSpPr/>
          <p:nvPr/>
        </p:nvCxnSpPr>
        <p:spPr>
          <a:xfrm>
            <a:off x="75438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586" name="Google Shape;586;p32"/>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587" name="Google Shape;587;p32"/>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588" name="Google Shape;588;p32"/>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sp>
        <p:nvSpPr>
          <p:cNvPr id="589" name="Google Shape;589;p32"/>
          <p:cNvSpPr/>
          <p:nvPr/>
        </p:nvSpPr>
        <p:spPr>
          <a:xfrm rot="5400000">
            <a:off x="18288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590" name="Google Shape;590;p32"/>
          <p:cNvSpPr/>
          <p:nvPr/>
        </p:nvSpPr>
        <p:spPr>
          <a:xfrm rot="5400000">
            <a:off x="20574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591" name="Google Shape;591;p32"/>
          <p:cNvSpPr/>
          <p:nvPr/>
        </p:nvSpPr>
        <p:spPr>
          <a:xfrm rot="5400000">
            <a:off x="22860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592" name="Google Shape;592;p32"/>
          <p:cNvSpPr/>
          <p:nvPr/>
        </p:nvSpPr>
        <p:spPr>
          <a:xfrm rot="5400000">
            <a:off x="25146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cxnSp>
        <p:nvCxnSpPr>
          <p:cNvPr id="593" name="Google Shape;593;p32"/>
          <p:cNvCxnSpPr>
            <a:stCxn id="552" idx="3"/>
            <a:endCxn id="589" idx="1"/>
          </p:cNvCxnSpPr>
          <p:nvPr/>
        </p:nvCxnSpPr>
        <p:spPr>
          <a:xfrm>
            <a:off x="838212" y="1676418"/>
            <a:ext cx="1219200" cy="1828500"/>
          </a:xfrm>
          <a:prstGeom prst="straightConnector1">
            <a:avLst/>
          </a:prstGeom>
          <a:noFill/>
          <a:ln cap="flat" cmpd="sng" w="19050">
            <a:solidFill>
              <a:schemeClr val="accent6"/>
            </a:solidFill>
            <a:prstDash val="solid"/>
            <a:round/>
            <a:headEnd len="med" w="med" type="none"/>
            <a:tailEnd len="med" w="med" type="triangle"/>
          </a:ln>
        </p:spPr>
      </p:cxnSp>
      <p:cxnSp>
        <p:nvCxnSpPr>
          <p:cNvPr id="594" name="Google Shape;594;p32"/>
          <p:cNvCxnSpPr>
            <a:endCxn id="590" idx="1"/>
          </p:cNvCxnSpPr>
          <p:nvPr/>
        </p:nvCxnSpPr>
        <p:spPr>
          <a:xfrm>
            <a:off x="1828800" y="1676550"/>
            <a:ext cx="457200" cy="1828500"/>
          </a:xfrm>
          <a:prstGeom prst="straightConnector1">
            <a:avLst/>
          </a:prstGeom>
          <a:noFill/>
          <a:ln cap="flat" cmpd="sng" w="19050">
            <a:solidFill>
              <a:schemeClr val="accent6"/>
            </a:solidFill>
            <a:prstDash val="solid"/>
            <a:round/>
            <a:headEnd len="med" w="med" type="none"/>
            <a:tailEnd len="med" w="med" type="triangle"/>
          </a:ln>
        </p:spPr>
      </p:cxnSp>
      <p:cxnSp>
        <p:nvCxnSpPr>
          <p:cNvPr id="595" name="Google Shape;595;p32"/>
          <p:cNvCxnSpPr>
            <a:stCxn id="560" idx="3"/>
            <a:endCxn id="591" idx="1"/>
          </p:cNvCxnSpPr>
          <p:nvPr/>
        </p:nvCxnSpPr>
        <p:spPr>
          <a:xfrm flipH="1">
            <a:off x="2514612" y="1676418"/>
            <a:ext cx="304800" cy="1828500"/>
          </a:xfrm>
          <a:prstGeom prst="straightConnector1">
            <a:avLst/>
          </a:prstGeom>
          <a:noFill/>
          <a:ln cap="flat" cmpd="sng" w="19050">
            <a:solidFill>
              <a:schemeClr val="accent6"/>
            </a:solidFill>
            <a:prstDash val="solid"/>
            <a:round/>
            <a:headEnd len="med" w="med" type="none"/>
            <a:tailEnd len="med" w="med" type="triangle"/>
          </a:ln>
        </p:spPr>
      </p:cxnSp>
      <p:cxnSp>
        <p:nvCxnSpPr>
          <p:cNvPr id="596" name="Google Shape;596;p32"/>
          <p:cNvCxnSpPr>
            <a:stCxn id="548" idx="3"/>
            <a:endCxn id="592" idx="1"/>
          </p:cNvCxnSpPr>
          <p:nvPr/>
        </p:nvCxnSpPr>
        <p:spPr>
          <a:xfrm flipH="1">
            <a:off x="2743212" y="1676418"/>
            <a:ext cx="1066800" cy="1828500"/>
          </a:xfrm>
          <a:prstGeom prst="straightConnector1">
            <a:avLst/>
          </a:prstGeom>
          <a:noFill/>
          <a:ln cap="flat" cmpd="sng" w="19050">
            <a:solidFill>
              <a:schemeClr val="accent6"/>
            </a:solidFill>
            <a:prstDash val="solid"/>
            <a:round/>
            <a:headEnd len="med" w="med" type="none"/>
            <a:tailEnd len="med" w="med" type="triangle"/>
          </a:ln>
        </p:spPr>
      </p:cxnSp>
      <p:sp>
        <p:nvSpPr>
          <p:cNvPr id="597" name="Google Shape;597;p32"/>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598" name="Google Shape;598;p32"/>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599" name="Google Shape;599;p32"/>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600" name="Google Shape;600;p32"/>
          <p:cNvSpPr/>
          <p:nvPr/>
        </p:nvSpPr>
        <p:spPr>
          <a:xfrm rot="5400000">
            <a:off x="5334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601" name="Google Shape;601;p32"/>
          <p:cNvSpPr/>
          <p:nvPr/>
        </p:nvSpPr>
        <p:spPr>
          <a:xfrm rot="5400000">
            <a:off x="7620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602" name="Google Shape;602;p32"/>
          <p:cNvSpPr/>
          <p:nvPr/>
        </p:nvSpPr>
        <p:spPr>
          <a:xfrm rot="5400000">
            <a:off x="9906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603" name="Google Shape;603;p32"/>
          <p:cNvSpPr/>
          <p:nvPr/>
        </p:nvSpPr>
        <p:spPr>
          <a:xfrm rot="5400000">
            <a:off x="12192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604" name="Google Shape;604;p32"/>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500"/>
              <a:t>Storage - Traditional Writes</a:t>
            </a:r>
            <a:endParaRPr sz="2500"/>
          </a:p>
        </p:txBody>
      </p:sp>
      <p:sp>
        <p:nvSpPr>
          <p:cNvPr id="605" name="Google Shape;605;p32"/>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2</a:t>
            </a:r>
            <a:r>
              <a:rPr lang="en" sz="2000"/>
              <a:t> of 5</a:t>
            </a:r>
            <a:endParaRPr sz="2000"/>
          </a:p>
        </p:txBody>
      </p:sp>
      <p:sp>
        <p:nvSpPr>
          <p:cNvPr id="606" name="Google Shape;606;p32"/>
          <p:cNvSpPr txBox="1"/>
          <p:nvPr>
            <p:ph idx="4294967295" type="title"/>
          </p:nvPr>
        </p:nvSpPr>
        <p:spPr>
          <a:xfrm>
            <a:off x="1447800" y="47244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All writes take place at the same time...</a:t>
            </a:r>
            <a:endParaRPr sz="2000"/>
          </a:p>
        </p:txBody>
      </p:sp>
      <p:sp>
        <p:nvSpPr>
          <p:cNvPr id="607" name="Google Shape;607;p32"/>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8" name="Google Shape;608;p32"/>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33"/>
          <p:cNvSpPr/>
          <p:nvPr/>
        </p:nvSpPr>
        <p:spPr>
          <a:xfrm>
            <a:off x="304800" y="868676"/>
            <a:ext cx="4114800" cy="21030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4" name="Google Shape;614;p33"/>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615" name="Google Shape;615;p33"/>
          <p:cNvSpPr/>
          <p:nvPr/>
        </p:nvSpPr>
        <p:spPr>
          <a:xfrm>
            <a:off x="3048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6" name="Google Shape;616;p33"/>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617" name="Google Shape;617;p33"/>
          <p:cNvSpPr/>
          <p:nvPr/>
        </p:nvSpPr>
        <p:spPr>
          <a:xfrm>
            <a:off x="33528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618" name="Google Shape;618;p33"/>
          <p:cNvSpPr/>
          <p:nvPr/>
        </p:nvSpPr>
        <p:spPr>
          <a:xfrm rot="5400000">
            <a:off x="33528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19" name="Google Shape;619;p33"/>
          <p:cNvSpPr/>
          <p:nvPr/>
        </p:nvSpPr>
        <p:spPr>
          <a:xfrm rot="5400000">
            <a:off x="35814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20" name="Google Shape;620;p33"/>
          <p:cNvSpPr/>
          <p:nvPr/>
        </p:nvSpPr>
        <p:spPr>
          <a:xfrm rot="5400000">
            <a:off x="3810000"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21" name="Google Shape;621;p33"/>
          <p:cNvSpPr/>
          <p:nvPr/>
        </p:nvSpPr>
        <p:spPr>
          <a:xfrm>
            <a:off x="3810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622" name="Google Shape;622;p33"/>
          <p:cNvSpPr/>
          <p:nvPr/>
        </p:nvSpPr>
        <p:spPr>
          <a:xfrm rot="5400000">
            <a:off x="3810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23" name="Google Shape;623;p33"/>
          <p:cNvSpPr/>
          <p:nvPr/>
        </p:nvSpPr>
        <p:spPr>
          <a:xfrm rot="5400000">
            <a:off x="6096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24" name="Google Shape;624;p33"/>
          <p:cNvSpPr/>
          <p:nvPr/>
        </p:nvSpPr>
        <p:spPr>
          <a:xfrm rot="5400000">
            <a:off x="8382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25" name="Google Shape;625;p33"/>
          <p:cNvSpPr/>
          <p:nvPr/>
        </p:nvSpPr>
        <p:spPr>
          <a:xfrm>
            <a:off x="13716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626" name="Google Shape;626;p33"/>
          <p:cNvSpPr/>
          <p:nvPr/>
        </p:nvSpPr>
        <p:spPr>
          <a:xfrm rot="5400000">
            <a:off x="13716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27" name="Google Shape;627;p33"/>
          <p:cNvSpPr/>
          <p:nvPr/>
        </p:nvSpPr>
        <p:spPr>
          <a:xfrm rot="5400000">
            <a:off x="16002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28" name="Google Shape;628;p33"/>
          <p:cNvSpPr/>
          <p:nvPr/>
        </p:nvSpPr>
        <p:spPr>
          <a:xfrm rot="5400000">
            <a:off x="18288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29" name="Google Shape;629;p33"/>
          <p:cNvSpPr/>
          <p:nvPr/>
        </p:nvSpPr>
        <p:spPr>
          <a:xfrm>
            <a:off x="23622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630" name="Google Shape;630;p33"/>
          <p:cNvSpPr/>
          <p:nvPr/>
        </p:nvSpPr>
        <p:spPr>
          <a:xfrm rot="5400000">
            <a:off x="23622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31" name="Google Shape;631;p33"/>
          <p:cNvSpPr/>
          <p:nvPr/>
        </p:nvSpPr>
        <p:spPr>
          <a:xfrm rot="5400000">
            <a:off x="25908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32" name="Google Shape;632;p33"/>
          <p:cNvSpPr/>
          <p:nvPr/>
        </p:nvSpPr>
        <p:spPr>
          <a:xfrm rot="5400000">
            <a:off x="28194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cxnSp>
        <p:nvCxnSpPr>
          <p:cNvPr id="633" name="Google Shape;633;p33"/>
          <p:cNvCxnSpPr/>
          <p:nvPr/>
        </p:nvCxnSpPr>
        <p:spPr>
          <a:xfrm>
            <a:off x="17526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33"/>
          <p:cNvCxnSpPr/>
          <p:nvPr/>
        </p:nvCxnSpPr>
        <p:spPr>
          <a:xfrm>
            <a:off x="30480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635" name="Google Shape;635;p33"/>
          <p:cNvSpPr/>
          <p:nvPr/>
        </p:nvSpPr>
        <p:spPr>
          <a:xfrm>
            <a:off x="4800600" y="868436"/>
            <a:ext cx="4114800" cy="21033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6" name="Google Shape;636;p33"/>
          <p:cNvSpPr/>
          <p:nvPr/>
        </p:nvSpPr>
        <p:spPr>
          <a:xfrm>
            <a:off x="78486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637" name="Google Shape;637;p33"/>
          <p:cNvSpPr/>
          <p:nvPr/>
        </p:nvSpPr>
        <p:spPr>
          <a:xfrm rot="5400000">
            <a:off x="78486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38" name="Google Shape;638;p33"/>
          <p:cNvSpPr/>
          <p:nvPr/>
        </p:nvSpPr>
        <p:spPr>
          <a:xfrm rot="5400000">
            <a:off x="80772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39" name="Google Shape;639;p33"/>
          <p:cNvSpPr/>
          <p:nvPr/>
        </p:nvSpPr>
        <p:spPr>
          <a:xfrm rot="5400000">
            <a:off x="8305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40" name="Google Shape;640;p33"/>
          <p:cNvSpPr/>
          <p:nvPr/>
        </p:nvSpPr>
        <p:spPr>
          <a:xfrm>
            <a:off x="48768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641" name="Google Shape;641;p33"/>
          <p:cNvSpPr/>
          <p:nvPr/>
        </p:nvSpPr>
        <p:spPr>
          <a:xfrm rot="5400000">
            <a:off x="48768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42" name="Google Shape;642;p33"/>
          <p:cNvSpPr/>
          <p:nvPr/>
        </p:nvSpPr>
        <p:spPr>
          <a:xfrm rot="5400000">
            <a:off x="51054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43" name="Google Shape;643;p33"/>
          <p:cNvSpPr/>
          <p:nvPr/>
        </p:nvSpPr>
        <p:spPr>
          <a:xfrm rot="5400000">
            <a:off x="53340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44" name="Google Shape;644;p33"/>
          <p:cNvSpPr/>
          <p:nvPr/>
        </p:nvSpPr>
        <p:spPr>
          <a:xfrm>
            <a:off x="58674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645" name="Google Shape;645;p33"/>
          <p:cNvSpPr/>
          <p:nvPr/>
        </p:nvSpPr>
        <p:spPr>
          <a:xfrm rot="5400000">
            <a:off x="58674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46" name="Google Shape;646;p33"/>
          <p:cNvSpPr/>
          <p:nvPr/>
        </p:nvSpPr>
        <p:spPr>
          <a:xfrm rot="5400000">
            <a:off x="60960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47" name="Google Shape;647;p33"/>
          <p:cNvSpPr/>
          <p:nvPr/>
        </p:nvSpPr>
        <p:spPr>
          <a:xfrm rot="5400000">
            <a:off x="63246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48" name="Google Shape;648;p33"/>
          <p:cNvSpPr/>
          <p:nvPr/>
        </p:nvSpPr>
        <p:spPr>
          <a:xfrm>
            <a:off x="68580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649" name="Google Shape;649;p33"/>
          <p:cNvSpPr/>
          <p:nvPr/>
        </p:nvSpPr>
        <p:spPr>
          <a:xfrm rot="5400000">
            <a:off x="68580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50" name="Google Shape;650;p33"/>
          <p:cNvSpPr/>
          <p:nvPr/>
        </p:nvSpPr>
        <p:spPr>
          <a:xfrm rot="5400000">
            <a:off x="70866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51" name="Google Shape;651;p33"/>
          <p:cNvSpPr/>
          <p:nvPr/>
        </p:nvSpPr>
        <p:spPr>
          <a:xfrm rot="5400000">
            <a:off x="73152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52" name="Google Shape;652;p33"/>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Traditional Writes</a:t>
            </a:r>
            <a:endParaRPr b="1" sz="1300">
              <a:latin typeface="Barlow"/>
              <a:ea typeface="Barlow"/>
              <a:cs typeface="Barlow"/>
              <a:sym typeface="Barlow"/>
            </a:endParaRPr>
          </a:p>
        </p:txBody>
      </p:sp>
      <p:sp>
        <p:nvSpPr>
          <p:cNvPr id="653" name="Google Shape;653;p33"/>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Optimized Writes</a:t>
            </a:r>
            <a:endParaRPr b="1" sz="1300">
              <a:solidFill>
                <a:srgbClr val="B7B7B7"/>
              </a:solidFill>
              <a:latin typeface="Barlow"/>
              <a:ea typeface="Barlow"/>
              <a:cs typeface="Barlow"/>
              <a:sym typeface="Barlow"/>
            </a:endParaRPr>
          </a:p>
        </p:txBody>
      </p:sp>
      <p:sp>
        <p:nvSpPr>
          <p:cNvPr id="654" name="Google Shape;654;p33"/>
          <p:cNvSpPr/>
          <p:nvPr/>
        </p:nvSpPr>
        <p:spPr>
          <a:xfrm>
            <a:off x="48006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655" name="Google Shape;655;p33"/>
          <p:cNvCxnSpPr/>
          <p:nvPr/>
        </p:nvCxnSpPr>
        <p:spPr>
          <a:xfrm>
            <a:off x="62484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656" name="Google Shape;656;p33"/>
          <p:cNvCxnSpPr/>
          <p:nvPr/>
        </p:nvCxnSpPr>
        <p:spPr>
          <a:xfrm>
            <a:off x="75438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657" name="Google Shape;657;p33"/>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658" name="Google Shape;658;p33"/>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659" name="Google Shape;659;p33"/>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sp>
        <p:nvSpPr>
          <p:cNvPr id="660" name="Google Shape;660;p33"/>
          <p:cNvSpPr/>
          <p:nvPr/>
        </p:nvSpPr>
        <p:spPr>
          <a:xfrm rot="5400000">
            <a:off x="3124200" y="3657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661" name="Google Shape;661;p33"/>
          <p:cNvSpPr/>
          <p:nvPr/>
        </p:nvSpPr>
        <p:spPr>
          <a:xfrm rot="5400000">
            <a:off x="3352800" y="3657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662" name="Google Shape;662;p33"/>
          <p:cNvSpPr/>
          <p:nvPr/>
        </p:nvSpPr>
        <p:spPr>
          <a:xfrm rot="5400000">
            <a:off x="3581400" y="3657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endParaRPr b="0" i="0" sz="700" u="none" cap="none" strike="noStrike">
              <a:solidFill>
                <a:srgbClr val="FFFFFF"/>
              </a:solidFill>
              <a:latin typeface="Arial"/>
              <a:ea typeface="Arial"/>
              <a:cs typeface="Arial"/>
              <a:sym typeface="Arial"/>
            </a:endParaRPr>
          </a:p>
        </p:txBody>
      </p:sp>
      <p:sp>
        <p:nvSpPr>
          <p:cNvPr id="663" name="Google Shape;663;p33"/>
          <p:cNvSpPr/>
          <p:nvPr/>
        </p:nvSpPr>
        <p:spPr>
          <a:xfrm rot="5400000">
            <a:off x="3810000" y="3657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cxnSp>
        <p:nvCxnSpPr>
          <p:cNvPr id="664" name="Google Shape;664;p33"/>
          <p:cNvCxnSpPr>
            <a:stCxn id="624" idx="3"/>
            <a:endCxn id="660" idx="1"/>
          </p:cNvCxnSpPr>
          <p:nvPr/>
        </p:nvCxnSpPr>
        <p:spPr>
          <a:xfrm>
            <a:off x="1066812" y="1676400"/>
            <a:ext cx="2286000" cy="1828800"/>
          </a:xfrm>
          <a:prstGeom prst="straightConnector1">
            <a:avLst/>
          </a:prstGeom>
          <a:noFill/>
          <a:ln cap="flat" cmpd="sng" w="19050">
            <a:solidFill>
              <a:schemeClr val="accent5"/>
            </a:solidFill>
            <a:prstDash val="solid"/>
            <a:round/>
            <a:headEnd len="med" w="med" type="none"/>
            <a:tailEnd len="med" w="med" type="triangle"/>
          </a:ln>
        </p:spPr>
      </p:cxnSp>
      <p:cxnSp>
        <p:nvCxnSpPr>
          <p:cNvPr id="665" name="Google Shape;665;p33"/>
          <p:cNvCxnSpPr>
            <a:stCxn id="628" idx="3"/>
            <a:endCxn id="661" idx="1"/>
          </p:cNvCxnSpPr>
          <p:nvPr/>
        </p:nvCxnSpPr>
        <p:spPr>
          <a:xfrm>
            <a:off x="2057412" y="1676400"/>
            <a:ext cx="1524000" cy="1828800"/>
          </a:xfrm>
          <a:prstGeom prst="straightConnector1">
            <a:avLst/>
          </a:prstGeom>
          <a:noFill/>
          <a:ln cap="flat" cmpd="sng" w="19050">
            <a:solidFill>
              <a:schemeClr val="accent5"/>
            </a:solidFill>
            <a:prstDash val="solid"/>
            <a:round/>
            <a:headEnd len="med" w="med" type="none"/>
            <a:tailEnd len="med" w="med" type="triangle"/>
          </a:ln>
        </p:spPr>
      </p:cxnSp>
      <p:cxnSp>
        <p:nvCxnSpPr>
          <p:cNvPr id="666" name="Google Shape;666;p33"/>
          <p:cNvCxnSpPr>
            <a:stCxn id="632" idx="3"/>
            <a:endCxn id="662" idx="1"/>
          </p:cNvCxnSpPr>
          <p:nvPr/>
        </p:nvCxnSpPr>
        <p:spPr>
          <a:xfrm>
            <a:off x="3048012" y="1676400"/>
            <a:ext cx="762000" cy="1828800"/>
          </a:xfrm>
          <a:prstGeom prst="straightConnector1">
            <a:avLst/>
          </a:prstGeom>
          <a:noFill/>
          <a:ln cap="flat" cmpd="sng" w="19050">
            <a:solidFill>
              <a:schemeClr val="accent5"/>
            </a:solidFill>
            <a:prstDash val="solid"/>
            <a:round/>
            <a:headEnd len="med" w="med" type="none"/>
            <a:tailEnd len="med" w="med" type="triangle"/>
          </a:ln>
        </p:spPr>
      </p:cxnSp>
      <p:cxnSp>
        <p:nvCxnSpPr>
          <p:cNvPr id="667" name="Google Shape;667;p33"/>
          <p:cNvCxnSpPr>
            <a:stCxn id="620" idx="3"/>
            <a:endCxn id="663" idx="1"/>
          </p:cNvCxnSpPr>
          <p:nvPr/>
        </p:nvCxnSpPr>
        <p:spPr>
          <a:xfrm>
            <a:off x="4038600" y="1676400"/>
            <a:ext cx="0" cy="1828800"/>
          </a:xfrm>
          <a:prstGeom prst="straightConnector1">
            <a:avLst/>
          </a:prstGeom>
          <a:noFill/>
          <a:ln cap="flat" cmpd="sng" w="19050">
            <a:solidFill>
              <a:schemeClr val="accent5"/>
            </a:solidFill>
            <a:prstDash val="solid"/>
            <a:round/>
            <a:headEnd len="med" w="med" type="none"/>
            <a:tailEnd len="med" w="med" type="triangle"/>
          </a:ln>
        </p:spPr>
      </p:cxnSp>
      <p:sp>
        <p:nvSpPr>
          <p:cNvPr id="668" name="Google Shape;668;p33"/>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669" name="Google Shape;669;p33"/>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670" name="Google Shape;670;p33"/>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671" name="Google Shape;671;p33"/>
          <p:cNvSpPr/>
          <p:nvPr/>
        </p:nvSpPr>
        <p:spPr>
          <a:xfrm rot="5400000">
            <a:off x="5334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672" name="Google Shape;672;p33"/>
          <p:cNvSpPr/>
          <p:nvPr/>
        </p:nvSpPr>
        <p:spPr>
          <a:xfrm rot="5400000">
            <a:off x="7620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673" name="Google Shape;673;p33"/>
          <p:cNvSpPr/>
          <p:nvPr/>
        </p:nvSpPr>
        <p:spPr>
          <a:xfrm rot="5400000">
            <a:off x="9906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674" name="Google Shape;674;p33"/>
          <p:cNvSpPr/>
          <p:nvPr/>
        </p:nvSpPr>
        <p:spPr>
          <a:xfrm rot="5400000">
            <a:off x="12192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675" name="Google Shape;675;p33"/>
          <p:cNvSpPr/>
          <p:nvPr/>
        </p:nvSpPr>
        <p:spPr>
          <a:xfrm rot="5400000">
            <a:off x="18288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676" name="Google Shape;676;p33"/>
          <p:cNvSpPr/>
          <p:nvPr/>
        </p:nvSpPr>
        <p:spPr>
          <a:xfrm rot="5400000">
            <a:off x="20574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677" name="Google Shape;677;p33"/>
          <p:cNvSpPr/>
          <p:nvPr/>
        </p:nvSpPr>
        <p:spPr>
          <a:xfrm rot="5400000">
            <a:off x="22860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678" name="Google Shape;678;p33"/>
          <p:cNvSpPr/>
          <p:nvPr/>
        </p:nvSpPr>
        <p:spPr>
          <a:xfrm rot="5400000">
            <a:off x="25146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679" name="Google Shape;679;p33"/>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500"/>
              <a:t>Storage - Traditional Writes</a:t>
            </a:r>
            <a:endParaRPr sz="2500"/>
          </a:p>
        </p:txBody>
      </p:sp>
      <p:sp>
        <p:nvSpPr>
          <p:cNvPr id="680" name="Google Shape;680;p33"/>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3</a:t>
            </a:r>
            <a:r>
              <a:rPr lang="en" sz="2000"/>
              <a:t> of 5</a:t>
            </a:r>
            <a:endParaRPr sz="2000"/>
          </a:p>
        </p:txBody>
      </p:sp>
      <p:sp>
        <p:nvSpPr>
          <p:cNvPr id="681" name="Google Shape;681;p33"/>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txBox="1"/>
          <p:nvPr>
            <p:ph idx="4294967295" type="title"/>
          </p:nvPr>
        </p:nvSpPr>
        <p:spPr>
          <a:xfrm>
            <a:off x="1447800" y="47244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All writes take place at the same time...</a:t>
            </a:r>
            <a:endParaRPr sz="2000"/>
          </a:p>
        </p:txBody>
      </p:sp>
      <p:pic>
        <p:nvPicPr>
          <p:cNvPr id="683" name="Google Shape;683;p33"/>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34"/>
          <p:cNvSpPr/>
          <p:nvPr/>
        </p:nvSpPr>
        <p:spPr>
          <a:xfrm>
            <a:off x="304800" y="868676"/>
            <a:ext cx="4114800" cy="21030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89" name="Google Shape;689;p34"/>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690" name="Google Shape;690;p34"/>
          <p:cNvSpPr/>
          <p:nvPr/>
        </p:nvSpPr>
        <p:spPr>
          <a:xfrm>
            <a:off x="3048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FFFFFF"/>
              </a:solidFill>
            </a:endParaRPr>
          </a:p>
        </p:txBody>
      </p:sp>
      <p:sp>
        <p:nvSpPr>
          <p:cNvPr id="691" name="Google Shape;691;p34"/>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692" name="Google Shape;692;p34"/>
          <p:cNvSpPr/>
          <p:nvPr/>
        </p:nvSpPr>
        <p:spPr>
          <a:xfrm>
            <a:off x="33528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693" name="Google Shape;693;p34"/>
          <p:cNvSpPr/>
          <p:nvPr/>
        </p:nvSpPr>
        <p:spPr>
          <a:xfrm rot="5400000">
            <a:off x="33528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94" name="Google Shape;694;p34"/>
          <p:cNvSpPr/>
          <p:nvPr/>
        </p:nvSpPr>
        <p:spPr>
          <a:xfrm rot="5400000">
            <a:off x="35814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95" name="Google Shape;695;p34"/>
          <p:cNvSpPr/>
          <p:nvPr/>
        </p:nvSpPr>
        <p:spPr>
          <a:xfrm rot="5400000">
            <a:off x="3810000"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96" name="Google Shape;696;p34"/>
          <p:cNvSpPr/>
          <p:nvPr/>
        </p:nvSpPr>
        <p:spPr>
          <a:xfrm>
            <a:off x="3810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697" name="Google Shape;697;p34"/>
          <p:cNvSpPr/>
          <p:nvPr/>
        </p:nvSpPr>
        <p:spPr>
          <a:xfrm rot="5400000">
            <a:off x="3810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98" name="Google Shape;698;p34"/>
          <p:cNvSpPr/>
          <p:nvPr/>
        </p:nvSpPr>
        <p:spPr>
          <a:xfrm rot="5400000">
            <a:off x="6096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99" name="Google Shape;699;p34"/>
          <p:cNvSpPr/>
          <p:nvPr/>
        </p:nvSpPr>
        <p:spPr>
          <a:xfrm rot="5400000">
            <a:off x="8382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00" name="Google Shape;700;p34"/>
          <p:cNvSpPr/>
          <p:nvPr/>
        </p:nvSpPr>
        <p:spPr>
          <a:xfrm>
            <a:off x="13716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701" name="Google Shape;701;p34"/>
          <p:cNvSpPr/>
          <p:nvPr/>
        </p:nvSpPr>
        <p:spPr>
          <a:xfrm rot="5400000">
            <a:off x="13716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02" name="Google Shape;702;p34"/>
          <p:cNvSpPr/>
          <p:nvPr/>
        </p:nvSpPr>
        <p:spPr>
          <a:xfrm rot="5400000">
            <a:off x="16002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03" name="Google Shape;703;p34"/>
          <p:cNvSpPr/>
          <p:nvPr/>
        </p:nvSpPr>
        <p:spPr>
          <a:xfrm rot="5400000">
            <a:off x="18288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04" name="Google Shape;704;p34"/>
          <p:cNvSpPr/>
          <p:nvPr/>
        </p:nvSpPr>
        <p:spPr>
          <a:xfrm>
            <a:off x="23622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705" name="Google Shape;705;p34"/>
          <p:cNvSpPr/>
          <p:nvPr/>
        </p:nvSpPr>
        <p:spPr>
          <a:xfrm rot="5400000">
            <a:off x="23622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06" name="Google Shape;706;p34"/>
          <p:cNvSpPr/>
          <p:nvPr/>
        </p:nvSpPr>
        <p:spPr>
          <a:xfrm rot="5400000">
            <a:off x="25908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07" name="Google Shape;707;p34"/>
          <p:cNvSpPr/>
          <p:nvPr/>
        </p:nvSpPr>
        <p:spPr>
          <a:xfrm rot="5400000">
            <a:off x="28194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cxnSp>
        <p:nvCxnSpPr>
          <p:cNvPr id="708" name="Google Shape;708;p34"/>
          <p:cNvCxnSpPr/>
          <p:nvPr/>
        </p:nvCxnSpPr>
        <p:spPr>
          <a:xfrm>
            <a:off x="17526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709" name="Google Shape;709;p34"/>
          <p:cNvCxnSpPr/>
          <p:nvPr/>
        </p:nvCxnSpPr>
        <p:spPr>
          <a:xfrm>
            <a:off x="30480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710" name="Google Shape;710;p34"/>
          <p:cNvSpPr/>
          <p:nvPr/>
        </p:nvSpPr>
        <p:spPr>
          <a:xfrm>
            <a:off x="4800600" y="868436"/>
            <a:ext cx="4114800" cy="21033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1" name="Google Shape;711;p34"/>
          <p:cNvSpPr/>
          <p:nvPr/>
        </p:nvSpPr>
        <p:spPr>
          <a:xfrm>
            <a:off x="78486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712" name="Google Shape;712;p34"/>
          <p:cNvSpPr/>
          <p:nvPr/>
        </p:nvSpPr>
        <p:spPr>
          <a:xfrm rot="5400000">
            <a:off x="78486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13" name="Google Shape;713;p34"/>
          <p:cNvSpPr/>
          <p:nvPr/>
        </p:nvSpPr>
        <p:spPr>
          <a:xfrm rot="5400000">
            <a:off x="80772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14" name="Google Shape;714;p34"/>
          <p:cNvSpPr/>
          <p:nvPr/>
        </p:nvSpPr>
        <p:spPr>
          <a:xfrm rot="5400000">
            <a:off x="8305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15" name="Google Shape;715;p34"/>
          <p:cNvSpPr/>
          <p:nvPr/>
        </p:nvSpPr>
        <p:spPr>
          <a:xfrm>
            <a:off x="48768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716" name="Google Shape;716;p34"/>
          <p:cNvSpPr/>
          <p:nvPr/>
        </p:nvSpPr>
        <p:spPr>
          <a:xfrm rot="5400000">
            <a:off x="48768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17" name="Google Shape;717;p34"/>
          <p:cNvSpPr/>
          <p:nvPr/>
        </p:nvSpPr>
        <p:spPr>
          <a:xfrm rot="5400000">
            <a:off x="51054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18" name="Google Shape;718;p34"/>
          <p:cNvSpPr/>
          <p:nvPr/>
        </p:nvSpPr>
        <p:spPr>
          <a:xfrm rot="5400000">
            <a:off x="53340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19" name="Google Shape;719;p34"/>
          <p:cNvSpPr/>
          <p:nvPr/>
        </p:nvSpPr>
        <p:spPr>
          <a:xfrm>
            <a:off x="58674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720" name="Google Shape;720;p34"/>
          <p:cNvSpPr/>
          <p:nvPr/>
        </p:nvSpPr>
        <p:spPr>
          <a:xfrm rot="5400000">
            <a:off x="58674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21" name="Google Shape;721;p34"/>
          <p:cNvSpPr/>
          <p:nvPr/>
        </p:nvSpPr>
        <p:spPr>
          <a:xfrm rot="5400000">
            <a:off x="60960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22" name="Google Shape;722;p34"/>
          <p:cNvSpPr/>
          <p:nvPr/>
        </p:nvSpPr>
        <p:spPr>
          <a:xfrm rot="5400000">
            <a:off x="63246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23" name="Google Shape;723;p34"/>
          <p:cNvSpPr/>
          <p:nvPr/>
        </p:nvSpPr>
        <p:spPr>
          <a:xfrm>
            <a:off x="68580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724" name="Google Shape;724;p34"/>
          <p:cNvSpPr/>
          <p:nvPr/>
        </p:nvSpPr>
        <p:spPr>
          <a:xfrm rot="5400000">
            <a:off x="68580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25" name="Google Shape;725;p34"/>
          <p:cNvSpPr/>
          <p:nvPr/>
        </p:nvSpPr>
        <p:spPr>
          <a:xfrm rot="5400000">
            <a:off x="70866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26" name="Google Shape;726;p34"/>
          <p:cNvSpPr/>
          <p:nvPr/>
        </p:nvSpPr>
        <p:spPr>
          <a:xfrm rot="5400000">
            <a:off x="73152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27" name="Google Shape;727;p34"/>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Traditional Writes</a:t>
            </a:r>
            <a:endParaRPr b="1" sz="1300">
              <a:latin typeface="Barlow"/>
              <a:ea typeface="Barlow"/>
              <a:cs typeface="Barlow"/>
              <a:sym typeface="Barlow"/>
            </a:endParaRPr>
          </a:p>
        </p:txBody>
      </p:sp>
      <p:sp>
        <p:nvSpPr>
          <p:cNvPr id="728" name="Google Shape;728;p34"/>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Optimized Writes</a:t>
            </a:r>
            <a:endParaRPr b="1" sz="1300">
              <a:solidFill>
                <a:srgbClr val="B7B7B7"/>
              </a:solidFill>
              <a:latin typeface="Barlow"/>
              <a:ea typeface="Barlow"/>
              <a:cs typeface="Barlow"/>
              <a:sym typeface="Barlow"/>
            </a:endParaRPr>
          </a:p>
        </p:txBody>
      </p:sp>
      <p:sp>
        <p:nvSpPr>
          <p:cNvPr id="729" name="Google Shape;729;p34"/>
          <p:cNvSpPr/>
          <p:nvPr/>
        </p:nvSpPr>
        <p:spPr>
          <a:xfrm>
            <a:off x="48006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730" name="Google Shape;730;p34"/>
          <p:cNvCxnSpPr/>
          <p:nvPr/>
        </p:nvCxnSpPr>
        <p:spPr>
          <a:xfrm>
            <a:off x="62484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731" name="Google Shape;731;p34"/>
          <p:cNvCxnSpPr/>
          <p:nvPr/>
        </p:nvCxnSpPr>
        <p:spPr>
          <a:xfrm>
            <a:off x="75438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732" name="Google Shape;732;p34"/>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733" name="Google Shape;733;p34"/>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734" name="Google Shape;734;p34"/>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735" name="Google Shape;735;p34"/>
          <p:cNvCxnSpPr>
            <a:stCxn id="699" idx="3"/>
            <a:endCxn id="736" idx="1"/>
          </p:cNvCxnSpPr>
          <p:nvPr/>
        </p:nvCxnSpPr>
        <p:spPr>
          <a:xfrm>
            <a:off x="1066812" y="1676400"/>
            <a:ext cx="2286000" cy="1828800"/>
          </a:xfrm>
          <a:prstGeom prst="straightConnector1">
            <a:avLst/>
          </a:prstGeom>
          <a:noFill/>
          <a:ln cap="flat" cmpd="sng" w="19050">
            <a:solidFill>
              <a:schemeClr val="accent5"/>
            </a:solidFill>
            <a:prstDash val="solid"/>
            <a:round/>
            <a:headEnd len="med" w="med" type="none"/>
            <a:tailEnd len="med" w="med" type="triangle"/>
          </a:ln>
        </p:spPr>
      </p:cxnSp>
      <p:cxnSp>
        <p:nvCxnSpPr>
          <p:cNvPr id="737" name="Google Shape;737;p34"/>
          <p:cNvCxnSpPr>
            <a:stCxn id="703" idx="3"/>
            <a:endCxn id="738" idx="1"/>
          </p:cNvCxnSpPr>
          <p:nvPr/>
        </p:nvCxnSpPr>
        <p:spPr>
          <a:xfrm>
            <a:off x="2057412" y="1676400"/>
            <a:ext cx="1524000" cy="1828800"/>
          </a:xfrm>
          <a:prstGeom prst="straightConnector1">
            <a:avLst/>
          </a:prstGeom>
          <a:noFill/>
          <a:ln cap="flat" cmpd="sng" w="19050">
            <a:solidFill>
              <a:schemeClr val="accent5"/>
            </a:solidFill>
            <a:prstDash val="solid"/>
            <a:round/>
            <a:headEnd len="med" w="med" type="none"/>
            <a:tailEnd len="med" w="med" type="triangle"/>
          </a:ln>
        </p:spPr>
      </p:cxnSp>
      <p:cxnSp>
        <p:nvCxnSpPr>
          <p:cNvPr id="739" name="Google Shape;739;p34"/>
          <p:cNvCxnSpPr>
            <a:stCxn id="707" idx="3"/>
            <a:endCxn id="740" idx="1"/>
          </p:cNvCxnSpPr>
          <p:nvPr/>
        </p:nvCxnSpPr>
        <p:spPr>
          <a:xfrm>
            <a:off x="3048012" y="1676400"/>
            <a:ext cx="762000" cy="1828800"/>
          </a:xfrm>
          <a:prstGeom prst="straightConnector1">
            <a:avLst/>
          </a:prstGeom>
          <a:noFill/>
          <a:ln cap="flat" cmpd="sng" w="19050">
            <a:solidFill>
              <a:schemeClr val="accent5"/>
            </a:solidFill>
            <a:prstDash val="solid"/>
            <a:round/>
            <a:headEnd len="med" w="med" type="none"/>
            <a:tailEnd len="med" w="med" type="triangle"/>
          </a:ln>
        </p:spPr>
      </p:cxnSp>
      <p:cxnSp>
        <p:nvCxnSpPr>
          <p:cNvPr id="741" name="Google Shape;741;p34"/>
          <p:cNvCxnSpPr>
            <a:stCxn id="695" idx="3"/>
            <a:endCxn id="742" idx="1"/>
          </p:cNvCxnSpPr>
          <p:nvPr/>
        </p:nvCxnSpPr>
        <p:spPr>
          <a:xfrm>
            <a:off x="4038600" y="1676400"/>
            <a:ext cx="0" cy="1828800"/>
          </a:xfrm>
          <a:prstGeom prst="straightConnector1">
            <a:avLst/>
          </a:prstGeom>
          <a:noFill/>
          <a:ln cap="flat" cmpd="sng" w="19050">
            <a:solidFill>
              <a:schemeClr val="accent5"/>
            </a:solidFill>
            <a:prstDash val="solid"/>
            <a:round/>
            <a:headEnd len="med" w="med" type="none"/>
            <a:tailEnd len="med" w="med" type="triangle"/>
          </a:ln>
        </p:spPr>
      </p:cxnSp>
      <p:cxnSp>
        <p:nvCxnSpPr>
          <p:cNvPr id="743" name="Google Shape;743;p34"/>
          <p:cNvCxnSpPr/>
          <p:nvPr/>
        </p:nvCxnSpPr>
        <p:spPr>
          <a:xfrm>
            <a:off x="609612" y="1676418"/>
            <a:ext cx="152400" cy="1828500"/>
          </a:xfrm>
          <a:prstGeom prst="straightConnector1">
            <a:avLst/>
          </a:prstGeom>
          <a:noFill/>
          <a:ln cap="flat" cmpd="sng" w="19050">
            <a:solidFill>
              <a:schemeClr val="accent2"/>
            </a:solidFill>
            <a:prstDash val="solid"/>
            <a:round/>
            <a:headEnd len="med" w="med" type="none"/>
            <a:tailEnd len="med" w="med" type="triangle"/>
          </a:ln>
        </p:spPr>
      </p:cxnSp>
      <p:cxnSp>
        <p:nvCxnSpPr>
          <p:cNvPr id="744" name="Google Shape;744;p34"/>
          <p:cNvCxnSpPr/>
          <p:nvPr/>
        </p:nvCxnSpPr>
        <p:spPr>
          <a:xfrm flipH="1">
            <a:off x="990612" y="1676418"/>
            <a:ext cx="609600" cy="1828500"/>
          </a:xfrm>
          <a:prstGeom prst="straightConnector1">
            <a:avLst/>
          </a:prstGeom>
          <a:noFill/>
          <a:ln cap="flat" cmpd="sng" w="19050">
            <a:solidFill>
              <a:schemeClr val="accent2"/>
            </a:solidFill>
            <a:prstDash val="solid"/>
            <a:round/>
            <a:headEnd len="med" w="med" type="none"/>
            <a:tailEnd len="med" w="med" type="triangle"/>
          </a:ln>
        </p:spPr>
      </p:cxnSp>
      <p:cxnSp>
        <p:nvCxnSpPr>
          <p:cNvPr id="745" name="Google Shape;745;p34"/>
          <p:cNvCxnSpPr/>
          <p:nvPr/>
        </p:nvCxnSpPr>
        <p:spPr>
          <a:xfrm flipH="1">
            <a:off x="1219212" y="1676418"/>
            <a:ext cx="1371600" cy="1828500"/>
          </a:xfrm>
          <a:prstGeom prst="straightConnector1">
            <a:avLst/>
          </a:prstGeom>
          <a:noFill/>
          <a:ln cap="flat" cmpd="sng" w="19050">
            <a:solidFill>
              <a:schemeClr val="accent2"/>
            </a:solidFill>
            <a:prstDash val="solid"/>
            <a:round/>
            <a:headEnd len="med" w="med" type="none"/>
            <a:tailEnd len="med" w="med" type="triangle"/>
          </a:ln>
        </p:spPr>
      </p:cxnSp>
      <p:cxnSp>
        <p:nvCxnSpPr>
          <p:cNvPr id="746" name="Google Shape;746;p34"/>
          <p:cNvCxnSpPr/>
          <p:nvPr/>
        </p:nvCxnSpPr>
        <p:spPr>
          <a:xfrm flipH="1">
            <a:off x="1447812" y="1676418"/>
            <a:ext cx="2133600" cy="1828500"/>
          </a:xfrm>
          <a:prstGeom prst="straightConnector1">
            <a:avLst/>
          </a:prstGeom>
          <a:noFill/>
          <a:ln cap="flat" cmpd="sng" w="19050">
            <a:solidFill>
              <a:schemeClr val="accent2"/>
            </a:solidFill>
            <a:prstDash val="solid"/>
            <a:round/>
            <a:headEnd len="med" w="med" type="none"/>
            <a:tailEnd len="med" w="med" type="triangle"/>
          </a:ln>
        </p:spPr>
      </p:cxnSp>
      <p:cxnSp>
        <p:nvCxnSpPr>
          <p:cNvPr id="747" name="Google Shape;747;p34"/>
          <p:cNvCxnSpPr/>
          <p:nvPr/>
        </p:nvCxnSpPr>
        <p:spPr>
          <a:xfrm>
            <a:off x="838212" y="1676418"/>
            <a:ext cx="1219200" cy="1828500"/>
          </a:xfrm>
          <a:prstGeom prst="straightConnector1">
            <a:avLst/>
          </a:prstGeom>
          <a:noFill/>
          <a:ln cap="flat" cmpd="sng" w="19050">
            <a:solidFill>
              <a:srgbClr val="79468E"/>
            </a:solidFill>
            <a:prstDash val="solid"/>
            <a:round/>
            <a:headEnd len="med" w="med" type="none"/>
            <a:tailEnd len="med" w="med" type="triangle"/>
          </a:ln>
        </p:spPr>
      </p:cxnSp>
      <p:cxnSp>
        <p:nvCxnSpPr>
          <p:cNvPr id="748" name="Google Shape;748;p34"/>
          <p:cNvCxnSpPr/>
          <p:nvPr/>
        </p:nvCxnSpPr>
        <p:spPr>
          <a:xfrm>
            <a:off x="1828800" y="1676550"/>
            <a:ext cx="457200" cy="1828500"/>
          </a:xfrm>
          <a:prstGeom prst="straightConnector1">
            <a:avLst/>
          </a:prstGeom>
          <a:noFill/>
          <a:ln cap="flat" cmpd="sng" w="19050">
            <a:solidFill>
              <a:srgbClr val="79468E"/>
            </a:solidFill>
            <a:prstDash val="solid"/>
            <a:round/>
            <a:headEnd len="med" w="med" type="none"/>
            <a:tailEnd len="med" w="med" type="triangle"/>
          </a:ln>
        </p:spPr>
      </p:cxnSp>
      <p:cxnSp>
        <p:nvCxnSpPr>
          <p:cNvPr id="749" name="Google Shape;749;p34"/>
          <p:cNvCxnSpPr/>
          <p:nvPr/>
        </p:nvCxnSpPr>
        <p:spPr>
          <a:xfrm flipH="1">
            <a:off x="2514612" y="1676418"/>
            <a:ext cx="304800" cy="1828500"/>
          </a:xfrm>
          <a:prstGeom prst="straightConnector1">
            <a:avLst/>
          </a:prstGeom>
          <a:noFill/>
          <a:ln cap="flat" cmpd="sng" w="19050">
            <a:solidFill>
              <a:srgbClr val="79468E"/>
            </a:solidFill>
            <a:prstDash val="solid"/>
            <a:round/>
            <a:headEnd len="med" w="med" type="none"/>
            <a:tailEnd len="med" w="med" type="triangle"/>
          </a:ln>
        </p:spPr>
      </p:cxnSp>
      <p:cxnSp>
        <p:nvCxnSpPr>
          <p:cNvPr id="750" name="Google Shape;750;p34"/>
          <p:cNvCxnSpPr/>
          <p:nvPr/>
        </p:nvCxnSpPr>
        <p:spPr>
          <a:xfrm flipH="1">
            <a:off x="2743212" y="1676418"/>
            <a:ext cx="1066800" cy="1828500"/>
          </a:xfrm>
          <a:prstGeom prst="straightConnector1">
            <a:avLst/>
          </a:prstGeom>
          <a:noFill/>
          <a:ln cap="flat" cmpd="sng" w="19050">
            <a:solidFill>
              <a:srgbClr val="79468E"/>
            </a:solidFill>
            <a:prstDash val="solid"/>
            <a:round/>
            <a:headEnd len="med" w="med" type="none"/>
            <a:tailEnd len="med" w="med" type="triangle"/>
          </a:ln>
        </p:spPr>
      </p:cxnSp>
      <p:sp>
        <p:nvSpPr>
          <p:cNvPr id="751" name="Google Shape;751;p34"/>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752" name="Google Shape;752;p34"/>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753" name="Google Shape;753;p34"/>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754" name="Google Shape;754;p34"/>
          <p:cNvSpPr/>
          <p:nvPr/>
        </p:nvSpPr>
        <p:spPr>
          <a:xfrm rot="5400000">
            <a:off x="3124200" y="3657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755" name="Google Shape;755;p34"/>
          <p:cNvSpPr/>
          <p:nvPr/>
        </p:nvSpPr>
        <p:spPr>
          <a:xfrm rot="5400000">
            <a:off x="3352800" y="3657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756" name="Google Shape;756;p34"/>
          <p:cNvSpPr/>
          <p:nvPr/>
        </p:nvSpPr>
        <p:spPr>
          <a:xfrm rot="5400000">
            <a:off x="3581400" y="3657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endParaRPr b="0" i="0" sz="700" u="none" cap="none" strike="noStrike">
              <a:solidFill>
                <a:srgbClr val="FFFFFF"/>
              </a:solidFill>
              <a:latin typeface="Arial"/>
              <a:ea typeface="Arial"/>
              <a:cs typeface="Arial"/>
              <a:sym typeface="Arial"/>
            </a:endParaRPr>
          </a:p>
        </p:txBody>
      </p:sp>
      <p:sp>
        <p:nvSpPr>
          <p:cNvPr id="757" name="Google Shape;757;p34"/>
          <p:cNvSpPr/>
          <p:nvPr/>
        </p:nvSpPr>
        <p:spPr>
          <a:xfrm rot="5400000">
            <a:off x="3810000" y="3657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758" name="Google Shape;758;p34"/>
          <p:cNvSpPr/>
          <p:nvPr/>
        </p:nvSpPr>
        <p:spPr>
          <a:xfrm rot="5400000">
            <a:off x="5334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759" name="Google Shape;759;p34"/>
          <p:cNvSpPr/>
          <p:nvPr/>
        </p:nvSpPr>
        <p:spPr>
          <a:xfrm rot="5400000">
            <a:off x="7620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760" name="Google Shape;760;p34"/>
          <p:cNvSpPr/>
          <p:nvPr/>
        </p:nvSpPr>
        <p:spPr>
          <a:xfrm rot="5400000">
            <a:off x="9906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761" name="Google Shape;761;p34"/>
          <p:cNvSpPr/>
          <p:nvPr/>
        </p:nvSpPr>
        <p:spPr>
          <a:xfrm rot="5400000">
            <a:off x="12192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762" name="Google Shape;762;p34"/>
          <p:cNvSpPr/>
          <p:nvPr/>
        </p:nvSpPr>
        <p:spPr>
          <a:xfrm rot="5400000">
            <a:off x="18288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763" name="Google Shape;763;p34"/>
          <p:cNvSpPr/>
          <p:nvPr/>
        </p:nvSpPr>
        <p:spPr>
          <a:xfrm rot="5400000">
            <a:off x="20574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764" name="Google Shape;764;p34"/>
          <p:cNvSpPr/>
          <p:nvPr/>
        </p:nvSpPr>
        <p:spPr>
          <a:xfrm rot="5400000">
            <a:off x="22860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765" name="Google Shape;765;p34"/>
          <p:cNvSpPr/>
          <p:nvPr/>
        </p:nvSpPr>
        <p:spPr>
          <a:xfrm rot="5400000">
            <a:off x="25146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766" name="Google Shape;766;p34"/>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500"/>
              <a:t>Storage - Traditional Writes</a:t>
            </a:r>
            <a:endParaRPr sz="2500"/>
          </a:p>
        </p:txBody>
      </p:sp>
      <p:sp>
        <p:nvSpPr>
          <p:cNvPr id="767" name="Google Shape;767;p34"/>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4</a:t>
            </a:r>
            <a:r>
              <a:rPr lang="en" sz="2000"/>
              <a:t> of 5</a:t>
            </a:r>
            <a:endParaRPr sz="2000"/>
          </a:p>
        </p:txBody>
      </p:sp>
      <p:sp>
        <p:nvSpPr>
          <p:cNvPr id="768" name="Google Shape;768;p34"/>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txBox="1"/>
          <p:nvPr>
            <p:ph idx="4294967295" type="title"/>
          </p:nvPr>
        </p:nvSpPr>
        <p:spPr>
          <a:xfrm>
            <a:off x="1447800" y="47244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All writes take place at the same time...</a:t>
            </a:r>
            <a:endParaRPr sz="2000"/>
          </a:p>
        </p:txBody>
      </p:sp>
      <p:pic>
        <p:nvPicPr>
          <p:cNvPr id="770" name="Google Shape;770;p34"/>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35"/>
          <p:cNvSpPr/>
          <p:nvPr/>
        </p:nvSpPr>
        <p:spPr>
          <a:xfrm>
            <a:off x="304800" y="868676"/>
            <a:ext cx="4114800" cy="21030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6" name="Google Shape;776;p35"/>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777" name="Google Shape;777;p35"/>
          <p:cNvSpPr/>
          <p:nvPr/>
        </p:nvSpPr>
        <p:spPr>
          <a:xfrm>
            <a:off x="3048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FFFFFF"/>
              </a:solidFill>
            </a:endParaRPr>
          </a:p>
        </p:txBody>
      </p:sp>
      <p:sp>
        <p:nvSpPr>
          <p:cNvPr id="778" name="Google Shape;778;p35"/>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779" name="Google Shape;779;p35"/>
          <p:cNvSpPr/>
          <p:nvPr/>
        </p:nvSpPr>
        <p:spPr>
          <a:xfrm>
            <a:off x="33528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780" name="Google Shape;780;p35"/>
          <p:cNvSpPr/>
          <p:nvPr/>
        </p:nvSpPr>
        <p:spPr>
          <a:xfrm rot="5400000">
            <a:off x="33528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81" name="Google Shape;781;p35"/>
          <p:cNvSpPr/>
          <p:nvPr/>
        </p:nvSpPr>
        <p:spPr>
          <a:xfrm rot="5400000">
            <a:off x="35814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82" name="Google Shape;782;p35"/>
          <p:cNvSpPr/>
          <p:nvPr/>
        </p:nvSpPr>
        <p:spPr>
          <a:xfrm rot="5400000">
            <a:off x="3810000"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83" name="Google Shape;783;p35"/>
          <p:cNvSpPr/>
          <p:nvPr/>
        </p:nvSpPr>
        <p:spPr>
          <a:xfrm>
            <a:off x="3810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784" name="Google Shape;784;p35"/>
          <p:cNvSpPr/>
          <p:nvPr/>
        </p:nvSpPr>
        <p:spPr>
          <a:xfrm rot="5400000">
            <a:off x="3810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85" name="Google Shape;785;p35"/>
          <p:cNvSpPr/>
          <p:nvPr/>
        </p:nvSpPr>
        <p:spPr>
          <a:xfrm rot="5400000">
            <a:off x="6096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86" name="Google Shape;786;p35"/>
          <p:cNvSpPr/>
          <p:nvPr/>
        </p:nvSpPr>
        <p:spPr>
          <a:xfrm rot="5400000">
            <a:off x="8382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87" name="Google Shape;787;p35"/>
          <p:cNvSpPr/>
          <p:nvPr/>
        </p:nvSpPr>
        <p:spPr>
          <a:xfrm>
            <a:off x="13716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788" name="Google Shape;788;p35"/>
          <p:cNvSpPr/>
          <p:nvPr/>
        </p:nvSpPr>
        <p:spPr>
          <a:xfrm rot="5400000">
            <a:off x="13716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89" name="Google Shape;789;p35"/>
          <p:cNvSpPr/>
          <p:nvPr/>
        </p:nvSpPr>
        <p:spPr>
          <a:xfrm rot="5400000">
            <a:off x="16002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90" name="Google Shape;790;p35"/>
          <p:cNvSpPr/>
          <p:nvPr/>
        </p:nvSpPr>
        <p:spPr>
          <a:xfrm rot="5400000">
            <a:off x="18288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91" name="Google Shape;791;p35"/>
          <p:cNvSpPr/>
          <p:nvPr/>
        </p:nvSpPr>
        <p:spPr>
          <a:xfrm>
            <a:off x="23622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792" name="Google Shape;792;p35"/>
          <p:cNvSpPr/>
          <p:nvPr/>
        </p:nvSpPr>
        <p:spPr>
          <a:xfrm rot="5400000">
            <a:off x="23622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93" name="Google Shape;793;p35"/>
          <p:cNvSpPr/>
          <p:nvPr/>
        </p:nvSpPr>
        <p:spPr>
          <a:xfrm rot="5400000">
            <a:off x="25908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94" name="Google Shape;794;p35"/>
          <p:cNvSpPr/>
          <p:nvPr/>
        </p:nvSpPr>
        <p:spPr>
          <a:xfrm rot="5400000">
            <a:off x="28194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cxnSp>
        <p:nvCxnSpPr>
          <p:cNvPr id="795" name="Google Shape;795;p35"/>
          <p:cNvCxnSpPr/>
          <p:nvPr/>
        </p:nvCxnSpPr>
        <p:spPr>
          <a:xfrm>
            <a:off x="17526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796" name="Google Shape;796;p35"/>
          <p:cNvCxnSpPr/>
          <p:nvPr/>
        </p:nvCxnSpPr>
        <p:spPr>
          <a:xfrm>
            <a:off x="30480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797" name="Google Shape;797;p35"/>
          <p:cNvSpPr/>
          <p:nvPr/>
        </p:nvSpPr>
        <p:spPr>
          <a:xfrm>
            <a:off x="4800600" y="868436"/>
            <a:ext cx="4114800" cy="21033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98" name="Google Shape;798;p35"/>
          <p:cNvSpPr/>
          <p:nvPr/>
        </p:nvSpPr>
        <p:spPr>
          <a:xfrm>
            <a:off x="78486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799" name="Google Shape;799;p35"/>
          <p:cNvSpPr/>
          <p:nvPr/>
        </p:nvSpPr>
        <p:spPr>
          <a:xfrm rot="5400000">
            <a:off x="78486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00" name="Google Shape;800;p35"/>
          <p:cNvSpPr/>
          <p:nvPr/>
        </p:nvSpPr>
        <p:spPr>
          <a:xfrm rot="5400000">
            <a:off x="80772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01" name="Google Shape;801;p35"/>
          <p:cNvSpPr/>
          <p:nvPr/>
        </p:nvSpPr>
        <p:spPr>
          <a:xfrm rot="5400000">
            <a:off x="8305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02" name="Google Shape;802;p35"/>
          <p:cNvSpPr/>
          <p:nvPr/>
        </p:nvSpPr>
        <p:spPr>
          <a:xfrm>
            <a:off x="48768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803" name="Google Shape;803;p35"/>
          <p:cNvSpPr/>
          <p:nvPr/>
        </p:nvSpPr>
        <p:spPr>
          <a:xfrm rot="5400000">
            <a:off x="48768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04" name="Google Shape;804;p35"/>
          <p:cNvSpPr/>
          <p:nvPr/>
        </p:nvSpPr>
        <p:spPr>
          <a:xfrm rot="5400000">
            <a:off x="51054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05" name="Google Shape;805;p35"/>
          <p:cNvSpPr/>
          <p:nvPr/>
        </p:nvSpPr>
        <p:spPr>
          <a:xfrm rot="5400000">
            <a:off x="53340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06" name="Google Shape;806;p35"/>
          <p:cNvSpPr/>
          <p:nvPr/>
        </p:nvSpPr>
        <p:spPr>
          <a:xfrm>
            <a:off x="58674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807" name="Google Shape;807;p35"/>
          <p:cNvSpPr/>
          <p:nvPr/>
        </p:nvSpPr>
        <p:spPr>
          <a:xfrm rot="5400000">
            <a:off x="58674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08" name="Google Shape;808;p35"/>
          <p:cNvSpPr/>
          <p:nvPr/>
        </p:nvSpPr>
        <p:spPr>
          <a:xfrm rot="5400000">
            <a:off x="60960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09" name="Google Shape;809;p35"/>
          <p:cNvSpPr/>
          <p:nvPr/>
        </p:nvSpPr>
        <p:spPr>
          <a:xfrm rot="5400000">
            <a:off x="63246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10" name="Google Shape;810;p35"/>
          <p:cNvSpPr/>
          <p:nvPr/>
        </p:nvSpPr>
        <p:spPr>
          <a:xfrm>
            <a:off x="6858024" y="99046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811" name="Google Shape;811;p35"/>
          <p:cNvSpPr/>
          <p:nvPr/>
        </p:nvSpPr>
        <p:spPr>
          <a:xfrm rot="5400000">
            <a:off x="68580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12" name="Google Shape;812;p35"/>
          <p:cNvSpPr/>
          <p:nvPr/>
        </p:nvSpPr>
        <p:spPr>
          <a:xfrm rot="5400000">
            <a:off x="7086612"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13" name="Google Shape;813;p35"/>
          <p:cNvSpPr/>
          <p:nvPr/>
        </p:nvSpPr>
        <p:spPr>
          <a:xfrm rot="5400000">
            <a:off x="7315212"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14" name="Google Shape;814;p35"/>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Traditional Writes</a:t>
            </a:r>
            <a:endParaRPr b="1" sz="1300">
              <a:latin typeface="Barlow"/>
              <a:ea typeface="Barlow"/>
              <a:cs typeface="Barlow"/>
              <a:sym typeface="Barlow"/>
            </a:endParaRPr>
          </a:p>
        </p:txBody>
      </p:sp>
      <p:sp>
        <p:nvSpPr>
          <p:cNvPr id="815" name="Google Shape;815;p35"/>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Optimized Writes</a:t>
            </a:r>
            <a:endParaRPr b="1" sz="1300">
              <a:solidFill>
                <a:srgbClr val="B7B7B7"/>
              </a:solidFill>
              <a:latin typeface="Barlow"/>
              <a:ea typeface="Barlow"/>
              <a:cs typeface="Barlow"/>
              <a:sym typeface="Barlow"/>
            </a:endParaRPr>
          </a:p>
        </p:txBody>
      </p:sp>
      <p:sp>
        <p:nvSpPr>
          <p:cNvPr id="816" name="Google Shape;816;p35"/>
          <p:cNvSpPr/>
          <p:nvPr/>
        </p:nvSpPr>
        <p:spPr>
          <a:xfrm>
            <a:off x="48006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817" name="Google Shape;817;p35"/>
          <p:cNvCxnSpPr/>
          <p:nvPr/>
        </p:nvCxnSpPr>
        <p:spPr>
          <a:xfrm>
            <a:off x="62484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818" name="Google Shape;818;p35"/>
          <p:cNvCxnSpPr/>
          <p:nvPr/>
        </p:nvCxnSpPr>
        <p:spPr>
          <a:xfrm>
            <a:off x="75438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819" name="Google Shape;819;p35"/>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820" name="Google Shape;820;p35"/>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821" name="Google Shape;821;p35"/>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sp>
        <p:nvSpPr>
          <p:cNvPr id="822" name="Google Shape;822;p35"/>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823" name="Google Shape;823;p35"/>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824" name="Google Shape;824;p35"/>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825" name="Google Shape;825;p35"/>
          <p:cNvSpPr/>
          <p:nvPr/>
        </p:nvSpPr>
        <p:spPr>
          <a:xfrm rot="5400000">
            <a:off x="3124200" y="3657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826" name="Google Shape;826;p35"/>
          <p:cNvSpPr/>
          <p:nvPr/>
        </p:nvSpPr>
        <p:spPr>
          <a:xfrm rot="5400000">
            <a:off x="3352800" y="3657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827" name="Google Shape;827;p35"/>
          <p:cNvSpPr/>
          <p:nvPr/>
        </p:nvSpPr>
        <p:spPr>
          <a:xfrm rot="5400000">
            <a:off x="3581400" y="3657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endParaRPr b="0" i="0" sz="700" u="none" cap="none" strike="noStrike">
              <a:solidFill>
                <a:srgbClr val="FFFFFF"/>
              </a:solidFill>
              <a:latin typeface="Arial"/>
              <a:ea typeface="Arial"/>
              <a:cs typeface="Arial"/>
              <a:sym typeface="Arial"/>
            </a:endParaRPr>
          </a:p>
        </p:txBody>
      </p:sp>
      <p:sp>
        <p:nvSpPr>
          <p:cNvPr id="828" name="Google Shape;828;p35"/>
          <p:cNvSpPr/>
          <p:nvPr/>
        </p:nvSpPr>
        <p:spPr>
          <a:xfrm rot="5400000">
            <a:off x="3810000" y="3657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829" name="Google Shape;829;p35"/>
          <p:cNvSpPr/>
          <p:nvPr/>
        </p:nvSpPr>
        <p:spPr>
          <a:xfrm rot="5400000">
            <a:off x="5334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830" name="Google Shape;830;p35"/>
          <p:cNvSpPr/>
          <p:nvPr/>
        </p:nvSpPr>
        <p:spPr>
          <a:xfrm rot="5400000">
            <a:off x="7620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831" name="Google Shape;831;p35"/>
          <p:cNvSpPr/>
          <p:nvPr/>
        </p:nvSpPr>
        <p:spPr>
          <a:xfrm rot="5400000">
            <a:off x="9906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832" name="Google Shape;832;p35"/>
          <p:cNvSpPr/>
          <p:nvPr/>
        </p:nvSpPr>
        <p:spPr>
          <a:xfrm rot="5400000">
            <a:off x="12192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833" name="Google Shape;833;p35"/>
          <p:cNvSpPr/>
          <p:nvPr/>
        </p:nvSpPr>
        <p:spPr>
          <a:xfrm rot="5400000">
            <a:off x="18288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834" name="Google Shape;834;p35"/>
          <p:cNvSpPr/>
          <p:nvPr/>
        </p:nvSpPr>
        <p:spPr>
          <a:xfrm rot="5400000">
            <a:off x="20574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835" name="Google Shape;835;p35"/>
          <p:cNvSpPr/>
          <p:nvPr/>
        </p:nvSpPr>
        <p:spPr>
          <a:xfrm rot="5400000">
            <a:off x="22860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836" name="Google Shape;836;p35"/>
          <p:cNvSpPr/>
          <p:nvPr/>
        </p:nvSpPr>
        <p:spPr>
          <a:xfrm rot="5400000">
            <a:off x="25146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837" name="Google Shape;837;p35"/>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500"/>
              <a:t>Storage - Traditional Writes</a:t>
            </a:r>
            <a:endParaRPr sz="2500"/>
          </a:p>
        </p:txBody>
      </p:sp>
      <p:sp>
        <p:nvSpPr>
          <p:cNvPr id="838" name="Google Shape;838;p35"/>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5</a:t>
            </a:r>
            <a:r>
              <a:rPr lang="en" sz="2000"/>
              <a:t> of 5</a:t>
            </a:r>
            <a:endParaRPr sz="2000"/>
          </a:p>
        </p:txBody>
      </p:sp>
      <p:sp>
        <p:nvSpPr>
          <p:cNvPr id="839" name="Google Shape;839;p35"/>
          <p:cNvSpPr txBox="1"/>
          <p:nvPr>
            <p:ph idx="4294967295" type="title"/>
          </p:nvPr>
        </p:nvSpPr>
        <p:spPr>
          <a:xfrm>
            <a:off x="1447800" y="46482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No optimization of the file size, potentially </a:t>
            </a:r>
            <a:endParaRPr sz="2000"/>
          </a:p>
          <a:p>
            <a:pPr indent="0" lvl="0" marL="0" rtl="0" algn="l">
              <a:lnSpc>
                <a:spcPct val="90000"/>
              </a:lnSpc>
              <a:spcBef>
                <a:spcPts val="0"/>
              </a:spcBef>
              <a:spcAft>
                <a:spcPts val="0"/>
              </a:spcAft>
              <a:buClr>
                <a:schemeClr val="dk1"/>
              </a:buClr>
              <a:buSzPts val="3000"/>
              <a:buFont typeface="Barlow"/>
              <a:buNone/>
            </a:pPr>
            <a:r>
              <a:rPr lang="en" sz="2000"/>
              <a:t>inducing the tiny-files problem</a:t>
            </a:r>
            <a:endParaRPr sz="2000"/>
          </a:p>
        </p:txBody>
      </p:sp>
      <p:sp>
        <p:nvSpPr>
          <p:cNvPr id="840" name="Google Shape;840;p35"/>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1" name="Google Shape;841;p35"/>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330200" lvl="0" marL="457200" rtl="0" algn="l">
              <a:spcBef>
                <a:spcPts val="0"/>
              </a:spcBef>
              <a:spcAft>
                <a:spcPts val="0"/>
              </a:spcAft>
              <a:buSzPts val="1600"/>
              <a:buChar char="●"/>
            </a:pPr>
            <a:r>
              <a:rPr lang="en"/>
              <a:t>Storage is our 4th problem area</a:t>
            </a:r>
            <a:br>
              <a:rPr lang="en"/>
            </a:br>
            <a:endParaRPr/>
          </a:p>
          <a:p>
            <a:pPr indent="-330200" lvl="0" marL="457200" rtl="0" algn="l">
              <a:spcBef>
                <a:spcPts val="0"/>
              </a:spcBef>
              <a:spcAft>
                <a:spcPts val="0"/>
              </a:spcAft>
              <a:buSzPts val="1600"/>
              <a:buChar char="●"/>
            </a:pPr>
            <a:r>
              <a:rPr lang="en"/>
              <a:t>Traditionally it consisted of one specific type of problem (aka Tiny Files)</a:t>
            </a:r>
            <a:br>
              <a:rPr lang="en"/>
            </a:br>
            <a:endParaRPr/>
          </a:p>
          <a:p>
            <a:pPr indent="-330200" lvl="0" marL="457200" rtl="0" algn="l">
              <a:spcBef>
                <a:spcPts val="0"/>
              </a:spcBef>
              <a:spcAft>
                <a:spcPts val="0"/>
              </a:spcAft>
              <a:buSzPts val="1600"/>
              <a:buChar char="●"/>
            </a:pPr>
            <a:r>
              <a:rPr lang="en"/>
              <a:t>But it is actually a class of problems that relates</a:t>
            </a:r>
            <a:br>
              <a:rPr lang="en"/>
            </a:br>
            <a:r>
              <a:rPr lang="en"/>
              <a:t>to high overhead with ingesting data</a:t>
            </a:r>
            <a:br>
              <a:rPr lang="en"/>
            </a:br>
            <a:endParaRPr/>
          </a:p>
          <a:p>
            <a:pPr indent="-330200" lvl="0" marL="457200" rtl="0" algn="l">
              <a:spcBef>
                <a:spcPts val="0"/>
              </a:spcBef>
              <a:spcAft>
                <a:spcPts val="0"/>
              </a:spcAft>
              <a:buSzPts val="1600"/>
              <a:buChar char="●"/>
            </a:pPr>
            <a:r>
              <a:rPr lang="en"/>
              <a:t>That ingest can be the initial ingest from Blob Storage,</a:t>
            </a:r>
            <a:br>
              <a:rPr lang="en"/>
            </a:br>
            <a:r>
              <a:rPr lang="en"/>
              <a:t>JDBC, Kafka, EventHubs or even from a previous Spark stage</a:t>
            </a:r>
            <a:endParaRPr/>
          </a:p>
        </p:txBody>
      </p:sp>
      <p:sp>
        <p:nvSpPr>
          <p:cNvPr id="94" name="Google Shape;94;p18"/>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sp>
        <p:nvSpPr>
          <p:cNvPr id="95" name="Google Shape;95;p18"/>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Storage</a:t>
            </a:r>
            <a:endParaRPr/>
          </a:p>
        </p:txBody>
      </p:sp>
      <p:sp>
        <p:nvSpPr>
          <p:cNvPr id="96" name="Google Shape;96;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36"/>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47" name="Google Shape;847;p36"/>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848" name="Google Shape;848;p36"/>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49" name="Google Shape;849;p36"/>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850" name="Google Shape;850;p36"/>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851" name="Google Shape;851;p36"/>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852" name="Google Shape;852;p36"/>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853" name="Google Shape;853;p36"/>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cxnSp>
        <p:nvCxnSpPr>
          <p:cNvPr id="854" name="Google Shape;854;p36"/>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855" name="Google Shape;855;p36"/>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856" name="Google Shape;856;p36"/>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857" name="Google Shape;857;p36"/>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858" name="Google Shape;858;p36"/>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sp>
        <p:nvSpPr>
          <p:cNvPr id="859" name="Google Shape;859;p36"/>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860" name="Google Shape;860;p36"/>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861" name="Google Shape;861;p36"/>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862" name="Google Shape;862;p36"/>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863" name="Google Shape;863;p36"/>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864" name="Google Shape;864;p36"/>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865" name="Google Shape;865;p36"/>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866" name="Google Shape;866;p36"/>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867" name="Google Shape;867;p36"/>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868" name="Google Shape;868;p36"/>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869" name="Google Shape;869;p36"/>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870" name="Google Shape;870;p36"/>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871" name="Google Shape;871;p36"/>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2" name="Google Shape;872;p36"/>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873" name="Google Shape;873;p36"/>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74" name="Google Shape;874;p36"/>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75" name="Google Shape;875;p36"/>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76" name="Google Shape;876;p36"/>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877" name="Google Shape;877;p36"/>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78" name="Google Shape;878;p36"/>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79" name="Google Shape;879;p36"/>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80" name="Google Shape;880;p36"/>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881" name="Google Shape;881;p36"/>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82" name="Google Shape;882;p36"/>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83" name="Google Shape;883;p36"/>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84" name="Google Shape;884;p36"/>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885" name="Google Shape;885;p36"/>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86" name="Google Shape;886;p36"/>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87" name="Google Shape;887;p36"/>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88" name="Google Shape;888;p36"/>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889" name="Google Shape;889;p36"/>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890" name="Google Shape;890;p36"/>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891" name="Google Shape;891;p36"/>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892" name="Google Shape;892;p36"/>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893" name="Google Shape;893;p36"/>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894" name="Google Shape;894;p36"/>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895" name="Google Shape;895;p36"/>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896" name="Google Shape;896;p36"/>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897" name="Google Shape;897;p36"/>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898" name="Google Shape;898;p36"/>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899" name="Google Shape;899;p36"/>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900" name="Google Shape;900;p36"/>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901" name="Google Shape;901;p36"/>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902" name="Google Shape;902;p36"/>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903" name="Google Shape;903;p36"/>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sp>
        <p:nvSpPr>
          <p:cNvPr id="904" name="Google Shape;904;p36"/>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05" name="Google Shape;905;p36"/>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06" name="Google Shape;906;p36"/>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07" name="Google Shape;907;p36"/>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08" name="Google Shape;908;p36"/>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09" name="Google Shape;909;p36"/>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10" name="Google Shape;910;p36"/>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11" name="Google Shape;911;p36"/>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12" name="Google Shape;912;p36"/>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13" name="Google Shape;913;p36"/>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14" name="Google Shape;914;p36"/>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15" name="Google Shape;915;p36"/>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16" name="Google Shape;916;p36"/>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917" name="Google Shape;917;p36"/>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918" name="Google Shape;918;p36"/>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919" name="Google Shape;919;p36"/>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920" name="Google Shape;920;p36"/>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500"/>
              <a:t>Storage - Optimized Writes</a:t>
            </a:r>
            <a:endParaRPr sz="2500"/>
          </a:p>
        </p:txBody>
      </p:sp>
      <p:sp>
        <p:nvSpPr>
          <p:cNvPr id="921" name="Google Shape;921;p36"/>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1 of 17</a:t>
            </a:r>
            <a:endParaRPr sz="2000"/>
          </a:p>
        </p:txBody>
      </p:sp>
      <p:sp>
        <p:nvSpPr>
          <p:cNvPr id="922" name="Google Shape;922;p36"/>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3" name="Google Shape;923;p36"/>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37"/>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9" name="Google Shape;929;p37"/>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930" name="Google Shape;930;p37"/>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31" name="Google Shape;931;p37"/>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932" name="Google Shape;932;p37"/>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933" name="Google Shape;933;p37"/>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934" name="Google Shape;934;p37"/>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935" name="Google Shape;935;p37"/>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cxnSp>
        <p:nvCxnSpPr>
          <p:cNvPr id="936" name="Google Shape;936;p37"/>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937" name="Google Shape;937;p37"/>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938" name="Google Shape;938;p37"/>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939" name="Google Shape;939;p37"/>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940" name="Google Shape;940;p37"/>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sp>
        <p:nvSpPr>
          <p:cNvPr id="941" name="Google Shape;941;p37"/>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942" name="Google Shape;942;p37"/>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943" name="Google Shape;943;p37"/>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944" name="Google Shape;944;p37"/>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945" name="Google Shape;945;p37"/>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946" name="Google Shape;946;p37"/>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947" name="Google Shape;947;p37"/>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948" name="Google Shape;948;p37"/>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949" name="Google Shape;949;p37"/>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950" name="Google Shape;950;p37"/>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951" name="Google Shape;951;p37"/>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952" name="Google Shape;952;p37"/>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953" name="Google Shape;953;p37"/>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54" name="Google Shape;954;p37"/>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955" name="Google Shape;955;p37"/>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56" name="Google Shape;956;p37"/>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57" name="Google Shape;957;p37"/>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58" name="Google Shape;958;p37"/>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959" name="Google Shape;959;p37"/>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60" name="Google Shape;960;p37"/>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61" name="Google Shape;961;p37"/>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62" name="Google Shape;962;p37"/>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963" name="Google Shape;963;p37"/>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64" name="Google Shape;964;p37"/>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65" name="Google Shape;965;p37"/>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66" name="Google Shape;966;p37"/>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967" name="Google Shape;967;p37"/>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68" name="Google Shape;968;p37"/>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69" name="Google Shape;969;p37"/>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70" name="Google Shape;970;p37"/>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971" name="Google Shape;971;p37"/>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972" name="Google Shape;972;p37"/>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37"/>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37"/>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975" name="Google Shape;975;p37"/>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976" name="Google Shape;976;p37"/>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977" name="Google Shape;977;p37"/>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978" name="Google Shape;978;p37"/>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979" name="Google Shape;979;p37"/>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980" name="Google Shape;980;p37"/>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981" name="Google Shape;981;p37"/>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982" name="Google Shape;982;p37"/>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983" name="Google Shape;983;p37"/>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984" name="Google Shape;984;p37"/>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985" name="Google Shape;985;p37"/>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sp>
        <p:nvSpPr>
          <p:cNvPr id="986" name="Google Shape;986;p37"/>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87" name="Google Shape;987;p37"/>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88" name="Google Shape;988;p37"/>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89" name="Google Shape;989;p37"/>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90" name="Google Shape;990;p37"/>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91" name="Google Shape;991;p37"/>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92" name="Google Shape;992;p37"/>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93" name="Google Shape;993;p37"/>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94" name="Google Shape;994;p37"/>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95" name="Google Shape;995;p37"/>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96" name="Google Shape;996;p37"/>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97" name="Google Shape;997;p37"/>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98" name="Google Shape;998;p37"/>
          <p:cNvSpPr txBox="1"/>
          <p:nvPr/>
        </p:nvSpPr>
        <p:spPr>
          <a:xfrm>
            <a:off x="4800600" y="22860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Adaptive Shuffle</a:t>
            </a:r>
            <a:endParaRPr b="1" sz="1300">
              <a:latin typeface="Barlow"/>
              <a:ea typeface="Barlow"/>
              <a:cs typeface="Barlow"/>
              <a:sym typeface="Barlow"/>
            </a:endParaRPr>
          </a:p>
        </p:txBody>
      </p:sp>
      <p:sp>
        <p:nvSpPr>
          <p:cNvPr id="999" name="Google Shape;999;p37"/>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1000" name="Google Shape;1000;p37"/>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1001" name="Google Shape;1001;p37"/>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1002" name="Google Shape;1002;p37"/>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003" name="Google Shape;1003;p37"/>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500"/>
              <a:t>Storage - Optimized Writes</a:t>
            </a:r>
            <a:endParaRPr sz="2500"/>
          </a:p>
        </p:txBody>
      </p:sp>
      <p:sp>
        <p:nvSpPr>
          <p:cNvPr id="1004" name="Google Shape;1004;p37"/>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2</a:t>
            </a:r>
            <a:r>
              <a:rPr lang="en" sz="2000"/>
              <a:t> of 17</a:t>
            </a:r>
            <a:endParaRPr sz="2000"/>
          </a:p>
        </p:txBody>
      </p:sp>
      <p:sp>
        <p:nvSpPr>
          <p:cNvPr id="1005" name="Google Shape;1005;p37"/>
          <p:cNvSpPr txBox="1"/>
          <p:nvPr>
            <p:ph idx="4294967295" type="title"/>
          </p:nvPr>
        </p:nvSpPr>
        <p:spPr>
          <a:xfrm>
            <a:off x="1447800" y="46482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Engage in an adaptive shuffle which</a:t>
            </a:r>
            <a:endParaRPr sz="2000"/>
          </a:p>
          <a:p>
            <a:pPr indent="0" lvl="0" marL="0" rtl="0" algn="l">
              <a:lnSpc>
                <a:spcPct val="90000"/>
              </a:lnSpc>
              <a:spcBef>
                <a:spcPts val="0"/>
              </a:spcBef>
              <a:spcAft>
                <a:spcPts val="0"/>
              </a:spcAft>
              <a:buClr>
                <a:schemeClr val="dk1"/>
              </a:buClr>
              <a:buSzPts val="3000"/>
              <a:buFont typeface="Barlow"/>
              <a:buNone/>
            </a:pPr>
            <a:r>
              <a:rPr lang="en" sz="2000"/>
              <a:t>is offset by reduced disk IO</a:t>
            </a:r>
            <a:endParaRPr sz="2000"/>
          </a:p>
        </p:txBody>
      </p:sp>
      <p:sp>
        <p:nvSpPr>
          <p:cNvPr id="1006" name="Google Shape;1006;p37"/>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7" name="Google Shape;1007;p37"/>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38"/>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13" name="Google Shape;1013;p38"/>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1014" name="Google Shape;1014;p38"/>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1015" name="Google Shape;1015;p38"/>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1016" name="Google Shape;1016;p38"/>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1017" name="Google Shape;1017;p38"/>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1018" name="Google Shape;1018;p38"/>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1019" name="Google Shape;1019;p38"/>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20" name="Google Shape;1020;p38"/>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1021" name="Google Shape;1021;p38"/>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22" name="Google Shape;1022;p38"/>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23" name="Google Shape;1023;p38"/>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24" name="Google Shape;1024;p38"/>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1025" name="Google Shape;1025;p38"/>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26" name="Google Shape;1026;p38"/>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27" name="Google Shape;1027;p38"/>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28" name="Google Shape;1028;p38"/>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1029" name="Google Shape;1029;p38"/>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30" name="Google Shape;1030;p38"/>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31" name="Google Shape;1031;p38"/>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32" name="Google Shape;1032;p38"/>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1033" name="Google Shape;1033;p38"/>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34" name="Google Shape;1034;p38"/>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35" name="Google Shape;1035;p38"/>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36" name="Google Shape;1036;p38"/>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1037" name="Google Shape;1037;p38"/>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038" name="Google Shape;1038;p38"/>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1039" name="Google Shape;1039;p38"/>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1040" name="Google Shape;1040;p38"/>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41" name="Google Shape;1041;p38"/>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42" name="Google Shape;1042;p38"/>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43" name="Google Shape;1043;p38"/>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44" name="Google Shape;1044;p38"/>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45" name="Google Shape;1045;p38"/>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46" name="Google Shape;1046;p38"/>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47" name="Google Shape;1047;p38"/>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48" name="Google Shape;1048;p38"/>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49" name="Google Shape;1049;p38"/>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50" name="Google Shape;1050;p38"/>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51" name="Google Shape;1051;p38"/>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52" name="Google Shape;1052;p38"/>
          <p:cNvSpPr/>
          <p:nvPr/>
        </p:nvSpPr>
        <p:spPr>
          <a:xfrm>
            <a:off x="54864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#1</a:t>
            </a:r>
            <a:endParaRPr b="1" sz="1100"/>
          </a:p>
        </p:txBody>
      </p:sp>
      <p:sp>
        <p:nvSpPr>
          <p:cNvPr id="1053" name="Google Shape;1053;p38"/>
          <p:cNvSpPr/>
          <p:nvPr/>
        </p:nvSpPr>
        <p:spPr>
          <a:xfrm rot="5400000">
            <a:off x="54102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54" name="Google Shape;1054;p38"/>
          <p:cNvSpPr/>
          <p:nvPr/>
        </p:nvSpPr>
        <p:spPr>
          <a:xfrm rot="5400000">
            <a:off x="55626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55" name="Google Shape;1055;p38"/>
          <p:cNvSpPr/>
          <p:nvPr/>
        </p:nvSpPr>
        <p:spPr>
          <a:xfrm rot="5400000">
            <a:off x="57150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56" name="Google Shape;1056;p38"/>
          <p:cNvSpPr/>
          <p:nvPr/>
        </p:nvSpPr>
        <p:spPr>
          <a:xfrm rot="5400000">
            <a:off x="58674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cxnSp>
        <p:nvCxnSpPr>
          <p:cNvPr id="1057" name="Google Shape;1057;p38"/>
          <p:cNvCxnSpPr>
            <a:stCxn id="1025" idx="3"/>
            <a:endCxn id="1053" idx="1"/>
          </p:cNvCxnSpPr>
          <p:nvPr/>
        </p:nvCxnSpPr>
        <p:spPr>
          <a:xfrm>
            <a:off x="5105412" y="1676268"/>
            <a:ext cx="533400" cy="533400"/>
          </a:xfrm>
          <a:prstGeom prst="straightConnector1">
            <a:avLst/>
          </a:prstGeom>
          <a:noFill/>
          <a:ln cap="flat" cmpd="sng" w="19050">
            <a:solidFill>
              <a:schemeClr val="accent2"/>
            </a:solidFill>
            <a:prstDash val="solid"/>
            <a:round/>
            <a:headEnd len="med" w="med" type="none"/>
            <a:tailEnd len="med" w="med" type="triangle"/>
          </a:ln>
        </p:spPr>
      </p:cxnSp>
      <p:cxnSp>
        <p:nvCxnSpPr>
          <p:cNvPr id="1058" name="Google Shape;1058;p38"/>
          <p:cNvCxnSpPr>
            <a:stCxn id="1029" idx="3"/>
            <a:endCxn id="1054" idx="1"/>
          </p:cNvCxnSpPr>
          <p:nvPr/>
        </p:nvCxnSpPr>
        <p:spPr>
          <a:xfrm flipH="1">
            <a:off x="5791212" y="1676268"/>
            <a:ext cx="304800" cy="533400"/>
          </a:xfrm>
          <a:prstGeom prst="straightConnector1">
            <a:avLst/>
          </a:prstGeom>
          <a:noFill/>
          <a:ln cap="flat" cmpd="sng" w="19050">
            <a:solidFill>
              <a:schemeClr val="accent2"/>
            </a:solidFill>
            <a:prstDash val="solid"/>
            <a:round/>
            <a:headEnd len="med" w="med" type="none"/>
            <a:tailEnd len="med" w="med" type="triangle"/>
          </a:ln>
        </p:spPr>
      </p:cxnSp>
      <p:cxnSp>
        <p:nvCxnSpPr>
          <p:cNvPr id="1059" name="Google Shape;1059;p38"/>
          <p:cNvCxnSpPr>
            <a:stCxn id="1033" idx="3"/>
            <a:endCxn id="1055" idx="1"/>
          </p:cNvCxnSpPr>
          <p:nvPr/>
        </p:nvCxnSpPr>
        <p:spPr>
          <a:xfrm flipH="1">
            <a:off x="5943612" y="1676268"/>
            <a:ext cx="1143000" cy="533400"/>
          </a:xfrm>
          <a:prstGeom prst="straightConnector1">
            <a:avLst/>
          </a:prstGeom>
          <a:noFill/>
          <a:ln cap="flat" cmpd="sng" w="19050">
            <a:solidFill>
              <a:schemeClr val="accent2"/>
            </a:solidFill>
            <a:prstDash val="solid"/>
            <a:round/>
            <a:headEnd len="med" w="med" type="none"/>
            <a:tailEnd len="med" w="med" type="triangle"/>
          </a:ln>
        </p:spPr>
      </p:cxnSp>
      <p:cxnSp>
        <p:nvCxnSpPr>
          <p:cNvPr id="1060" name="Google Shape;1060;p38"/>
          <p:cNvCxnSpPr>
            <a:endCxn id="1056" idx="1"/>
          </p:cNvCxnSpPr>
          <p:nvPr/>
        </p:nvCxnSpPr>
        <p:spPr>
          <a:xfrm flipH="1">
            <a:off x="6096000" y="1676400"/>
            <a:ext cx="1981200" cy="533400"/>
          </a:xfrm>
          <a:prstGeom prst="straightConnector1">
            <a:avLst/>
          </a:prstGeom>
          <a:noFill/>
          <a:ln cap="flat" cmpd="sng" w="19050">
            <a:solidFill>
              <a:schemeClr val="accent2"/>
            </a:solidFill>
            <a:prstDash val="solid"/>
            <a:round/>
            <a:headEnd len="med" w="med" type="none"/>
            <a:tailEnd len="med" w="med" type="triangle"/>
          </a:ln>
        </p:spPr>
      </p:cxnSp>
      <p:sp>
        <p:nvSpPr>
          <p:cNvPr id="1061" name="Google Shape;1061;p38"/>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1062" name="Google Shape;1062;p38"/>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1063" name="Google Shape;1063;p38"/>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1064" name="Google Shape;1064;p38"/>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1065" name="Google Shape;1065;p38"/>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066" name="Google Shape;1066;p38"/>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1067" name="Google Shape;1067;p38"/>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1068" name="Google Shape;1068;p38"/>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069" name="Google Shape;1069;p38"/>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070" name="Google Shape;1070;p38"/>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1071" name="Google Shape;1071;p38"/>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1072" name="Google Shape;1072;p38"/>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1073" name="Google Shape;1073;p38"/>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1074" name="Google Shape;1074;p38"/>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1075" name="Google Shape;1075;p38"/>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1076" name="Google Shape;1076;p38"/>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1077" name="Google Shape;1077;p38"/>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1078" name="Google Shape;1078;p38"/>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079" name="Google Shape;1079;p38"/>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080" name="Google Shape;1080;p38"/>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081" name="Google Shape;1081;p38"/>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082" name="Google Shape;1082;p38"/>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083" name="Google Shape;1083;p38"/>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084" name="Google Shape;1084;p38"/>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085" name="Google Shape;1085;p38"/>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086" name="Google Shape;1086;p38"/>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087" name="Google Shape;1087;p38"/>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088" name="Google Shape;1088;p38"/>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089" name="Google Shape;1089;p38"/>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sp>
        <p:nvSpPr>
          <p:cNvPr id="1090" name="Google Shape;1090;p38"/>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091" name="Google Shape;1091;p38"/>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092" name="Google Shape;1092;p38"/>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093" name="Google Shape;1093;p38"/>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094" name="Google Shape;1094;p38"/>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095" name="Google Shape;1095;p38"/>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a:t>Storage - Optimized Writes</a:t>
            </a:r>
            <a:endParaRPr/>
          </a:p>
        </p:txBody>
      </p:sp>
      <p:sp>
        <p:nvSpPr>
          <p:cNvPr id="1096" name="Google Shape;1096;p38"/>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3</a:t>
            </a:r>
            <a:r>
              <a:rPr lang="en" sz="2000"/>
              <a:t> of 17</a:t>
            </a:r>
            <a:endParaRPr sz="2000"/>
          </a:p>
        </p:txBody>
      </p:sp>
      <p:sp>
        <p:nvSpPr>
          <p:cNvPr id="1097" name="Google Shape;1097;p38"/>
          <p:cNvSpPr txBox="1"/>
          <p:nvPr>
            <p:ph idx="4294967295" type="title"/>
          </p:nvPr>
        </p:nvSpPr>
        <p:spPr>
          <a:xfrm>
            <a:off x="1447800" y="46482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Based on the target disk-partition,</a:t>
            </a:r>
            <a:endParaRPr sz="2000"/>
          </a:p>
          <a:p>
            <a:pPr indent="0" lvl="0" marL="0" rtl="0" algn="l">
              <a:lnSpc>
                <a:spcPct val="90000"/>
              </a:lnSpc>
              <a:spcBef>
                <a:spcPts val="0"/>
              </a:spcBef>
              <a:spcAft>
                <a:spcPts val="0"/>
              </a:spcAft>
              <a:buClr>
                <a:schemeClr val="dk1"/>
              </a:buClr>
              <a:buSzPts val="3000"/>
              <a:buFont typeface="Barlow"/>
              <a:buNone/>
            </a:pPr>
            <a:r>
              <a:rPr lang="en" sz="2000"/>
              <a:t>spark-partitions are grouped together</a:t>
            </a:r>
            <a:endParaRPr sz="2000"/>
          </a:p>
        </p:txBody>
      </p:sp>
      <p:sp>
        <p:nvSpPr>
          <p:cNvPr id="1098" name="Google Shape;1098;p38"/>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9" name="Google Shape;1099;p38"/>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39"/>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05" name="Google Shape;1105;p39"/>
          <p:cNvSpPr/>
          <p:nvPr/>
        </p:nvSpPr>
        <p:spPr>
          <a:xfrm>
            <a:off x="64770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#2</a:t>
            </a:r>
            <a:endParaRPr b="1" sz="1100"/>
          </a:p>
        </p:txBody>
      </p:sp>
      <p:sp>
        <p:nvSpPr>
          <p:cNvPr id="1106" name="Google Shape;1106;p39"/>
          <p:cNvSpPr/>
          <p:nvPr/>
        </p:nvSpPr>
        <p:spPr>
          <a:xfrm rot="5400000">
            <a:off x="6400800" y="236220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07" name="Google Shape;1107;p39"/>
          <p:cNvSpPr/>
          <p:nvPr/>
        </p:nvSpPr>
        <p:spPr>
          <a:xfrm rot="5400000">
            <a:off x="6553200" y="236220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08" name="Google Shape;1108;p39"/>
          <p:cNvSpPr/>
          <p:nvPr/>
        </p:nvSpPr>
        <p:spPr>
          <a:xfrm rot="5400000">
            <a:off x="6705600" y="236220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09" name="Google Shape;1109;p39"/>
          <p:cNvSpPr/>
          <p:nvPr/>
        </p:nvSpPr>
        <p:spPr>
          <a:xfrm rot="5400000">
            <a:off x="6858000" y="236220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10" name="Google Shape;1110;p39"/>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11" name="Google Shape;1111;p39"/>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1112" name="Google Shape;1112;p39"/>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1113" name="Google Shape;1113;p39"/>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1114" name="Google Shape;1114;p39"/>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1115" name="Google Shape;1115;p39"/>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1116" name="Google Shape;1116;p39"/>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1117" name="Google Shape;1117;p39"/>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1118" name="Google Shape;1118;p39"/>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1119" name="Google Shape;1119;p39"/>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20" name="Google Shape;1120;p39"/>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21" name="Google Shape;1121;p39"/>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22" name="Google Shape;1122;p39"/>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1123" name="Google Shape;1123;p39"/>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24" name="Google Shape;1124;p39"/>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25" name="Google Shape;1125;p39"/>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26" name="Google Shape;1126;p39"/>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1127" name="Google Shape;1127;p39"/>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28" name="Google Shape;1128;p39"/>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29" name="Google Shape;1129;p39"/>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30" name="Google Shape;1130;p39"/>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1131" name="Google Shape;1131;p39"/>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32" name="Google Shape;1132;p39"/>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33" name="Google Shape;1133;p39"/>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34" name="Google Shape;1134;p39"/>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1135" name="Google Shape;1135;p39"/>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136" name="Google Shape;1136;p39"/>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1137" name="Google Shape;1137;p39"/>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1138" name="Google Shape;1138;p39"/>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39" name="Google Shape;1139;p39"/>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40" name="Google Shape;1140;p39"/>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41" name="Google Shape;1141;p39"/>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42" name="Google Shape;1142;p39"/>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43" name="Google Shape;1143;p39"/>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44" name="Google Shape;1144;p39"/>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45" name="Google Shape;1145;p39"/>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46" name="Google Shape;1146;p39"/>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47" name="Google Shape;1147;p39"/>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48" name="Google Shape;1148;p39"/>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49" name="Google Shape;1149;p39"/>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50" name="Google Shape;1150;p39"/>
          <p:cNvSpPr/>
          <p:nvPr/>
        </p:nvSpPr>
        <p:spPr>
          <a:xfrm>
            <a:off x="54864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#1</a:t>
            </a:r>
            <a:endParaRPr b="1" sz="1100"/>
          </a:p>
        </p:txBody>
      </p:sp>
      <p:sp>
        <p:nvSpPr>
          <p:cNvPr id="1151" name="Google Shape;1151;p39"/>
          <p:cNvSpPr/>
          <p:nvPr/>
        </p:nvSpPr>
        <p:spPr>
          <a:xfrm rot="5400000">
            <a:off x="54102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52" name="Google Shape;1152;p39"/>
          <p:cNvSpPr/>
          <p:nvPr/>
        </p:nvSpPr>
        <p:spPr>
          <a:xfrm rot="5400000">
            <a:off x="55626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53" name="Google Shape;1153;p39"/>
          <p:cNvSpPr/>
          <p:nvPr/>
        </p:nvSpPr>
        <p:spPr>
          <a:xfrm rot="5400000">
            <a:off x="57150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54" name="Google Shape;1154;p39"/>
          <p:cNvSpPr/>
          <p:nvPr/>
        </p:nvSpPr>
        <p:spPr>
          <a:xfrm rot="5400000">
            <a:off x="58674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cxnSp>
        <p:nvCxnSpPr>
          <p:cNvPr id="1155" name="Google Shape;1155;p39"/>
          <p:cNvCxnSpPr>
            <a:stCxn id="1124" idx="3"/>
            <a:endCxn id="1106" idx="1"/>
          </p:cNvCxnSpPr>
          <p:nvPr/>
        </p:nvCxnSpPr>
        <p:spPr>
          <a:xfrm>
            <a:off x="5334012" y="1676268"/>
            <a:ext cx="1295400" cy="533400"/>
          </a:xfrm>
          <a:prstGeom prst="straightConnector1">
            <a:avLst/>
          </a:prstGeom>
          <a:noFill/>
          <a:ln cap="flat" cmpd="sng" w="19050">
            <a:solidFill>
              <a:schemeClr val="accent6"/>
            </a:solidFill>
            <a:prstDash val="solid"/>
            <a:round/>
            <a:headEnd len="med" w="med" type="none"/>
            <a:tailEnd len="med" w="med" type="triangle"/>
          </a:ln>
        </p:spPr>
      </p:cxnSp>
      <p:cxnSp>
        <p:nvCxnSpPr>
          <p:cNvPr id="1156" name="Google Shape;1156;p39"/>
          <p:cNvCxnSpPr>
            <a:stCxn id="1128" idx="3"/>
            <a:endCxn id="1107" idx="1"/>
          </p:cNvCxnSpPr>
          <p:nvPr/>
        </p:nvCxnSpPr>
        <p:spPr>
          <a:xfrm>
            <a:off x="6324612" y="1676268"/>
            <a:ext cx="457200" cy="533400"/>
          </a:xfrm>
          <a:prstGeom prst="straightConnector1">
            <a:avLst/>
          </a:prstGeom>
          <a:noFill/>
          <a:ln cap="flat" cmpd="sng" w="19050">
            <a:solidFill>
              <a:schemeClr val="accent6"/>
            </a:solidFill>
            <a:prstDash val="solid"/>
            <a:round/>
            <a:headEnd len="med" w="med" type="none"/>
            <a:tailEnd len="med" w="med" type="triangle"/>
          </a:ln>
        </p:spPr>
      </p:cxnSp>
      <p:cxnSp>
        <p:nvCxnSpPr>
          <p:cNvPr id="1157" name="Google Shape;1157;p39"/>
          <p:cNvCxnSpPr>
            <a:stCxn id="1132" idx="3"/>
            <a:endCxn id="1108" idx="1"/>
          </p:cNvCxnSpPr>
          <p:nvPr/>
        </p:nvCxnSpPr>
        <p:spPr>
          <a:xfrm flipH="1">
            <a:off x="6934212" y="1676268"/>
            <a:ext cx="381000" cy="533400"/>
          </a:xfrm>
          <a:prstGeom prst="straightConnector1">
            <a:avLst/>
          </a:prstGeom>
          <a:noFill/>
          <a:ln cap="flat" cmpd="sng" w="19050">
            <a:solidFill>
              <a:schemeClr val="accent6"/>
            </a:solidFill>
            <a:prstDash val="solid"/>
            <a:round/>
            <a:headEnd len="med" w="med" type="none"/>
            <a:tailEnd len="med" w="med" type="triangle"/>
          </a:ln>
        </p:spPr>
      </p:cxnSp>
      <p:cxnSp>
        <p:nvCxnSpPr>
          <p:cNvPr id="1158" name="Google Shape;1158;p39"/>
          <p:cNvCxnSpPr>
            <a:stCxn id="1120" idx="3"/>
            <a:endCxn id="1109" idx="1"/>
          </p:cNvCxnSpPr>
          <p:nvPr/>
        </p:nvCxnSpPr>
        <p:spPr>
          <a:xfrm flipH="1">
            <a:off x="7086612" y="1676268"/>
            <a:ext cx="1219200" cy="533400"/>
          </a:xfrm>
          <a:prstGeom prst="straightConnector1">
            <a:avLst/>
          </a:prstGeom>
          <a:noFill/>
          <a:ln cap="flat" cmpd="sng" w="19050">
            <a:solidFill>
              <a:schemeClr val="accent6"/>
            </a:solidFill>
            <a:prstDash val="solid"/>
            <a:round/>
            <a:headEnd len="med" w="med" type="none"/>
            <a:tailEnd len="med" w="med" type="triangle"/>
          </a:ln>
        </p:spPr>
      </p:cxnSp>
      <p:sp>
        <p:nvSpPr>
          <p:cNvPr id="1159" name="Google Shape;1159;p39"/>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1160" name="Google Shape;1160;p39"/>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1161" name="Google Shape;1161;p39"/>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1162" name="Google Shape;1162;p39"/>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163" name="Google Shape;1163;p39"/>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1164" name="Google Shape;1164;p39"/>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1165" name="Google Shape;1165;p39"/>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166" name="Google Shape;1166;p39"/>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167" name="Google Shape;1167;p39"/>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1168" name="Google Shape;1168;p39"/>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1169" name="Google Shape;1169;p39"/>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1170" name="Google Shape;1170;p39"/>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1171" name="Google Shape;1171;p39"/>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1172" name="Google Shape;1172;p39"/>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1173" name="Google Shape;1173;p39"/>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1174" name="Google Shape;1174;p39"/>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1175" name="Google Shape;1175;p39"/>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176" name="Google Shape;1176;p39"/>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177" name="Google Shape;1177;p39"/>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178" name="Google Shape;1178;p39"/>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179" name="Google Shape;1179;p39"/>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180" name="Google Shape;1180;p39"/>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181" name="Google Shape;1181;p39"/>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182" name="Google Shape;1182;p39"/>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183" name="Google Shape;1183;p39"/>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184" name="Google Shape;1184;p39"/>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185" name="Google Shape;1185;p39"/>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186" name="Google Shape;1186;p39"/>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sp>
        <p:nvSpPr>
          <p:cNvPr id="1187" name="Google Shape;1187;p39"/>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188" name="Google Shape;1188;p39"/>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189" name="Google Shape;1189;p39"/>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190" name="Google Shape;1190;p39"/>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191" name="Google Shape;1191;p39"/>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192" name="Google Shape;1192;p39"/>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a:t>Storage - Optimized Writes</a:t>
            </a:r>
            <a:endParaRPr/>
          </a:p>
        </p:txBody>
      </p:sp>
      <p:sp>
        <p:nvSpPr>
          <p:cNvPr id="1193" name="Google Shape;1193;p39"/>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4</a:t>
            </a:r>
            <a:r>
              <a:rPr lang="en" sz="2000"/>
              <a:t> of 17</a:t>
            </a:r>
            <a:endParaRPr sz="2000"/>
          </a:p>
        </p:txBody>
      </p:sp>
      <p:sp>
        <p:nvSpPr>
          <p:cNvPr id="1194" name="Google Shape;1194;p39"/>
          <p:cNvSpPr txBox="1"/>
          <p:nvPr>
            <p:ph idx="4294967295" type="title"/>
          </p:nvPr>
        </p:nvSpPr>
        <p:spPr>
          <a:xfrm>
            <a:off x="1447800" y="46482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Based on the target disk-partition, </a:t>
            </a:r>
            <a:endParaRPr sz="2000"/>
          </a:p>
          <a:p>
            <a:pPr indent="0" lvl="0" marL="0" rtl="0" algn="l">
              <a:lnSpc>
                <a:spcPct val="90000"/>
              </a:lnSpc>
              <a:spcBef>
                <a:spcPts val="0"/>
              </a:spcBef>
              <a:spcAft>
                <a:spcPts val="0"/>
              </a:spcAft>
              <a:buClr>
                <a:schemeClr val="dk1"/>
              </a:buClr>
              <a:buSzPts val="3000"/>
              <a:buFont typeface="Barlow"/>
              <a:buNone/>
            </a:pPr>
            <a:r>
              <a:rPr lang="en" sz="2000"/>
              <a:t>spark-partitions are grouped together</a:t>
            </a:r>
            <a:endParaRPr sz="2000"/>
          </a:p>
        </p:txBody>
      </p:sp>
      <p:sp>
        <p:nvSpPr>
          <p:cNvPr id="1195" name="Google Shape;1195;p39"/>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6" name="Google Shape;1196;p39"/>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40"/>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02" name="Google Shape;1202;p40"/>
          <p:cNvSpPr/>
          <p:nvPr/>
        </p:nvSpPr>
        <p:spPr>
          <a:xfrm>
            <a:off x="7467606"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#4</a:t>
            </a:r>
            <a:endParaRPr b="1" sz="1100"/>
          </a:p>
        </p:txBody>
      </p:sp>
      <p:sp>
        <p:nvSpPr>
          <p:cNvPr id="1203" name="Google Shape;1203;p40"/>
          <p:cNvSpPr/>
          <p:nvPr/>
        </p:nvSpPr>
        <p:spPr>
          <a:xfrm>
            <a:off x="64770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#2</a:t>
            </a:r>
            <a:endParaRPr b="1" sz="1100"/>
          </a:p>
        </p:txBody>
      </p:sp>
      <p:sp>
        <p:nvSpPr>
          <p:cNvPr id="1204" name="Google Shape;1204;p40"/>
          <p:cNvSpPr/>
          <p:nvPr/>
        </p:nvSpPr>
        <p:spPr>
          <a:xfrm rot="5400000">
            <a:off x="6400800" y="236220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05" name="Google Shape;1205;p40"/>
          <p:cNvSpPr/>
          <p:nvPr/>
        </p:nvSpPr>
        <p:spPr>
          <a:xfrm rot="5400000">
            <a:off x="6553200" y="236220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06" name="Google Shape;1206;p40"/>
          <p:cNvSpPr/>
          <p:nvPr/>
        </p:nvSpPr>
        <p:spPr>
          <a:xfrm rot="5400000">
            <a:off x="6705600" y="236220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07" name="Google Shape;1207;p40"/>
          <p:cNvSpPr/>
          <p:nvPr/>
        </p:nvSpPr>
        <p:spPr>
          <a:xfrm rot="5400000">
            <a:off x="6858000" y="236220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08" name="Google Shape;1208;p40"/>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09" name="Google Shape;1209;p40"/>
          <p:cNvSpPr/>
          <p:nvPr/>
        </p:nvSpPr>
        <p:spPr>
          <a:xfrm rot="5400000">
            <a:off x="75438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10" name="Google Shape;1210;p40"/>
          <p:cNvSpPr/>
          <p:nvPr/>
        </p:nvSpPr>
        <p:spPr>
          <a:xfrm rot="5400000">
            <a:off x="76962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11" name="Google Shape;1211;p40"/>
          <p:cNvSpPr/>
          <p:nvPr/>
        </p:nvSpPr>
        <p:spPr>
          <a:xfrm rot="5400000">
            <a:off x="78486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12" name="Google Shape;1212;p40"/>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3" name="Google Shape;1213;p40"/>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1214" name="Google Shape;1214;p40"/>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1215" name="Google Shape;1215;p40"/>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1216" name="Google Shape;1216;p40"/>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1217" name="Google Shape;1217;p40"/>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1218" name="Google Shape;1218;p40"/>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1219" name="Google Shape;1219;p40"/>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1220" name="Google Shape;1220;p40"/>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1221" name="Google Shape;1221;p40"/>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22" name="Google Shape;1222;p40"/>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23" name="Google Shape;1223;p40"/>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24" name="Google Shape;1224;p40"/>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1225" name="Google Shape;1225;p40"/>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26" name="Google Shape;1226;p40"/>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27" name="Google Shape;1227;p40"/>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28" name="Google Shape;1228;p40"/>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1229" name="Google Shape;1229;p40"/>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30" name="Google Shape;1230;p40"/>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31" name="Google Shape;1231;p40"/>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32" name="Google Shape;1232;p40"/>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1233" name="Google Shape;1233;p40"/>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34" name="Google Shape;1234;p40"/>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35" name="Google Shape;1235;p40"/>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36" name="Google Shape;1236;p40"/>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1237" name="Google Shape;1237;p40"/>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238" name="Google Shape;1238;p40"/>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1239" name="Google Shape;1239;p40"/>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1240" name="Google Shape;1240;p40"/>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41" name="Google Shape;1241;p40"/>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42" name="Google Shape;1242;p40"/>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43" name="Google Shape;1243;p40"/>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44" name="Google Shape;1244;p40"/>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45" name="Google Shape;1245;p40"/>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46" name="Google Shape;1246;p40"/>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47" name="Google Shape;1247;p40"/>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48" name="Google Shape;1248;p40"/>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49" name="Google Shape;1249;p40"/>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50" name="Google Shape;1250;p40"/>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51" name="Google Shape;1251;p40"/>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52" name="Google Shape;1252;p40"/>
          <p:cNvSpPr/>
          <p:nvPr/>
        </p:nvSpPr>
        <p:spPr>
          <a:xfrm>
            <a:off x="54864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#1</a:t>
            </a:r>
            <a:endParaRPr b="1" sz="1100"/>
          </a:p>
        </p:txBody>
      </p:sp>
      <p:sp>
        <p:nvSpPr>
          <p:cNvPr id="1253" name="Google Shape;1253;p40"/>
          <p:cNvSpPr/>
          <p:nvPr/>
        </p:nvSpPr>
        <p:spPr>
          <a:xfrm rot="5400000">
            <a:off x="54102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54" name="Google Shape;1254;p40"/>
          <p:cNvSpPr/>
          <p:nvPr/>
        </p:nvSpPr>
        <p:spPr>
          <a:xfrm rot="5400000">
            <a:off x="55626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55" name="Google Shape;1255;p40"/>
          <p:cNvSpPr/>
          <p:nvPr/>
        </p:nvSpPr>
        <p:spPr>
          <a:xfrm rot="5400000">
            <a:off x="57150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256" name="Google Shape;1256;p40"/>
          <p:cNvSpPr/>
          <p:nvPr/>
        </p:nvSpPr>
        <p:spPr>
          <a:xfrm rot="5400000">
            <a:off x="58674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cxnSp>
        <p:nvCxnSpPr>
          <p:cNvPr id="1257" name="Google Shape;1257;p40"/>
          <p:cNvCxnSpPr>
            <a:stCxn id="1227" idx="3"/>
            <a:endCxn id="1208" idx="1"/>
          </p:cNvCxnSpPr>
          <p:nvPr/>
        </p:nvCxnSpPr>
        <p:spPr>
          <a:xfrm>
            <a:off x="5562612" y="1676250"/>
            <a:ext cx="2057400" cy="533700"/>
          </a:xfrm>
          <a:prstGeom prst="straightConnector1">
            <a:avLst/>
          </a:prstGeom>
          <a:noFill/>
          <a:ln cap="flat" cmpd="sng" w="19050">
            <a:solidFill>
              <a:schemeClr val="accent5"/>
            </a:solidFill>
            <a:prstDash val="solid"/>
            <a:round/>
            <a:headEnd len="med" w="med" type="none"/>
            <a:tailEnd len="med" w="med" type="triangle"/>
          </a:ln>
        </p:spPr>
      </p:cxnSp>
      <p:cxnSp>
        <p:nvCxnSpPr>
          <p:cNvPr id="1258" name="Google Shape;1258;p40"/>
          <p:cNvCxnSpPr>
            <a:stCxn id="1231" idx="3"/>
            <a:endCxn id="1209" idx="1"/>
          </p:cNvCxnSpPr>
          <p:nvPr/>
        </p:nvCxnSpPr>
        <p:spPr>
          <a:xfrm>
            <a:off x="6553212" y="1676250"/>
            <a:ext cx="1219200" cy="533700"/>
          </a:xfrm>
          <a:prstGeom prst="straightConnector1">
            <a:avLst/>
          </a:prstGeom>
          <a:noFill/>
          <a:ln cap="flat" cmpd="sng" w="19050">
            <a:solidFill>
              <a:schemeClr val="accent5"/>
            </a:solidFill>
            <a:prstDash val="solid"/>
            <a:round/>
            <a:headEnd len="med" w="med" type="none"/>
            <a:tailEnd len="med" w="med" type="triangle"/>
          </a:ln>
        </p:spPr>
      </p:cxnSp>
      <p:cxnSp>
        <p:nvCxnSpPr>
          <p:cNvPr id="1259" name="Google Shape;1259;p40"/>
          <p:cNvCxnSpPr>
            <a:endCxn id="1210" idx="1"/>
          </p:cNvCxnSpPr>
          <p:nvPr/>
        </p:nvCxnSpPr>
        <p:spPr>
          <a:xfrm>
            <a:off x="7543800" y="1676100"/>
            <a:ext cx="381000" cy="533700"/>
          </a:xfrm>
          <a:prstGeom prst="straightConnector1">
            <a:avLst/>
          </a:prstGeom>
          <a:noFill/>
          <a:ln cap="flat" cmpd="sng" w="19050">
            <a:solidFill>
              <a:schemeClr val="accent5"/>
            </a:solidFill>
            <a:prstDash val="solid"/>
            <a:round/>
            <a:headEnd len="med" w="med" type="none"/>
            <a:tailEnd len="med" w="med" type="triangle"/>
          </a:ln>
        </p:spPr>
      </p:cxnSp>
      <p:cxnSp>
        <p:nvCxnSpPr>
          <p:cNvPr id="1260" name="Google Shape;1260;p40"/>
          <p:cNvCxnSpPr>
            <a:stCxn id="1223" idx="3"/>
            <a:endCxn id="1211" idx="1"/>
          </p:cNvCxnSpPr>
          <p:nvPr/>
        </p:nvCxnSpPr>
        <p:spPr>
          <a:xfrm flipH="1">
            <a:off x="8077200" y="1676250"/>
            <a:ext cx="457200" cy="533700"/>
          </a:xfrm>
          <a:prstGeom prst="straightConnector1">
            <a:avLst/>
          </a:prstGeom>
          <a:noFill/>
          <a:ln cap="flat" cmpd="sng" w="19050">
            <a:solidFill>
              <a:schemeClr val="accent5"/>
            </a:solidFill>
            <a:prstDash val="solid"/>
            <a:round/>
            <a:headEnd len="med" w="med" type="none"/>
            <a:tailEnd len="med" w="med" type="triangle"/>
          </a:ln>
        </p:spPr>
      </p:cxnSp>
      <p:sp>
        <p:nvSpPr>
          <p:cNvPr id="1261" name="Google Shape;1261;p40"/>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1262" name="Google Shape;1262;p40"/>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1263" name="Google Shape;1263;p40"/>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1264" name="Google Shape;1264;p40"/>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265" name="Google Shape;1265;p40"/>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1266" name="Google Shape;1266;p40"/>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1267" name="Google Shape;1267;p40"/>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268" name="Google Shape;1268;p40"/>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269" name="Google Shape;1269;p40"/>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1270" name="Google Shape;1270;p40"/>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1271" name="Google Shape;1271;p40"/>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1272" name="Google Shape;1272;p40"/>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1273" name="Google Shape;1273;p40"/>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1274" name="Google Shape;1274;p40"/>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1275" name="Google Shape;1275;p40"/>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1276" name="Google Shape;1276;p40"/>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1277" name="Google Shape;1277;p40"/>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278" name="Google Shape;1278;p40"/>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279" name="Google Shape;1279;p40"/>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280" name="Google Shape;1280;p40"/>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281" name="Google Shape;1281;p40"/>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282" name="Google Shape;1282;p40"/>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283" name="Google Shape;1283;p40"/>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284" name="Google Shape;1284;p40"/>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285" name="Google Shape;1285;p40"/>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286" name="Google Shape;1286;p40"/>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287" name="Google Shape;1287;p40"/>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288" name="Google Shape;1288;p40"/>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sp>
        <p:nvSpPr>
          <p:cNvPr id="1289" name="Google Shape;1289;p40"/>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290" name="Google Shape;1290;p40"/>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291" name="Google Shape;1291;p40"/>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292" name="Google Shape;1292;p40"/>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293" name="Google Shape;1293;p40"/>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294" name="Google Shape;1294;p40"/>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a:t>Storage - Optimized Writes</a:t>
            </a:r>
            <a:endParaRPr/>
          </a:p>
        </p:txBody>
      </p:sp>
      <p:sp>
        <p:nvSpPr>
          <p:cNvPr id="1295" name="Google Shape;1295;p40"/>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5</a:t>
            </a:r>
            <a:r>
              <a:rPr lang="en" sz="2000"/>
              <a:t> of 17</a:t>
            </a:r>
            <a:endParaRPr sz="2000"/>
          </a:p>
        </p:txBody>
      </p:sp>
      <p:sp>
        <p:nvSpPr>
          <p:cNvPr id="1296" name="Google Shape;1296;p40"/>
          <p:cNvSpPr txBox="1"/>
          <p:nvPr>
            <p:ph idx="4294967295" type="title"/>
          </p:nvPr>
        </p:nvSpPr>
        <p:spPr>
          <a:xfrm>
            <a:off x="1447800" y="46482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Based on the target disk-partition, </a:t>
            </a:r>
            <a:endParaRPr sz="2000"/>
          </a:p>
          <a:p>
            <a:pPr indent="0" lvl="0" marL="0" rtl="0" algn="l">
              <a:lnSpc>
                <a:spcPct val="90000"/>
              </a:lnSpc>
              <a:spcBef>
                <a:spcPts val="0"/>
              </a:spcBef>
              <a:spcAft>
                <a:spcPts val="0"/>
              </a:spcAft>
              <a:buClr>
                <a:schemeClr val="dk1"/>
              </a:buClr>
              <a:buSzPts val="3000"/>
              <a:buFont typeface="Barlow"/>
              <a:buNone/>
            </a:pPr>
            <a:r>
              <a:rPr lang="en" sz="2000"/>
              <a:t>spark-partitions are grouped together</a:t>
            </a:r>
            <a:endParaRPr sz="2000"/>
          </a:p>
        </p:txBody>
      </p:sp>
      <p:sp>
        <p:nvSpPr>
          <p:cNvPr id="1297" name="Google Shape;1297;p40"/>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8" name="Google Shape;1298;p40"/>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41"/>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04" name="Google Shape;1304;p41"/>
          <p:cNvSpPr/>
          <p:nvPr/>
        </p:nvSpPr>
        <p:spPr>
          <a:xfrm>
            <a:off x="7467606"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#4</a:t>
            </a:r>
            <a:endParaRPr b="1" sz="1100"/>
          </a:p>
        </p:txBody>
      </p:sp>
      <p:sp>
        <p:nvSpPr>
          <p:cNvPr id="1305" name="Google Shape;1305;p41"/>
          <p:cNvSpPr/>
          <p:nvPr/>
        </p:nvSpPr>
        <p:spPr>
          <a:xfrm>
            <a:off x="64770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#2</a:t>
            </a:r>
            <a:endParaRPr b="1" sz="1100"/>
          </a:p>
        </p:txBody>
      </p:sp>
      <p:sp>
        <p:nvSpPr>
          <p:cNvPr id="1306" name="Google Shape;1306;p41"/>
          <p:cNvSpPr/>
          <p:nvPr/>
        </p:nvSpPr>
        <p:spPr>
          <a:xfrm rot="5400000">
            <a:off x="6400800" y="236220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07" name="Google Shape;1307;p41"/>
          <p:cNvSpPr/>
          <p:nvPr/>
        </p:nvSpPr>
        <p:spPr>
          <a:xfrm rot="5400000">
            <a:off x="6553200" y="236220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08" name="Google Shape;1308;p41"/>
          <p:cNvSpPr/>
          <p:nvPr/>
        </p:nvSpPr>
        <p:spPr>
          <a:xfrm rot="5400000">
            <a:off x="6705600" y="236220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09" name="Google Shape;1309;p41"/>
          <p:cNvSpPr/>
          <p:nvPr/>
        </p:nvSpPr>
        <p:spPr>
          <a:xfrm rot="5400000">
            <a:off x="6858000" y="236220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10" name="Google Shape;1310;p41"/>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11" name="Google Shape;1311;p41"/>
          <p:cNvSpPr/>
          <p:nvPr/>
        </p:nvSpPr>
        <p:spPr>
          <a:xfrm rot="5400000">
            <a:off x="75438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12" name="Google Shape;1312;p41"/>
          <p:cNvSpPr/>
          <p:nvPr/>
        </p:nvSpPr>
        <p:spPr>
          <a:xfrm rot="5400000">
            <a:off x="76962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13" name="Google Shape;1313;p41"/>
          <p:cNvSpPr/>
          <p:nvPr/>
        </p:nvSpPr>
        <p:spPr>
          <a:xfrm rot="5400000">
            <a:off x="78486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14" name="Google Shape;1314;p41"/>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15" name="Google Shape;1315;p41"/>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1316" name="Google Shape;1316;p41"/>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1317" name="Google Shape;1317;p41"/>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1318" name="Google Shape;1318;p41"/>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1319" name="Google Shape;1319;p41"/>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1320" name="Google Shape;1320;p41"/>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1321" name="Google Shape;1321;p41"/>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1322" name="Google Shape;1322;p41"/>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1323" name="Google Shape;1323;p41"/>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24" name="Google Shape;1324;p41"/>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25" name="Google Shape;1325;p41"/>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26" name="Google Shape;1326;p41"/>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1327" name="Google Shape;1327;p41"/>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28" name="Google Shape;1328;p41"/>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29" name="Google Shape;1329;p41"/>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30" name="Google Shape;1330;p41"/>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1331" name="Google Shape;1331;p41"/>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32" name="Google Shape;1332;p41"/>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33" name="Google Shape;1333;p41"/>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34" name="Google Shape;1334;p41"/>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1335" name="Google Shape;1335;p41"/>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36" name="Google Shape;1336;p41"/>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37" name="Google Shape;1337;p41"/>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38" name="Google Shape;1338;p41"/>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1339" name="Google Shape;1339;p41"/>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340" name="Google Shape;1340;p41"/>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1341" name="Google Shape;1341;p41"/>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1342" name="Google Shape;1342;p41"/>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43" name="Google Shape;1343;p41"/>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44" name="Google Shape;1344;p41"/>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45" name="Google Shape;1345;p41"/>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46" name="Google Shape;1346;p41"/>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47" name="Google Shape;1347;p41"/>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48" name="Google Shape;1348;p41"/>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49" name="Google Shape;1349;p41"/>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50" name="Google Shape;1350;p41"/>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51" name="Google Shape;1351;p41"/>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52" name="Google Shape;1352;p41"/>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53" name="Google Shape;1353;p41"/>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54" name="Google Shape;1354;p41"/>
          <p:cNvSpPr/>
          <p:nvPr/>
        </p:nvSpPr>
        <p:spPr>
          <a:xfrm>
            <a:off x="54864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#1</a:t>
            </a:r>
            <a:endParaRPr b="1" sz="1100"/>
          </a:p>
        </p:txBody>
      </p:sp>
      <p:sp>
        <p:nvSpPr>
          <p:cNvPr id="1355" name="Google Shape;1355;p41"/>
          <p:cNvSpPr/>
          <p:nvPr/>
        </p:nvSpPr>
        <p:spPr>
          <a:xfrm rot="5400000">
            <a:off x="54102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56" name="Google Shape;1356;p41"/>
          <p:cNvSpPr/>
          <p:nvPr/>
        </p:nvSpPr>
        <p:spPr>
          <a:xfrm rot="5400000">
            <a:off x="55626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57" name="Google Shape;1357;p41"/>
          <p:cNvSpPr/>
          <p:nvPr/>
        </p:nvSpPr>
        <p:spPr>
          <a:xfrm rot="5400000">
            <a:off x="57150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58" name="Google Shape;1358;p41"/>
          <p:cNvSpPr/>
          <p:nvPr/>
        </p:nvSpPr>
        <p:spPr>
          <a:xfrm rot="5400000">
            <a:off x="58674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cxnSp>
        <p:nvCxnSpPr>
          <p:cNvPr id="1359" name="Google Shape;1359;p41"/>
          <p:cNvCxnSpPr>
            <a:stCxn id="1327" idx="3"/>
            <a:endCxn id="1355" idx="1"/>
          </p:cNvCxnSpPr>
          <p:nvPr/>
        </p:nvCxnSpPr>
        <p:spPr>
          <a:xfrm>
            <a:off x="5105412" y="1676268"/>
            <a:ext cx="533400" cy="533400"/>
          </a:xfrm>
          <a:prstGeom prst="straightConnector1">
            <a:avLst/>
          </a:prstGeom>
          <a:noFill/>
          <a:ln cap="flat" cmpd="sng" w="19050">
            <a:solidFill>
              <a:schemeClr val="accent2"/>
            </a:solidFill>
            <a:prstDash val="solid"/>
            <a:round/>
            <a:headEnd len="med" w="med" type="none"/>
            <a:tailEnd len="med" w="med" type="triangle"/>
          </a:ln>
        </p:spPr>
      </p:cxnSp>
      <p:cxnSp>
        <p:nvCxnSpPr>
          <p:cNvPr id="1360" name="Google Shape;1360;p41"/>
          <p:cNvCxnSpPr>
            <a:stCxn id="1331" idx="3"/>
            <a:endCxn id="1356" idx="1"/>
          </p:cNvCxnSpPr>
          <p:nvPr/>
        </p:nvCxnSpPr>
        <p:spPr>
          <a:xfrm flipH="1">
            <a:off x="5791212" y="1676268"/>
            <a:ext cx="304800" cy="533400"/>
          </a:xfrm>
          <a:prstGeom prst="straightConnector1">
            <a:avLst/>
          </a:prstGeom>
          <a:noFill/>
          <a:ln cap="flat" cmpd="sng" w="19050">
            <a:solidFill>
              <a:schemeClr val="accent2"/>
            </a:solidFill>
            <a:prstDash val="solid"/>
            <a:round/>
            <a:headEnd len="med" w="med" type="none"/>
            <a:tailEnd len="med" w="med" type="triangle"/>
          </a:ln>
        </p:spPr>
      </p:cxnSp>
      <p:cxnSp>
        <p:nvCxnSpPr>
          <p:cNvPr id="1361" name="Google Shape;1361;p41"/>
          <p:cNvCxnSpPr>
            <a:stCxn id="1335" idx="3"/>
            <a:endCxn id="1357" idx="1"/>
          </p:cNvCxnSpPr>
          <p:nvPr/>
        </p:nvCxnSpPr>
        <p:spPr>
          <a:xfrm flipH="1">
            <a:off x="5943612" y="1676268"/>
            <a:ext cx="1143000" cy="533400"/>
          </a:xfrm>
          <a:prstGeom prst="straightConnector1">
            <a:avLst/>
          </a:prstGeom>
          <a:noFill/>
          <a:ln cap="flat" cmpd="sng" w="19050">
            <a:solidFill>
              <a:schemeClr val="accent2"/>
            </a:solidFill>
            <a:prstDash val="solid"/>
            <a:round/>
            <a:headEnd len="med" w="med" type="none"/>
            <a:tailEnd len="med" w="med" type="triangle"/>
          </a:ln>
        </p:spPr>
      </p:cxnSp>
      <p:cxnSp>
        <p:nvCxnSpPr>
          <p:cNvPr id="1362" name="Google Shape;1362;p41"/>
          <p:cNvCxnSpPr>
            <a:endCxn id="1358" idx="1"/>
          </p:cNvCxnSpPr>
          <p:nvPr/>
        </p:nvCxnSpPr>
        <p:spPr>
          <a:xfrm flipH="1">
            <a:off x="6096000" y="1676400"/>
            <a:ext cx="1981200" cy="533400"/>
          </a:xfrm>
          <a:prstGeom prst="straightConnector1">
            <a:avLst/>
          </a:prstGeom>
          <a:noFill/>
          <a:ln cap="flat" cmpd="sng" w="19050">
            <a:solidFill>
              <a:schemeClr val="accent2"/>
            </a:solidFill>
            <a:prstDash val="solid"/>
            <a:round/>
            <a:headEnd len="med" w="med" type="none"/>
            <a:tailEnd len="med" w="med" type="triangle"/>
          </a:ln>
        </p:spPr>
      </p:cxnSp>
      <p:cxnSp>
        <p:nvCxnSpPr>
          <p:cNvPr id="1363" name="Google Shape;1363;p41"/>
          <p:cNvCxnSpPr>
            <a:stCxn id="1329" idx="3"/>
            <a:endCxn id="1310" idx="1"/>
          </p:cNvCxnSpPr>
          <p:nvPr/>
        </p:nvCxnSpPr>
        <p:spPr>
          <a:xfrm>
            <a:off x="5562612" y="1676250"/>
            <a:ext cx="2057400" cy="533700"/>
          </a:xfrm>
          <a:prstGeom prst="straightConnector1">
            <a:avLst/>
          </a:prstGeom>
          <a:noFill/>
          <a:ln cap="flat" cmpd="sng" w="19050">
            <a:solidFill>
              <a:schemeClr val="accent5"/>
            </a:solidFill>
            <a:prstDash val="solid"/>
            <a:round/>
            <a:headEnd len="med" w="med" type="none"/>
            <a:tailEnd len="med" w="med" type="triangle"/>
          </a:ln>
        </p:spPr>
      </p:cxnSp>
      <p:cxnSp>
        <p:nvCxnSpPr>
          <p:cNvPr id="1364" name="Google Shape;1364;p41"/>
          <p:cNvCxnSpPr>
            <a:stCxn id="1333" idx="3"/>
            <a:endCxn id="1311" idx="1"/>
          </p:cNvCxnSpPr>
          <p:nvPr/>
        </p:nvCxnSpPr>
        <p:spPr>
          <a:xfrm>
            <a:off x="6553212" y="1676250"/>
            <a:ext cx="1219200" cy="533700"/>
          </a:xfrm>
          <a:prstGeom prst="straightConnector1">
            <a:avLst/>
          </a:prstGeom>
          <a:noFill/>
          <a:ln cap="flat" cmpd="sng" w="19050">
            <a:solidFill>
              <a:schemeClr val="accent5"/>
            </a:solidFill>
            <a:prstDash val="solid"/>
            <a:round/>
            <a:headEnd len="med" w="med" type="none"/>
            <a:tailEnd len="med" w="med" type="triangle"/>
          </a:ln>
        </p:spPr>
      </p:cxnSp>
      <p:cxnSp>
        <p:nvCxnSpPr>
          <p:cNvPr id="1365" name="Google Shape;1365;p41"/>
          <p:cNvCxnSpPr>
            <a:endCxn id="1312" idx="1"/>
          </p:cNvCxnSpPr>
          <p:nvPr/>
        </p:nvCxnSpPr>
        <p:spPr>
          <a:xfrm>
            <a:off x="7543800" y="1676100"/>
            <a:ext cx="381000" cy="533700"/>
          </a:xfrm>
          <a:prstGeom prst="straightConnector1">
            <a:avLst/>
          </a:prstGeom>
          <a:noFill/>
          <a:ln cap="flat" cmpd="sng" w="19050">
            <a:solidFill>
              <a:schemeClr val="accent5"/>
            </a:solidFill>
            <a:prstDash val="solid"/>
            <a:round/>
            <a:headEnd len="med" w="med" type="none"/>
            <a:tailEnd len="med" w="med" type="triangle"/>
          </a:ln>
        </p:spPr>
      </p:cxnSp>
      <p:cxnSp>
        <p:nvCxnSpPr>
          <p:cNvPr id="1366" name="Google Shape;1366;p41"/>
          <p:cNvCxnSpPr>
            <a:stCxn id="1325" idx="3"/>
            <a:endCxn id="1313" idx="1"/>
          </p:cNvCxnSpPr>
          <p:nvPr/>
        </p:nvCxnSpPr>
        <p:spPr>
          <a:xfrm flipH="1">
            <a:off x="8077200" y="1676250"/>
            <a:ext cx="457200" cy="533700"/>
          </a:xfrm>
          <a:prstGeom prst="straightConnector1">
            <a:avLst/>
          </a:prstGeom>
          <a:noFill/>
          <a:ln cap="flat" cmpd="sng" w="19050">
            <a:solidFill>
              <a:schemeClr val="accent5"/>
            </a:solidFill>
            <a:prstDash val="solid"/>
            <a:round/>
            <a:headEnd len="med" w="med" type="none"/>
            <a:tailEnd len="med" w="med" type="triangle"/>
          </a:ln>
        </p:spPr>
      </p:cxnSp>
      <p:cxnSp>
        <p:nvCxnSpPr>
          <p:cNvPr id="1367" name="Google Shape;1367;p41"/>
          <p:cNvCxnSpPr/>
          <p:nvPr/>
        </p:nvCxnSpPr>
        <p:spPr>
          <a:xfrm>
            <a:off x="5334012" y="1676268"/>
            <a:ext cx="1295400" cy="533400"/>
          </a:xfrm>
          <a:prstGeom prst="straightConnector1">
            <a:avLst/>
          </a:prstGeom>
          <a:noFill/>
          <a:ln cap="flat" cmpd="sng" w="19050">
            <a:solidFill>
              <a:schemeClr val="accent6"/>
            </a:solidFill>
            <a:prstDash val="solid"/>
            <a:round/>
            <a:headEnd len="med" w="med" type="none"/>
            <a:tailEnd len="med" w="med" type="triangle"/>
          </a:ln>
        </p:spPr>
      </p:cxnSp>
      <p:cxnSp>
        <p:nvCxnSpPr>
          <p:cNvPr id="1368" name="Google Shape;1368;p41"/>
          <p:cNvCxnSpPr/>
          <p:nvPr/>
        </p:nvCxnSpPr>
        <p:spPr>
          <a:xfrm>
            <a:off x="6324612" y="1676268"/>
            <a:ext cx="457200" cy="533400"/>
          </a:xfrm>
          <a:prstGeom prst="straightConnector1">
            <a:avLst/>
          </a:prstGeom>
          <a:noFill/>
          <a:ln cap="flat" cmpd="sng" w="19050">
            <a:solidFill>
              <a:schemeClr val="accent6"/>
            </a:solidFill>
            <a:prstDash val="solid"/>
            <a:round/>
            <a:headEnd len="med" w="med" type="none"/>
            <a:tailEnd len="med" w="med" type="triangle"/>
          </a:ln>
        </p:spPr>
      </p:cxnSp>
      <p:cxnSp>
        <p:nvCxnSpPr>
          <p:cNvPr id="1369" name="Google Shape;1369;p41"/>
          <p:cNvCxnSpPr/>
          <p:nvPr/>
        </p:nvCxnSpPr>
        <p:spPr>
          <a:xfrm flipH="1">
            <a:off x="6934212" y="1676268"/>
            <a:ext cx="381000" cy="533400"/>
          </a:xfrm>
          <a:prstGeom prst="straightConnector1">
            <a:avLst/>
          </a:prstGeom>
          <a:noFill/>
          <a:ln cap="flat" cmpd="sng" w="19050">
            <a:solidFill>
              <a:schemeClr val="accent6"/>
            </a:solidFill>
            <a:prstDash val="solid"/>
            <a:round/>
            <a:headEnd len="med" w="med" type="none"/>
            <a:tailEnd len="med" w="med" type="triangle"/>
          </a:ln>
        </p:spPr>
      </p:cxnSp>
      <p:cxnSp>
        <p:nvCxnSpPr>
          <p:cNvPr id="1370" name="Google Shape;1370;p41"/>
          <p:cNvCxnSpPr/>
          <p:nvPr/>
        </p:nvCxnSpPr>
        <p:spPr>
          <a:xfrm flipH="1">
            <a:off x="7086612" y="1676268"/>
            <a:ext cx="1219200" cy="533400"/>
          </a:xfrm>
          <a:prstGeom prst="straightConnector1">
            <a:avLst/>
          </a:prstGeom>
          <a:noFill/>
          <a:ln cap="flat" cmpd="sng" w="19050">
            <a:solidFill>
              <a:schemeClr val="accent6"/>
            </a:solidFill>
            <a:prstDash val="solid"/>
            <a:round/>
            <a:headEnd len="med" w="med" type="none"/>
            <a:tailEnd len="med" w="med" type="triangle"/>
          </a:ln>
        </p:spPr>
      </p:cxnSp>
      <p:sp>
        <p:nvSpPr>
          <p:cNvPr id="1371" name="Google Shape;1371;p41"/>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1372" name="Google Shape;1372;p41"/>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1373" name="Google Shape;1373;p41"/>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1374" name="Google Shape;1374;p41"/>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375" name="Google Shape;1375;p41"/>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1376" name="Google Shape;1376;p41"/>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1377" name="Google Shape;1377;p41"/>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378" name="Google Shape;1378;p41"/>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379" name="Google Shape;1379;p41"/>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1380" name="Google Shape;1380;p41"/>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1381" name="Google Shape;1381;p41"/>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1382" name="Google Shape;1382;p41"/>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1383" name="Google Shape;1383;p41"/>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1384" name="Google Shape;1384;p41"/>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1385" name="Google Shape;1385;p41"/>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1386" name="Google Shape;1386;p41"/>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1387" name="Google Shape;1387;p41"/>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388" name="Google Shape;1388;p41"/>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389" name="Google Shape;1389;p41"/>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390" name="Google Shape;1390;p41"/>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391" name="Google Shape;1391;p41"/>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392" name="Google Shape;1392;p41"/>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393" name="Google Shape;1393;p41"/>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394" name="Google Shape;1394;p41"/>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395" name="Google Shape;1395;p41"/>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396" name="Google Shape;1396;p41"/>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397" name="Google Shape;1397;p41"/>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398" name="Google Shape;1398;p41"/>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sp>
        <p:nvSpPr>
          <p:cNvPr id="1399" name="Google Shape;1399;p41"/>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400" name="Google Shape;1400;p41"/>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401" name="Google Shape;1401;p41"/>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402" name="Google Shape;1402;p41"/>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403" name="Google Shape;1403;p41"/>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404" name="Google Shape;1404;p41"/>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a:t>Storage - Optimized Writes</a:t>
            </a:r>
            <a:endParaRPr/>
          </a:p>
        </p:txBody>
      </p:sp>
      <p:sp>
        <p:nvSpPr>
          <p:cNvPr id="1405" name="Google Shape;1405;p41"/>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6</a:t>
            </a:r>
            <a:r>
              <a:rPr lang="en" sz="2000"/>
              <a:t> of 17</a:t>
            </a:r>
            <a:endParaRPr sz="2000"/>
          </a:p>
        </p:txBody>
      </p:sp>
      <p:sp>
        <p:nvSpPr>
          <p:cNvPr id="1406" name="Google Shape;1406;p41"/>
          <p:cNvSpPr txBox="1"/>
          <p:nvPr>
            <p:ph idx="4294967295" type="title"/>
          </p:nvPr>
        </p:nvSpPr>
        <p:spPr>
          <a:xfrm>
            <a:off x="1447800" y="47244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All partitions shuffled at the same time...</a:t>
            </a:r>
            <a:endParaRPr sz="2000"/>
          </a:p>
        </p:txBody>
      </p:sp>
      <p:sp>
        <p:nvSpPr>
          <p:cNvPr id="1407" name="Google Shape;1407;p41"/>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8" name="Google Shape;1408;p41"/>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42"/>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14" name="Google Shape;1414;p42"/>
          <p:cNvSpPr/>
          <p:nvPr/>
        </p:nvSpPr>
        <p:spPr>
          <a:xfrm>
            <a:off x="7467606"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#4</a:t>
            </a:r>
            <a:endParaRPr b="1" sz="1100"/>
          </a:p>
        </p:txBody>
      </p:sp>
      <p:sp>
        <p:nvSpPr>
          <p:cNvPr id="1415" name="Google Shape;1415;p42"/>
          <p:cNvSpPr/>
          <p:nvPr/>
        </p:nvSpPr>
        <p:spPr>
          <a:xfrm>
            <a:off x="64770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#2</a:t>
            </a:r>
            <a:endParaRPr b="1" sz="1100"/>
          </a:p>
        </p:txBody>
      </p:sp>
      <p:sp>
        <p:nvSpPr>
          <p:cNvPr id="1416" name="Google Shape;1416;p42"/>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1417" name="Google Shape;1417;p42"/>
          <p:cNvSpPr/>
          <p:nvPr/>
        </p:nvSpPr>
        <p:spPr>
          <a:xfrm rot="5400000">
            <a:off x="78486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70 MB</a:t>
            </a:r>
            <a:endParaRPr b="0" i="0" sz="700" u="none" cap="none" strike="noStrike">
              <a:solidFill>
                <a:srgbClr val="FFFFFF"/>
              </a:solidFill>
              <a:latin typeface="Arial"/>
              <a:ea typeface="Arial"/>
              <a:cs typeface="Arial"/>
              <a:sym typeface="Arial"/>
            </a:endParaRPr>
          </a:p>
        </p:txBody>
      </p:sp>
      <p:sp>
        <p:nvSpPr>
          <p:cNvPr id="1418" name="Google Shape;1418;p42"/>
          <p:cNvSpPr/>
          <p:nvPr/>
        </p:nvSpPr>
        <p:spPr>
          <a:xfrm rot="5400000">
            <a:off x="75438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endParaRPr b="0" i="0" sz="700" u="none" cap="none" strike="noStrike">
              <a:solidFill>
                <a:srgbClr val="FFFFFF"/>
              </a:solidFill>
              <a:latin typeface="Arial"/>
              <a:ea typeface="Arial"/>
              <a:cs typeface="Arial"/>
              <a:sym typeface="Arial"/>
            </a:endParaRPr>
          </a:p>
        </p:txBody>
      </p:sp>
      <p:sp>
        <p:nvSpPr>
          <p:cNvPr id="1419" name="Google Shape;1419;p42"/>
          <p:cNvSpPr/>
          <p:nvPr/>
        </p:nvSpPr>
        <p:spPr>
          <a:xfrm rot="5400000">
            <a:off x="76962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1420" name="Google Shape;1420;p42"/>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21" name="Google Shape;1421;p42"/>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1422" name="Google Shape;1422;p42"/>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1423" name="Google Shape;1423;p42"/>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1424" name="Google Shape;1424;p42"/>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1425" name="Google Shape;1425;p42"/>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1426" name="Google Shape;1426;p42"/>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1427" name="Google Shape;1427;p42"/>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1428" name="Google Shape;1428;p42"/>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1429" name="Google Shape;1429;p42"/>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30" name="Google Shape;1430;p42"/>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31" name="Google Shape;1431;p42"/>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32" name="Google Shape;1432;p42"/>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1433" name="Google Shape;1433;p42"/>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34" name="Google Shape;1434;p42"/>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35" name="Google Shape;1435;p42"/>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36" name="Google Shape;1436;p42"/>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1437" name="Google Shape;1437;p42"/>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38" name="Google Shape;1438;p42"/>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39" name="Google Shape;1439;p42"/>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40" name="Google Shape;1440;p42"/>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1441" name="Google Shape;1441;p42"/>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42" name="Google Shape;1442;p42"/>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43" name="Google Shape;1443;p42"/>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44" name="Google Shape;1444;p42"/>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1445" name="Google Shape;1445;p42"/>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446" name="Google Shape;1446;p42"/>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1447" name="Google Shape;1447;p42"/>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1448" name="Google Shape;1448;p42"/>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49" name="Google Shape;1449;p42"/>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50" name="Google Shape;1450;p42"/>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51" name="Google Shape;1451;p42"/>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52" name="Google Shape;1452;p42"/>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53" name="Google Shape;1453;p42"/>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54" name="Google Shape;1454;p42"/>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55" name="Google Shape;1455;p42"/>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56" name="Google Shape;1456;p42"/>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57" name="Google Shape;1457;p42"/>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58" name="Google Shape;1458;p42"/>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59" name="Google Shape;1459;p42"/>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60" name="Google Shape;1460;p42"/>
          <p:cNvSpPr/>
          <p:nvPr/>
        </p:nvSpPr>
        <p:spPr>
          <a:xfrm>
            <a:off x="54864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#1</a:t>
            </a:r>
            <a:endParaRPr b="1" sz="1100"/>
          </a:p>
        </p:txBody>
      </p:sp>
      <p:sp>
        <p:nvSpPr>
          <p:cNvPr id="1461" name="Google Shape;1461;p42"/>
          <p:cNvSpPr/>
          <p:nvPr/>
        </p:nvSpPr>
        <p:spPr>
          <a:xfrm rot="5400000">
            <a:off x="54102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1462" name="Google Shape;1462;p42"/>
          <p:cNvSpPr/>
          <p:nvPr/>
        </p:nvSpPr>
        <p:spPr>
          <a:xfrm rot="5400000">
            <a:off x="55626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1463" name="Google Shape;1463;p42"/>
          <p:cNvSpPr/>
          <p:nvPr/>
        </p:nvSpPr>
        <p:spPr>
          <a:xfrm rot="5400000">
            <a:off x="57150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1464" name="Google Shape;1464;p42"/>
          <p:cNvSpPr/>
          <p:nvPr/>
        </p:nvSpPr>
        <p:spPr>
          <a:xfrm rot="5400000">
            <a:off x="58674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1465" name="Google Shape;1465;p42"/>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1466" name="Google Shape;1466;p42"/>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1467" name="Google Shape;1467;p42"/>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1468" name="Google Shape;1468;p42"/>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469" name="Google Shape;1469;p42"/>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1470" name="Google Shape;1470;p42"/>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1471" name="Google Shape;1471;p42"/>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472" name="Google Shape;1472;p42"/>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473" name="Google Shape;1473;p42"/>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1474" name="Google Shape;1474;p42"/>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1475" name="Google Shape;1475;p42"/>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1476" name="Google Shape;1476;p42"/>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1477" name="Google Shape;1477;p42"/>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1478" name="Google Shape;1478;p42"/>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1479" name="Google Shape;1479;p42"/>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1480" name="Google Shape;1480;p42"/>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1481" name="Google Shape;1481;p42"/>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482" name="Google Shape;1482;p42"/>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483" name="Google Shape;1483;p42"/>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484" name="Google Shape;1484;p42"/>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485" name="Google Shape;1485;p42"/>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486" name="Google Shape;1486;p42"/>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487" name="Google Shape;1487;p42"/>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488" name="Google Shape;1488;p42"/>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489" name="Google Shape;1489;p42"/>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490" name="Google Shape;1490;p42"/>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491" name="Google Shape;1491;p42"/>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492" name="Google Shape;1492;p42"/>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sp>
        <p:nvSpPr>
          <p:cNvPr id="1493" name="Google Shape;1493;p42"/>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494" name="Google Shape;1494;p42"/>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495" name="Google Shape;1495;p42"/>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496" name="Google Shape;1496;p42"/>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497" name="Google Shape;1497;p42"/>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498" name="Google Shape;1498;p42"/>
          <p:cNvSpPr/>
          <p:nvPr/>
        </p:nvSpPr>
        <p:spPr>
          <a:xfrm rot="5400000">
            <a:off x="6400800" y="236220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1499" name="Google Shape;1499;p42"/>
          <p:cNvSpPr/>
          <p:nvPr/>
        </p:nvSpPr>
        <p:spPr>
          <a:xfrm rot="5400000">
            <a:off x="6553200" y="236220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1500" name="Google Shape;1500;p42"/>
          <p:cNvSpPr/>
          <p:nvPr/>
        </p:nvSpPr>
        <p:spPr>
          <a:xfrm rot="5400000">
            <a:off x="6705600" y="236220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1501" name="Google Shape;1501;p42"/>
          <p:cNvSpPr/>
          <p:nvPr/>
        </p:nvSpPr>
        <p:spPr>
          <a:xfrm rot="5400000">
            <a:off x="6858000" y="236220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1502" name="Google Shape;1502;p42"/>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a:t>Storage - Optimized Writes</a:t>
            </a:r>
            <a:endParaRPr/>
          </a:p>
        </p:txBody>
      </p:sp>
      <p:sp>
        <p:nvSpPr>
          <p:cNvPr id="1503" name="Google Shape;1503;p42"/>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7</a:t>
            </a:r>
            <a:r>
              <a:rPr lang="en" sz="2000"/>
              <a:t> of 17</a:t>
            </a:r>
            <a:endParaRPr sz="2000"/>
          </a:p>
        </p:txBody>
      </p:sp>
      <p:sp>
        <p:nvSpPr>
          <p:cNvPr id="1504" name="Google Shape;1504;p42"/>
          <p:cNvSpPr txBox="1"/>
          <p:nvPr>
            <p:ph idx="4294967295" type="title"/>
          </p:nvPr>
        </p:nvSpPr>
        <p:spPr>
          <a:xfrm>
            <a:off x="1447800" y="47244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Estimate the final size of each partition on disk</a:t>
            </a:r>
            <a:endParaRPr sz="2000"/>
          </a:p>
        </p:txBody>
      </p:sp>
      <p:sp>
        <p:nvSpPr>
          <p:cNvPr id="1505" name="Google Shape;1505;p42"/>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6" name="Google Shape;1506;p42"/>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43"/>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12" name="Google Shape;1512;p43"/>
          <p:cNvSpPr/>
          <p:nvPr/>
        </p:nvSpPr>
        <p:spPr>
          <a:xfrm>
            <a:off x="7467606"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#4</a:t>
            </a:r>
            <a:endParaRPr b="1" sz="1100"/>
          </a:p>
        </p:txBody>
      </p:sp>
      <p:sp>
        <p:nvSpPr>
          <p:cNvPr id="1513" name="Google Shape;1513;p43"/>
          <p:cNvSpPr/>
          <p:nvPr/>
        </p:nvSpPr>
        <p:spPr>
          <a:xfrm>
            <a:off x="64770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#2</a:t>
            </a:r>
            <a:endParaRPr b="1" sz="1100"/>
          </a:p>
        </p:txBody>
      </p:sp>
      <p:sp>
        <p:nvSpPr>
          <p:cNvPr id="1514" name="Google Shape;1514;p43"/>
          <p:cNvSpPr/>
          <p:nvPr/>
        </p:nvSpPr>
        <p:spPr>
          <a:xfrm rot="5400000">
            <a:off x="6629400" y="21336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32 MB</a:t>
            </a:r>
            <a:endParaRPr sz="700">
              <a:solidFill>
                <a:srgbClr val="FFFFFF"/>
              </a:solidFill>
            </a:endParaRPr>
          </a:p>
          <a:p>
            <a:pPr indent="0" lvl="0" marL="38100" marR="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1515" name="Google Shape;1515;p43"/>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1516" name="Google Shape;1516;p43"/>
          <p:cNvSpPr/>
          <p:nvPr/>
        </p:nvSpPr>
        <p:spPr>
          <a:xfrm rot="5400000">
            <a:off x="7581900" y="2324100"/>
            <a:ext cx="457200" cy="2286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br>
              <a:rPr lang="en" sz="700">
                <a:solidFill>
                  <a:srgbClr val="FFFFFF"/>
                </a:solidFill>
              </a:rPr>
            </a:b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1517" name="Google Shape;1517;p43"/>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18" name="Google Shape;1518;p43"/>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1519" name="Google Shape;1519;p43"/>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1520" name="Google Shape;1520;p43"/>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1521" name="Google Shape;1521;p43"/>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1522" name="Google Shape;1522;p43"/>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1523" name="Google Shape;1523;p43"/>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1524" name="Google Shape;1524;p43"/>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1525" name="Google Shape;1525;p43"/>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1526" name="Google Shape;1526;p43"/>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27" name="Google Shape;1527;p43"/>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28" name="Google Shape;1528;p43"/>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29" name="Google Shape;1529;p43"/>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1530" name="Google Shape;1530;p43"/>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31" name="Google Shape;1531;p43"/>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32" name="Google Shape;1532;p43"/>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33" name="Google Shape;1533;p43"/>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1534" name="Google Shape;1534;p43"/>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35" name="Google Shape;1535;p43"/>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36" name="Google Shape;1536;p43"/>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37" name="Google Shape;1537;p43"/>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1538" name="Google Shape;1538;p43"/>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39" name="Google Shape;1539;p43"/>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40" name="Google Shape;1540;p43"/>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41" name="Google Shape;1541;p43"/>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1542" name="Google Shape;1542;p43"/>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543" name="Google Shape;1543;p43"/>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1544" name="Google Shape;1544;p43"/>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1545" name="Google Shape;1545;p43"/>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46" name="Google Shape;1546;p43"/>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47" name="Google Shape;1547;p43"/>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48" name="Google Shape;1548;p43"/>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49" name="Google Shape;1549;p43"/>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50" name="Google Shape;1550;p43"/>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51" name="Google Shape;1551;p43"/>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52" name="Google Shape;1552;p43"/>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53" name="Google Shape;1553;p43"/>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54" name="Google Shape;1554;p43"/>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55" name="Google Shape;1555;p43"/>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56" name="Google Shape;1556;p43"/>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57" name="Google Shape;1557;p43"/>
          <p:cNvSpPr/>
          <p:nvPr/>
        </p:nvSpPr>
        <p:spPr>
          <a:xfrm>
            <a:off x="54864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#1</a:t>
            </a:r>
            <a:endParaRPr b="1" sz="1100"/>
          </a:p>
        </p:txBody>
      </p:sp>
      <p:sp>
        <p:nvSpPr>
          <p:cNvPr id="1558" name="Google Shape;1558;p43"/>
          <p:cNvSpPr/>
          <p:nvPr/>
        </p:nvSpPr>
        <p:spPr>
          <a:xfrm rot="5400000">
            <a:off x="5562600" y="22098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1559" name="Google Shape;1559;p43"/>
          <p:cNvSpPr/>
          <p:nvPr/>
        </p:nvSpPr>
        <p:spPr>
          <a:xfrm rot="5400000">
            <a:off x="58674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1560" name="Google Shape;1560;p43"/>
          <p:cNvSpPr/>
          <p:nvPr/>
        </p:nvSpPr>
        <p:spPr>
          <a:xfrm rot="5400000">
            <a:off x="7772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70 MB</a:t>
            </a:r>
            <a:endParaRPr b="0" i="0" sz="700" u="none" cap="none" strike="noStrike">
              <a:solidFill>
                <a:srgbClr val="FFFFFF"/>
              </a:solidFill>
              <a:latin typeface="Arial"/>
              <a:ea typeface="Arial"/>
              <a:cs typeface="Arial"/>
              <a:sym typeface="Arial"/>
            </a:endParaRPr>
          </a:p>
        </p:txBody>
      </p:sp>
      <p:sp>
        <p:nvSpPr>
          <p:cNvPr id="1561" name="Google Shape;1561;p43"/>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1562" name="Google Shape;1562;p43"/>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1563" name="Google Shape;1563;p43"/>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1564" name="Google Shape;1564;p43"/>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565" name="Google Shape;1565;p43"/>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1566" name="Google Shape;1566;p43"/>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1567" name="Google Shape;1567;p43"/>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568" name="Google Shape;1568;p43"/>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569" name="Google Shape;1569;p43"/>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1570" name="Google Shape;1570;p43"/>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1571" name="Google Shape;1571;p43"/>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1572" name="Google Shape;1572;p43"/>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1573" name="Google Shape;1573;p43"/>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1574" name="Google Shape;1574;p43"/>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1575" name="Google Shape;1575;p43"/>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1576" name="Google Shape;1576;p43"/>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1577" name="Google Shape;1577;p43"/>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578" name="Google Shape;1578;p43"/>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579" name="Google Shape;1579;p43"/>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580" name="Google Shape;1580;p43"/>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581" name="Google Shape;1581;p43"/>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582" name="Google Shape;1582;p43"/>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583" name="Google Shape;1583;p43"/>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584" name="Google Shape;1584;p43"/>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585" name="Google Shape;1585;p43"/>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586" name="Google Shape;1586;p43"/>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587" name="Google Shape;1587;p43"/>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588" name="Google Shape;1588;p43"/>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sp>
        <p:nvSpPr>
          <p:cNvPr id="1589" name="Google Shape;1589;p43"/>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590" name="Google Shape;1590;p43"/>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591" name="Google Shape;1591;p43"/>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592" name="Google Shape;1592;p43"/>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593" name="Google Shape;1593;p43"/>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594" name="Google Shape;1594;p43"/>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a:t>Storage - Optimized Writes</a:t>
            </a:r>
            <a:endParaRPr/>
          </a:p>
        </p:txBody>
      </p:sp>
      <p:sp>
        <p:nvSpPr>
          <p:cNvPr id="1595" name="Google Shape;1595;p43"/>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8</a:t>
            </a:r>
            <a:r>
              <a:rPr lang="en" sz="2000"/>
              <a:t> of 17</a:t>
            </a:r>
            <a:endParaRPr sz="2000"/>
          </a:p>
        </p:txBody>
      </p:sp>
      <p:sp>
        <p:nvSpPr>
          <p:cNvPr id="1596" name="Google Shape;1596;p43"/>
          <p:cNvSpPr txBox="1"/>
          <p:nvPr>
            <p:ph idx="4294967295" type="title"/>
          </p:nvPr>
        </p:nvSpPr>
        <p:spPr>
          <a:xfrm>
            <a:off x="1447800" y="46482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Small partitions are merged together, </a:t>
            </a:r>
            <a:endParaRPr sz="2000"/>
          </a:p>
          <a:p>
            <a:pPr indent="0" lvl="0" marL="0" rtl="0" algn="l">
              <a:lnSpc>
                <a:spcPct val="90000"/>
              </a:lnSpc>
              <a:spcBef>
                <a:spcPts val="0"/>
              </a:spcBef>
              <a:spcAft>
                <a:spcPts val="0"/>
              </a:spcAft>
              <a:buClr>
                <a:schemeClr val="dk1"/>
              </a:buClr>
              <a:buSzPts val="3000"/>
              <a:buFont typeface="Barlow"/>
              <a:buNone/>
            </a:pPr>
            <a:r>
              <a:rPr lang="en" sz="2000"/>
              <a:t>targeting a final size of 128 MB</a:t>
            </a:r>
            <a:endParaRPr sz="2000"/>
          </a:p>
        </p:txBody>
      </p:sp>
      <p:sp>
        <p:nvSpPr>
          <p:cNvPr id="1597" name="Google Shape;1597;p43"/>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8" name="Google Shape;1598;p43"/>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2" name="Shape 1602"/>
        <p:cNvGrpSpPr/>
        <p:nvPr/>
      </p:nvGrpSpPr>
      <p:grpSpPr>
        <a:xfrm>
          <a:off x="0" y="0"/>
          <a:ext cx="0" cy="0"/>
          <a:chOff x="0" y="0"/>
          <a:chExt cx="0" cy="0"/>
        </a:xfrm>
      </p:grpSpPr>
      <p:sp>
        <p:nvSpPr>
          <p:cNvPr id="1603" name="Google Shape;1603;p44"/>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04" name="Google Shape;1604;p44"/>
          <p:cNvSpPr/>
          <p:nvPr/>
        </p:nvSpPr>
        <p:spPr>
          <a:xfrm>
            <a:off x="7467606"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#4</a:t>
            </a:r>
            <a:endParaRPr b="1" sz="1100"/>
          </a:p>
        </p:txBody>
      </p:sp>
      <p:sp>
        <p:nvSpPr>
          <p:cNvPr id="1605" name="Google Shape;1605;p44"/>
          <p:cNvSpPr/>
          <p:nvPr/>
        </p:nvSpPr>
        <p:spPr>
          <a:xfrm>
            <a:off x="64770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#2</a:t>
            </a:r>
            <a:endParaRPr b="1" sz="1100"/>
          </a:p>
        </p:txBody>
      </p:sp>
      <p:sp>
        <p:nvSpPr>
          <p:cNvPr id="1606" name="Google Shape;1606;p44"/>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1607" name="Google Shape;1607;p44"/>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08" name="Google Shape;1608;p44"/>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1609" name="Google Shape;1609;p44"/>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1610" name="Google Shape;1610;p44"/>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1611" name="Google Shape;1611;p44"/>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1612" name="Google Shape;1612;p44"/>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1613" name="Google Shape;1613;p44"/>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1614" name="Google Shape;1614;p44"/>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1615" name="Google Shape;1615;p44"/>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1616" name="Google Shape;1616;p44"/>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17" name="Google Shape;1617;p44"/>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18" name="Google Shape;1618;p44"/>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19" name="Google Shape;1619;p44"/>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1620" name="Google Shape;1620;p44"/>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21" name="Google Shape;1621;p44"/>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22" name="Google Shape;1622;p44"/>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23" name="Google Shape;1623;p44"/>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1624" name="Google Shape;1624;p44"/>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25" name="Google Shape;1625;p44"/>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26" name="Google Shape;1626;p44"/>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27" name="Google Shape;1627;p44"/>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1628" name="Google Shape;1628;p44"/>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29" name="Google Shape;1629;p44"/>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30" name="Google Shape;1630;p44"/>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31" name="Google Shape;1631;p44"/>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1632" name="Google Shape;1632;p44"/>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633" name="Google Shape;1633;p44"/>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1634" name="Google Shape;1634;p44"/>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1635" name="Google Shape;1635;p44"/>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36" name="Google Shape;1636;p44"/>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37" name="Google Shape;1637;p44"/>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38" name="Google Shape;1638;p44"/>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39" name="Google Shape;1639;p44"/>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40" name="Google Shape;1640;p44"/>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41" name="Google Shape;1641;p44"/>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42" name="Google Shape;1642;p44"/>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43" name="Google Shape;1643;p44"/>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44" name="Google Shape;1644;p44"/>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45" name="Google Shape;1645;p44"/>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46" name="Google Shape;1646;p44"/>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47" name="Google Shape;1647;p44"/>
          <p:cNvSpPr/>
          <p:nvPr/>
        </p:nvSpPr>
        <p:spPr>
          <a:xfrm>
            <a:off x="54864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#1</a:t>
            </a:r>
            <a:endParaRPr b="1" sz="1100"/>
          </a:p>
        </p:txBody>
      </p:sp>
      <p:sp>
        <p:nvSpPr>
          <p:cNvPr id="1648" name="Google Shape;1648;p44"/>
          <p:cNvSpPr/>
          <p:nvPr/>
        </p:nvSpPr>
        <p:spPr>
          <a:xfrm rot="5400000">
            <a:off x="5562600" y="22098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1649" name="Google Shape;1649;p44"/>
          <p:cNvSpPr/>
          <p:nvPr/>
        </p:nvSpPr>
        <p:spPr>
          <a:xfrm rot="5400000">
            <a:off x="58674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1650" name="Google Shape;1650;p44"/>
          <p:cNvSpPr/>
          <p:nvPr/>
        </p:nvSpPr>
        <p:spPr>
          <a:xfrm rot="5400000">
            <a:off x="5257800" y="35052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128 MB</a:t>
            </a:r>
            <a:endParaRPr b="0" i="0" sz="700" u="none" cap="none" strike="noStrike">
              <a:solidFill>
                <a:srgbClr val="FFFFFF"/>
              </a:solidFill>
              <a:latin typeface="Arial"/>
              <a:ea typeface="Arial"/>
              <a:cs typeface="Arial"/>
              <a:sym typeface="Arial"/>
            </a:endParaRPr>
          </a:p>
        </p:txBody>
      </p:sp>
      <p:sp>
        <p:nvSpPr>
          <p:cNvPr id="1651" name="Google Shape;1651;p44"/>
          <p:cNvSpPr/>
          <p:nvPr/>
        </p:nvSpPr>
        <p:spPr>
          <a:xfrm rot="5400000">
            <a:off x="55626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cxnSp>
        <p:nvCxnSpPr>
          <p:cNvPr id="1652" name="Google Shape;1652;p44"/>
          <p:cNvCxnSpPr>
            <a:stCxn id="1648" idx="3"/>
            <a:endCxn id="1650" idx="1"/>
          </p:cNvCxnSpPr>
          <p:nvPr/>
        </p:nvCxnSpPr>
        <p:spPr>
          <a:xfrm flipH="1">
            <a:off x="5486400" y="2667000"/>
            <a:ext cx="304800" cy="838200"/>
          </a:xfrm>
          <a:prstGeom prst="straightConnector1">
            <a:avLst/>
          </a:prstGeom>
          <a:noFill/>
          <a:ln cap="flat" cmpd="sng" w="19050">
            <a:solidFill>
              <a:schemeClr val="accent2"/>
            </a:solidFill>
            <a:prstDash val="solid"/>
            <a:round/>
            <a:headEnd len="med" w="med" type="none"/>
            <a:tailEnd len="med" w="med" type="triangle"/>
          </a:ln>
        </p:spPr>
      </p:cxnSp>
      <p:cxnSp>
        <p:nvCxnSpPr>
          <p:cNvPr id="1653" name="Google Shape;1653;p44"/>
          <p:cNvCxnSpPr>
            <a:stCxn id="1649" idx="3"/>
            <a:endCxn id="1651" idx="1"/>
          </p:cNvCxnSpPr>
          <p:nvPr/>
        </p:nvCxnSpPr>
        <p:spPr>
          <a:xfrm flipH="1">
            <a:off x="5791200" y="2667000"/>
            <a:ext cx="304800" cy="838200"/>
          </a:xfrm>
          <a:prstGeom prst="straightConnector1">
            <a:avLst/>
          </a:prstGeom>
          <a:noFill/>
          <a:ln cap="flat" cmpd="sng" w="19050">
            <a:solidFill>
              <a:schemeClr val="accent2"/>
            </a:solidFill>
            <a:prstDash val="solid"/>
            <a:round/>
            <a:headEnd len="med" w="med" type="none"/>
            <a:tailEnd len="med" w="med" type="triangle"/>
          </a:ln>
        </p:spPr>
      </p:cxnSp>
      <p:sp>
        <p:nvSpPr>
          <p:cNvPr id="1654" name="Google Shape;1654;p44"/>
          <p:cNvSpPr/>
          <p:nvPr/>
        </p:nvSpPr>
        <p:spPr>
          <a:xfrm rot="5400000">
            <a:off x="7581900" y="2324100"/>
            <a:ext cx="457200" cy="2286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br>
              <a:rPr lang="en" sz="700">
                <a:solidFill>
                  <a:srgbClr val="FFFFFF"/>
                </a:solidFill>
              </a:rPr>
            </a:b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1655" name="Google Shape;1655;p44"/>
          <p:cNvSpPr/>
          <p:nvPr/>
        </p:nvSpPr>
        <p:spPr>
          <a:xfrm rot="5400000">
            <a:off x="7772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70 MB</a:t>
            </a:r>
            <a:endParaRPr b="0" i="0" sz="700" u="none" cap="none" strike="noStrike">
              <a:solidFill>
                <a:srgbClr val="FFFFFF"/>
              </a:solidFill>
              <a:latin typeface="Arial"/>
              <a:ea typeface="Arial"/>
              <a:cs typeface="Arial"/>
              <a:sym typeface="Arial"/>
            </a:endParaRPr>
          </a:p>
        </p:txBody>
      </p:sp>
      <p:sp>
        <p:nvSpPr>
          <p:cNvPr id="1656" name="Google Shape;1656;p44"/>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1657" name="Google Shape;1657;p44"/>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1658" name="Google Shape;1658;p44"/>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1659" name="Google Shape;1659;p44"/>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660" name="Google Shape;1660;p44"/>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1661" name="Google Shape;1661;p44"/>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1662" name="Google Shape;1662;p44"/>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663" name="Google Shape;1663;p44"/>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664" name="Google Shape;1664;p44"/>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1665" name="Google Shape;1665;p44"/>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1666" name="Google Shape;1666;p44"/>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1667" name="Google Shape;1667;p44"/>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1668" name="Google Shape;1668;p44"/>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1669" name="Google Shape;1669;p44"/>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1670" name="Google Shape;1670;p44"/>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1671" name="Google Shape;1671;p44"/>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1672" name="Google Shape;1672;p44"/>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673" name="Google Shape;1673;p44"/>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674" name="Google Shape;1674;p44"/>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675" name="Google Shape;1675;p44"/>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676" name="Google Shape;1676;p44"/>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677" name="Google Shape;1677;p44"/>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678" name="Google Shape;1678;p44"/>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679" name="Google Shape;1679;p44"/>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680" name="Google Shape;1680;p44"/>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681" name="Google Shape;1681;p44"/>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682" name="Google Shape;1682;p44"/>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683" name="Google Shape;1683;p44"/>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sp>
        <p:nvSpPr>
          <p:cNvPr id="1684" name="Google Shape;1684;p44"/>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685" name="Google Shape;1685;p44"/>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686" name="Google Shape;1686;p44"/>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687" name="Google Shape;1687;p44"/>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688" name="Google Shape;1688;p44"/>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689" name="Google Shape;1689;p44"/>
          <p:cNvSpPr/>
          <p:nvPr/>
        </p:nvSpPr>
        <p:spPr>
          <a:xfrm rot="5400000">
            <a:off x="6629400" y="21336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32 MB</a:t>
            </a:r>
            <a:endParaRPr sz="700">
              <a:solidFill>
                <a:srgbClr val="FFFFFF"/>
              </a:solidFill>
            </a:endParaRPr>
          </a:p>
          <a:p>
            <a:pPr indent="0" lvl="0" marL="38100" marR="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1690" name="Google Shape;1690;p44"/>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a:t>Storage - Optimized Writes</a:t>
            </a:r>
            <a:endParaRPr/>
          </a:p>
        </p:txBody>
      </p:sp>
      <p:sp>
        <p:nvSpPr>
          <p:cNvPr id="1691" name="Google Shape;1691;p44"/>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9</a:t>
            </a:r>
            <a:r>
              <a:rPr lang="en" sz="2000"/>
              <a:t> of 17</a:t>
            </a:r>
            <a:endParaRPr sz="2000"/>
          </a:p>
        </p:txBody>
      </p:sp>
      <p:sp>
        <p:nvSpPr>
          <p:cNvPr id="1692" name="Google Shape;1692;p44"/>
          <p:cNvSpPr txBox="1"/>
          <p:nvPr>
            <p:ph idx="4294967295" type="title"/>
          </p:nvPr>
        </p:nvSpPr>
        <p:spPr>
          <a:xfrm>
            <a:off x="1447800" y="47244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Each task will write one part file to the target disk-partition</a:t>
            </a:r>
            <a:endParaRPr sz="2000"/>
          </a:p>
        </p:txBody>
      </p:sp>
      <p:sp>
        <p:nvSpPr>
          <p:cNvPr id="1693" name="Google Shape;1693;p44"/>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4" name="Google Shape;1694;p44"/>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45"/>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00" name="Google Shape;1700;p45"/>
          <p:cNvSpPr/>
          <p:nvPr/>
        </p:nvSpPr>
        <p:spPr>
          <a:xfrm>
            <a:off x="7467606"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#4</a:t>
            </a:r>
            <a:endParaRPr b="1" sz="1100"/>
          </a:p>
        </p:txBody>
      </p:sp>
      <p:sp>
        <p:nvSpPr>
          <p:cNvPr id="1701" name="Google Shape;1701;p45"/>
          <p:cNvSpPr/>
          <p:nvPr/>
        </p:nvSpPr>
        <p:spPr>
          <a:xfrm>
            <a:off x="64770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#2</a:t>
            </a:r>
            <a:endParaRPr b="1" sz="1100"/>
          </a:p>
        </p:txBody>
      </p:sp>
      <p:sp>
        <p:nvSpPr>
          <p:cNvPr id="1702" name="Google Shape;1702;p45"/>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1703" name="Google Shape;1703;p45"/>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04" name="Google Shape;1704;p45"/>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1705" name="Google Shape;1705;p45"/>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1706" name="Google Shape;1706;p45"/>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1707" name="Google Shape;1707;p45"/>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1708" name="Google Shape;1708;p45"/>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1709" name="Google Shape;1709;p45"/>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1710" name="Google Shape;1710;p45"/>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1711" name="Google Shape;1711;p45"/>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1712" name="Google Shape;1712;p45"/>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13" name="Google Shape;1713;p45"/>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14" name="Google Shape;1714;p45"/>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15" name="Google Shape;1715;p45"/>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1716" name="Google Shape;1716;p45"/>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17" name="Google Shape;1717;p45"/>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18" name="Google Shape;1718;p45"/>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19" name="Google Shape;1719;p45"/>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1720" name="Google Shape;1720;p45"/>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21" name="Google Shape;1721;p45"/>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22" name="Google Shape;1722;p45"/>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23" name="Google Shape;1723;p45"/>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1724" name="Google Shape;1724;p45"/>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25" name="Google Shape;1725;p45"/>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26" name="Google Shape;1726;p45"/>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27" name="Google Shape;1727;p45"/>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1728" name="Google Shape;1728;p45"/>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729" name="Google Shape;1729;p45"/>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1730" name="Google Shape;1730;p45"/>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1731" name="Google Shape;1731;p45"/>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32" name="Google Shape;1732;p45"/>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33" name="Google Shape;1733;p45"/>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34" name="Google Shape;1734;p45"/>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35" name="Google Shape;1735;p45"/>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36" name="Google Shape;1736;p45"/>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37" name="Google Shape;1737;p45"/>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38" name="Google Shape;1738;p45"/>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39" name="Google Shape;1739;p45"/>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40" name="Google Shape;1740;p45"/>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41" name="Google Shape;1741;p45"/>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42" name="Google Shape;1742;p45"/>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43" name="Google Shape;1743;p45"/>
          <p:cNvSpPr/>
          <p:nvPr/>
        </p:nvSpPr>
        <p:spPr>
          <a:xfrm>
            <a:off x="54864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#1</a:t>
            </a:r>
            <a:endParaRPr b="1" sz="1100"/>
          </a:p>
        </p:txBody>
      </p:sp>
      <p:sp>
        <p:nvSpPr>
          <p:cNvPr id="1744" name="Google Shape;1744;p45"/>
          <p:cNvSpPr/>
          <p:nvPr/>
        </p:nvSpPr>
        <p:spPr>
          <a:xfrm rot="5400000">
            <a:off x="5562600" y="22098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1745" name="Google Shape;1745;p45"/>
          <p:cNvSpPr/>
          <p:nvPr/>
        </p:nvSpPr>
        <p:spPr>
          <a:xfrm rot="5400000">
            <a:off x="58674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1746" name="Google Shape;1746;p45"/>
          <p:cNvSpPr/>
          <p:nvPr/>
        </p:nvSpPr>
        <p:spPr>
          <a:xfrm rot="5400000">
            <a:off x="5257800" y="35052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128 MB</a:t>
            </a:r>
            <a:endParaRPr b="0" i="0" sz="700" u="none" cap="none" strike="noStrike">
              <a:solidFill>
                <a:srgbClr val="FFFFFF"/>
              </a:solidFill>
              <a:latin typeface="Arial"/>
              <a:ea typeface="Arial"/>
              <a:cs typeface="Arial"/>
              <a:sym typeface="Arial"/>
            </a:endParaRPr>
          </a:p>
        </p:txBody>
      </p:sp>
      <p:sp>
        <p:nvSpPr>
          <p:cNvPr id="1747" name="Google Shape;1747;p45"/>
          <p:cNvSpPr/>
          <p:nvPr/>
        </p:nvSpPr>
        <p:spPr>
          <a:xfrm rot="5400000">
            <a:off x="55626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1748" name="Google Shape;1748;p45"/>
          <p:cNvSpPr/>
          <p:nvPr/>
        </p:nvSpPr>
        <p:spPr>
          <a:xfrm rot="5400000">
            <a:off x="6705600" y="34290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128 MB</a:t>
            </a:r>
            <a:endParaRPr sz="700">
              <a:solidFill>
                <a:srgbClr val="FFFFFF"/>
              </a:solidFill>
            </a:endParaRPr>
          </a:p>
        </p:txBody>
      </p:sp>
      <p:cxnSp>
        <p:nvCxnSpPr>
          <p:cNvPr id="1749" name="Google Shape;1749;p45"/>
          <p:cNvCxnSpPr>
            <a:stCxn id="1750" idx="3"/>
            <a:endCxn id="1748" idx="1"/>
          </p:cNvCxnSpPr>
          <p:nvPr/>
        </p:nvCxnSpPr>
        <p:spPr>
          <a:xfrm>
            <a:off x="6858000" y="2667000"/>
            <a:ext cx="76200" cy="838200"/>
          </a:xfrm>
          <a:prstGeom prst="straightConnector1">
            <a:avLst/>
          </a:prstGeom>
          <a:noFill/>
          <a:ln cap="flat" cmpd="sng" w="19050">
            <a:solidFill>
              <a:schemeClr val="accent6"/>
            </a:solidFill>
            <a:prstDash val="solid"/>
            <a:round/>
            <a:headEnd len="med" w="med" type="none"/>
            <a:tailEnd len="med" w="med" type="triangle"/>
          </a:ln>
        </p:spPr>
      </p:cxnSp>
      <p:sp>
        <p:nvSpPr>
          <p:cNvPr id="1751" name="Google Shape;1751;p45"/>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1752" name="Google Shape;1752;p45"/>
          <p:cNvSpPr/>
          <p:nvPr/>
        </p:nvSpPr>
        <p:spPr>
          <a:xfrm rot="5400000">
            <a:off x="7581900" y="2324100"/>
            <a:ext cx="457200" cy="2286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br>
              <a:rPr lang="en" sz="700">
                <a:solidFill>
                  <a:srgbClr val="FFFFFF"/>
                </a:solidFill>
              </a:rPr>
            </a:b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1753" name="Google Shape;1753;p45"/>
          <p:cNvSpPr/>
          <p:nvPr/>
        </p:nvSpPr>
        <p:spPr>
          <a:xfrm rot="5400000">
            <a:off x="7772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70 MB</a:t>
            </a:r>
            <a:endParaRPr b="0" i="0" sz="700" u="none" cap="none" strike="noStrike">
              <a:solidFill>
                <a:srgbClr val="FFFFFF"/>
              </a:solidFill>
              <a:latin typeface="Arial"/>
              <a:ea typeface="Arial"/>
              <a:cs typeface="Arial"/>
              <a:sym typeface="Arial"/>
            </a:endParaRPr>
          </a:p>
        </p:txBody>
      </p:sp>
      <p:sp>
        <p:nvSpPr>
          <p:cNvPr id="1754" name="Google Shape;1754;p45"/>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1755" name="Google Shape;1755;p45"/>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1756" name="Google Shape;1756;p45"/>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1757" name="Google Shape;1757;p45"/>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758" name="Google Shape;1758;p45"/>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1759" name="Google Shape;1759;p45"/>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1760" name="Google Shape;1760;p45"/>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761" name="Google Shape;1761;p45"/>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762" name="Google Shape;1762;p45"/>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1763" name="Google Shape;1763;p45"/>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1764" name="Google Shape;1764;p45"/>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1765" name="Google Shape;1765;p45"/>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1766" name="Google Shape;1766;p45"/>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1767" name="Google Shape;1767;p45"/>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1768" name="Google Shape;1768;p45"/>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1769" name="Google Shape;1769;p45"/>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1770" name="Google Shape;1770;p45"/>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771" name="Google Shape;1771;p45"/>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772" name="Google Shape;1772;p45"/>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773" name="Google Shape;1773;p45"/>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774" name="Google Shape;1774;p45"/>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775" name="Google Shape;1775;p45"/>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776" name="Google Shape;1776;p45"/>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777" name="Google Shape;1777;p45"/>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778" name="Google Shape;1778;p45"/>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779" name="Google Shape;1779;p45"/>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780" name="Google Shape;1780;p45"/>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781" name="Google Shape;1781;p45"/>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sp>
        <p:nvSpPr>
          <p:cNvPr id="1782" name="Google Shape;1782;p45"/>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783" name="Google Shape;1783;p45"/>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784" name="Google Shape;1784;p45"/>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785" name="Google Shape;1785;p45"/>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786" name="Google Shape;1786;p45"/>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787" name="Google Shape;1787;p45"/>
          <p:cNvSpPr/>
          <p:nvPr/>
        </p:nvSpPr>
        <p:spPr>
          <a:xfrm rot="5400000">
            <a:off x="6629400" y="21336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32 MB</a:t>
            </a:r>
            <a:endParaRPr sz="700">
              <a:solidFill>
                <a:srgbClr val="FFFFFF"/>
              </a:solidFill>
            </a:endParaRPr>
          </a:p>
          <a:p>
            <a:pPr indent="0" lvl="0" marL="38100" marR="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1788" name="Google Shape;1788;p45"/>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a:t>Storage - Optimized Writes</a:t>
            </a:r>
            <a:endParaRPr/>
          </a:p>
        </p:txBody>
      </p:sp>
      <p:sp>
        <p:nvSpPr>
          <p:cNvPr id="1789" name="Google Shape;1789;p45"/>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10</a:t>
            </a:r>
            <a:r>
              <a:rPr lang="en" sz="2000"/>
              <a:t> of 17</a:t>
            </a:r>
            <a:endParaRPr sz="2000"/>
          </a:p>
        </p:txBody>
      </p:sp>
      <p:sp>
        <p:nvSpPr>
          <p:cNvPr id="1790" name="Google Shape;1790;p45"/>
          <p:cNvSpPr txBox="1"/>
          <p:nvPr>
            <p:ph idx="4294967295" type="title"/>
          </p:nvPr>
        </p:nvSpPr>
        <p:spPr>
          <a:xfrm>
            <a:off x="1447800" y="47244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Each task will write one part file to the target disk-partition</a:t>
            </a:r>
            <a:endParaRPr sz="2000"/>
          </a:p>
        </p:txBody>
      </p:sp>
      <p:sp>
        <p:nvSpPr>
          <p:cNvPr id="1791" name="Google Shape;1791;p45"/>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2" name="Google Shape;1792;p45"/>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We are going to take a look at a couple of </a:t>
            </a:r>
            <a:r>
              <a:rPr lang="en"/>
              <a:t>examples</a:t>
            </a:r>
            <a:r>
              <a:rPr lang="en"/>
              <a:t>:</a:t>
            </a:r>
            <a:br>
              <a:rPr lang="en"/>
            </a:br>
            <a:endParaRPr/>
          </a:p>
          <a:p>
            <a:pPr indent="-330200" lvl="0" marL="457200" rtl="0" algn="l">
              <a:spcBef>
                <a:spcPts val="0"/>
              </a:spcBef>
              <a:spcAft>
                <a:spcPts val="0"/>
              </a:spcAft>
              <a:buSzPts val="1600"/>
              <a:buChar char="●"/>
            </a:pPr>
            <a:r>
              <a:rPr lang="en"/>
              <a:t>Tiny Files</a:t>
            </a:r>
            <a:br>
              <a:rPr lang="en"/>
            </a:br>
            <a:endParaRPr/>
          </a:p>
          <a:p>
            <a:pPr indent="-330200" lvl="0" marL="457200" rtl="0" algn="l">
              <a:spcBef>
                <a:spcPts val="0"/>
              </a:spcBef>
              <a:spcAft>
                <a:spcPts val="0"/>
              </a:spcAft>
              <a:buSzPts val="1600"/>
              <a:buChar char="●"/>
            </a:pPr>
            <a:r>
              <a:rPr lang="en"/>
              <a:t>Scanning</a:t>
            </a:r>
            <a:br>
              <a:rPr lang="en"/>
            </a:br>
            <a:endParaRPr/>
          </a:p>
          <a:p>
            <a:pPr indent="-330200" lvl="0" marL="457200" rtl="0" algn="l">
              <a:spcBef>
                <a:spcPts val="0"/>
              </a:spcBef>
              <a:spcAft>
                <a:spcPts val="0"/>
              </a:spcAft>
              <a:buSzPts val="1600"/>
              <a:buChar char="●"/>
            </a:pPr>
            <a:r>
              <a:rPr lang="en"/>
              <a:t>Schemas, Merging Schemas &amp; Schema Evolution</a:t>
            </a:r>
            <a:br>
              <a:rPr lang="en"/>
            </a:br>
            <a:endParaRPr/>
          </a:p>
          <a:p>
            <a:pPr indent="0" lvl="0" marL="0" rtl="0" algn="l">
              <a:spcBef>
                <a:spcPts val="0"/>
              </a:spcBef>
              <a:spcAft>
                <a:spcPts val="0"/>
              </a:spcAft>
              <a:buNone/>
            </a:pPr>
            <a:r>
              <a:t/>
            </a:r>
            <a:endParaRPr/>
          </a:p>
        </p:txBody>
      </p:sp>
      <p:sp>
        <p:nvSpPr>
          <p:cNvPr id="102" name="Google Shape;10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
        <p:nvSpPr>
          <p:cNvPr id="103" name="Google Shape;103;p19"/>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Storage - More Examples</a:t>
            </a:r>
            <a:endParaRPr/>
          </a:p>
        </p:txBody>
      </p:sp>
      <p:sp>
        <p:nvSpPr>
          <p:cNvPr id="104" name="Google Shape;104;p19"/>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6" name="Shape 1796"/>
        <p:cNvGrpSpPr/>
        <p:nvPr/>
      </p:nvGrpSpPr>
      <p:grpSpPr>
        <a:xfrm>
          <a:off x="0" y="0"/>
          <a:ext cx="0" cy="0"/>
          <a:chOff x="0" y="0"/>
          <a:chExt cx="0" cy="0"/>
        </a:xfrm>
      </p:grpSpPr>
      <p:sp>
        <p:nvSpPr>
          <p:cNvPr id="1797" name="Google Shape;1797;p46"/>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98" name="Google Shape;1798;p46"/>
          <p:cNvSpPr/>
          <p:nvPr/>
        </p:nvSpPr>
        <p:spPr>
          <a:xfrm>
            <a:off x="7467606"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#4</a:t>
            </a:r>
            <a:endParaRPr b="1" sz="1100"/>
          </a:p>
        </p:txBody>
      </p:sp>
      <p:sp>
        <p:nvSpPr>
          <p:cNvPr id="1799" name="Google Shape;1799;p46"/>
          <p:cNvSpPr/>
          <p:nvPr/>
        </p:nvSpPr>
        <p:spPr>
          <a:xfrm>
            <a:off x="64770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#2</a:t>
            </a:r>
            <a:endParaRPr b="1" sz="1100"/>
          </a:p>
        </p:txBody>
      </p:sp>
      <p:sp>
        <p:nvSpPr>
          <p:cNvPr id="1800" name="Google Shape;1800;p46"/>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1801" name="Google Shape;1801;p46"/>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02" name="Google Shape;1802;p46"/>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1803" name="Google Shape;1803;p46"/>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1804" name="Google Shape;1804;p46"/>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1805" name="Google Shape;1805;p46"/>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1806" name="Google Shape;1806;p46"/>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1807" name="Google Shape;1807;p46"/>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1808" name="Google Shape;1808;p46"/>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1809" name="Google Shape;1809;p46"/>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1810" name="Google Shape;1810;p46"/>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11" name="Google Shape;1811;p46"/>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12" name="Google Shape;1812;p46"/>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13" name="Google Shape;1813;p46"/>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1814" name="Google Shape;1814;p46"/>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15" name="Google Shape;1815;p46"/>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16" name="Google Shape;1816;p46"/>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17" name="Google Shape;1817;p46"/>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1818" name="Google Shape;1818;p46"/>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19" name="Google Shape;1819;p46"/>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20" name="Google Shape;1820;p46"/>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21" name="Google Shape;1821;p46"/>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1822" name="Google Shape;1822;p46"/>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23" name="Google Shape;1823;p46"/>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24" name="Google Shape;1824;p46"/>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25" name="Google Shape;1825;p46"/>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1826" name="Google Shape;1826;p46"/>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827" name="Google Shape;1827;p46"/>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1828" name="Google Shape;1828;p46"/>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1829" name="Google Shape;1829;p46"/>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30" name="Google Shape;1830;p46"/>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31" name="Google Shape;1831;p46"/>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32" name="Google Shape;1832;p46"/>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33" name="Google Shape;1833;p46"/>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34" name="Google Shape;1834;p46"/>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35" name="Google Shape;1835;p46"/>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36" name="Google Shape;1836;p46"/>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37" name="Google Shape;1837;p46"/>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38" name="Google Shape;1838;p46"/>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39" name="Google Shape;1839;p46"/>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40" name="Google Shape;1840;p46"/>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41" name="Google Shape;1841;p46"/>
          <p:cNvSpPr/>
          <p:nvPr/>
        </p:nvSpPr>
        <p:spPr>
          <a:xfrm>
            <a:off x="54864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#1</a:t>
            </a:r>
            <a:endParaRPr b="1" sz="1100"/>
          </a:p>
        </p:txBody>
      </p:sp>
      <p:sp>
        <p:nvSpPr>
          <p:cNvPr id="1842" name="Google Shape;1842;p46"/>
          <p:cNvSpPr/>
          <p:nvPr/>
        </p:nvSpPr>
        <p:spPr>
          <a:xfrm rot="5400000">
            <a:off x="5562600" y="22098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1843" name="Google Shape;1843;p46"/>
          <p:cNvSpPr/>
          <p:nvPr/>
        </p:nvSpPr>
        <p:spPr>
          <a:xfrm rot="5400000">
            <a:off x="58674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1844" name="Google Shape;1844;p46"/>
          <p:cNvSpPr/>
          <p:nvPr/>
        </p:nvSpPr>
        <p:spPr>
          <a:xfrm rot="5400000">
            <a:off x="5257800" y="35052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128 MB</a:t>
            </a:r>
            <a:endParaRPr b="0" i="0" sz="700" u="none" cap="none" strike="noStrike">
              <a:solidFill>
                <a:srgbClr val="FFFFFF"/>
              </a:solidFill>
              <a:latin typeface="Arial"/>
              <a:ea typeface="Arial"/>
              <a:cs typeface="Arial"/>
              <a:sym typeface="Arial"/>
            </a:endParaRPr>
          </a:p>
        </p:txBody>
      </p:sp>
      <p:sp>
        <p:nvSpPr>
          <p:cNvPr id="1845" name="Google Shape;1845;p46"/>
          <p:cNvSpPr/>
          <p:nvPr/>
        </p:nvSpPr>
        <p:spPr>
          <a:xfrm rot="5400000">
            <a:off x="55626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1846" name="Google Shape;1846;p46"/>
          <p:cNvSpPr/>
          <p:nvPr/>
        </p:nvSpPr>
        <p:spPr>
          <a:xfrm rot="5400000">
            <a:off x="6705600" y="34290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128 MB</a:t>
            </a:r>
            <a:endParaRPr sz="700">
              <a:solidFill>
                <a:srgbClr val="FFFFFF"/>
              </a:solidFill>
            </a:endParaRPr>
          </a:p>
        </p:txBody>
      </p:sp>
      <p:sp>
        <p:nvSpPr>
          <p:cNvPr id="1847" name="Google Shape;1847;p46"/>
          <p:cNvSpPr/>
          <p:nvPr/>
        </p:nvSpPr>
        <p:spPr>
          <a:xfrm rot="5400000">
            <a:off x="7772400" y="3657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cxnSp>
        <p:nvCxnSpPr>
          <p:cNvPr id="1848" name="Google Shape;1848;p46"/>
          <p:cNvCxnSpPr>
            <a:stCxn id="1800" idx="3"/>
            <a:endCxn id="1847" idx="1"/>
          </p:cNvCxnSpPr>
          <p:nvPr/>
        </p:nvCxnSpPr>
        <p:spPr>
          <a:xfrm>
            <a:off x="7620000" y="2667000"/>
            <a:ext cx="381000" cy="838200"/>
          </a:xfrm>
          <a:prstGeom prst="straightConnector1">
            <a:avLst/>
          </a:prstGeom>
          <a:noFill/>
          <a:ln cap="flat" cmpd="sng" w="19050">
            <a:solidFill>
              <a:schemeClr val="accent5"/>
            </a:solidFill>
            <a:prstDash val="solid"/>
            <a:round/>
            <a:headEnd len="med" w="med" type="none"/>
            <a:tailEnd len="med" w="med" type="triangle"/>
          </a:ln>
        </p:spPr>
      </p:cxnSp>
      <p:cxnSp>
        <p:nvCxnSpPr>
          <p:cNvPr id="1849" name="Google Shape;1849;p46"/>
          <p:cNvCxnSpPr>
            <a:stCxn id="1850" idx="3"/>
            <a:endCxn id="1851" idx="1"/>
          </p:cNvCxnSpPr>
          <p:nvPr/>
        </p:nvCxnSpPr>
        <p:spPr>
          <a:xfrm>
            <a:off x="7810500" y="2667000"/>
            <a:ext cx="381000" cy="838200"/>
          </a:xfrm>
          <a:prstGeom prst="straightConnector1">
            <a:avLst/>
          </a:prstGeom>
          <a:noFill/>
          <a:ln cap="flat" cmpd="sng" w="19050">
            <a:solidFill>
              <a:schemeClr val="accent5"/>
            </a:solidFill>
            <a:prstDash val="solid"/>
            <a:round/>
            <a:headEnd len="med" w="med" type="none"/>
            <a:tailEnd len="med" w="med" type="triangle"/>
          </a:ln>
        </p:spPr>
      </p:cxnSp>
      <p:sp>
        <p:nvSpPr>
          <p:cNvPr id="1852" name="Google Shape;1852;p46"/>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1850" name="Google Shape;1850;p46"/>
          <p:cNvSpPr/>
          <p:nvPr/>
        </p:nvSpPr>
        <p:spPr>
          <a:xfrm rot="5400000">
            <a:off x="7581900" y="2324100"/>
            <a:ext cx="457200" cy="2286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br>
              <a:rPr lang="en" sz="700">
                <a:solidFill>
                  <a:srgbClr val="FFFFFF"/>
                </a:solidFill>
              </a:rPr>
            </a:b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1853" name="Google Shape;1853;p46"/>
          <p:cNvSpPr/>
          <p:nvPr/>
        </p:nvSpPr>
        <p:spPr>
          <a:xfrm rot="5400000">
            <a:off x="7772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70 MB</a:t>
            </a:r>
            <a:endParaRPr b="0" i="0" sz="700" u="none" cap="none" strike="noStrike">
              <a:solidFill>
                <a:srgbClr val="FFFFFF"/>
              </a:solidFill>
              <a:latin typeface="Arial"/>
              <a:ea typeface="Arial"/>
              <a:cs typeface="Arial"/>
              <a:sym typeface="Arial"/>
            </a:endParaRPr>
          </a:p>
        </p:txBody>
      </p:sp>
      <p:sp>
        <p:nvSpPr>
          <p:cNvPr id="1851" name="Google Shape;1851;p46"/>
          <p:cNvSpPr/>
          <p:nvPr/>
        </p:nvSpPr>
        <p:spPr>
          <a:xfrm rot="5400000">
            <a:off x="7962900" y="3619500"/>
            <a:ext cx="457200" cy="2286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br>
              <a:rPr lang="en" sz="700">
                <a:solidFill>
                  <a:srgbClr val="FFFFFF"/>
                </a:solidFill>
              </a:rPr>
            </a:b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1854" name="Google Shape;1854;p46"/>
          <p:cNvSpPr/>
          <p:nvPr/>
        </p:nvSpPr>
        <p:spPr>
          <a:xfrm rot="5400000">
            <a:off x="8153400" y="3657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cxnSp>
        <p:nvCxnSpPr>
          <p:cNvPr id="1855" name="Google Shape;1855;p46"/>
          <p:cNvCxnSpPr>
            <a:stCxn id="1853" idx="3"/>
            <a:endCxn id="1854" idx="1"/>
          </p:cNvCxnSpPr>
          <p:nvPr/>
        </p:nvCxnSpPr>
        <p:spPr>
          <a:xfrm>
            <a:off x="8001000" y="2667000"/>
            <a:ext cx="381000" cy="838200"/>
          </a:xfrm>
          <a:prstGeom prst="straightConnector1">
            <a:avLst/>
          </a:prstGeom>
          <a:noFill/>
          <a:ln cap="flat" cmpd="sng" w="19050">
            <a:solidFill>
              <a:schemeClr val="accent5"/>
            </a:solidFill>
            <a:prstDash val="solid"/>
            <a:round/>
            <a:headEnd len="med" w="med" type="none"/>
            <a:tailEnd len="med" w="med" type="triangle"/>
          </a:ln>
        </p:spPr>
      </p:cxnSp>
      <p:sp>
        <p:nvSpPr>
          <p:cNvPr id="1856" name="Google Shape;1856;p46"/>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1857" name="Google Shape;1857;p46"/>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1858" name="Google Shape;1858;p46"/>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1859" name="Google Shape;1859;p46"/>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860" name="Google Shape;1860;p46"/>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1861" name="Google Shape;1861;p46"/>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1862" name="Google Shape;1862;p46"/>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863" name="Google Shape;1863;p46"/>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864" name="Google Shape;1864;p46"/>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1865" name="Google Shape;1865;p46"/>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1866" name="Google Shape;1866;p46"/>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1867" name="Google Shape;1867;p46"/>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1868" name="Google Shape;1868;p46"/>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1869" name="Google Shape;1869;p46"/>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1870" name="Google Shape;1870;p46"/>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1871" name="Google Shape;1871;p46"/>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1872" name="Google Shape;1872;p46"/>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873" name="Google Shape;1873;p46"/>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874" name="Google Shape;1874;p46"/>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875" name="Google Shape;1875;p46"/>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876" name="Google Shape;1876;p46"/>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877" name="Google Shape;1877;p46"/>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878" name="Google Shape;1878;p46"/>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879" name="Google Shape;1879;p46"/>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880" name="Google Shape;1880;p46"/>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881" name="Google Shape;1881;p46"/>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882" name="Google Shape;1882;p46"/>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883" name="Google Shape;1883;p46"/>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sp>
        <p:nvSpPr>
          <p:cNvPr id="1884" name="Google Shape;1884;p46"/>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885" name="Google Shape;1885;p46"/>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886" name="Google Shape;1886;p46"/>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887" name="Google Shape;1887;p46"/>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888" name="Google Shape;1888;p46"/>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889" name="Google Shape;1889;p46"/>
          <p:cNvSpPr/>
          <p:nvPr/>
        </p:nvSpPr>
        <p:spPr>
          <a:xfrm rot="5400000">
            <a:off x="6629400" y="21336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32 MB</a:t>
            </a:r>
            <a:endParaRPr sz="700">
              <a:solidFill>
                <a:srgbClr val="FFFFFF"/>
              </a:solidFill>
            </a:endParaRPr>
          </a:p>
          <a:p>
            <a:pPr indent="0" lvl="0" marL="38100" marR="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1890" name="Google Shape;1890;p46"/>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a:t>Storage - Optimized Writes</a:t>
            </a:r>
            <a:endParaRPr/>
          </a:p>
        </p:txBody>
      </p:sp>
      <p:sp>
        <p:nvSpPr>
          <p:cNvPr id="1891" name="Google Shape;1891;p46"/>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11 of 17</a:t>
            </a:r>
            <a:endParaRPr sz="2000"/>
          </a:p>
        </p:txBody>
      </p:sp>
      <p:sp>
        <p:nvSpPr>
          <p:cNvPr id="1892" name="Google Shape;1892;p46"/>
          <p:cNvSpPr txBox="1"/>
          <p:nvPr>
            <p:ph idx="4294967295" type="title"/>
          </p:nvPr>
        </p:nvSpPr>
        <p:spPr>
          <a:xfrm>
            <a:off x="1447800" y="47244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All writes take place at the same time...</a:t>
            </a:r>
            <a:endParaRPr sz="2000"/>
          </a:p>
        </p:txBody>
      </p:sp>
      <p:sp>
        <p:nvSpPr>
          <p:cNvPr id="1893" name="Google Shape;1893;p46"/>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4" name="Google Shape;1894;p46"/>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sp>
        <p:nvSpPr>
          <p:cNvPr id="1899" name="Google Shape;1899;p47"/>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00" name="Google Shape;1900;p47"/>
          <p:cNvSpPr/>
          <p:nvPr/>
        </p:nvSpPr>
        <p:spPr>
          <a:xfrm>
            <a:off x="7467606"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#4</a:t>
            </a:r>
            <a:endParaRPr b="1" sz="1100"/>
          </a:p>
        </p:txBody>
      </p:sp>
      <p:sp>
        <p:nvSpPr>
          <p:cNvPr id="1901" name="Google Shape;1901;p47"/>
          <p:cNvSpPr/>
          <p:nvPr/>
        </p:nvSpPr>
        <p:spPr>
          <a:xfrm>
            <a:off x="64770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#2</a:t>
            </a:r>
            <a:endParaRPr b="1" sz="1100"/>
          </a:p>
        </p:txBody>
      </p:sp>
      <p:sp>
        <p:nvSpPr>
          <p:cNvPr id="1902" name="Google Shape;1902;p47"/>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1903" name="Google Shape;1903;p47"/>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04" name="Google Shape;1904;p47"/>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1905" name="Google Shape;1905;p47"/>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1906" name="Google Shape;1906;p47"/>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1907" name="Google Shape;1907;p47"/>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1908" name="Google Shape;1908;p47"/>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1909" name="Google Shape;1909;p47"/>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1910" name="Google Shape;1910;p47"/>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1911" name="Google Shape;1911;p47"/>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1912" name="Google Shape;1912;p47"/>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13" name="Google Shape;1913;p47"/>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14" name="Google Shape;1914;p47"/>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15" name="Google Shape;1915;p47"/>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1916" name="Google Shape;1916;p47"/>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17" name="Google Shape;1917;p47"/>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18" name="Google Shape;1918;p47"/>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19" name="Google Shape;1919;p47"/>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1920" name="Google Shape;1920;p47"/>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21" name="Google Shape;1921;p47"/>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22" name="Google Shape;1922;p47"/>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23" name="Google Shape;1923;p47"/>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1924" name="Google Shape;1924;p47"/>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25" name="Google Shape;1925;p47"/>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26" name="Google Shape;1926;p47"/>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27" name="Google Shape;1927;p47"/>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1928" name="Google Shape;1928;p47"/>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929" name="Google Shape;1929;p47"/>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1930" name="Google Shape;1930;p47"/>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1931" name="Google Shape;1931;p47"/>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32" name="Google Shape;1932;p47"/>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33" name="Google Shape;1933;p47"/>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34" name="Google Shape;1934;p47"/>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35" name="Google Shape;1935;p47"/>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36" name="Google Shape;1936;p47"/>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37" name="Google Shape;1937;p47"/>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38" name="Google Shape;1938;p47"/>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39" name="Google Shape;1939;p47"/>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40" name="Google Shape;1940;p47"/>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41" name="Google Shape;1941;p47"/>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42" name="Google Shape;1942;p47"/>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43" name="Google Shape;1943;p47"/>
          <p:cNvSpPr/>
          <p:nvPr/>
        </p:nvSpPr>
        <p:spPr>
          <a:xfrm>
            <a:off x="54864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#1</a:t>
            </a:r>
            <a:endParaRPr b="1" sz="1100"/>
          </a:p>
        </p:txBody>
      </p:sp>
      <p:sp>
        <p:nvSpPr>
          <p:cNvPr id="1944" name="Google Shape;1944;p47"/>
          <p:cNvSpPr/>
          <p:nvPr/>
        </p:nvSpPr>
        <p:spPr>
          <a:xfrm rot="5400000">
            <a:off x="5562600" y="22098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1945" name="Google Shape;1945;p47"/>
          <p:cNvSpPr/>
          <p:nvPr/>
        </p:nvSpPr>
        <p:spPr>
          <a:xfrm rot="5400000">
            <a:off x="58674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1946" name="Google Shape;1946;p47"/>
          <p:cNvSpPr/>
          <p:nvPr/>
        </p:nvSpPr>
        <p:spPr>
          <a:xfrm rot="5400000">
            <a:off x="5257800" y="35052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128 MB</a:t>
            </a:r>
            <a:endParaRPr b="0" i="0" sz="700" u="none" cap="none" strike="noStrike">
              <a:solidFill>
                <a:srgbClr val="FFFFFF"/>
              </a:solidFill>
              <a:latin typeface="Arial"/>
              <a:ea typeface="Arial"/>
              <a:cs typeface="Arial"/>
              <a:sym typeface="Arial"/>
            </a:endParaRPr>
          </a:p>
        </p:txBody>
      </p:sp>
      <p:sp>
        <p:nvSpPr>
          <p:cNvPr id="1947" name="Google Shape;1947;p47"/>
          <p:cNvSpPr/>
          <p:nvPr/>
        </p:nvSpPr>
        <p:spPr>
          <a:xfrm rot="5400000">
            <a:off x="55626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1948" name="Google Shape;1948;p47"/>
          <p:cNvSpPr/>
          <p:nvPr/>
        </p:nvSpPr>
        <p:spPr>
          <a:xfrm rot="5400000">
            <a:off x="6705600" y="34290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128 MB</a:t>
            </a:r>
            <a:endParaRPr sz="700">
              <a:solidFill>
                <a:srgbClr val="FFFFFF"/>
              </a:solidFill>
            </a:endParaRPr>
          </a:p>
        </p:txBody>
      </p:sp>
      <p:sp>
        <p:nvSpPr>
          <p:cNvPr id="1949" name="Google Shape;1949;p47"/>
          <p:cNvSpPr/>
          <p:nvPr/>
        </p:nvSpPr>
        <p:spPr>
          <a:xfrm rot="5400000">
            <a:off x="7772400" y="3657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cxnSp>
        <p:nvCxnSpPr>
          <p:cNvPr id="1950" name="Google Shape;1950;p47"/>
          <p:cNvCxnSpPr>
            <a:stCxn id="1944" idx="3"/>
            <a:endCxn id="1946" idx="1"/>
          </p:cNvCxnSpPr>
          <p:nvPr/>
        </p:nvCxnSpPr>
        <p:spPr>
          <a:xfrm flipH="1">
            <a:off x="5486400" y="2667000"/>
            <a:ext cx="304800" cy="838200"/>
          </a:xfrm>
          <a:prstGeom prst="straightConnector1">
            <a:avLst/>
          </a:prstGeom>
          <a:noFill/>
          <a:ln cap="flat" cmpd="sng" w="19050">
            <a:solidFill>
              <a:schemeClr val="accent2"/>
            </a:solidFill>
            <a:prstDash val="solid"/>
            <a:round/>
            <a:headEnd len="med" w="med" type="none"/>
            <a:tailEnd len="med" w="med" type="triangle"/>
          </a:ln>
        </p:spPr>
      </p:cxnSp>
      <p:cxnSp>
        <p:nvCxnSpPr>
          <p:cNvPr id="1951" name="Google Shape;1951;p47"/>
          <p:cNvCxnSpPr>
            <a:stCxn id="1945" idx="3"/>
            <a:endCxn id="1947" idx="1"/>
          </p:cNvCxnSpPr>
          <p:nvPr/>
        </p:nvCxnSpPr>
        <p:spPr>
          <a:xfrm flipH="1">
            <a:off x="5791200" y="2667000"/>
            <a:ext cx="304800" cy="838200"/>
          </a:xfrm>
          <a:prstGeom prst="straightConnector1">
            <a:avLst/>
          </a:prstGeom>
          <a:noFill/>
          <a:ln cap="flat" cmpd="sng" w="19050">
            <a:solidFill>
              <a:schemeClr val="accent2"/>
            </a:solidFill>
            <a:prstDash val="solid"/>
            <a:round/>
            <a:headEnd len="med" w="med" type="none"/>
            <a:tailEnd len="med" w="med" type="triangle"/>
          </a:ln>
        </p:spPr>
      </p:cxnSp>
      <p:cxnSp>
        <p:nvCxnSpPr>
          <p:cNvPr id="1952" name="Google Shape;1952;p47"/>
          <p:cNvCxnSpPr>
            <a:stCxn id="1953" idx="3"/>
            <a:endCxn id="1948" idx="1"/>
          </p:cNvCxnSpPr>
          <p:nvPr/>
        </p:nvCxnSpPr>
        <p:spPr>
          <a:xfrm>
            <a:off x="6858000" y="2667000"/>
            <a:ext cx="76200" cy="838200"/>
          </a:xfrm>
          <a:prstGeom prst="straightConnector1">
            <a:avLst/>
          </a:prstGeom>
          <a:noFill/>
          <a:ln cap="flat" cmpd="sng" w="19050">
            <a:solidFill>
              <a:schemeClr val="accent6"/>
            </a:solidFill>
            <a:prstDash val="solid"/>
            <a:round/>
            <a:headEnd len="med" w="med" type="none"/>
            <a:tailEnd len="med" w="med" type="triangle"/>
          </a:ln>
        </p:spPr>
      </p:cxnSp>
      <p:cxnSp>
        <p:nvCxnSpPr>
          <p:cNvPr id="1954" name="Google Shape;1954;p47"/>
          <p:cNvCxnSpPr>
            <a:stCxn id="1902" idx="3"/>
            <a:endCxn id="1949" idx="1"/>
          </p:cNvCxnSpPr>
          <p:nvPr/>
        </p:nvCxnSpPr>
        <p:spPr>
          <a:xfrm>
            <a:off x="7620000" y="2667000"/>
            <a:ext cx="381000" cy="838200"/>
          </a:xfrm>
          <a:prstGeom prst="straightConnector1">
            <a:avLst/>
          </a:prstGeom>
          <a:noFill/>
          <a:ln cap="flat" cmpd="sng" w="19050">
            <a:solidFill>
              <a:schemeClr val="accent5"/>
            </a:solidFill>
            <a:prstDash val="solid"/>
            <a:round/>
            <a:headEnd len="med" w="med" type="none"/>
            <a:tailEnd len="med" w="med" type="triangle"/>
          </a:ln>
        </p:spPr>
      </p:cxnSp>
      <p:cxnSp>
        <p:nvCxnSpPr>
          <p:cNvPr id="1955" name="Google Shape;1955;p47"/>
          <p:cNvCxnSpPr>
            <a:stCxn id="1956" idx="3"/>
            <a:endCxn id="1957" idx="1"/>
          </p:cNvCxnSpPr>
          <p:nvPr/>
        </p:nvCxnSpPr>
        <p:spPr>
          <a:xfrm>
            <a:off x="7810500" y="2667000"/>
            <a:ext cx="381000" cy="838200"/>
          </a:xfrm>
          <a:prstGeom prst="straightConnector1">
            <a:avLst/>
          </a:prstGeom>
          <a:noFill/>
          <a:ln cap="flat" cmpd="sng" w="19050">
            <a:solidFill>
              <a:schemeClr val="accent5"/>
            </a:solidFill>
            <a:prstDash val="solid"/>
            <a:round/>
            <a:headEnd len="med" w="med" type="none"/>
            <a:tailEnd len="med" w="med" type="triangle"/>
          </a:ln>
        </p:spPr>
      </p:cxnSp>
      <p:sp>
        <p:nvSpPr>
          <p:cNvPr id="1956" name="Google Shape;1956;p47"/>
          <p:cNvSpPr/>
          <p:nvPr/>
        </p:nvSpPr>
        <p:spPr>
          <a:xfrm rot="5400000">
            <a:off x="7581900" y="2324100"/>
            <a:ext cx="457200" cy="2286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br>
              <a:rPr lang="en" sz="700">
                <a:solidFill>
                  <a:srgbClr val="FFFFFF"/>
                </a:solidFill>
              </a:rPr>
            </a:b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1958" name="Google Shape;1958;p47"/>
          <p:cNvSpPr/>
          <p:nvPr/>
        </p:nvSpPr>
        <p:spPr>
          <a:xfrm rot="5400000">
            <a:off x="7772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70 MB</a:t>
            </a:r>
            <a:endParaRPr b="0" i="0" sz="700" u="none" cap="none" strike="noStrike">
              <a:solidFill>
                <a:srgbClr val="FFFFFF"/>
              </a:solidFill>
              <a:latin typeface="Arial"/>
              <a:ea typeface="Arial"/>
              <a:cs typeface="Arial"/>
              <a:sym typeface="Arial"/>
            </a:endParaRPr>
          </a:p>
        </p:txBody>
      </p:sp>
      <p:sp>
        <p:nvSpPr>
          <p:cNvPr id="1957" name="Google Shape;1957;p47"/>
          <p:cNvSpPr/>
          <p:nvPr/>
        </p:nvSpPr>
        <p:spPr>
          <a:xfrm rot="5400000">
            <a:off x="7962900" y="3619500"/>
            <a:ext cx="457200" cy="2286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br>
              <a:rPr lang="en" sz="700">
                <a:solidFill>
                  <a:srgbClr val="FFFFFF"/>
                </a:solidFill>
              </a:rPr>
            </a:b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1959" name="Google Shape;1959;p47"/>
          <p:cNvSpPr/>
          <p:nvPr/>
        </p:nvSpPr>
        <p:spPr>
          <a:xfrm rot="5400000">
            <a:off x="8153400" y="3657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cxnSp>
        <p:nvCxnSpPr>
          <p:cNvPr id="1960" name="Google Shape;1960;p47"/>
          <p:cNvCxnSpPr>
            <a:stCxn id="1958" idx="3"/>
            <a:endCxn id="1959" idx="1"/>
          </p:cNvCxnSpPr>
          <p:nvPr/>
        </p:nvCxnSpPr>
        <p:spPr>
          <a:xfrm>
            <a:off x="8001000" y="2667000"/>
            <a:ext cx="381000" cy="838200"/>
          </a:xfrm>
          <a:prstGeom prst="straightConnector1">
            <a:avLst/>
          </a:prstGeom>
          <a:noFill/>
          <a:ln cap="flat" cmpd="sng" w="19050">
            <a:solidFill>
              <a:schemeClr val="accent5"/>
            </a:solidFill>
            <a:prstDash val="solid"/>
            <a:round/>
            <a:headEnd len="med" w="med" type="none"/>
            <a:tailEnd len="med" w="med" type="triangle"/>
          </a:ln>
        </p:spPr>
      </p:cxnSp>
      <p:sp>
        <p:nvSpPr>
          <p:cNvPr id="1961" name="Google Shape;1961;p47"/>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1962" name="Google Shape;1962;p47"/>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1963" name="Google Shape;1963;p47"/>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1964" name="Google Shape;1964;p47"/>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965" name="Google Shape;1965;p47"/>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1966" name="Google Shape;1966;p47"/>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1967" name="Google Shape;1967;p47"/>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968" name="Google Shape;1968;p47"/>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969" name="Google Shape;1969;p47"/>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1970" name="Google Shape;1970;p47"/>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1971" name="Google Shape;1971;p47"/>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1972" name="Google Shape;1972;p47"/>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1973" name="Google Shape;1973;p47"/>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1974" name="Google Shape;1974;p47"/>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1975" name="Google Shape;1975;p47"/>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1976" name="Google Shape;1976;p47"/>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1977" name="Google Shape;1977;p47"/>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978" name="Google Shape;1978;p47"/>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979" name="Google Shape;1979;p47"/>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980" name="Google Shape;1980;p47"/>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981" name="Google Shape;1981;p47"/>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982" name="Google Shape;1982;p47"/>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983" name="Google Shape;1983;p47"/>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984" name="Google Shape;1984;p47"/>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1985" name="Google Shape;1985;p47"/>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986" name="Google Shape;1986;p47"/>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987" name="Google Shape;1987;p47"/>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1988" name="Google Shape;1988;p47"/>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sp>
        <p:nvSpPr>
          <p:cNvPr id="1989" name="Google Shape;1989;p47"/>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1990" name="Google Shape;1990;p47"/>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991" name="Google Shape;1991;p47"/>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992" name="Google Shape;1992;p47"/>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993" name="Google Shape;1993;p47"/>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1994" name="Google Shape;1994;p47"/>
          <p:cNvSpPr/>
          <p:nvPr/>
        </p:nvSpPr>
        <p:spPr>
          <a:xfrm rot="5400000">
            <a:off x="6629400" y="21336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32 MB</a:t>
            </a:r>
            <a:endParaRPr sz="700">
              <a:solidFill>
                <a:srgbClr val="FFFFFF"/>
              </a:solidFill>
            </a:endParaRPr>
          </a:p>
          <a:p>
            <a:pPr indent="0" lvl="0" marL="38100" marR="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1995" name="Google Shape;1995;p47"/>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a:t>Storage - Optimized Writes</a:t>
            </a:r>
            <a:endParaRPr/>
          </a:p>
        </p:txBody>
      </p:sp>
      <p:sp>
        <p:nvSpPr>
          <p:cNvPr id="1996" name="Google Shape;1996;p47"/>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12 of 17</a:t>
            </a:r>
            <a:endParaRPr sz="2000"/>
          </a:p>
        </p:txBody>
      </p:sp>
      <p:sp>
        <p:nvSpPr>
          <p:cNvPr id="1997" name="Google Shape;1997;p47"/>
          <p:cNvSpPr txBox="1"/>
          <p:nvPr>
            <p:ph idx="4294967295" type="title"/>
          </p:nvPr>
        </p:nvSpPr>
        <p:spPr>
          <a:xfrm>
            <a:off x="1447800" y="47244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All writes take place at the same time...</a:t>
            </a:r>
            <a:endParaRPr sz="2000"/>
          </a:p>
        </p:txBody>
      </p:sp>
      <p:sp>
        <p:nvSpPr>
          <p:cNvPr id="1998" name="Google Shape;1998;p47"/>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9" name="Google Shape;1999;p47"/>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3" name="Shape 2003"/>
        <p:cNvGrpSpPr/>
        <p:nvPr/>
      </p:nvGrpSpPr>
      <p:grpSpPr>
        <a:xfrm>
          <a:off x="0" y="0"/>
          <a:ext cx="0" cy="0"/>
          <a:chOff x="0" y="0"/>
          <a:chExt cx="0" cy="0"/>
        </a:xfrm>
      </p:grpSpPr>
      <p:sp>
        <p:nvSpPr>
          <p:cNvPr id="2004" name="Google Shape;2004;p48"/>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05" name="Google Shape;2005;p48"/>
          <p:cNvSpPr/>
          <p:nvPr/>
        </p:nvSpPr>
        <p:spPr>
          <a:xfrm>
            <a:off x="7467606"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#4</a:t>
            </a:r>
            <a:endParaRPr b="1" sz="1100"/>
          </a:p>
        </p:txBody>
      </p:sp>
      <p:sp>
        <p:nvSpPr>
          <p:cNvPr id="2006" name="Google Shape;2006;p48"/>
          <p:cNvSpPr/>
          <p:nvPr/>
        </p:nvSpPr>
        <p:spPr>
          <a:xfrm>
            <a:off x="64770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#2</a:t>
            </a:r>
            <a:endParaRPr b="1" sz="1100"/>
          </a:p>
        </p:txBody>
      </p:sp>
      <p:sp>
        <p:nvSpPr>
          <p:cNvPr id="2007" name="Google Shape;2007;p48"/>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2008" name="Google Shape;2008;p48"/>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09" name="Google Shape;2009;p48"/>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2010" name="Google Shape;2010;p48"/>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2011" name="Google Shape;2011;p48"/>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2012" name="Google Shape;2012;p48"/>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2013" name="Google Shape;2013;p48"/>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2014" name="Google Shape;2014;p48"/>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2015" name="Google Shape;2015;p48"/>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2016" name="Google Shape;2016;p48"/>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2017" name="Google Shape;2017;p48"/>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18" name="Google Shape;2018;p48"/>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19" name="Google Shape;2019;p48"/>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20" name="Google Shape;2020;p48"/>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2021" name="Google Shape;2021;p48"/>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22" name="Google Shape;2022;p48"/>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23" name="Google Shape;2023;p48"/>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24" name="Google Shape;2024;p48"/>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2025" name="Google Shape;2025;p48"/>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26" name="Google Shape;2026;p48"/>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27" name="Google Shape;2027;p48"/>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28" name="Google Shape;2028;p48"/>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2029" name="Google Shape;2029;p48"/>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30" name="Google Shape;2030;p48"/>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31" name="Google Shape;2031;p48"/>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32" name="Google Shape;2032;p48"/>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2033" name="Google Shape;2033;p48"/>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2034" name="Google Shape;2034;p48"/>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2035" name="Google Shape;2035;p48"/>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2036" name="Google Shape;2036;p48"/>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37" name="Google Shape;2037;p48"/>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38" name="Google Shape;2038;p48"/>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39" name="Google Shape;2039;p48"/>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40" name="Google Shape;2040;p48"/>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41" name="Google Shape;2041;p48"/>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42" name="Google Shape;2042;p48"/>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43" name="Google Shape;2043;p48"/>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44" name="Google Shape;2044;p48"/>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45" name="Google Shape;2045;p48"/>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46" name="Google Shape;2046;p48"/>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47" name="Google Shape;2047;p48"/>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48" name="Google Shape;2048;p48"/>
          <p:cNvSpPr/>
          <p:nvPr/>
        </p:nvSpPr>
        <p:spPr>
          <a:xfrm>
            <a:off x="54864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#1</a:t>
            </a:r>
            <a:endParaRPr b="1" sz="1100"/>
          </a:p>
        </p:txBody>
      </p:sp>
      <p:sp>
        <p:nvSpPr>
          <p:cNvPr id="2049" name="Google Shape;2049;p48"/>
          <p:cNvSpPr/>
          <p:nvPr/>
        </p:nvSpPr>
        <p:spPr>
          <a:xfrm rot="5400000">
            <a:off x="5562600" y="22098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2050" name="Google Shape;2050;p48"/>
          <p:cNvSpPr/>
          <p:nvPr/>
        </p:nvSpPr>
        <p:spPr>
          <a:xfrm rot="5400000">
            <a:off x="58674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2051" name="Google Shape;2051;p48"/>
          <p:cNvSpPr/>
          <p:nvPr/>
        </p:nvSpPr>
        <p:spPr>
          <a:xfrm rot="5400000">
            <a:off x="5257800" y="35052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128 MB</a:t>
            </a:r>
            <a:endParaRPr b="0" i="0" sz="700" u="none" cap="none" strike="noStrike">
              <a:solidFill>
                <a:srgbClr val="FFFFFF"/>
              </a:solidFill>
              <a:latin typeface="Arial"/>
              <a:ea typeface="Arial"/>
              <a:cs typeface="Arial"/>
              <a:sym typeface="Arial"/>
            </a:endParaRPr>
          </a:p>
        </p:txBody>
      </p:sp>
      <p:sp>
        <p:nvSpPr>
          <p:cNvPr id="2052" name="Google Shape;2052;p48"/>
          <p:cNvSpPr/>
          <p:nvPr/>
        </p:nvSpPr>
        <p:spPr>
          <a:xfrm rot="5400000">
            <a:off x="55626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2053" name="Google Shape;2053;p48"/>
          <p:cNvSpPr/>
          <p:nvPr/>
        </p:nvSpPr>
        <p:spPr>
          <a:xfrm rot="5400000">
            <a:off x="6705600" y="34290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128 MB</a:t>
            </a:r>
            <a:endParaRPr sz="700">
              <a:solidFill>
                <a:srgbClr val="FFFFFF"/>
              </a:solidFill>
            </a:endParaRPr>
          </a:p>
        </p:txBody>
      </p:sp>
      <p:sp>
        <p:nvSpPr>
          <p:cNvPr id="2054" name="Google Shape;2054;p48"/>
          <p:cNvSpPr/>
          <p:nvPr/>
        </p:nvSpPr>
        <p:spPr>
          <a:xfrm rot="5400000">
            <a:off x="7772400" y="3657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cxnSp>
        <p:nvCxnSpPr>
          <p:cNvPr id="2055" name="Google Shape;2055;p48"/>
          <p:cNvCxnSpPr>
            <a:stCxn id="2007" idx="3"/>
            <a:endCxn id="2054" idx="1"/>
          </p:cNvCxnSpPr>
          <p:nvPr/>
        </p:nvCxnSpPr>
        <p:spPr>
          <a:xfrm>
            <a:off x="7620000" y="2667000"/>
            <a:ext cx="381000" cy="838200"/>
          </a:xfrm>
          <a:prstGeom prst="straightConnector1">
            <a:avLst/>
          </a:prstGeom>
          <a:noFill/>
          <a:ln cap="flat" cmpd="sng" w="19050">
            <a:solidFill>
              <a:schemeClr val="accent5"/>
            </a:solidFill>
            <a:prstDash val="solid"/>
            <a:round/>
            <a:headEnd len="med" w="med" type="none"/>
            <a:tailEnd len="med" w="med" type="triangle"/>
          </a:ln>
        </p:spPr>
      </p:cxnSp>
      <p:cxnSp>
        <p:nvCxnSpPr>
          <p:cNvPr id="2056" name="Google Shape;2056;p48"/>
          <p:cNvCxnSpPr>
            <a:stCxn id="2057" idx="3"/>
            <a:endCxn id="2058" idx="1"/>
          </p:cNvCxnSpPr>
          <p:nvPr/>
        </p:nvCxnSpPr>
        <p:spPr>
          <a:xfrm>
            <a:off x="7810500" y="2667000"/>
            <a:ext cx="381000" cy="838200"/>
          </a:xfrm>
          <a:prstGeom prst="straightConnector1">
            <a:avLst/>
          </a:prstGeom>
          <a:noFill/>
          <a:ln cap="flat" cmpd="sng" w="19050">
            <a:solidFill>
              <a:schemeClr val="accent5"/>
            </a:solidFill>
            <a:prstDash val="solid"/>
            <a:round/>
            <a:headEnd len="med" w="med" type="none"/>
            <a:tailEnd len="med" w="med" type="triangle"/>
          </a:ln>
        </p:spPr>
      </p:cxnSp>
      <p:sp>
        <p:nvSpPr>
          <p:cNvPr id="2059" name="Google Shape;2059;p48"/>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2057" name="Google Shape;2057;p48"/>
          <p:cNvSpPr/>
          <p:nvPr/>
        </p:nvSpPr>
        <p:spPr>
          <a:xfrm rot="5400000">
            <a:off x="7581900" y="2324100"/>
            <a:ext cx="457200" cy="2286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br>
              <a:rPr lang="en" sz="700">
                <a:solidFill>
                  <a:srgbClr val="FFFFFF"/>
                </a:solidFill>
              </a:rPr>
            </a:b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2060" name="Google Shape;2060;p48"/>
          <p:cNvSpPr/>
          <p:nvPr/>
        </p:nvSpPr>
        <p:spPr>
          <a:xfrm rot="5400000">
            <a:off x="7772400" y="2362200"/>
            <a:ext cx="457200" cy="152400"/>
          </a:xfrm>
          <a:prstGeom prst="roundRect">
            <a:avLst>
              <a:gd fmla="val 50000" name="adj"/>
            </a:avLst>
          </a:prstGeom>
          <a:solidFill>
            <a:srgbClr val="FFFF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0000"/>
                </a:solidFill>
              </a:rPr>
              <a:t>70 MB</a:t>
            </a:r>
            <a:endParaRPr b="0" i="0" sz="700" u="none" cap="none" strike="noStrike">
              <a:solidFill>
                <a:srgbClr val="FF0000"/>
              </a:solidFill>
              <a:latin typeface="Arial"/>
              <a:ea typeface="Arial"/>
              <a:cs typeface="Arial"/>
              <a:sym typeface="Arial"/>
            </a:endParaRPr>
          </a:p>
        </p:txBody>
      </p:sp>
      <p:sp>
        <p:nvSpPr>
          <p:cNvPr id="2058" name="Google Shape;2058;p48"/>
          <p:cNvSpPr/>
          <p:nvPr/>
        </p:nvSpPr>
        <p:spPr>
          <a:xfrm rot="5400000">
            <a:off x="7962900" y="3619500"/>
            <a:ext cx="457200" cy="2286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br>
              <a:rPr lang="en" sz="700">
                <a:solidFill>
                  <a:srgbClr val="FFFFFF"/>
                </a:solidFill>
              </a:rPr>
            </a:b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2061" name="Google Shape;2061;p48"/>
          <p:cNvSpPr/>
          <p:nvPr/>
        </p:nvSpPr>
        <p:spPr>
          <a:xfrm rot="5400000">
            <a:off x="8153400" y="3657600"/>
            <a:ext cx="457200" cy="152400"/>
          </a:xfrm>
          <a:prstGeom prst="roundRect">
            <a:avLst>
              <a:gd fmla="val 50000" name="adj"/>
            </a:avLst>
          </a:prstGeom>
          <a:solidFill>
            <a:srgbClr val="FFFF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0000"/>
                </a:solidFill>
              </a:rPr>
              <a:t>64 MB</a:t>
            </a:r>
            <a:endParaRPr b="0" i="0" sz="700" u="none" cap="none" strike="noStrike">
              <a:solidFill>
                <a:srgbClr val="FF0000"/>
              </a:solidFill>
              <a:latin typeface="Arial"/>
              <a:ea typeface="Arial"/>
              <a:cs typeface="Arial"/>
              <a:sym typeface="Arial"/>
            </a:endParaRPr>
          </a:p>
        </p:txBody>
      </p:sp>
      <p:cxnSp>
        <p:nvCxnSpPr>
          <p:cNvPr id="2062" name="Google Shape;2062;p48"/>
          <p:cNvCxnSpPr>
            <a:stCxn id="2060" idx="3"/>
            <a:endCxn id="2061" idx="1"/>
          </p:cNvCxnSpPr>
          <p:nvPr/>
        </p:nvCxnSpPr>
        <p:spPr>
          <a:xfrm>
            <a:off x="8001000" y="2667000"/>
            <a:ext cx="381000" cy="838200"/>
          </a:xfrm>
          <a:prstGeom prst="straightConnector1">
            <a:avLst/>
          </a:prstGeom>
          <a:noFill/>
          <a:ln cap="flat" cmpd="sng" w="19050">
            <a:solidFill>
              <a:schemeClr val="accent5"/>
            </a:solidFill>
            <a:prstDash val="solid"/>
            <a:round/>
            <a:headEnd len="med" w="med" type="none"/>
            <a:tailEnd len="med" w="med" type="triangle"/>
          </a:ln>
        </p:spPr>
      </p:cxnSp>
      <p:sp>
        <p:nvSpPr>
          <p:cNvPr id="2063" name="Google Shape;2063;p48"/>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2064" name="Google Shape;2064;p48"/>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2065" name="Google Shape;2065;p48"/>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2066" name="Google Shape;2066;p48"/>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2067" name="Google Shape;2067;p48"/>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2068" name="Google Shape;2068;p48"/>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2069" name="Google Shape;2069;p48"/>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2070" name="Google Shape;2070;p48"/>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071" name="Google Shape;2071;p48"/>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2072" name="Google Shape;2072;p48"/>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2073" name="Google Shape;2073;p48"/>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2074" name="Google Shape;2074;p48"/>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2075" name="Google Shape;2075;p48"/>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2076" name="Google Shape;2076;p48"/>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2077" name="Google Shape;2077;p48"/>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2078" name="Google Shape;2078;p48"/>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2079" name="Google Shape;2079;p48"/>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080" name="Google Shape;2080;p48"/>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081" name="Google Shape;2081;p48"/>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082" name="Google Shape;2082;p48"/>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083" name="Google Shape;2083;p48"/>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084" name="Google Shape;2084;p48"/>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085" name="Google Shape;2085;p48"/>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086" name="Google Shape;2086;p48"/>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087" name="Google Shape;2087;p48"/>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2088" name="Google Shape;2088;p48"/>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2089" name="Google Shape;2089;p48"/>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2090" name="Google Shape;2090;p48"/>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cxnSp>
        <p:nvCxnSpPr>
          <p:cNvPr id="2091" name="Google Shape;2091;p48"/>
          <p:cNvCxnSpPr/>
          <p:nvPr/>
        </p:nvCxnSpPr>
        <p:spPr>
          <a:xfrm flipH="1">
            <a:off x="5486400" y="2667000"/>
            <a:ext cx="304800" cy="838200"/>
          </a:xfrm>
          <a:prstGeom prst="straightConnector1">
            <a:avLst/>
          </a:prstGeom>
          <a:noFill/>
          <a:ln cap="flat" cmpd="sng" w="19050">
            <a:solidFill>
              <a:schemeClr val="accent2"/>
            </a:solidFill>
            <a:prstDash val="solid"/>
            <a:round/>
            <a:headEnd len="med" w="med" type="none"/>
            <a:tailEnd len="med" w="med" type="triangle"/>
          </a:ln>
        </p:spPr>
      </p:cxnSp>
      <p:cxnSp>
        <p:nvCxnSpPr>
          <p:cNvPr id="2092" name="Google Shape;2092;p48"/>
          <p:cNvCxnSpPr/>
          <p:nvPr/>
        </p:nvCxnSpPr>
        <p:spPr>
          <a:xfrm flipH="1">
            <a:off x="5791200" y="2667000"/>
            <a:ext cx="304800" cy="838200"/>
          </a:xfrm>
          <a:prstGeom prst="straightConnector1">
            <a:avLst/>
          </a:prstGeom>
          <a:noFill/>
          <a:ln cap="flat" cmpd="sng" w="19050">
            <a:solidFill>
              <a:schemeClr val="accent2"/>
            </a:solidFill>
            <a:prstDash val="solid"/>
            <a:round/>
            <a:headEnd len="med" w="med" type="none"/>
            <a:tailEnd len="med" w="med" type="triangle"/>
          </a:ln>
        </p:spPr>
      </p:cxnSp>
      <p:cxnSp>
        <p:nvCxnSpPr>
          <p:cNvPr id="2093" name="Google Shape;2093;p48"/>
          <p:cNvCxnSpPr/>
          <p:nvPr/>
        </p:nvCxnSpPr>
        <p:spPr>
          <a:xfrm>
            <a:off x="6858000" y="2667000"/>
            <a:ext cx="76200" cy="838200"/>
          </a:xfrm>
          <a:prstGeom prst="straightConnector1">
            <a:avLst/>
          </a:prstGeom>
          <a:noFill/>
          <a:ln cap="flat" cmpd="sng" w="19050">
            <a:solidFill>
              <a:schemeClr val="accent6"/>
            </a:solidFill>
            <a:prstDash val="solid"/>
            <a:round/>
            <a:headEnd len="med" w="med" type="none"/>
            <a:tailEnd len="med" w="med" type="triangle"/>
          </a:ln>
        </p:spPr>
      </p:cxnSp>
      <p:sp>
        <p:nvSpPr>
          <p:cNvPr id="2094" name="Google Shape;2094;p48"/>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2095" name="Google Shape;2095;p48"/>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096" name="Google Shape;2096;p48"/>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097" name="Google Shape;2097;p48"/>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098" name="Google Shape;2098;p48"/>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099" name="Google Shape;2099;p48"/>
          <p:cNvSpPr/>
          <p:nvPr/>
        </p:nvSpPr>
        <p:spPr>
          <a:xfrm rot="5400000">
            <a:off x="6629400" y="21336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32 MB</a:t>
            </a:r>
            <a:endParaRPr sz="700">
              <a:solidFill>
                <a:srgbClr val="FFFFFF"/>
              </a:solidFill>
            </a:endParaRPr>
          </a:p>
          <a:p>
            <a:pPr indent="0" lvl="0" marL="38100" marR="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2100" name="Google Shape;2100;p48"/>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a:t>Storage - Optimized Writes</a:t>
            </a:r>
            <a:endParaRPr/>
          </a:p>
        </p:txBody>
      </p:sp>
      <p:sp>
        <p:nvSpPr>
          <p:cNvPr id="2101" name="Google Shape;2101;p48"/>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13 of 17</a:t>
            </a:r>
            <a:endParaRPr sz="2000"/>
          </a:p>
        </p:txBody>
      </p:sp>
      <p:sp>
        <p:nvSpPr>
          <p:cNvPr id="2102" name="Google Shape;2102;p48"/>
          <p:cNvSpPr txBox="1"/>
          <p:nvPr>
            <p:ph idx="4294967295" type="title"/>
          </p:nvPr>
        </p:nvSpPr>
        <p:spPr>
          <a:xfrm>
            <a:off x="1447800" y="47244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Estimation was high and subsequently not merged</a:t>
            </a:r>
            <a:endParaRPr sz="2000"/>
          </a:p>
        </p:txBody>
      </p:sp>
      <p:sp>
        <p:nvSpPr>
          <p:cNvPr id="2103" name="Google Shape;2103;p48"/>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4" name="Google Shape;2104;p48"/>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8" name="Shape 2108"/>
        <p:cNvGrpSpPr/>
        <p:nvPr/>
      </p:nvGrpSpPr>
      <p:grpSpPr>
        <a:xfrm>
          <a:off x="0" y="0"/>
          <a:ext cx="0" cy="0"/>
          <a:chOff x="0" y="0"/>
          <a:chExt cx="0" cy="0"/>
        </a:xfrm>
      </p:grpSpPr>
      <p:sp>
        <p:nvSpPr>
          <p:cNvPr id="2109" name="Google Shape;2109;p49"/>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10" name="Google Shape;2110;p49"/>
          <p:cNvSpPr/>
          <p:nvPr/>
        </p:nvSpPr>
        <p:spPr>
          <a:xfrm>
            <a:off x="7467606"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#4</a:t>
            </a:r>
            <a:endParaRPr b="1" sz="1100"/>
          </a:p>
        </p:txBody>
      </p:sp>
      <p:sp>
        <p:nvSpPr>
          <p:cNvPr id="2111" name="Google Shape;2111;p49"/>
          <p:cNvSpPr/>
          <p:nvPr/>
        </p:nvSpPr>
        <p:spPr>
          <a:xfrm>
            <a:off x="64770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#2</a:t>
            </a:r>
            <a:endParaRPr b="1" sz="1100"/>
          </a:p>
        </p:txBody>
      </p:sp>
      <p:sp>
        <p:nvSpPr>
          <p:cNvPr id="2112" name="Google Shape;2112;p49"/>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2113" name="Google Shape;2113;p49"/>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14" name="Google Shape;2114;p49"/>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2115" name="Google Shape;2115;p49"/>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2116" name="Google Shape;2116;p49"/>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2117" name="Google Shape;2117;p49"/>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2118" name="Google Shape;2118;p49"/>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2119" name="Google Shape;2119;p49"/>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2120" name="Google Shape;2120;p49"/>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2121" name="Google Shape;2121;p49"/>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2122" name="Google Shape;2122;p49"/>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23" name="Google Shape;2123;p49"/>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24" name="Google Shape;2124;p49"/>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25" name="Google Shape;2125;p49"/>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2126" name="Google Shape;2126;p49"/>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27" name="Google Shape;2127;p49"/>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28" name="Google Shape;2128;p49"/>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29" name="Google Shape;2129;p49"/>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2130" name="Google Shape;2130;p49"/>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31" name="Google Shape;2131;p49"/>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32" name="Google Shape;2132;p49"/>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33" name="Google Shape;2133;p49"/>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2134" name="Google Shape;2134;p49"/>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35" name="Google Shape;2135;p49"/>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36" name="Google Shape;2136;p49"/>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37" name="Google Shape;2137;p49"/>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2138" name="Google Shape;2138;p49"/>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2139" name="Google Shape;2139;p49"/>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2140" name="Google Shape;2140;p49"/>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2141" name="Google Shape;2141;p49"/>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42" name="Google Shape;2142;p49"/>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43" name="Google Shape;2143;p49"/>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44" name="Google Shape;2144;p49"/>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45" name="Google Shape;2145;p49"/>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46" name="Google Shape;2146;p49"/>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47" name="Google Shape;2147;p49"/>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48" name="Google Shape;2148;p49"/>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49" name="Google Shape;2149;p49"/>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50" name="Google Shape;2150;p49"/>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51" name="Google Shape;2151;p49"/>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52" name="Google Shape;2152;p49"/>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53" name="Google Shape;2153;p49"/>
          <p:cNvSpPr/>
          <p:nvPr/>
        </p:nvSpPr>
        <p:spPr>
          <a:xfrm>
            <a:off x="54864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#1</a:t>
            </a:r>
            <a:endParaRPr b="1" sz="1100"/>
          </a:p>
        </p:txBody>
      </p:sp>
      <p:sp>
        <p:nvSpPr>
          <p:cNvPr id="2154" name="Google Shape;2154;p49"/>
          <p:cNvSpPr/>
          <p:nvPr/>
        </p:nvSpPr>
        <p:spPr>
          <a:xfrm rot="5400000">
            <a:off x="5562600" y="22098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2155" name="Google Shape;2155;p49"/>
          <p:cNvSpPr/>
          <p:nvPr/>
        </p:nvSpPr>
        <p:spPr>
          <a:xfrm rot="5400000">
            <a:off x="58674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2156" name="Google Shape;2156;p49"/>
          <p:cNvSpPr/>
          <p:nvPr/>
        </p:nvSpPr>
        <p:spPr>
          <a:xfrm rot="5400000">
            <a:off x="5257800" y="35052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128 MB</a:t>
            </a:r>
            <a:endParaRPr b="0" i="0" sz="700" u="none" cap="none" strike="noStrike">
              <a:solidFill>
                <a:srgbClr val="FFFFFF"/>
              </a:solidFill>
              <a:latin typeface="Arial"/>
              <a:ea typeface="Arial"/>
              <a:cs typeface="Arial"/>
              <a:sym typeface="Arial"/>
            </a:endParaRPr>
          </a:p>
        </p:txBody>
      </p:sp>
      <p:sp>
        <p:nvSpPr>
          <p:cNvPr id="2157" name="Google Shape;2157;p49"/>
          <p:cNvSpPr/>
          <p:nvPr/>
        </p:nvSpPr>
        <p:spPr>
          <a:xfrm rot="5400000">
            <a:off x="55626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2158" name="Google Shape;2158;p49"/>
          <p:cNvSpPr/>
          <p:nvPr/>
        </p:nvSpPr>
        <p:spPr>
          <a:xfrm rot="5400000">
            <a:off x="6705600" y="34290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128 MB</a:t>
            </a:r>
            <a:endParaRPr sz="700">
              <a:solidFill>
                <a:srgbClr val="FFFFFF"/>
              </a:solidFill>
            </a:endParaRPr>
          </a:p>
        </p:txBody>
      </p:sp>
      <p:sp>
        <p:nvSpPr>
          <p:cNvPr id="2159" name="Google Shape;2159;p49"/>
          <p:cNvSpPr/>
          <p:nvPr/>
        </p:nvSpPr>
        <p:spPr>
          <a:xfrm rot="5400000">
            <a:off x="7772400" y="3657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cxnSp>
        <p:nvCxnSpPr>
          <p:cNvPr id="2160" name="Google Shape;2160;p49"/>
          <p:cNvCxnSpPr>
            <a:stCxn id="2154" idx="3"/>
            <a:endCxn id="2156" idx="1"/>
          </p:cNvCxnSpPr>
          <p:nvPr/>
        </p:nvCxnSpPr>
        <p:spPr>
          <a:xfrm flipH="1">
            <a:off x="5486400" y="2667000"/>
            <a:ext cx="304800" cy="838200"/>
          </a:xfrm>
          <a:prstGeom prst="straightConnector1">
            <a:avLst/>
          </a:prstGeom>
          <a:noFill/>
          <a:ln cap="flat" cmpd="sng" w="19050">
            <a:solidFill>
              <a:schemeClr val="accent2"/>
            </a:solidFill>
            <a:prstDash val="solid"/>
            <a:round/>
            <a:headEnd len="med" w="med" type="none"/>
            <a:tailEnd len="med" w="med" type="triangle"/>
          </a:ln>
        </p:spPr>
      </p:cxnSp>
      <p:cxnSp>
        <p:nvCxnSpPr>
          <p:cNvPr id="2161" name="Google Shape;2161;p49"/>
          <p:cNvCxnSpPr>
            <a:stCxn id="2155" idx="3"/>
            <a:endCxn id="2157" idx="1"/>
          </p:cNvCxnSpPr>
          <p:nvPr/>
        </p:nvCxnSpPr>
        <p:spPr>
          <a:xfrm flipH="1">
            <a:off x="5791200" y="2667000"/>
            <a:ext cx="304800" cy="838200"/>
          </a:xfrm>
          <a:prstGeom prst="straightConnector1">
            <a:avLst/>
          </a:prstGeom>
          <a:noFill/>
          <a:ln cap="flat" cmpd="sng" w="19050">
            <a:solidFill>
              <a:schemeClr val="accent2"/>
            </a:solidFill>
            <a:prstDash val="solid"/>
            <a:round/>
            <a:headEnd len="med" w="med" type="none"/>
            <a:tailEnd len="med" w="med" type="triangle"/>
          </a:ln>
        </p:spPr>
      </p:cxnSp>
      <p:cxnSp>
        <p:nvCxnSpPr>
          <p:cNvPr id="2162" name="Google Shape;2162;p49"/>
          <p:cNvCxnSpPr>
            <a:stCxn id="2163" idx="3"/>
            <a:endCxn id="2158" idx="1"/>
          </p:cNvCxnSpPr>
          <p:nvPr/>
        </p:nvCxnSpPr>
        <p:spPr>
          <a:xfrm>
            <a:off x="6858000" y="2667000"/>
            <a:ext cx="76200" cy="838200"/>
          </a:xfrm>
          <a:prstGeom prst="straightConnector1">
            <a:avLst/>
          </a:prstGeom>
          <a:noFill/>
          <a:ln cap="flat" cmpd="sng" w="19050">
            <a:solidFill>
              <a:schemeClr val="accent6"/>
            </a:solidFill>
            <a:prstDash val="solid"/>
            <a:round/>
            <a:headEnd len="med" w="med" type="none"/>
            <a:tailEnd len="med" w="med" type="triangle"/>
          </a:ln>
        </p:spPr>
      </p:cxnSp>
      <p:cxnSp>
        <p:nvCxnSpPr>
          <p:cNvPr id="2164" name="Google Shape;2164;p49"/>
          <p:cNvCxnSpPr>
            <a:stCxn id="2112" idx="3"/>
            <a:endCxn id="2159" idx="1"/>
          </p:cNvCxnSpPr>
          <p:nvPr/>
        </p:nvCxnSpPr>
        <p:spPr>
          <a:xfrm>
            <a:off x="7620000" y="2667000"/>
            <a:ext cx="381000" cy="838200"/>
          </a:xfrm>
          <a:prstGeom prst="straightConnector1">
            <a:avLst/>
          </a:prstGeom>
          <a:noFill/>
          <a:ln cap="flat" cmpd="sng" w="19050">
            <a:solidFill>
              <a:schemeClr val="accent5"/>
            </a:solidFill>
            <a:prstDash val="solid"/>
            <a:round/>
            <a:headEnd len="med" w="med" type="none"/>
            <a:tailEnd len="med" w="med" type="triangle"/>
          </a:ln>
        </p:spPr>
      </p:cxnSp>
      <p:cxnSp>
        <p:nvCxnSpPr>
          <p:cNvPr id="2165" name="Google Shape;2165;p49"/>
          <p:cNvCxnSpPr>
            <a:stCxn id="2166" idx="3"/>
            <a:endCxn id="2167" idx="1"/>
          </p:cNvCxnSpPr>
          <p:nvPr/>
        </p:nvCxnSpPr>
        <p:spPr>
          <a:xfrm>
            <a:off x="7810500" y="2667000"/>
            <a:ext cx="381000" cy="838200"/>
          </a:xfrm>
          <a:prstGeom prst="straightConnector1">
            <a:avLst/>
          </a:prstGeom>
          <a:noFill/>
          <a:ln cap="flat" cmpd="sng" w="19050">
            <a:solidFill>
              <a:schemeClr val="accent5"/>
            </a:solidFill>
            <a:prstDash val="solid"/>
            <a:round/>
            <a:headEnd len="med" w="med" type="none"/>
            <a:tailEnd len="med" w="med" type="triangle"/>
          </a:ln>
        </p:spPr>
      </p:cxnSp>
      <p:sp>
        <p:nvSpPr>
          <p:cNvPr id="2166" name="Google Shape;2166;p49"/>
          <p:cNvSpPr/>
          <p:nvPr/>
        </p:nvSpPr>
        <p:spPr>
          <a:xfrm rot="5400000">
            <a:off x="7581900" y="2324100"/>
            <a:ext cx="457200" cy="2286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br>
              <a:rPr lang="en" sz="700">
                <a:solidFill>
                  <a:srgbClr val="FFFFFF"/>
                </a:solidFill>
              </a:rPr>
            </a:b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2168" name="Google Shape;2168;p49"/>
          <p:cNvSpPr/>
          <p:nvPr/>
        </p:nvSpPr>
        <p:spPr>
          <a:xfrm rot="5400000">
            <a:off x="7772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70 MB</a:t>
            </a:r>
            <a:endParaRPr b="0" i="0" sz="700" u="none" cap="none" strike="noStrike">
              <a:solidFill>
                <a:srgbClr val="FFFFFF"/>
              </a:solidFill>
              <a:latin typeface="Arial"/>
              <a:ea typeface="Arial"/>
              <a:cs typeface="Arial"/>
              <a:sym typeface="Arial"/>
            </a:endParaRPr>
          </a:p>
        </p:txBody>
      </p:sp>
      <p:sp>
        <p:nvSpPr>
          <p:cNvPr id="2167" name="Google Shape;2167;p49"/>
          <p:cNvSpPr/>
          <p:nvPr/>
        </p:nvSpPr>
        <p:spPr>
          <a:xfrm rot="5400000">
            <a:off x="7962900" y="3619500"/>
            <a:ext cx="457200" cy="2286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br>
              <a:rPr lang="en" sz="700">
                <a:solidFill>
                  <a:srgbClr val="FFFFFF"/>
                </a:solidFill>
              </a:rPr>
            </a:b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2169" name="Google Shape;2169;p49"/>
          <p:cNvSpPr/>
          <p:nvPr/>
        </p:nvSpPr>
        <p:spPr>
          <a:xfrm rot="5400000">
            <a:off x="8153400" y="3657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cxnSp>
        <p:nvCxnSpPr>
          <p:cNvPr id="2170" name="Google Shape;2170;p49"/>
          <p:cNvCxnSpPr>
            <a:stCxn id="2168" idx="3"/>
            <a:endCxn id="2169" idx="1"/>
          </p:cNvCxnSpPr>
          <p:nvPr/>
        </p:nvCxnSpPr>
        <p:spPr>
          <a:xfrm>
            <a:off x="8001000" y="2667000"/>
            <a:ext cx="381000" cy="838200"/>
          </a:xfrm>
          <a:prstGeom prst="straightConnector1">
            <a:avLst/>
          </a:prstGeom>
          <a:noFill/>
          <a:ln cap="flat" cmpd="sng" w="19050">
            <a:solidFill>
              <a:schemeClr val="accent5"/>
            </a:solidFill>
            <a:prstDash val="solid"/>
            <a:round/>
            <a:headEnd len="med" w="med" type="none"/>
            <a:tailEnd len="med" w="med" type="triangle"/>
          </a:ln>
        </p:spPr>
      </p:cxnSp>
      <p:sp>
        <p:nvSpPr>
          <p:cNvPr id="2171" name="Google Shape;2171;p49"/>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2172" name="Google Shape;2172;p49"/>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2173" name="Google Shape;2173;p49"/>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2174" name="Google Shape;2174;p49"/>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2175" name="Google Shape;2175;p49"/>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2176" name="Google Shape;2176;p49"/>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2177" name="Google Shape;2177;p49"/>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2178" name="Google Shape;2178;p49"/>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179" name="Google Shape;2179;p49"/>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2180" name="Google Shape;2180;p49"/>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2181" name="Google Shape;2181;p49"/>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2182" name="Google Shape;2182;p49"/>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2183" name="Google Shape;2183;p49"/>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2184" name="Google Shape;2184;p49"/>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2185" name="Google Shape;2185;p49"/>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2186" name="Google Shape;2186;p49"/>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2187" name="Google Shape;2187;p49"/>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188" name="Google Shape;2188;p49"/>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189" name="Google Shape;2189;p49"/>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190" name="Google Shape;2190;p49"/>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191" name="Google Shape;2191;p49"/>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192" name="Google Shape;2192;p49"/>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193" name="Google Shape;2193;p49"/>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194" name="Google Shape;2194;p49"/>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195" name="Google Shape;2195;p49"/>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2196" name="Google Shape;2196;p49"/>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2197" name="Google Shape;2197;p49"/>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2198" name="Google Shape;2198;p49"/>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sp>
        <p:nvSpPr>
          <p:cNvPr id="2199" name="Google Shape;2199;p49"/>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2200" name="Google Shape;2200;p49"/>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201" name="Google Shape;2201;p49"/>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202" name="Google Shape;2202;p49"/>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203" name="Google Shape;2203;p49"/>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204" name="Google Shape;2204;p49"/>
          <p:cNvSpPr/>
          <p:nvPr/>
        </p:nvSpPr>
        <p:spPr>
          <a:xfrm rot="5400000">
            <a:off x="6629400" y="21336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32 MB</a:t>
            </a:r>
            <a:endParaRPr sz="700">
              <a:solidFill>
                <a:srgbClr val="FFFFFF"/>
              </a:solidFill>
            </a:endParaRPr>
          </a:p>
          <a:p>
            <a:pPr indent="0" lvl="0" marL="38100" marR="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2205" name="Google Shape;2205;p49"/>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a:t>Storage - Optimized Writes</a:t>
            </a:r>
            <a:endParaRPr/>
          </a:p>
        </p:txBody>
      </p:sp>
      <p:sp>
        <p:nvSpPr>
          <p:cNvPr id="2206" name="Google Shape;2206;p49"/>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14 of 17</a:t>
            </a:r>
            <a:endParaRPr sz="2000"/>
          </a:p>
        </p:txBody>
      </p:sp>
      <p:sp>
        <p:nvSpPr>
          <p:cNvPr id="2207" name="Google Shape;2207;p49"/>
          <p:cNvSpPr txBox="1"/>
          <p:nvPr>
            <p:ph idx="4294967295" type="title"/>
          </p:nvPr>
        </p:nvSpPr>
        <p:spPr>
          <a:xfrm>
            <a:off x="1447800" y="46482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With files written to disk, a subsequent </a:t>
            </a:r>
            <a:endParaRPr sz="2000"/>
          </a:p>
          <a:p>
            <a:pPr indent="0" lvl="0" marL="0" rtl="0" algn="l">
              <a:lnSpc>
                <a:spcPct val="90000"/>
              </a:lnSpc>
              <a:spcBef>
                <a:spcPts val="0"/>
              </a:spcBef>
              <a:spcAft>
                <a:spcPts val="0"/>
              </a:spcAft>
              <a:buClr>
                <a:schemeClr val="dk1"/>
              </a:buClr>
              <a:buSzPts val="3000"/>
              <a:buFont typeface="Barlow"/>
              <a:buNone/>
            </a:pPr>
            <a:r>
              <a:rPr lang="en" sz="2000"/>
              <a:t>job can now compact smaller files</a:t>
            </a:r>
            <a:endParaRPr sz="2000"/>
          </a:p>
        </p:txBody>
      </p:sp>
      <p:sp>
        <p:nvSpPr>
          <p:cNvPr id="2208" name="Google Shape;2208;p49"/>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09" name="Google Shape;2209;p49"/>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3" name="Shape 2213"/>
        <p:cNvGrpSpPr/>
        <p:nvPr/>
      </p:nvGrpSpPr>
      <p:grpSpPr>
        <a:xfrm>
          <a:off x="0" y="0"/>
          <a:ext cx="0" cy="0"/>
          <a:chOff x="0" y="0"/>
          <a:chExt cx="0" cy="0"/>
        </a:xfrm>
      </p:grpSpPr>
      <p:sp>
        <p:nvSpPr>
          <p:cNvPr id="2214" name="Google Shape;2214;p50"/>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15" name="Google Shape;2215;p50"/>
          <p:cNvSpPr/>
          <p:nvPr/>
        </p:nvSpPr>
        <p:spPr>
          <a:xfrm>
            <a:off x="7467606"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#4</a:t>
            </a:r>
            <a:endParaRPr b="1" sz="1100"/>
          </a:p>
        </p:txBody>
      </p:sp>
      <p:sp>
        <p:nvSpPr>
          <p:cNvPr id="2216" name="Google Shape;2216;p50"/>
          <p:cNvSpPr/>
          <p:nvPr/>
        </p:nvSpPr>
        <p:spPr>
          <a:xfrm>
            <a:off x="64770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#2</a:t>
            </a:r>
            <a:endParaRPr b="1" sz="1100"/>
          </a:p>
        </p:txBody>
      </p:sp>
      <p:sp>
        <p:nvSpPr>
          <p:cNvPr id="2217" name="Google Shape;2217;p50"/>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2218" name="Google Shape;2218;p50"/>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19" name="Google Shape;2219;p50"/>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2220" name="Google Shape;2220;p50"/>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2221" name="Google Shape;2221;p50"/>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2222" name="Google Shape;2222;p50"/>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2223" name="Google Shape;2223;p50"/>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2224" name="Google Shape;2224;p50"/>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2225" name="Google Shape;2225;p50"/>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2226" name="Google Shape;2226;p50"/>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2227" name="Google Shape;2227;p50"/>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28" name="Google Shape;2228;p50"/>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29" name="Google Shape;2229;p50"/>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30" name="Google Shape;2230;p50"/>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2231" name="Google Shape;2231;p50"/>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32" name="Google Shape;2232;p50"/>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33" name="Google Shape;2233;p50"/>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34" name="Google Shape;2234;p50"/>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2235" name="Google Shape;2235;p50"/>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36" name="Google Shape;2236;p50"/>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37" name="Google Shape;2237;p50"/>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38" name="Google Shape;2238;p50"/>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2239" name="Google Shape;2239;p50"/>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40" name="Google Shape;2240;p50"/>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41" name="Google Shape;2241;p50"/>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42" name="Google Shape;2242;p50"/>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2243" name="Google Shape;2243;p50"/>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2244" name="Google Shape;2244;p50"/>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2245" name="Google Shape;2245;p50"/>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2246" name="Google Shape;2246;p50"/>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47" name="Google Shape;2247;p50"/>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48" name="Google Shape;2248;p50"/>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49" name="Google Shape;2249;p50"/>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50" name="Google Shape;2250;p50"/>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51" name="Google Shape;2251;p50"/>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52" name="Google Shape;2252;p50"/>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53" name="Google Shape;2253;p50"/>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54" name="Google Shape;2254;p50"/>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55" name="Google Shape;2255;p50"/>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56" name="Google Shape;2256;p50"/>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57" name="Google Shape;2257;p50"/>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58" name="Google Shape;2258;p50"/>
          <p:cNvSpPr/>
          <p:nvPr/>
        </p:nvSpPr>
        <p:spPr>
          <a:xfrm>
            <a:off x="54864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#1</a:t>
            </a:r>
            <a:endParaRPr b="1" sz="1100"/>
          </a:p>
        </p:txBody>
      </p:sp>
      <p:sp>
        <p:nvSpPr>
          <p:cNvPr id="2259" name="Google Shape;2259;p50"/>
          <p:cNvSpPr/>
          <p:nvPr/>
        </p:nvSpPr>
        <p:spPr>
          <a:xfrm rot="5400000">
            <a:off x="5562600" y="22098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2260" name="Google Shape;2260;p50"/>
          <p:cNvSpPr/>
          <p:nvPr/>
        </p:nvSpPr>
        <p:spPr>
          <a:xfrm rot="5400000">
            <a:off x="58674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2261" name="Google Shape;2261;p50"/>
          <p:cNvSpPr/>
          <p:nvPr/>
        </p:nvSpPr>
        <p:spPr>
          <a:xfrm rot="5400000">
            <a:off x="5257800" y="35052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128 MB</a:t>
            </a:r>
            <a:endParaRPr b="0" i="0" sz="700" u="none" cap="none" strike="noStrike">
              <a:solidFill>
                <a:srgbClr val="FFFFFF"/>
              </a:solidFill>
              <a:latin typeface="Arial"/>
              <a:ea typeface="Arial"/>
              <a:cs typeface="Arial"/>
              <a:sym typeface="Arial"/>
            </a:endParaRPr>
          </a:p>
        </p:txBody>
      </p:sp>
      <p:sp>
        <p:nvSpPr>
          <p:cNvPr id="2262" name="Google Shape;2262;p50"/>
          <p:cNvSpPr/>
          <p:nvPr/>
        </p:nvSpPr>
        <p:spPr>
          <a:xfrm rot="5400000">
            <a:off x="55626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2263" name="Google Shape;2263;p50"/>
          <p:cNvSpPr/>
          <p:nvPr/>
        </p:nvSpPr>
        <p:spPr>
          <a:xfrm rot="5400000">
            <a:off x="6705600" y="34290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128 MB</a:t>
            </a:r>
            <a:endParaRPr sz="700">
              <a:solidFill>
                <a:srgbClr val="FFFFFF"/>
              </a:solidFill>
            </a:endParaRPr>
          </a:p>
        </p:txBody>
      </p:sp>
      <p:sp>
        <p:nvSpPr>
          <p:cNvPr id="2264" name="Google Shape;2264;p50"/>
          <p:cNvSpPr/>
          <p:nvPr/>
        </p:nvSpPr>
        <p:spPr>
          <a:xfrm rot="5400000">
            <a:off x="7581900" y="2324100"/>
            <a:ext cx="457200" cy="2286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br>
              <a:rPr lang="en" sz="700">
                <a:solidFill>
                  <a:srgbClr val="FFFFFF"/>
                </a:solidFill>
              </a:rPr>
            </a:b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2265" name="Google Shape;2265;p50"/>
          <p:cNvSpPr/>
          <p:nvPr/>
        </p:nvSpPr>
        <p:spPr>
          <a:xfrm rot="5400000">
            <a:off x="7772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70 MB</a:t>
            </a:r>
            <a:endParaRPr b="0" i="0" sz="700" u="none" cap="none" strike="noStrike">
              <a:solidFill>
                <a:srgbClr val="FFFFFF"/>
              </a:solidFill>
              <a:latin typeface="Arial"/>
              <a:ea typeface="Arial"/>
              <a:cs typeface="Arial"/>
              <a:sym typeface="Arial"/>
            </a:endParaRPr>
          </a:p>
        </p:txBody>
      </p:sp>
      <p:sp>
        <p:nvSpPr>
          <p:cNvPr id="2266" name="Google Shape;2266;p50"/>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2267" name="Google Shape;2267;p50"/>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2268" name="Google Shape;2268;p50"/>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2269" name="Google Shape;2269;p50"/>
          <p:cNvSpPr/>
          <p:nvPr/>
        </p:nvSpPr>
        <p:spPr>
          <a:xfrm>
            <a:off x="7543800" y="3200400"/>
            <a:ext cx="1371600" cy="1066800"/>
          </a:xfrm>
          <a:prstGeom prst="star32">
            <a:avLst>
              <a:gd fmla="val 37500" name="adj"/>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0"/>
          <p:cNvSpPr/>
          <p:nvPr/>
        </p:nvSpPr>
        <p:spPr>
          <a:xfrm rot="5400000">
            <a:off x="7772400" y="3657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2271" name="Google Shape;2271;p50"/>
          <p:cNvSpPr/>
          <p:nvPr/>
        </p:nvSpPr>
        <p:spPr>
          <a:xfrm rot="5400000">
            <a:off x="7962900" y="3619500"/>
            <a:ext cx="457200" cy="2286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br>
              <a:rPr lang="en" sz="700">
                <a:solidFill>
                  <a:srgbClr val="FFFFFF"/>
                </a:solidFill>
              </a:rPr>
            </a:b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2272" name="Google Shape;2272;p50"/>
          <p:cNvSpPr/>
          <p:nvPr/>
        </p:nvSpPr>
        <p:spPr>
          <a:xfrm rot="5400000">
            <a:off x="8153400" y="3657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2273" name="Google Shape;2273;p50"/>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2274" name="Google Shape;2274;p50"/>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2275" name="Google Shape;2275;p50"/>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2276" name="Google Shape;2276;p50"/>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2277" name="Google Shape;2277;p50"/>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278" name="Google Shape;2278;p50"/>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2279" name="Google Shape;2279;p50"/>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2280" name="Google Shape;2280;p50"/>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2281" name="Google Shape;2281;p50"/>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2282" name="Google Shape;2282;p50"/>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2283" name="Google Shape;2283;p50"/>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2284" name="Google Shape;2284;p50"/>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2285" name="Google Shape;2285;p50"/>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2286" name="Google Shape;2286;p50"/>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287" name="Google Shape;2287;p50"/>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288" name="Google Shape;2288;p50"/>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289" name="Google Shape;2289;p50"/>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290" name="Google Shape;2290;p50"/>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291" name="Google Shape;2291;p50"/>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292" name="Google Shape;2292;p50"/>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293" name="Google Shape;2293;p50"/>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294" name="Google Shape;2294;p50"/>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2295" name="Google Shape;2295;p50"/>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2296" name="Google Shape;2296;p50"/>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2297" name="Google Shape;2297;p50"/>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sp>
        <p:nvSpPr>
          <p:cNvPr id="2298" name="Google Shape;2298;p50"/>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2299" name="Google Shape;2299;p50"/>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300" name="Google Shape;2300;p50"/>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301" name="Google Shape;2301;p50"/>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302" name="Google Shape;2302;p50"/>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303" name="Google Shape;2303;p50"/>
          <p:cNvSpPr/>
          <p:nvPr/>
        </p:nvSpPr>
        <p:spPr>
          <a:xfrm rot="5400000">
            <a:off x="6629400" y="21336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32 MB</a:t>
            </a:r>
            <a:endParaRPr sz="700">
              <a:solidFill>
                <a:srgbClr val="FFFFFF"/>
              </a:solidFill>
            </a:endParaRPr>
          </a:p>
          <a:p>
            <a:pPr indent="0" lvl="0" marL="38100" marR="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2304" name="Google Shape;2304;p50"/>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a:t>Storage - Optimized Writes</a:t>
            </a:r>
            <a:endParaRPr/>
          </a:p>
        </p:txBody>
      </p:sp>
      <p:sp>
        <p:nvSpPr>
          <p:cNvPr id="2305" name="Google Shape;2305;p50"/>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15 of 17</a:t>
            </a:r>
            <a:endParaRPr sz="2000"/>
          </a:p>
        </p:txBody>
      </p:sp>
      <p:sp>
        <p:nvSpPr>
          <p:cNvPr id="2306" name="Google Shape;2306;p50"/>
          <p:cNvSpPr txBox="1"/>
          <p:nvPr>
            <p:ph idx="4294967295" type="title"/>
          </p:nvPr>
        </p:nvSpPr>
        <p:spPr>
          <a:xfrm>
            <a:off x="1447800" y="46482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With files written to disk, a subsequent </a:t>
            </a:r>
            <a:endParaRPr sz="2000"/>
          </a:p>
          <a:p>
            <a:pPr indent="0" lvl="0" marL="0" rtl="0" algn="l">
              <a:lnSpc>
                <a:spcPct val="90000"/>
              </a:lnSpc>
              <a:spcBef>
                <a:spcPts val="0"/>
              </a:spcBef>
              <a:spcAft>
                <a:spcPts val="0"/>
              </a:spcAft>
              <a:buClr>
                <a:schemeClr val="dk1"/>
              </a:buClr>
              <a:buSzPts val="3000"/>
              <a:buFont typeface="Barlow"/>
              <a:buNone/>
            </a:pPr>
            <a:r>
              <a:rPr lang="en" sz="2000"/>
              <a:t>job can now compact smaller files</a:t>
            </a:r>
            <a:endParaRPr sz="2000"/>
          </a:p>
        </p:txBody>
      </p:sp>
      <p:sp>
        <p:nvSpPr>
          <p:cNvPr id="2307" name="Google Shape;2307;p50"/>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8" name="Google Shape;2308;p50"/>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2" name="Shape 2312"/>
        <p:cNvGrpSpPr/>
        <p:nvPr/>
      </p:nvGrpSpPr>
      <p:grpSpPr>
        <a:xfrm>
          <a:off x="0" y="0"/>
          <a:ext cx="0" cy="0"/>
          <a:chOff x="0" y="0"/>
          <a:chExt cx="0" cy="0"/>
        </a:xfrm>
      </p:grpSpPr>
      <p:sp>
        <p:nvSpPr>
          <p:cNvPr id="2313" name="Google Shape;2313;p51"/>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14" name="Google Shape;2314;p51"/>
          <p:cNvSpPr/>
          <p:nvPr/>
        </p:nvSpPr>
        <p:spPr>
          <a:xfrm>
            <a:off x="7467606"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#4</a:t>
            </a:r>
            <a:endParaRPr b="1" sz="1100"/>
          </a:p>
        </p:txBody>
      </p:sp>
      <p:sp>
        <p:nvSpPr>
          <p:cNvPr id="2315" name="Google Shape;2315;p51"/>
          <p:cNvSpPr/>
          <p:nvPr/>
        </p:nvSpPr>
        <p:spPr>
          <a:xfrm>
            <a:off x="64770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#2</a:t>
            </a:r>
            <a:endParaRPr b="1" sz="1100"/>
          </a:p>
        </p:txBody>
      </p:sp>
      <p:sp>
        <p:nvSpPr>
          <p:cNvPr id="2316" name="Google Shape;2316;p51"/>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2317" name="Google Shape;2317;p51"/>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18" name="Google Shape;2318;p51"/>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2319" name="Google Shape;2319;p51"/>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2320" name="Google Shape;2320;p51"/>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2321" name="Google Shape;2321;p51"/>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2322" name="Google Shape;2322;p51"/>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2323" name="Google Shape;2323;p51"/>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2324" name="Google Shape;2324;p51"/>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2325" name="Google Shape;2325;p51"/>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2326" name="Google Shape;2326;p51"/>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27" name="Google Shape;2327;p51"/>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28" name="Google Shape;2328;p51"/>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29" name="Google Shape;2329;p51"/>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2330" name="Google Shape;2330;p51"/>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31" name="Google Shape;2331;p51"/>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32" name="Google Shape;2332;p51"/>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33" name="Google Shape;2333;p51"/>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2334" name="Google Shape;2334;p51"/>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35" name="Google Shape;2335;p51"/>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36" name="Google Shape;2336;p51"/>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37" name="Google Shape;2337;p51"/>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2338" name="Google Shape;2338;p51"/>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39" name="Google Shape;2339;p51"/>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40" name="Google Shape;2340;p51"/>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41" name="Google Shape;2341;p51"/>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2342" name="Google Shape;2342;p51"/>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2343" name="Google Shape;2343;p51"/>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2344" name="Google Shape;2344;p51"/>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2345" name="Google Shape;2345;p51"/>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46" name="Google Shape;2346;p51"/>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47" name="Google Shape;2347;p51"/>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48" name="Google Shape;2348;p51"/>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49" name="Google Shape;2349;p51"/>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50" name="Google Shape;2350;p51"/>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51" name="Google Shape;2351;p51"/>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52" name="Google Shape;2352;p51"/>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53" name="Google Shape;2353;p51"/>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54" name="Google Shape;2354;p51"/>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55" name="Google Shape;2355;p51"/>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56" name="Google Shape;2356;p51"/>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57" name="Google Shape;2357;p51"/>
          <p:cNvSpPr/>
          <p:nvPr/>
        </p:nvSpPr>
        <p:spPr>
          <a:xfrm>
            <a:off x="54864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#1</a:t>
            </a:r>
            <a:endParaRPr b="1" sz="1100"/>
          </a:p>
        </p:txBody>
      </p:sp>
      <p:sp>
        <p:nvSpPr>
          <p:cNvPr id="2358" name="Google Shape;2358;p51"/>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2359" name="Google Shape;2359;p51"/>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2360" name="Google Shape;2360;p51"/>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2361" name="Google Shape;2361;p51"/>
          <p:cNvSpPr/>
          <p:nvPr/>
        </p:nvSpPr>
        <p:spPr>
          <a:xfrm rot="5400000">
            <a:off x="5562600" y="22098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2362" name="Google Shape;2362;p51"/>
          <p:cNvSpPr/>
          <p:nvPr/>
        </p:nvSpPr>
        <p:spPr>
          <a:xfrm rot="5400000">
            <a:off x="58674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2363" name="Google Shape;2363;p51"/>
          <p:cNvSpPr/>
          <p:nvPr/>
        </p:nvSpPr>
        <p:spPr>
          <a:xfrm rot="5400000">
            <a:off x="5257800" y="35052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128 MB</a:t>
            </a:r>
            <a:endParaRPr b="0" i="0" sz="700" u="none" cap="none" strike="noStrike">
              <a:solidFill>
                <a:srgbClr val="FFFFFF"/>
              </a:solidFill>
              <a:latin typeface="Arial"/>
              <a:ea typeface="Arial"/>
              <a:cs typeface="Arial"/>
              <a:sym typeface="Arial"/>
            </a:endParaRPr>
          </a:p>
        </p:txBody>
      </p:sp>
      <p:sp>
        <p:nvSpPr>
          <p:cNvPr id="2364" name="Google Shape;2364;p51"/>
          <p:cNvSpPr/>
          <p:nvPr/>
        </p:nvSpPr>
        <p:spPr>
          <a:xfrm rot="5400000">
            <a:off x="55626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2365" name="Google Shape;2365;p51"/>
          <p:cNvSpPr/>
          <p:nvPr/>
        </p:nvSpPr>
        <p:spPr>
          <a:xfrm rot="5400000">
            <a:off x="6705600" y="34290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128 MB</a:t>
            </a:r>
            <a:endParaRPr sz="700">
              <a:solidFill>
                <a:srgbClr val="FFFFFF"/>
              </a:solidFill>
            </a:endParaRPr>
          </a:p>
        </p:txBody>
      </p:sp>
      <p:sp>
        <p:nvSpPr>
          <p:cNvPr id="2366" name="Google Shape;2366;p51"/>
          <p:cNvSpPr/>
          <p:nvPr/>
        </p:nvSpPr>
        <p:spPr>
          <a:xfrm rot="5400000">
            <a:off x="7581900" y="2324100"/>
            <a:ext cx="457200" cy="2286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br>
              <a:rPr lang="en" sz="700">
                <a:solidFill>
                  <a:srgbClr val="FFFFFF"/>
                </a:solidFill>
              </a:rPr>
            </a:b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2367" name="Google Shape;2367;p51"/>
          <p:cNvSpPr/>
          <p:nvPr/>
        </p:nvSpPr>
        <p:spPr>
          <a:xfrm rot="5400000">
            <a:off x="7772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70 MB</a:t>
            </a:r>
            <a:endParaRPr b="0" i="0" sz="700" u="none" cap="none" strike="noStrike">
              <a:solidFill>
                <a:srgbClr val="FFFFFF"/>
              </a:solidFill>
              <a:latin typeface="Arial"/>
              <a:ea typeface="Arial"/>
              <a:cs typeface="Arial"/>
              <a:sym typeface="Arial"/>
            </a:endParaRPr>
          </a:p>
        </p:txBody>
      </p:sp>
      <p:sp>
        <p:nvSpPr>
          <p:cNvPr id="2368" name="Google Shape;2368;p51"/>
          <p:cNvSpPr/>
          <p:nvPr/>
        </p:nvSpPr>
        <p:spPr>
          <a:xfrm>
            <a:off x="7543800" y="3200400"/>
            <a:ext cx="1371600" cy="1066800"/>
          </a:xfrm>
          <a:prstGeom prst="star32">
            <a:avLst>
              <a:gd fmla="val 37500" name="adj"/>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1"/>
          <p:cNvSpPr/>
          <p:nvPr/>
        </p:nvSpPr>
        <p:spPr>
          <a:xfrm rot="5400000">
            <a:off x="7772400" y="3657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2370" name="Google Shape;2370;p51"/>
          <p:cNvSpPr/>
          <p:nvPr/>
        </p:nvSpPr>
        <p:spPr>
          <a:xfrm rot="5400000">
            <a:off x="8077200" y="3505200"/>
            <a:ext cx="457200" cy="4572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128 MB</a:t>
            </a:r>
            <a:endParaRPr b="0" i="0" sz="700" u="none" cap="none" strike="noStrike">
              <a:solidFill>
                <a:srgbClr val="FFFFFF"/>
              </a:solidFill>
              <a:latin typeface="Arial"/>
              <a:ea typeface="Arial"/>
              <a:cs typeface="Arial"/>
              <a:sym typeface="Arial"/>
            </a:endParaRPr>
          </a:p>
        </p:txBody>
      </p:sp>
      <p:sp>
        <p:nvSpPr>
          <p:cNvPr id="2371" name="Google Shape;2371;p51"/>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2372" name="Google Shape;2372;p51"/>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2373" name="Google Shape;2373;p51"/>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2374" name="Google Shape;2374;p51"/>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2375" name="Google Shape;2375;p51"/>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376" name="Google Shape;2376;p51"/>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2377" name="Google Shape;2377;p51"/>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2378" name="Google Shape;2378;p51"/>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2379" name="Google Shape;2379;p51"/>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2380" name="Google Shape;2380;p51"/>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2381" name="Google Shape;2381;p51"/>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2382" name="Google Shape;2382;p51"/>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2383" name="Google Shape;2383;p51"/>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2384" name="Google Shape;2384;p51"/>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385" name="Google Shape;2385;p51"/>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386" name="Google Shape;2386;p51"/>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387" name="Google Shape;2387;p51"/>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388" name="Google Shape;2388;p51"/>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389" name="Google Shape;2389;p51"/>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390" name="Google Shape;2390;p51"/>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391" name="Google Shape;2391;p51"/>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392" name="Google Shape;2392;p51"/>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2393" name="Google Shape;2393;p51"/>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2394" name="Google Shape;2394;p51"/>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2395" name="Google Shape;2395;p51"/>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sp>
        <p:nvSpPr>
          <p:cNvPr id="2396" name="Google Shape;2396;p51"/>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2397" name="Google Shape;2397;p51"/>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398" name="Google Shape;2398;p51"/>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399" name="Google Shape;2399;p51"/>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400" name="Google Shape;2400;p51"/>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401" name="Google Shape;2401;p51"/>
          <p:cNvSpPr/>
          <p:nvPr/>
        </p:nvSpPr>
        <p:spPr>
          <a:xfrm rot="5400000">
            <a:off x="6629400" y="21336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32 MB</a:t>
            </a:r>
            <a:endParaRPr sz="700">
              <a:solidFill>
                <a:srgbClr val="FFFFFF"/>
              </a:solidFill>
            </a:endParaRPr>
          </a:p>
          <a:p>
            <a:pPr indent="0" lvl="0" marL="38100" marR="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2402" name="Google Shape;2402;p51"/>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a:t>Storage - Optimized Writes</a:t>
            </a:r>
            <a:endParaRPr/>
          </a:p>
        </p:txBody>
      </p:sp>
      <p:sp>
        <p:nvSpPr>
          <p:cNvPr id="2403" name="Google Shape;2403;p51"/>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16 of 17</a:t>
            </a:r>
            <a:endParaRPr sz="2000"/>
          </a:p>
        </p:txBody>
      </p:sp>
      <p:sp>
        <p:nvSpPr>
          <p:cNvPr id="2404" name="Google Shape;2404;p51"/>
          <p:cNvSpPr txBox="1"/>
          <p:nvPr>
            <p:ph idx="4294967295" type="title"/>
          </p:nvPr>
        </p:nvSpPr>
        <p:spPr>
          <a:xfrm>
            <a:off x="1447800" y="46482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With files written to disk, a subsequent </a:t>
            </a:r>
            <a:endParaRPr sz="2000"/>
          </a:p>
          <a:p>
            <a:pPr indent="0" lvl="0" marL="0" rtl="0" algn="l">
              <a:lnSpc>
                <a:spcPct val="90000"/>
              </a:lnSpc>
              <a:spcBef>
                <a:spcPts val="0"/>
              </a:spcBef>
              <a:spcAft>
                <a:spcPts val="0"/>
              </a:spcAft>
              <a:buClr>
                <a:schemeClr val="dk1"/>
              </a:buClr>
              <a:buSzPts val="3000"/>
              <a:buFont typeface="Barlow"/>
              <a:buNone/>
            </a:pPr>
            <a:r>
              <a:rPr lang="en" sz="2000"/>
              <a:t>job can now compact smaller files</a:t>
            </a:r>
            <a:endParaRPr sz="2000"/>
          </a:p>
        </p:txBody>
      </p:sp>
      <p:sp>
        <p:nvSpPr>
          <p:cNvPr id="2405" name="Google Shape;2405;p51"/>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6" name="Google Shape;2406;p51"/>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0" name="Shape 2410"/>
        <p:cNvGrpSpPr/>
        <p:nvPr/>
      </p:nvGrpSpPr>
      <p:grpSpPr>
        <a:xfrm>
          <a:off x="0" y="0"/>
          <a:ext cx="0" cy="0"/>
          <a:chOff x="0" y="0"/>
          <a:chExt cx="0" cy="0"/>
        </a:xfrm>
      </p:grpSpPr>
      <p:sp>
        <p:nvSpPr>
          <p:cNvPr id="2411" name="Google Shape;2411;p52"/>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12" name="Google Shape;2412;p52"/>
          <p:cNvSpPr/>
          <p:nvPr/>
        </p:nvSpPr>
        <p:spPr>
          <a:xfrm>
            <a:off x="7467606"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#4</a:t>
            </a:r>
            <a:endParaRPr b="1" sz="1100"/>
          </a:p>
        </p:txBody>
      </p:sp>
      <p:sp>
        <p:nvSpPr>
          <p:cNvPr id="2413" name="Google Shape;2413;p52"/>
          <p:cNvSpPr/>
          <p:nvPr/>
        </p:nvSpPr>
        <p:spPr>
          <a:xfrm>
            <a:off x="64770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#2</a:t>
            </a:r>
            <a:endParaRPr b="1" sz="1100"/>
          </a:p>
        </p:txBody>
      </p:sp>
      <p:sp>
        <p:nvSpPr>
          <p:cNvPr id="2414" name="Google Shape;2414;p52"/>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2415" name="Google Shape;2415;p52"/>
          <p:cNvSpPr/>
          <p:nvPr/>
        </p:nvSpPr>
        <p:spPr>
          <a:xfrm>
            <a:off x="304800" y="868676"/>
            <a:ext cx="4114800" cy="21030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16" name="Google Shape;2416;p52"/>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2417" name="Google Shape;2417;p52"/>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2418" name="Google Shape;2418;p52"/>
          <p:cNvSpPr/>
          <p:nvPr/>
        </p:nvSpPr>
        <p:spPr>
          <a:xfrm>
            <a:off x="33528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#4</a:t>
            </a:r>
            <a:endParaRPr b="1" sz="1100">
              <a:solidFill>
                <a:srgbClr val="B7B7B7"/>
              </a:solidFill>
            </a:endParaRPr>
          </a:p>
        </p:txBody>
      </p:sp>
      <p:sp>
        <p:nvSpPr>
          <p:cNvPr id="2419" name="Google Shape;2419;p52"/>
          <p:cNvSpPr/>
          <p:nvPr/>
        </p:nvSpPr>
        <p:spPr>
          <a:xfrm>
            <a:off x="3810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#1</a:t>
            </a:r>
            <a:endParaRPr b="1" sz="1100">
              <a:solidFill>
                <a:srgbClr val="B7B7B7"/>
              </a:solidFill>
            </a:endParaRPr>
          </a:p>
        </p:txBody>
      </p:sp>
      <p:sp>
        <p:nvSpPr>
          <p:cNvPr id="2420" name="Google Shape;2420;p52"/>
          <p:cNvSpPr/>
          <p:nvPr/>
        </p:nvSpPr>
        <p:spPr>
          <a:xfrm>
            <a:off x="13716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#2</a:t>
            </a:r>
            <a:endParaRPr b="1" sz="1100">
              <a:solidFill>
                <a:srgbClr val="B7B7B7"/>
              </a:solidFill>
            </a:endParaRPr>
          </a:p>
        </p:txBody>
      </p:sp>
      <p:sp>
        <p:nvSpPr>
          <p:cNvPr id="2421" name="Google Shape;2421;p52"/>
          <p:cNvSpPr/>
          <p:nvPr/>
        </p:nvSpPr>
        <p:spPr>
          <a:xfrm>
            <a:off x="2362224" y="990618"/>
            <a:ext cx="990576" cy="914382"/>
          </a:xfrm>
          <a:prstGeom prst="flowChartDocument">
            <a:avLst/>
          </a:prstGeom>
          <a:solidFill>
            <a:srgbClr val="CCCCCC"/>
          </a:solidFill>
          <a:ln cap="flat" cmpd="sng" w="9525">
            <a:solidFill>
              <a:srgbClr val="B7B7B7"/>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solidFill>
                  <a:srgbClr val="B7B7B7"/>
                </a:solidFill>
              </a:rPr>
              <a:t>Executor #3</a:t>
            </a:r>
            <a:endParaRPr b="1" sz="1100">
              <a:solidFill>
                <a:srgbClr val="B7B7B7"/>
              </a:solidFill>
            </a:endParaRPr>
          </a:p>
        </p:txBody>
      </p:sp>
      <p:sp>
        <p:nvSpPr>
          <p:cNvPr id="2422" name="Google Shape;2422;p52"/>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solidFill>
                  <a:srgbClr val="B7B7B7"/>
                </a:solidFill>
                <a:latin typeface="Barlow"/>
                <a:ea typeface="Barlow"/>
                <a:cs typeface="Barlow"/>
                <a:sym typeface="Barlow"/>
              </a:rPr>
              <a:t>Traditional Writes</a:t>
            </a:r>
            <a:endParaRPr b="1" sz="1300">
              <a:solidFill>
                <a:srgbClr val="B7B7B7"/>
              </a:solidFill>
              <a:latin typeface="Barlow"/>
              <a:ea typeface="Barlow"/>
              <a:cs typeface="Barlow"/>
              <a:sym typeface="Barlow"/>
            </a:endParaRPr>
          </a:p>
        </p:txBody>
      </p:sp>
      <p:sp>
        <p:nvSpPr>
          <p:cNvPr id="2423" name="Google Shape;2423;p52"/>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2424" name="Google Shape;2424;p52"/>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25" name="Google Shape;2425;p52"/>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26" name="Google Shape;2426;p52"/>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27" name="Google Shape;2427;p52"/>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2428" name="Google Shape;2428;p52"/>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29" name="Google Shape;2429;p52"/>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30" name="Google Shape;2430;p52"/>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31" name="Google Shape;2431;p52"/>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2432" name="Google Shape;2432;p52"/>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33" name="Google Shape;2433;p52"/>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34" name="Google Shape;2434;p52"/>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35" name="Google Shape;2435;p52"/>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2436" name="Google Shape;2436;p52"/>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37" name="Google Shape;2437;p52"/>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38" name="Google Shape;2438;p52"/>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39" name="Google Shape;2439;p52"/>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2440" name="Google Shape;2440;p52"/>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2441" name="Google Shape;2441;p52"/>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2442" name="Google Shape;2442;p52"/>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2443" name="Google Shape;2443;p52"/>
          <p:cNvSpPr/>
          <p:nvPr/>
        </p:nvSpPr>
        <p:spPr>
          <a:xfrm rot="5400000">
            <a:off x="3352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44" name="Google Shape;2444;p52"/>
          <p:cNvSpPr/>
          <p:nvPr/>
        </p:nvSpPr>
        <p:spPr>
          <a:xfrm rot="5400000">
            <a:off x="35814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45" name="Google Shape;2445;p52"/>
          <p:cNvSpPr/>
          <p:nvPr/>
        </p:nvSpPr>
        <p:spPr>
          <a:xfrm rot="5400000">
            <a:off x="3809988"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46" name="Google Shape;2446;p52"/>
          <p:cNvSpPr/>
          <p:nvPr/>
        </p:nvSpPr>
        <p:spPr>
          <a:xfrm rot="5400000">
            <a:off x="3810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47" name="Google Shape;2447;p52"/>
          <p:cNvSpPr/>
          <p:nvPr/>
        </p:nvSpPr>
        <p:spPr>
          <a:xfrm rot="5400000">
            <a:off x="609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48" name="Google Shape;2448;p52"/>
          <p:cNvSpPr/>
          <p:nvPr/>
        </p:nvSpPr>
        <p:spPr>
          <a:xfrm rot="5400000">
            <a:off x="8382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49" name="Google Shape;2449;p52"/>
          <p:cNvSpPr/>
          <p:nvPr/>
        </p:nvSpPr>
        <p:spPr>
          <a:xfrm rot="5400000">
            <a:off x="13716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50" name="Google Shape;2450;p52"/>
          <p:cNvSpPr/>
          <p:nvPr/>
        </p:nvSpPr>
        <p:spPr>
          <a:xfrm rot="5400000">
            <a:off x="1600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51" name="Google Shape;2451;p52"/>
          <p:cNvSpPr/>
          <p:nvPr/>
        </p:nvSpPr>
        <p:spPr>
          <a:xfrm rot="5400000">
            <a:off x="18288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52" name="Google Shape;2452;p52"/>
          <p:cNvSpPr/>
          <p:nvPr/>
        </p:nvSpPr>
        <p:spPr>
          <a:xfrm rot="5400000">
            <a:off x="23622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53" name="Google Shape;2453;p52"/>
          <p:cNvSpPr/>
          <p:nvPr/>
        </p:nvSpPr>
        <p:spPr>
          <a:xfrm rot="5400000">
            <a:off x="2590800" y="1371468"/>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54" name="Google Shape;2454;p52"/>
          <p:cNvSpPr/>
          <p:nvPr/>
        </p:nvSpPr>
        <p:spPr>
          <a:xfrm rot="5400000">
            <a:off x="2819400" y="1371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55" name="Google Shape;2455;p52"/>
          <p:cNvSpPr/>
          <p:nvPr/>
        </p:nvSpPr>
        <p:spPr>
          <a:xfrm>
            <a:off x="54864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#1</a:t>
            </a:r>
            <a:endParaRPr b="1" sz="1100"/>
          </a:p>
        </p:txBody>
      </p:sp>
      <p:sp>
        <p:nvSpPr>
          <p:cNvPr id="2456" name="Google Shape;2456;p52"/>
          <p:cNvSpPr/>
          <p:nvPr/>
        </p:nvSpPr>
        <p:spPr>
          <a:xfrm rot="5400000">
            <a:off x="5562600" y="22098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2457" name="Google Shape;2457;p52"/>
          <p:cNvSpPr/>
          <p:nvPr/>
        </p:nvSpPr>
        <p:spPr>
          <a:xfrm rot="5400000">
            <a:off x="58674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2458" name="Google Shape;2458;p52"/>
          <p:cNvSpPr/>
          <p:nvPr/>
        </p:nvSpPr>
        <p:spPr>
          <a:xfrm rot="5400000">
            <a:off x="5257800" y="35052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128 MB</a:t>
            </a:r>
            <a:endParaRPr b="0" i="0" sz="700" u="none" cap="none" strike="noStrike">
              <a:solidFill>
                <a:srgbClr val="FFFFFF"/>
              </a:solidFill>
              <a:latin typeface="Arial"/>
              <a:ea typeface="Arial"/>
              <a:cs typeface="Arial"/>
              <a:sym typeface="Arial"/>
            </a:endParaRPr>
          </a:p>
        </p:txBody>
      </p:sp>
      <p:sp>
        <p:nvSpPr>
          <p:cNvPr id="2459" name="Google Shape;2459;p52"/>
          <p:cNvSpPr/>
          <p:nvPr/>
        </p:nvSpPr>
        <p:spPr>
          <a:xfrm rot="5400000">
            <a:off x="55626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2460" name="Google Shape;2460;p52"/>
          <p:cNvSpPr/>
          <p:nvPr/>
        </p:nvSpPr>
        <p:spPr>
          <a:xfrm rot="5400000">
            <a:off x="6705600" y="34290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128 MB</a:t>
            </a:r>
            <a:endParaRPr sz="700">
              <a:solidFill>
                <a:srgbClr val="FFFFFF"/>
              </a:solidFill>
            </a:endParaRPr>
          </a:p>
        </p:txBody>
      </p:sp>
      <p:sp>
        <p:nvSpPr>
          <p:cNvPr id="2461" name="Google Shape;2461;p52"/>
          <p:cNvSpPr/>
          <p:nvPr/>
        </p:nvSpPr>
        <p:spPr>
          <a:xfrm rot="5400000">
            <a:off x="7772400" y="3657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2462" name="Google Shape;2462;p52"/>
          <p:cNvSpPr/>
          <p:nvPr/>
        </p:nvSpPr>
        <p:spPr>
          <a:xfrm rot="5400000">
            <a:off x="7581900" y="2324100"/>
            <a:ext cx="457200" cy="2286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br>
              <a:rPr lang="en" sz="700">
                <a:solidFill>
                  <a:srgbClr val="FFFFFF"/>
                </a:solidFill>
              </a:rPr>
            </a:b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2463" name="Google Shape;2463;p52"/>
          <p:cNvSpPr/>
          <p:nvPr/>
        </p:nvSpPr>
        <p:spPr>
          <a:xfrm rot="5400000">
            <a:off x="7772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70 MB</a:t>
            </a:r>
            <a:endParaRPr b="0" i="0" sz="700" u="none" cap="none" strike="noStrike">
              <a:solidFill>
                <a:srgbClr val="FFFFFF"/>
              </a:solidFill>
              <a:latin typeface="Arial"/>
              <a:ea typeface="Arial"/>
              <a:cs typeface="Arial"/>
              <a:sym typeface="Arial"/>
            </a:endParaRPr>
          </a:p>
        </p:txBody>
      </p:sp>
      <p:sp>
        <p:nvSpPr>
          <p:cNvPr id="2464" name="Google Shape;2464;p52"/>
          <p:cNvSpPr/>
          <p:nvPr/>
        </p:nvSpPr>
        <p:spPr>
          <a:xfrm rot="5400000">
            <a:off x="8077200" y="3505200"/>
            <a:ext cx="457200" cy="4572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128 MB</a:t>
            </a:r>
            <a:endParaRPr b="0" i="0" sz="700" u="none" cap="none" strike="noStrike">
              <a:solidFill>
                <a:srgbClr val="FFFFFF"/>
              </a:solidFill>
              <a:latin typeface="Arial"/>
              <a:ea typeface="Arial"/>
              <a:cs typeface="Arial"/>
              <a:sym typeface="Arial"/>
            </a:endParaRPr>
          </a:p>
        </p:txBody>
      </p:sp>
      <p:sp>
        <p:nvSpPr>
          <p:cNvPr id="2465" name="Google Shape;2465;p52"/>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2466" name="Google Shape;2466;p52"/>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2467" name="Google Shape;2467;p52"/>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2468" name="Google Shape;2468;p52"/>
          <p:cNvSpPr/>
          <p:nvPr/>
        </p:nvSpPr>
        <p:spPr>
          <a:xfrm>
            <a:off x="304800" y="3143100"/>
            <a:ext cx="4114800" cy="1124100"/>
          </a:xfrm>
          <a:prstGeom prst="roundRect">
            <a:avLst>
              <a:gd fmla="val 16667" name="adj"/>
            </a:avLst>
          </a:prstGeom>
          <a:solidFill>
            <a:schemeClr val="lt2"/>
          </a:solidFill>
          <a:ln cap="flat" cmpd="sng" w="38100">
            <a:solidFill>
              <a:srgbClr val="B7B7B7"/>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2469" name="Google Shape;2469;p52"/>
          <p:cNvCxnSpPr/>
          <p:nvPr/>
        </p:nvCxnSpPr>
        <p:spPr>
          <a:xfrm>
            <a:off x="1752600" y="3142950"/>
            <a:ext cx="0" cy="1124100"/>
          </a:xfrm>
          <a:prstGeom prst="straightConnector1">
            <a:avLst/>
          </a:prstGeom>
          <a:noFill/>
          <a:ln cap="flat" cmpd="sng" w="9525">
            <a:solidFill>
              <a:srgbClr val="B7B7B7"/>
            </a:solidFill>
            <a:prstDash val="solid"/>
            <a:round/>
            <a:headEnd len="med" w="med" type="none"/>
            <a:tailEnd len="med" w="med" type="none"/>
          </a:ln>
        </p:spPr>
      </p:cxnSp>
      <p:cxnSp>
        <p:nvCxnSpPr>
          <p:cNvPr id="2470" name="Google Shape;2470;p52"/>
          <p:cNvCxnSpPr/>
          <p:nvPr/>
        </p:nvCxnSpPr>
        <p:spPr>
          <a:xfrm>
            <a:off x="3048000" y="3142950"/>
            <a:ext cx="0" cy="1124100"/>
          </a:xfrm>
          <a:prstGeom prst="straightConnector1">
            <a:avLst/>
          </a:prstGeom>
          <a:noFill/>
          <a:ln cap="flat" cmpd="sng" w="9525">
            <a:solidFill>
              <a:srgbClr val="B7B7B7"/>
            </a:solidFill>
            <a:prstDash val="solid"/>
            <a:round/>
            <a:headEnd len="med" w="med" type="none"/>
            <a:tailEnd len="med" w="med" type="none"/>
          </a:ln>
        </p:spPr>
      </p:cxnSp>
      <p:sp>
        <p:nvSpPr>
          <p:cNvPr id="2471" name="Google Shape;2471;p52"/>
          <p:cNvSpPr/>
          <p:nvPr/>
        </p:nvSpPr>
        <p:spPr>
          <a:xfrm rot="5400000">
            <a:off x="533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2472" name="Google Shape;2472;p52"/>
          <p:cNvSpPr/>
          <p:nvPr/>
        </p:nvSpPr>
        <p:spPr>
          <a:xfrm rot="5400000">
            <a:off x="762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473" name="Google Shape;2473;p52"/>
          <p:cNvSpPr/>
          <p:nvPr/>
        </p:nvSpPr>
        <p:spPr>
          <a:xfrm rot="5400000">
            <a:off x="990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B7B7B7"/>
                </a:solidFill>
              </a:rPr>
              <a:t>32 MB</a:t>
            </a:r>
            <a:endParaRPr sz="700">
              <a:solidFill>
                <a:srgbClr val="B7B7B7"/>
              </a:solidFill>
            </a:endParaRPr>
          </a:p>
        </p:txBody>
      </p:sp>
      <p:sp>
        <p:nvSpPr>
          <p:cNvPr id="2474" name="Google Shape;2474;p52"/>
          <p:cNvSpPr/>
          <p:nvPr/>
        </p:nvSpPr>
        <p:spPr>
          <a:xfrm rot="5400000">
            <a:off x="1219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100 MB</a:t>
            </a:r>
            <a:endParaRPr sz="700">
              <a:solidFill>
                <a:srgbClr val="B7B7B7"/>
              </a:solidFill>
            </a:endParaRPr>
          </a:p>
        </p:txBody>
      </p:sp>
      <p:sp>
        <p:nvSpPr>
          <p:cNvPr id="2475" name="Google Shape;2475;p52"/>
          <p:cNvSpPr/>
          <p:nvPr/>
        </p:nvSpPr>
        <p:spPr>
          <a:xfrm rot="5400000">
            <a:off x="31242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B7B7B7"/>
                </a:solidFill>
              </a:rPr>
              <a:t>144 MB</a:t>
            </a:r>
            <a:endParaRPr b="0" i="0" sz="700" u="none" cap="none" strike="noStrike">
              <a:solidFill>
                <a:srgbClr val="B7B7B7"/>
              </a:solidFill>
              <a:latin typeface="Arial"/>
              <a:ea typeface="Arial"/>
              <a:cs typeface="Arial"/>
              <a:sym typeface="Arial"/>
            </a:endParaRPr>
          </a:p>
        </p:txBody>
      </p:sp>
      <p:sp>
        <p:nvSpPr>
          <p:cNvPr id="2476" name="Google Shape;2476;p52"/>
          <p:cNvSpPr/>
          <p:nvPr/>
        </p:nvSpPr>
        <p:spPr>
          <a:xfrm rot="5400000">
            <a:off x="3352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48 MB</a:t>
            </a:r>
            <a:endParaRPr b="0" i="0" sz="700" u="none" cap="none" strike="noStrike">
              <a:solidFill>
                <a:srgbClr val="B7B7B7"/>
              </a:solidFill>
              <a:latin typeface="Arial"/>
              <a:ea typeface="Arial"/>
              <a:cs typeface="Arial"/>
              <a:sym typeface="Arial"/>
            </a:endParaRPr>
          </a:p>
        </p:txBody>
      </p:sp>
      <p:sp>
        <p:nvSpPr>
          <p:cNvPr id="2477" name="Google Shape;2477;p52"/>
          <p:cNvSpPr/>
          <p:nvPr/>
        </p:nvSpPr>
        <p:spPr>
          <a:xfrm rot="5400000">
            <a:off x="3581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16 MB</a:t>
            </a:r>
            <a:endParaRPr b="0" i="0" sz="700" u="none" cap="none" strike="noStrike">
              <a:solidFill>
                <a:srgbClr val="B7B7B7"/>
              </a:solidFill>
              <a:latin typeface="Arial"/>
              <a:ea typeface="Arial"/>
              <a:cs typeface="Arial"/>
              <a:sym typeface="Arial"/>
            </a:endParaRPr>
          </a:p>
        </p:txBody>
      </p:sp>
      <p:sp>
        <p:nvSpPr>
          <p:cNvPr id="2478" name="Google Shape;2478;p52"/>
          <p:cNvSpPr txBox="1"/>
          <p:nvPr/>
        </p:nvSpPr>
        <p:spPr>
          <a:xfrm>
            <a:off x="5334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A</a:t>
            </a:r>
            <a:endParaRPr sz="1000">
              <a:solidFill>
                <a:srgbClr val="B7B7B7"/>
              </a:solidFill>
              <a:latin typeface="Barlow"/>
              <a:ea typeface="Barlow"/>
              <a:cs typeface="Barlow"/>
              <a:sym typeface="Barlow"/>
            </a:endParaRPr>
          </a:p>
        </p:txBody>
      </p:sp>
      <p:sp>
        <p:nvSpPr>
          <p:cNvPr id="2479" name="Google Shape;2479;p52"/>
          <p:cNvSpPr txBox="1"/>
          <p:nvPr/>
        </p:nvSpPr>
        <p:spPr>
          <a:xfrm>
            <a:off x="19050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B</a:t>
            </a:r>
            <a:endParaRPr sz="1000">
              <a:solidFill>
                <a:srgbClr val="B7B7B7"/>
              </a:solidFill>
              <a:latin typeface="Barlow"/>
              <a:ea typeface="Barlow"/>
              <a:cs typeface="Barlow"/>
              <a:sym typeface="Barlow"/>
            </a:endParaRPr>
          </a:p>
        </p:txBody>
      </p:sp>
      <p:sp>
        <p:nvSpPr>
          <p:cNvPr id="2480" name="Google Shape;2480;p52"/>
          <p:cNvSpPr txBox="1"/>
          <p:nvPr/>
        </p:nvSpPr>
        <p:spPr>
          <a:xfrm>
            <a:off x="32004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rgbClr val="B7B7B7"/>
                </a:solidFill>
                <a:latin typeface="Barlow"/>
                <a:ea typeface="Barlow"/>
                <a:cs typeface="Barlow"/>
                <a:sym typeface="Barlow"/>
              </a:rPr>
              <a:t>Disk-Partition C</a:t>
            </a:r>
            <a:endParaRPr sz="1000">
              <a:solidFill>
                <a:srgbClr val="B7B7B7"/>
              </a:solidFill>
              <a:latin typeface="Barlow"/>
              <a:ea typeface="Barlow"/>
              <a:cs typeface="Barlow"/>
              <a:sym typeface="Barlow"/>
            </a:endParaRPr>
          </a:p>
        </p:txBody>
      </p:sp>
      <p:cxnSp>
        <p:nvCxnSpPr>
          <p:cNvPr id="2481" name="Google Shape;2481;p52"/>
          <p:cNvCxnSpPr/>
          <p:nvPr/>
        </p:nvCxnSpPr>
        <p:spPr>
          <a:xfrm>
            <a:off x="609612" y="1676418"/>
            <a:ext cx="1524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482" name="Google Shape;2482;p52"/>
          <p:cNvCxnSpPr/>
          <p:nvPr/>
        </p:nvCxnSpPr>
        <p:spPr>
          <a:xfrm flipH="1">
            <a:off x="990612" y="1676418"/>
            <a:ext cx="609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483" name="Google Shape;2483;p52"/>
          <p:cNvCxnSpPr/>
          <p:nvPr/>
        </p:nvCxnSpPr>
        <p:spPr>
          <a:xfrm flipH="1">
            <a:off x="1219212" y="1676418"/>
            <a:ext cx="1371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484" name="Google Shape;2484;p52"/>
          <p:cNvCxnSpPr/>
          <p:nvPr/>
        </p:nvCxnSpPr>
        <p:spPr>
          <a:xfrm flipH="1">
            <a:off x="1447812" y="1676418"/>
            <a:ext cx="21336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485" name="Google Shape;2485;p52"/>
          <p:cNvCxnSpPr/>
          <p:nvPr/>
        </p:nvCxnSpPr>
        <p:spPr>
          <a:xfrm>
            <a:off x="838212" y="1676418"/>
            <a:ext cx="1219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486" name="Google Shape;2486;p52"/>
          <p:cNvCxnSpPr/>
          <p:nvPr/>
        </p:nvCxnSpPr>
        <p:spPr>
          <a:xfrm>
            <a:off x="1828800" y="1676550"/>
            <a:ext cx="4572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487" name="Google Shape;2487;p52"/>
          <p:cNvCxnSpPr/>
          <p:nvPr/>
        </p:nvCxnSpPr>
        <p:spPr>
          <a:xfrm flipH="1">
            <a:off x="2514612" y="1676418"/>
            <a:ext cx="304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488" name="Google Shape;2488;p52"/>
          <p:cNvCxnSpPr/>
          <p:nvPr/>
        </p:nvCxnSpPr>
        <p:spPr>
          <a:xfrm flipH="1">
            <a:off x="2743212" y="1676418"/>
            <a:ext cx="1066800" cy="1828500"/>
          </a:xfrm>
          <a:prstGeom prst="straightConnector1">
            <a:avLst/>
          </a:prstGeom>
          <a:noFill/>
          <a:ln cap="flat" cmpd="sng" w="19050">
            <a:solidFill>
              <a:srgbClr val="B7B7B7"/>
            </a:solidFill>
            <a:prstDash val="solid"/>
            <a:round/>
            <a:headEnd len="med" w="med" type="none"/>
            <a:tailEnd len="med" w="med" type="triangle"/>
          </a:ln>
        </p:spPr>
      </p:cxnSp>
      <p:cxnSp>
        <p:nvCxnSpPr>
          <p:cNvPr id="2489" name="Google Shape;2489;p52"/>
          <p:cNvCxnSpPr/>
          <p:nvPr/>
        </p:nvCxnSpPr>
        <p:spPr>
          <a:xfrm>
            <a:off x="1066812" y="1676400"/>
            <a:ext cx="2286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2490" name="Google Shape;2490;p52"/>
          <p:cNvCxnSpPr/>
          <p:nvPr/>
        </p:nvCxnSpPr>
        <p:spPr>
          <a:xfrm>
            <a:off x="2057412" y="1676400"/>
            <a:ext cx="1524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2491" name="Google Shape;2491;p52"/>
          <p:cNvCxnSpPr/>
          <p:nvPr/>
        </p:nvCxnSpPr>
        <p:spPr>
          <a:xfrm>
            <a:off x="3048012" y="1676400"/>
            <a:ext cx="762000" cy="1828800"/>
          </a:xfrm>
          <a:prstGeom prst="straightConnector1">
            <a:avLst/>
          </a:prstGeom>
          <a:noFill/>
          <a:ln cap="flat" cmpd="sng" w="19050">
            <a:solidFill>
              <a:srgbClr val="B7B7B7"/>
            </a:solidFill>
            <a:prstDash val="solid"/>
            <a:round/>
            <a:headEnd len="med" w="med" type="none"/>
            <a:tailEnd len="med" w="med" type="triangle"/>
          </a:ln>
        </p:spPr>
      </p:cxnSp>
      <p:cxnSp>
        <p:nvCxnSpPr>
          <p:cNvPr id="2492" name="Google Shape;2492;p52"/>
          <p:cNvCxnSpPr/>
          <p:nvPr/>
        </p:nvCxnSpPr>
        <p:spPr>
          <a:xfrm>
            <a:off x="4038600" y="1676400"/>
            <a:ext cx="0" cy="1828800"/>
          </a:xfrm>
          <a:prstGeom prst="straightConnector1">
            <a:avLst/>
          </a:prstGeom>
          <a:noFill/>
          <a:ln cap="flat" cmpd="sng" w="19050">
            <a:solidFill>
              <a:srgbClr val="B7B7B7"/>
            </a:solidFill>
            <a:prstDash val="solid"/>
            <a:round/>
            <a:headEnd len="med" w="med" type="none"/>
            <a:tailEnd len="med" w="med" type="triangle"/>
          </a:ln>
        </p:spPr>
      </p:cxnSp>
      <p:sp>
        <p:nvSpPr>
          <p:cNvPr id="2493" name="Google Shape;2493;p52"/>
          <p:cNvSpPr/>
          <p:nvPr/>
        </p:nvSpPr>
        <p:spPr>
          <a:xfrm rot="5400000">
            <a:off x="3810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64 MB</a:t>
            </a:r>
            <a:endParaRPr b="0" i="0" sz="700" u="none" cap="none" strike="noStrike">
              <a:solidFill>
                <a:srgbClr val="B7B7B7"/>
              </a:solidFill>
              <a:latin typeface="Arial"/>
              <a:ea typeface="Arial"/>
              <a:cs typeface="Arial"/>
              <a:sym typeface="Arial"/>
            </a:endParaRPr>
          </a:p>
        </p:txBody>
      </p:sp>
      <p:sp>
        <p:nvSpPr>
          <p:cNvPr id="2494" name="Google Shape;2494;p52"/>
          <p:cNvSpPr/>
          <p:nvPr/>
        </p:nvSpPr>
        <p:spPr>
          <a:xfrm rot="5400000">
            <a:off x="18288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495" name="Google Shape;2495;p52"/>
          <p:cNvSpPr/>
          <p:nvPr/>
        </p:nvSpPr>
        <p:spPr>
          <a:xfrm rot="5400000">
            <a:off x="20574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496" name="Google Shape;2496;p52"/>
          <p:cNvSpPr/>
          <p:nvPr/>
        </p:nvSpPr>
        <p:spPr>
          <a:xfrm rot="5400000">
            <a:off x="22860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497" name="Google Shape;2497;p52"/>
          <p:cNvSpPr/>
          <p:nvPr/>
        </p:nvSpPr>
        <p:spPr>
          <a:xfrm rot="5400000">
            <a:off x="2514600" y="3657450"/>
            <a:ext cx="457200" cy="152400"/>
          </a:xfrm>
          <a:prstGeom prst="roundRect">
            <a:avLst>
              <a:gd fmla="val 50000" name="adj"/>
            </a:avLst>
          </a:prstGeom>
          <a:solidFill>
            <a:srgbClr val="999999"/>
          </a:solid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B7B7B7"/>
                </a:solidFill>
              </a:rPr>
              <a:t>32 MB</a:t>
            </a:r>
            <a:endParaRPr b="0" i="0" sz="700" u="none" cap="none" strike="noStrike">
              <a:solidFill>
                <a:srgbClr val="B7B7B7"/>
              </a:solidFill>
              <a:latin typeface="Arial"/>
              <a:ea typeface="Arial"/>
              <a:cs typeface="Arial"/>
              <a:sym typeface="Arial"/>
            </a:endParaRPr>
          </a:p>
        </p:txBody>
      </p:sp>
      <p:sp>
        <p:nvSpPr>
          <p:cNvPr id="2498" name="Google Shape;2498;p52"/>
          <p:cNvSpPr/>
          <p:nvPr/>
        </p:nvSpPr>
        <p:spPr>
          <a:xfrm rot="5400000">
            <a:off x="6629400" y="21336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32 MB</a:t>
            </a:r>
            <a:endParaRPr sz="700">
              <a:solidFill>
                <a:srgbClr val="FFFFFF"/>
              </a:solidFill>
            </a:endParaRPr>
          </a:p>
          <a:p>
            <a:pPr indent="0" lvl="0" marL="38100" marR="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2499" name="Google Shape;2499;p52"/>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a:t>Storage - Optimized Writes</a:t>
            </a:r>
            <a:endParaRPr/>
          </a:p>
        </p:txBody>
      </p:sp>
      <p:sp>
        <p:nvSpPr>
          <p:cNvPr id="2500" name="Google Shape;2500;p52"/>
          <p:cNvSpPr txBox="1"/>
          <p:nvPr>
            <p:ph idx="4294967295" type="title"/>
          </p:nvPr>
        </p:nvSpPr>
        <p:spPr>
          <a:xfrm>
            <a:off x="7696200" y="4724400"/>
            <a:ext cx="1371600" cy="381000"/>
          </a:xfrm>
          <a:prstGeom prst="rect">
            <a:avLst/>
          </a:prstGeom>
          <a:noFill/>
          <a:ln>
            <a:noFill/>
          </a:ln>
        </p:spPr>
        <p:txBody>
          <a:bodyPr anchorCtr="0" anchor="ctr" bIns="34275" lIns="0" spcFirstLastPara="1" rIns="0" wrap="square" tIns="34275">
            <a:noAutofit/>
          </a:bodyPr>
          <a:lstStyle/>
          <a:p>
            <a:pPr indent="0" lvl="0" marL="0" rtl="0" algn="r">
              <a:lnSpc>
                <a:spcPct val="90000"/>
              </a:lnSpc>
              <a:spcBef>
                <a:spcPts val="0"/>
              </a:spcBef>
              <a:spcAft>
                <a:spcPts val="0"/>
              </a:spcAft>
              <a:buClr>
                <a:schemeClr val="dk1"/>
              </a:buClr>
              <a:buSzPts val="3000"/>
              <a:buFont typeface="Barlow"/>
              <a:buNone/>
            </a:pPr>
            <a:r>
              <a:rPr lang="en" sz="2000"/>
              <a:t>17 of 17</a:t>
            </a:r>
            <a:endParaRPr sz="2000"/>
          </a:p>
        </p:txBody>
      </p:sp>
      <p:sp>
        <p:nvSpPr>
          <p:cNvPr id="2501" name="Google Shape;2501;p52"/>
          <p:cNvSpPr txBox="1"/>
          <p:nvPr>
            <p:ph idx="4294967295" type="title"/>
          </p:nvPr>
        </p:nvSpPr>
        <p:spPr>
          <a:xfrm>
            <a:off x="1447800" y="4648200"/>
            <a:ext cx="66294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sz="2000"/>
              <a:t>A little overhead with the write, huge </a:t>
            </a:r>
            <a:endParaRPr sz="2000"/>
          </a:p>
          <a:p>
            <a:pPr indent="0" lvl="0" marL="0" rtl="0" algn="l">
              <a:lnSpc>
                <a:spcPct val="90000"/>
              </a:lnSpc>
              <a:spcBef>
                <a:spcPts val="0"/>
              </a:spcBef>
              <a:spcAft>
                <a:spcPts val="0"/>
              </a:spcAft>
              <a:buClr>
                <a:schemeClr val="dk1"/>
              </a:buClr>
              <a:buSzPts val="3000"/>
              <a:buFont typeface="Barlow"/>
              <a:buNone/>
            </a:pPr>
            <a:r>
              <a:rPr lang="en" sz="2000"/>
              <a:t>payoffs on the subsequent reads</a:t>
            </a:r>
            <a:endParaRPr sz="2000"/>
          </a:p>
        </p:txBody>
      </p:sp>
      <p:sp>
        <p:nvSpPr>
          <p:cNvPr id="2502" name="Google Shape;2502;p52"/>
          <p:cNvSpPr/>
          <p:nvPr/>
        </p:nvSpPr>
        <p:spPr>
          <a:xfrm>
            <a:off x="304800" y="4724400"/>
            <a:ext cx="1143000" cy="22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03" name="Google Shape;2503;p52"/>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7" name="Shape 2507"/>
        <p:cNvGrpSpPr/>
        <p:nvPr/>
      </p:nvGrpSpPr>
      <p:grpSpPr>
        <a:xfrm>
          <a:off x="0" y="0"/>
          <a:ext cx="0" cy="0"/>
          <a:chOff x="0" y="0"/>
          <a:chExt cx="0" cy="0"/>
        </a:xfrm>
      </p:grpSpPr>
      <p:sp>
        <p:nvSpPr>
          <p:cNvPr id="2508" name="Google Shape;2508;p53"/>
          <p:cNvSpPr/>
          <p:nvPr/>
        </p:nvSpPr>
        <p:spPr>
          <a:xfrm>
            <a:off x="4800600" y="868436"/>
            <a:ext cx="4114800" cy="21033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09" name="Google Shape;2509;p53"/>
          <p:cNvSpPr/>
          <p:nvPr/>
        </p:nvSpPr>
        <p:spPr>
          <a:xfrm>
            <a:off x="7467606"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#4</a:t>
            </a:r>
            <a:endParaRPr b="1" sz="1100"/>
          </a:p>
        </p:txBody>
      </p:sp>
      <p:sp>
        <p:nvSpPr>
          <p:cNvPr id="2510" name="Google Shape;2510;p53"/>
          <p:cNvSpPr/>
          <p:nvPr/>
        </p:nvSpPr>
        <p:spPr>
          <a:xfrm>
            <a:off x="64770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#2</a:t>
            </a:r>
            <a:endParaRPr b="1" sz="1100"/>
          </a:p>
        </p:txBody>
      </p:sp>
      <p:sp>
        <p:nvSpPr>
          <p:cNvPr id="2511" name="Google Shape;2511;p53"/>
          <p:cNvSpPr/>
          <p:nvPr/>
        </p:nvSpPr>
        <p:spPr>
          <a:xfrm rot="5400000">
            <a:off x="7391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2512" name="Google Shape;2512;p53"/>
          <p:cNvSpPr txBox="1"/>
          <p:nvPr/>
        </p:nvSpPr>
        <p:spPr>
          <a:xfrm rot="-5400000">
            <a:off x="3543300" y="1714500"/>
            <a:ext cx="21336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Spark Cluster</a:t>
            </a:r>
            <a:endParaRPr b="1" sz="1300">
              <a:latin typeface="Barlow"/>
              <a:ea typeface="Barlow"/>
              <a:cs typeface="Barlow"/>
              <a:sym typeface="Barlow"/>
            </a:endParaRPr>
          </a:p>
        </p:txBody>
      </p:sp>
      <p:sp>
        <p:nvSpPr>
          <p:cNvPr id="2513" name="Google Shape;2513;p53"/>
          <p:cNvSpPr txBox="1"/>
          <p:nvPr/>
        </p:nvSpPr>
        <p:spPr>
          <a:xfrm rot="-5400000">
            <a:off x="4038600" y="3505050"/>
            <a:ext cx="1143000" cy="381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Delta Tables</a:t>
            </a:r>
            <a:endParaRPr b="1" sz="1300">
              <a:latin typeface="Barlow"/>
              <a:ea typeface="Barlow"/>
              <a:cs typeface="Barlow"/>
              <a:sym typeface="Barlow"/>
            </a:endParaRPr>
          </a:p>
        </p:txBody>
      </p:sp>
      <p:sp>
        <p:nvSpPr>
          <p:cNvPr id="2514" name="Google Shape;2514;p53"/>
          <p:cNvSpPr/>
          <p:nvPr/>
        </p:nvSpPr>
        <p:spPr>
          <a:xfrm>
            <a:off x="78486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2515" name="Google Shape;2515;p53"/>
          <p:cNvSpPr/>
          <p:nvPr/>
        </p:nvSpPr>
        <p:spPr>
          <a:xfrm rot="5400000">
            <a:off x="78486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16" name="Google Shape;2516;p53"/>
          <p:cNvSpPr/>
          <p:nvPr/>
        </p:nvSpPr>
        <p:spPr>
          <a:xfrm rot="5400000">
            <a:off x="80772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17" name="Google Shape;2517;p53"/>
          <p:cNvSpPr/>
          <p:nvPr/>
        </p:nvSpPr>
        <p:spPr>
          <a:xfrm rot="5400000">
            <a:off x="8305800"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18" name="Google Shape;2518;p53"/>
          <p:cNvSpPr/>
          <p:nvPr/>
        </p:nvSpPr>
        <p:spPr>
          <a:xfrm>
            <a:off x="48768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2519" name="Google Shape;2519;p53"/>
          <p:cNvSpPr/>
          <p:nvPr/>
        </p:nvSpPr>
        <p:spPr>
          <a:xfrm rot="5400000">
            <a:off x="48768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20" name="Google Shape;2520;p53"/>
          <p:cNvSpPr/>
          <p:nvPr/>
        </p:nvSpPr>
        <p:spPr>
          <a:xfrm rot="5400000">
            <a:off x="51054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21" name="Google Shape;2521;p53"/>
          <p:cNvSpPr/>
          <p:nvPr/>
        </p:nvSpPr>
        <p:spPr>
          <a:xfrm rot="5400000">
            <a:off x="53340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22" name="Google Shape;2522;p53"/>
          <p:cNvSpPr/>
          <p:nvPr/>
        </p:nvSpPr>
        <p:spPr>
          <a:xfrm>
            <a:off x="58674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2523" name="Google Shape;2523;p53"/>
          <p:cNvSpPr/>
          <p:nvPr/>
        </p:nvSpPr>
        <p:spPr>
          <a:xfrm rot="5400000">
            <a:off x="58674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24" name="Google Shape;2524;p53"/>
          <p:cNvSpPr/>
          <p:nvPr/>
        </p:nvSpPr>
        <p:spPr>
          <a:xfrm rot="5400000">
            <a:off x="60960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25" name="Google Shape;2525;p53"/>
          <p:cNvSpPr/>
          <p:nvPr/>
        </p:nvSpPr>
        <p:spPr>
          <a:xfrm rot="5400000">
            <a:off x="63246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26" name="Google Shape;2526;p53"/>
          <p:cNvSpPr/>
          <p:nvPr/>
        </p:nvSpPr>
        <p:spPr>
          <a:xfrm>
            <a:off x="6858024" y="99046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2527" name="Google Shape;2527;p53"/>
          <p:cNvSpPr/>
          <p:nvPr/>
        </p:nvSpPr>
        <p:spPr>
          <a:xfrm rot="5400000">
            <a:off x="6858012" y="137146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28" name="Google Shape;2528;p53"/>
          <p:cNvSpPr/>
          <p:nvPr/>
        </p:nvSpPr>
        <p:spPr>
          <a:xfrm rot="5400000">
            <a:off x="7086612" y="137146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29" name="Google Shape;2529;p53"/>
          <p:cNvSpPr/>
          <p:nvPr/>
        </p:nvSpPr>
        <p:spPr>
          <a:xfrm rot="5400000">
            <a:off x="7315212" y="1371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30" name="Google Shape;2530;p53"/>
          <p:cNvSpPr txBox="1"/>
          <p:nvPr/>
        </p:nvSpPr>
        <p:spPr>
          <a:xfrm>
            <a:off x="48006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Optimized Writes</a:t>
            </a:r>
            <a:endParaRPr b="1" sz="1300">
              <a:latin typeface="Barlow"/>
              <a:ea typeface="Barlow"/>
              <a:cs typeface="Barlow"/>
              <a:sym typeface="Barlow"/>
            </a:endParaRPr>
          </a:p>
        </p:txBody>
      </p:sp>
      <p:sp>
        <p:nvSpPr>
          <p:cNvPr id="2531" name="Google Shape;2531;p53"/>
          <p:cNvSpPr/>
          <p:nvPr/>
        </p:nvSpPr>
        <p:spPr>
          <a:xfrm>
            <a:off x="48006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2532" name="Google Shape;2532;p53"/>
          <p:cNvCxnSpPr/>
          <p:nvPr/>
        </p:nvCxnSpPr>
        <p:spPr>
          <a:xfrm>
            <a:off x="62484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2533" name="Google Shape;2533;p53"/>
          <p:cNvCxnSpPr/>
          <p:nvPr/>
        </p:nvCxnSpPr>
        <p:spPr>
          <a:xfrm>
            <a:off x="75438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2534" name="Google Shape;2534;p53"/>
          <p:cNvSpPr txBox="1"/>
          <p:nvPr/>
        </p:nvSpPr>
        <p:spPr>
          <a:xfrm>
            <a:off x="5029200" y="4057350"/>
            <a:ext cx="10668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2"/>
                </a:solidFill>
                <a:latin typeface="Barlow"/>
                <a:ea typeface="Barlow"/>
                <a:cs typeface="Barlow"/>
                <a:sym typeface="Barlow"/>
              </a:rPr>
              <a:t>Disk-Partition A</a:t>
            </a:r>
            <a:endParaRPr b="1" sz="1000">
              <a:solidFill>
                <a:schemeClr val="accent2"/>
              </a:solidFill>
              <a:latin typeface="Barlow"/>
              <a:ea typeface="Barlow"/>
              <a:cs typeface="Barlow"/>
              <a:sym typeface="Barlow"/>
            </a:endParaRPr>
          </a:p>
        </p:txBody>
      </p:sp>
      <p:sp>
        <p:nvSpPr>
          <p:cNvPr id="2535" name="Google Shape;2535;p53"/>
          <p:cNvSpPr txBox="1"/>
          <p:nvPr/>
        </p:nvSpPr>
        <p:spPr>
          <a:xfrm>
            <a:off x="64008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6"/>
                </a:solidFill>
                <a:latin typeface="Barlow"/>
                <a:ea typeface="Barlow"/>
                <a:cs typeface="Barlow"/>
                <a:sym typeface="Barlow"/>
              </a:rPr>
              <a:t>Disk-Partition B</a:t>
            </a:r>
            <a:endParaRPr b="1" sz="1000">
              <a:solidFill>
                <a:schemeClr val="accent6"/>
              </a:solidFill>
              <a:latin typeface="Barlow"/>
              <a:ea typeface="Barlow"/>
              <a:cs typeface="Barlow"/>
              <a:sym typeface="Barlow"/>
            </a:endParaRPr>
          </a:p>
        </p:txBody>
      </p:sp>
      <p:sp>
        <p:nvSpPr>
          <p:cNvPr id="2536" name="Google Shape;2536;p53"/>
          <p:cNvSpPr txBox="1"/>
          <p:nvPr/>
        </p:nvSpPr>
        <p:spPr>
          <a:xfrm>
            <a:off x="7696200" y="4057350"/>
            <a:ext cx="990600" cy="133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accent5"/>
                </a:solidFill>
                <a:latin typeface="Barlow"/>
                <a:ea typeface="Barlow"/>
                <a:cs typeface="Barlow"/>
                <a:sym typeface="Barlow"/>
              </a:rPr>
              <a:t>Disk-Partition C</a:t>
            </a:r>
            <a:endParaRPr b="1" sz="1000">
              <a:solidFill>
                <a:schemeClr val="accent5"/>
              </a:solidFill>
              <a:latin typeface="Barlow"/>
              <a:ea typeface="Barlow"/>
              <a:cs typeface="Barlow"/>
              <a:sym typeface="Barlow"/>
            </a:endParaRPr>
          </a:p>
        </p:txBody>
      </p:sp>
      <p:sp>
        <p:nvSpPr>
          <p:cNvPr id="2537" name="Google Shape;2537;p53"/>
          <p:cNvSpPr/>
          <p:nvPr/>
        </p:nvSpPr>
        <p:spPr>
          <a:xfrm>
            <a:off x="5486400" y="1981200"/>
            <a:ext cx="761994"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#1</a:t>
            </a:r>
            <a:endParaRPr b="1" sz="1100"/>
          </a:p>
        </p:txBody>
      </p:sp>
      <p:sp>
        <p:nvSpPr>
          <p:cNvPr id="2538" name="Google Shape;2538;p53"/>
          <p:cNvSpPr/>
          <p:nvPr/>
        </p:nvSpPr>
        <p:spPr>
          <a:xfrm rot="5400000">
            <a:off x="5562600" y="22098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2539" name="Google Shape;2539;p53"/>
          <p:cNvSpPr/>
          <p:nvPr/>
        </p:nvSpPr>
        <p:spPr>
          <a:xfrm rot="5400000">
            <a:off x="5867400" y="23622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2540" name="Google Shape;2540;p53"/>
          <p:cNvSpPr/>
          <p:nvPr/>
        </p:nvSpPr>
        <p:spPr>
          <a:xfrm rot="5400000">
            <a:off x="5257800" y="3505200"/>
            <a:ext cx="457200" cy="4572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sz="700">
                <a:solidFill>
                  <a:srgbClr val="FFFFFF"/>
                </a:solidFill>
              </a:rPr>
              <a:t>128 MB</a:t>
            </a:r>
            <a:endParaRPr b="0" i="0" sz="700" u="none" cap="none" strike="noStrike">
              <a:solidFill>
                <a:srgbClr val="FFFFFF"/>
              </a:solidFill>
              <a:latin typeface="Arial"/>
              <a:ea typeface="Arial"/>
              <a:cs typeface="Arial"/>
              <a:sym typeface="Arial"/>
            </a:endParaRPr>
          </a:p>
        </p:txBody>
      </p:sp>
      <p:sp>
        <p:nvSpPr>
          <p:cNvPr id="2541" name="Google Shape;2541;p53"/>
          <p:cNvSpPr/>
          <p:nvPr/>
        </p:nvSpPr>
        <p:spPr>
          <a:xfrm rot="5400000">
            <a:off x="55626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2542" name="Google Shape;2542;p53"/>
          <p:cNvSpPr/>
          <p:nvPr/>
        </p:nvSpPr>
        <p:spPr>
          <a:xfrm rot="5400000">
            <a:off x="6705600" y="34290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128 MB</a:t>
            </a:r>
            <a:endParaRPr sz="700">
              <a:solidFill>
                <a:srgbClr val="FFFFFF"/>
              </a:solidFill>
            </a:endParaRPr>
          </a:p>
        </p:txBody>
      </p:sp>
      <p:sp>
        <p:nvSpPr>
          <p:cNvPr id="2543" name="Google Shape;2543;p53"/>
          <p:cNvSpPr/>
          <p:nvPr/>
        </p:nvSpPr>
        <p:spPr>
          <a:xfrm rot="5400000">
            <a:off x="7772400" y="3657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2544" name="Google Shape;2544;p53"/>
          <p:cNvSpPr/>
          <p:nvPr/>
        </p:nvSpPr>
        <p:spPr>
          <a:xfrm rot="5400000">
            <a:off x="7581900" y="2324100"/>
            <a:ext cx="457200" cy="2286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br>
              <a:rPr lang="en" sz="700">
                <a:solidFill>
                  <a:srgbClr val="FFFFFF"/>
                </a:solidFill>
              </a:rPr>
            </a:b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2545" name="Google Shape;2545;p53"/>
          <p:cNvSpPr/>
          <p:nvPr/>
        </p:nvSpPr>
        <p:spPr>
          <a:xfrm rot="5400000">
            <a:off x="7772400" y="23622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70 MB</a:t>
            </a:r>
            <a:endParaRPr b="0" i="0" sz="700" u="none" cap="none" strike="noStrike">
              <a:solidFill>
                <a:srgbClr val="FFFFFF"/>
              </a:solidFill>
              <a:latin typeface="Arial"/>
              <a:ea typeface="Arial"/>
              <a:cs typeface="Arial"/>
              <a:sym typeface="Arial"/>
            </a:endParaRPr>
          </a:p>
        </p:txBody>
      </p:sp>
      <p:sp>
        <p:nvSpPr>
          <p:cNvPr id="2546" name="Google Shape;2546;p53"/>
          <p:cNvSpPr/>
          <p:nvPr/>
        </p:nvSpPr>
        <p:spPr>
          <a:xfrm rot="5400000">
            <a:off x="8077200" y="3505200"/>
            <a:ext cx="457200" cy="4572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128 MB</a:t>
            </a:r>
            <a:endParaRPr b="0" i="0" sz="700" u="none" cap="none" strike="noStrike">
              <a:solidFill>
                <a:srgbClr val="FFFFFF"/>
              </a:solidFill>
              <a:latin typeface="Arial"/>
              <a:ea typeface="Arial"/>
              <a:cs typeface="Arial"/>
              <a:sym typeface="Arial"/>
            </a:endParaRPr>
          </a:p>
        </p:txBody>
      </p:sp>
      <p:sp>
        <p:nvSpPr>
          <p:cNvPr id="2547" name="Google Shape;2547;p53"/>
          <p:cNvSpPr/>
          <p:nvPr/>
        </p:nvSpPr>
        <p:spPr>
          <a:xfrm>
            <a:off x="304800" y="868676"/>
            <a:ext cx="4114800" cy="21030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48" name="Google Shape;2548;p53"/>
          <p:cNvSpPr/>
          <p:nvPr/>
        </p:nvSpPr>
        <p:spPr>
          <a:xfrm>
            <a:off x="33528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#4</a:t>
            </a:r>
            <a:endParaRPr b="1" sz="1100"/>
          </a:p>
        </p:txBody>
      </p:sp>
      <p:sp>
        <p:nvSpPr>
          <p:cNvPr id="2549" name="Google Shape;2549;p53"/>
          <p:cNvSpPr/>
          <p:nvPr/>
        </p:nvSpPr>
        <p:spPr>
          <a:xfrm rot="5400000">
            <a:off x="33528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50" name="Google Shape;2550;p53"/>
          <p:cNvSpPr/>
          <p:nvPr/>
        </p:nvSpPr>
        <p:spPr>
          <a:xfrm rot="5400000">
            <a:off x="35814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51" name="Google Shape;2551;p53"/>
          <p:cNvSpPr/>
          <p:nvPr/>
        </p:nvSpPr>
        <p:spPr>
          <a:xfrm rot="5400000">
            <a:off x="3810000"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52" name="Google Shape;2552;p53"/>
          <p:cNvSpPr/>
          <p:nvPr/>
        </p:nvSpPr>
        <p:spPr>
          <a:xfrm>
            <a:off x="3810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#1</a:t>
            </a:r>
            <a:endParaRPr b="1" sz="1100"/>
          </a:p>
        </p:txBody>
      </p:sp>
      <p:sp>
        <p:nvSpPr>
          <p:cNvPr id="2553" name="Google Shape;2553;p53"/>
          <p:cNvSpPr/>
          <p:nvPr/>
        </p:nvSpPr>
        <p:spPr>
          <a:xfrm rot="5400000">
            <a:off x="3810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54" name="Google Shape;2554;p53"/>
          <p:cNvSpPr/>
          <p:nvPr/>
        </p:nvSpPr>
        <p:spPr>
          <a:xfrm rot="5400000">
            <a:off x="6096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55" name="Google Shape;2555;p53"/>
          <p:cNvSpPr/>
          <p:nvPr/>
        </p:nvSpPr>
        <p:spPr>
          <a:xfrm rot="5400000">
            <a:off x="8382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56" name="Google Shape;2556;p53"/>
          <p:cNvSpPr/>
          <p:nvPr/>
        </p:nvSpPr>
        <p:spPr>
          <a:xfrm>
            <a:off x="13716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#2</a:t>
            </a:r>
            <a:endParaRPr b="1" sz="1100"/>
          </a:p>
        </p:txBody>
      </p:sp>
      <p:sp>
        <p:nvSpPr>
          <p:cNvPr id="2557" name="Google Shape;2557;p53"/>
          <p:cNvSpPr/>
          <p:nvPr/>
        </p:nvSpPr>
        <p:spPr>
          <a:xfrm rot="5400000">
            <a:off x="13716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58" name="Google Shape;2558;p53"/>
          <p:cNvSpPr/>
          <p:nvPr/>
        </p:nvSpPr>
        <p:spPr>
          <a:xfrm rot="5400000">
            <a:off x="16002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59" name="Google Shape;2559;p53"/>
          <p:cNvSpPr/>
          <p:nvPr/>
        </p:nvSpPr>
        <p:spPr>
          <a:xfrm rot="5400000">
            <a:off x="18288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60" name="Google Shape;2560;p53"/>
          <p:cNvSpPr/>
          <p:nvPr/>
        </p:nvSpPr>
        <p:spPr>
          <a:xfrm>
            <a:off x="2362224" y="990618"/>
            <a:ext cx="990576" cy="914382"/>
          </a:xfrm>
          <a:prstGeom prst="flowChartDocument">
            <a:avLst/>
          </a:prstGeom>
          <a:solidFill>
            <a:schemeClr val="accent4"/>
          </a:solidFill>
          <a:ln cap="flat" cmpd="sng" w="9525">
            <a:solidFill>
              <a:schemeClr val="dk2"/>
            </a:solidFill>
            <a:prstDash val="solid"/>
            <a:round/>
            <a:headEnd len="sm" w="sm" type="none"/>
            <a:tailEnd len="sm" w="sm" type="none"/>
          </a:ln>
        </p:spPr>
        <p:txBody>
          <a:bodyPr anchorCtr="0" anchor="t" bIns="0" lIns="0" spcFirstLastPara="1" rIns="0" wrap="square" tIns="45700">
            <a:noAutofit/>
          </a:bodyPr>
          <a:lstStyle/>
          <a:p>
            <a:pPr indent="0" lvl="0" marL="0" rtl="0" algn="ctr">
              <a:spcBef>
                <a:spcPts val="0"/>
              </a:spcBef>
              <a:spcAft>
                <a:spcPts val="0"/>
              </a:spcAft>
              <a:buNone/>
            </a:pPr>
            <a:r>
              <a:rPr b="1" lang="en" sz="1100"/>
              <a:t>Executor #3</a:t>
            </a:r>
            <a:endParaRPr b="1" sz="1100"/>
          </a:p>
        </p:txBody>
      </p:sp>
      <p:sp>
        <p:nvSpPr>
          <p:cNvPr id="2561" name="Google Shape;2561;p53"/>
          <p:cNvSpPr/>
          <p:nvPr/>
        </p:nvSpPr>
        <p:spPr>
          <a:xfrm rot="5400000">
            <a:off x="2362212" y="1371618"/>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62" name="Google Shape;2562;p53"/>
          <p:cNvSpPr/>
          <p:nvPr/>
        </p:nvSpPr>
        <p:spPr>
          <a:xfrm rot="5400000">
            <a:off x="2590812" y="1371618"/>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63" name="Google Shape;2563;p53"/>
          <p:cNvSpPr/>
          <p:nvPr/>
        </p:nvSpPr>
        <p:spPr>
          <a:xfrm rot="5400000">
            <a:off x="2819412" y="137160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38100" marR="0" rtl="0" algn="l">
              <a:lnSpc>
                <a:spcPct val="9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64" name="Google Shape;2564;p53"/>
          <p:cNvSpPr txBox="1"/>
          <p:nvPr/>
        </p:nvSpPr>
        <p:spPr>
          <a:xfrm>
            <a:off x="304800" y="609600"/>
            <a:ext cx="4114800" cy="2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300">
                <a:latin typeface="Barlow"/>
                <a:ea typeface="Barlow"/>
                <a:cs typeface="Barlow"/>
                <a:sym typeface="Barlow"/>
              </a:rPr>
              <a:t>Traditional Writes</a:t>
            </a:r>
            <a:endParaRPr b="1" sz="1300">
              <a:latin typeface="Barlow"/>
              <a:ea typeface="Barlow"/>
              <a:cs typeface="Barlow"/>
              <a:sym typeface="Barlow"/>
            </a:endParaRPr>
          </a:p>
        </p:txBody>
      </p:sp>
      <p:sp>
        <p:nvSpPr>
          <p:cNvPr id="2565" name="Google Shape;2565;p53"/>
          <p:cNvSpPr/>
          <p:nvPr/>
        </p:nvSpPr>
        <p:spPr>
          <a:xfrm>
            <a:off x="304800" y="3143100"/>
            <a:ext cx="4114800" cy="1124100"/>
          </a:xfrm>
          <a:prstGeom prst="roundRect">
            <a:avLst>
              <a:gd fmla="val 16667" name="adj"/>
            </a:avLst>
          </a:prstGeom>
          <a:solidFill>
            <a:schemeClr val="lt2"/>
          </a:solidFill>
          <a:ln cap="flat" cmpd="sng" w="3810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FFFFFF"/>
              </a:solidFill>
            </a:endParaRPr>
          </a:p>
        </p:txBody>
      </p:sp>
      <p:cxnSp>
        <p:nvCxnSpPr>
          <p:cNvPr id="2566" name="Google Shape;2566;p53"/>
          <p:cNvCxnSpPr/>
          <p:nvPr/>
        </p:nvCxnSpPr>
        <p:spPr>
          <a:xfrm>
            <a:off x="1752600" y="3142950"/>
            <a:ext cx="0" cy="1124100"/>
          </a:xfrm>
          <a:prstGeom prst="straightConnector1">
            <a:avLst/>
          </a:prstGeom>
          <a:noFill/>
          <a:ln cap="flat" cmpd="sng" w="9525">
            <a:solidFill>
              <a:schemeClr val="dk2"/>
            </a:solidFill>
            <a:prstDash val="solid"/>
            <a:round/>
            <a:headEnd len="med" w="med" type="none"/>
            <a:tailEnd len="med" w="med" type="none"/>
          </a:ln>
        </p:spPr>
      </p:cxnSp>
      <p:cxnSp>
        <p:nvCxnSpPr>
          <p:cNvPr id="2567" name="Google Shape;2567;p53"/>
          <p:cNvCxnSpPr/>
          <p:nvPr/>
        </p:nvCxnSpPr>
        <p:spPr>
          <a:xfrm>
            <a:off x="3048000" y="3142950"/>
            <a:ext cx="0" cy="1124100"/>
          </a:xfrm>
          <a:prstGeom prst="straightConnector1">
            <a:avLst/>
          </a:prstGeom>
          <a:noFill/>
          <a:ln cap="flat" cmpd="sng" w="9525">
            <a:solidFill>
              <a:schemeClr val="dk2"/>
            </a:solidFill>
            <a:prstDash val="solid"/>
            <a:round/>
            <a:headEnd len="med" w="med" type="none"/>
            <a:tailEnd len="med" w="med" type="none"/>
          </a:ln>
        </p:spPr>
      </p:cxnSp>
      <p:sp>
        <p:nvSpPr>
          <p:cNvPr id="2568" name="Google Shape;2568;p53"/>
          <p:cNvSpPr/>
          <p:nvPr/>
        </p:nvSpPr>
        <p:spPr>
          <a:xfrm rot="5400000">
            <a:off x="3124200" y="3657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144 MB</a:t>
            </a:r>
            <a:endParaRPr b="0" i="0" sz="700" u="none" cap="none" strike="noStrike">
              <a:solidFill>
                <a:srgbClr val="FFFFFF"/>
              </a:solidFill>
              <a:latin typeface="Arial"/>
              <a:ea typeface="Arial"/>
              <a:cs typeface="Arial"/>
              <a:sym typeface="Arial"/>
            </a:endParaRPr>
          </a:p>
        </p:txBody>
      </p:sp>
      <p:sp>
        <p:nvSpPr>
          <p:cNvPr id="2569" name="Google Shape;2569;p53"/>
          <p:cNvSpPr/>
          <p:nvPr/>
        </p:nvSpPr>
        <p:spPr>
          <a:xfrm rot="5400000">
            <a:off x="3352800" y="3657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48 MB</a:t>
            </a:r>
            <a:endParaRPr b="0" i="0" sz="700" u="none" cap="none" strike="noStrike">
              <a:solidFill>
                <a:srgbClr val="FFFFFF"/>
              </a:solidFill>
              <a:latin typeface="Arial"/>
              <a:ea typeface="Arial"/>
              <a:cs typeface="Arial"/>
              <a:sym typeface="Arial"/>
            </a:endParaRPr>
          </a:p>
        </p:txBody>
      </p:sp>
      <p:sp>
        <p:nvSpPr>
          <p:cNvPr id="2570" name="Google Shape;2570;p53"/>
          <p:cNvSpPr/>
          <p:nvPr/>
        </p:nvSpPr>
        <p:spPr>
          <a:xfrm rot="5400000">
            <a:off x="3581400" y="3657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16 MB</a:t>
            </a:r>
            <a:endParaRPr b="0" i="0" sz="700" u="none" cap="none" strike="noStrike">
              <a:solidFill>
                <a:srgbClr val="FFFFFF"/>
              </a:solidFill>
              <a:latin typeface="Arial"/>
              <a:ea typeface="Arial"/>
              <a:cs typeface="Arial"/>
              <a:sym typeface="Arial"/>
            </a:endParaRPr>
          </a:p>
        </p:txBody>
      </p:sp>
      <p:sp>
        <p:nvSpPr>
          <p:cNvPr id="2571" name="Google Shape;2571;p53"/>
          <p:cNvSpPr/>
          <p:nvPr/>
        </p:nvSpPr>
        <p:spPr>
          <a:xfrm rot="5400000">
            <a:off x="3810000" y="3657450"/>
            <a:ext cx="457200" cy="152400"/>
          </a:xfrm>
          <a:prstGeom prst="roundRect">
            <a:avLst>
              <a:gd fmla="val 50000" name="adj"/>
            </a:avLst>
          </a:prstGeom>
          <a:solidFill>
            <a:schemeClr val="accent5"/>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2572" name="Google Shape;2572;p53"/>
          <p:cNvSpPr/>
          <p:nvPr/>
        </p:nvSpPr>
        <p:spPr>
          <a:xfrm rot="5400000">
            <a:off x="18288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2573" name="Google Shape;2573;p53"/>
          <p:cNvSpPr/>
          <p:nvPr/>
        </p:nvSpPr>
        <p:spPr>
          <a:xfrm rot="5400000">
            <a:off x="20574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2574" name="Google Shape;2574;p53"/>
          <p:cNvSpPr/>
          <p:nvPr/>
        </p:nvSpPr>
        <p:spPr>
          <a:xfrm rot="5400000">
            <a:off x="22860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2575" name="Google Shape;2575;p53"/>
          <p:cNvSpPr/>
          <p:nvPr/>
        </p:nvSpPr>
        <p:spPr>
          <a:xfrm rot="5400000">
            <a:off x="2514600" y="3657450"/>
            <a:ext cx="457200" cy="1524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2576" name="Google Shape;2576;p53"/>
          <p:cNvSpPr/>
          <p:nvPr/>
        </p:nvSpPr>
        <p:spPr>
          <a:xfrm rot="5400000">
            <a:off x="5334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64 MB</a:t>
            </a:r>
            <a:endParaRPr b="0" i="0" sz="700" u="none" cap="none" strike="noStrike">
              <a:solidFill>
                <a:srgbClr val="FFFFFF"/>
              </a:solidFill>
              <a:latin typeface="Arial"/>
              <a:ea typeface="Arial"/>
              <a:cs typeface="Arial"/>
              <a:sym typeface="Arial"/>
            </a:endParaRPr>
          </a:p>
        </p:txBody>
      </p:sp>
      <p:sp>
        <p:nvSpPr>
          <p:cNvPr id="2577" name="Google Shape;2577;p53"/>
          <p:cNvSpPr/>
          <p:nvPr/>
        </p:nvSpPr>
        <p:spPr>
          <a:xfrm rot="5400000">
            <a:off x="7620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endParaRPr b="0" i="0" sz="700" u="none" cap="none" strike="noStrike">
              <a:solidFill>
                <a:srgbClr val="FFFFFF"/>
              </a:solidFill>
              <a:latin typeface="Arial"/>
              <a:ea typeface="Arial"/>
              <a:cs typeface="Arial"/>
              <a:sym typeface="Arial"/>
            </a:endParaRPr>
          </a:p>
        </p:txBody>
      </p:sp>
      <p:sp>
        <p:nvSpPr>
          <p:cNvPr id="2578" name="Google Shape;2578;p53"/>
          <p:cNvSpPr/>
          <p:nvPr/>
        </p:nvSpPr>
        <p:spPr>
          <a:xfrm rot="5400000">
            <a:off x="9906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2579" name="Google Shape;2579;p53"/>
          <p:cNvSpPr/>
          <p:nvPr/>
        </p:nvSpPr>
        <p:spPr>
          <a:xfrm rot="5400000">
            <a:off x="1219200" y="3657600"/>
            <a:ext cx="457200" cy="152400"/>
          </a:xfrm>
          <a:prstGeom prst="roundRect">
            <a:avLst>
              <a:gd fmla="val 50000" name="adj"/>
            </a:avLst>
          </a:prstGeom>
          <a:solidFill>
            <a:schemeClr val="accen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100 mb</a:t>
            </a:r>
            <a:endParaRPr b="0" i="0" sz="700" u="none" cap="none" strike="noStrike">
              <a:solidFill>
                <a:srgbClr val="FFFFFF"/>
              </a:solidFill>
              <a:latin typeface="Arial"/>
              <a:ea typeface="Arial"/>
              <a:cs typeface="Arial"/>
              <a:sym typeface="Arial"/>
            </a:endParaRPr>
          </a:p>
        </p:txBody>
      </p:sp>
      <p:sp>
        <p:nvSpPr>
          <p:cNvPr id="2580" name="Google Shape;2580;p53"/>
          <p:cNvSpPr/>
          <p:nvPr/>
        </p:nvSpPr>
        <p:spPr>
          <a:xfrm rot="5400000">
            <a:off x="6629400" y="2133600"/>
            <a:ext cx="457200" cy="609600"/>
          </a:xfrm>
          <a:prstGeom prst="roundRect">
            <a:avLst>
              <a:gd fmla="val 50000" name="adj"/>
            </a:avLst>
          </a:prstGeom>
          <a:solidFill>
            <a:schemeClr val="accent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38100" marR="0" rtl="0" algn="ctr">
              <a:lnSpc>
                <a:spcPct val="90000"/>
              </a:lnSpc>
              <a:spcBef>
                <a:spcPts val="0"/>
              </a:spcBef>
              <a:spcAft>
                <a:spcPts val="0"/>
              </a:spcAft>
              <a:buNone/>
            </a:pPr>
            <a:r>
              <a:rPr lang="en" sz="700">
                <a:solidFill>
                  <a:srgbClr val="FFFFFF"/>
                </a:solidFill>
              </a:rPr>
              <a:t>32 MB</a:t>
            </a:r>
            <a:br>
              <a:rPr lang="en" sz="700">
                <a:solidFill>
                  <a:srgbClr val="FFFFFF"/>
                </a:solidFill>
              </a:rPr>
            </a:br>
            <a:r>
              <a:rPr lang="en" sz="700">
                <a:solidFill>
                  <a:srgbClr val="FFFFFF"/>
                </a:solidFill>
              </a:rPr>
              <a:t>32 MB</a:t>
            </a:r>
            <a:br>
              <a:rPr lang="en" sz="700">
                <a:solidFill>
                  <a:srgbClr val="FFFFFF"/>
                </a:solidFill>
              </a:rPr>
            </a:br>
            <a:r>
              <a:rPr lang="en" sz="700">
                <a:solidFill>
                  <a:srgbClr val="FFFFFF"/>
                </a:solidFill>
              </a:rPr>
              <a:t>32 MB</a:t>
            </a:r>
            <a:endParaRPr sz="700">
              <a:solidFill>
                <a:srgbClr val="FFFFFF"/>
              </a:solidFill>
            </a:endParaRPr>
          </a:p>
          <a:p>
            <a:pPr indent="0" lvl="0" marL="38100" marR="0" rtl="0" algn="ctr">
              <a:lnSpc>
                <a:spcPct val="90000"/>
              </a:lnSpc>
              <a:spcBef>
                <a:spcPts val="0"/>
              </a:spcBef>
              <a:spcAft>
                <a:spcPts val="0"/>
              </a:spcAft>
              <a:buNone/>
            </a:pPr>
            <a:r>
              <a:rPr lang="en" sz="700">
                <a:solidFill>
                  <a:srgbClr val="FFFFFF"/>
                </a:solidFill>
              </a:rPr>
              <a:t>32 MB</a:t>
            </a:r>
            <a:endParaRPr sz="700">
              <a:solidFill>
                <a:srgbClr val="FFFFFF"/>
              </a:solidFill>
            </a:endParaRPr>
          </a:p>
        </p:txBody>
      </p:sp>
      <p:sp>
        <p:nvSpPr>
          <p:cNvPr id="2581" name="Google Shape;2581;p53"/>
          <p:cNvSpPr txBox="1"/>
          <p:nvPr>
            <p:ph idx="4294967295" type="title"/>
          </p:nvPr>
        </p:nvSpPr>
        <p:spPr>
          <a:xfrm>
            <a:off x="345734" y="76200"/>
            <a:ext cx="8445000" cy="3810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Clr>
                <a:schemeClr val="dk1"/>
              </a:buClr>
              <a:buSzPts val="3000"/>
              <a:buFont typeface="Barlow"/>
              <a:buNone/>
            </a:pPr>
            <a:r>
              <a:rPr lang="en"/>
              <a:t>Storage - Traditional vs Optimized Writes</a:t>
            </a:r>
            <a:endParaRPr/>
          </a:p>
        </p:txBody>
      </p:sp>
      <p:sp>
        <p:nvSpPr>
          <p:cNvPr id="2582" name="Google Shape;2582;p53"/>
          <p:cNvSpPr txBox="1"/>
          <p:nvPr>
            <p:ph idx="4294967295" type="title"/>
          </p:nvPr>
        </p:nvSpPr>
        <p:spPr>
          <a:xfrm>
            <a:off x="304800" y="4343400"/>
            <a:ext cx="4114800" cy="381000"/>
          </a:xfrm>
          <a:prstGeom prst="rect">
            <a:avLst/>
          </a:prstGeom>
          <a:noFill/>
          <a:ln>
            <a:noFill/>
          </a:ln>
        </p:spPr>
        <p:txBody>
          <a:bodyPr anchorCtr="0" anchor="ctr" bIns="34275" lIns="0" spcFirstLastPara="1" rIns="0" wrap="square" tIns="34275">
            <a:noAutofit/>
          </a:bodyPr>
          <a:lstStyle/>
          <a:p>
            <a:pPr indent="0" lvl="0" marL="0" rtl="0" algn="ctr">
              <a:lnSpc>
                <a:spcPct val="90000"/>
              </a:lnSpc>
              <a:spcBef>
                <a:spcPts val="0"/>
              </a:spcBef>
              <a:spcAft>
                <a:spcPts val="0"/>
              </a:spcAft>
              <a:buClr>
                <a:schemeClr val="dk1"/>
              </a:buClr>
              <a:buSzPts val="3000"/>
              <a:buFont typeface="Barlow"/>
              <a:buNone/>
            </a:pPr>
            <a:r>
              <a:rPr lang="en" sz="1600"/>
              <a:t>No optimization on file size, potentially inducing the tiny-files problem</a:t>
            </a:r>
            <a:endParaRPr sz="1600"/>
          </a:p>
        </p:txBody>
      </p:sp>
      <p:sp>
        <p:nvSpPr>
          <p:cNvPr id="2583" name="Google Shape;2583;p53"/>
          <p:cNvSpPr txBox="1"/>
          <p:nvPr>
            <p:ph idx="4294967295" type="title"/>
          </p:nvPr>
        </p:nvSpPr>
        <p:spPr>
          <a:xfrm>
            <a:off x="4800600" y="4343400"/>
            <a:ext cx="4114800" cy="381000"/>
          </a:xfrm>
          <a:prstGeom prst="rect">
            <a:avLst/>
          </a:prstGeom>
          <a:noFill/>
          <a:ln>
            <a:noFill/>
          </a:ln>
        </p:spPr>
        <p:txBody>
          <a:bodyPr anchorCtr="0" anchor="ctr" bIns="34275" lIns="0" spcFirstLastPara="1" rIns="0" wrap="square" tIns="34275">
            <a:noAutofit/>
          </a:bodyPr>
          <a:lstStyle/>
          <a:p>
            <a:pPr indent="0" lvl="0" marL="0" rtl="0" algn="ctr">
              <a:lnSpc>
                <a:spcPct val="90000"/>
              </a:lnSpc>
              <a:spcBef>
                <a:spcPts val="0"/>
              </a:spcBef>
              <a:spcAft>
                <a:spcPts val="0"/>
              </a:spcAft>
              <a:buClr>
                <a:schemeClr val="dk1"/>
              </a:buClr>
              <a:buSzPts val="3000"/>
              <a:buFont typeface="Barlow"/>
              <a:buNone/>
            </a:pPr>
            <a:r>
              <a:rPr lang="en" sz="1600"/>
              <a:t>Reduced disk IO, and optimized</a:t>
            </a:r>
            <a:endParaRPr sz="1600"/>
          </a:p>
          <a:p>
            <a:pPr indent="0" lvl="0" marL="0" rtl="0" algn="ctr">
              <a:lnSpc>
                <a:spcPct val="90000"/>
              </a:lnSpc>
              <a:spcBef>
                <a:spcPts val="0"/>
              </a:spcBef>
              <a:spcAft>
                <a:spcPts val="0"/>
              </a:spcAft>
              <a:buClr>
                <a:schemeClr val="dk1"/>
              </a:buClr>
              <a:buSzPts val="3000"/>
              <a:buFont typeface="Barlow"/>
              <a:buNone/>
            </a:pPr>
            <a:r>
              <a:rPr lang="en" sz="1600"/>
              <a:t>around 128 MB part files</a:t>
            </a:r>
            <a:endParaRPr sz="1600"/>
          </a:p>
        </p:txBody>
      </p:sp>
      <p:sp>
        <p:nvSpPr>
          <p:cNvPr id="2584" name="Google Shape;2584;p53"/>
          <p:cNvSpPr/>
          <p:nvPr/>
        </p:nvSpPr>
        <p:spPr>
          <a:xfrm>
            <a:off x="304800" y="4749530"/>
            <a:ext cx="1143000" cy="203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pic>
        <p:nvPicPr>
          <p:cNvPr id="2586" name="Google Shape;2586;p53"/>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0" name="Shape 2590"/>
        <p:cNvGrpSpPr/>
        <p:nvPr/>
      </p:nvGrpSpPr>
      <p:grpSpPr>
        <a:xfrm>
          <a:off x="0" y="0"/>
          <a:ext cx="0" cy="0"/>
          <a:chOff x="0" y="0"/>
          <a:chExt cx="0" cy="0"/>
        </a:xfrm>
      </p:grpSpPr>
      <p:sp>
        <p:nvSpPr>
          <p:cNvPr id="2591" name="Google Shape;2591;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2" name="Google Shape;2592;p54"/>
          <p:cNvSpPr txBox="1"/>
          <p:nvPr/>
        </p:nvSpPr>
        <p:spPr>
          <a:xfrm>
            <a:off x="345735" y="2074663"/>
            <a:ext cx="8169600" cy="9942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None/>
            </a:pPr>
            <a:r>
              <a:rPr lang="en" sz="2000">
                <a:solidFill>
                  <a:srgbClr val="FFFFFF"/>
                </a:solidFill>
                <a:latin typeface="Barlow"/>
                <a:ea typeface="Barlow"/>
                <a:cs typeface="Barlow"/>
                <a:sym typeface="Barlow"/>
              </a:rPr>
              <a:t>Optimizing Apache Spark</a:t>
            </a:r>
            <a:br>
              <a:rPr lang="en" sz="2000">
                <a:solidFill>
                  <a:srgbClr val="FFFFFF"/>
                </a:solidFill>
                <a:latin typeface="Barlow"/>
                <a:ea typeface="Barlow"/>
                <a:cs typeface="Barlow"/>
                <a:sym typeface="Barlow"/>
              </a:rPr>
            </a:b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2800">
                <a:solidFill>
                  <a:srgbClr val="FFFFFF"/>
                </a:solidFill>
                <a:latin typeface="Barlow"/>
                <a:ea typeface="Barlow"/>
                <a:cs typeface="Barlow"/>
                <a:sym typeface="Barlow"/>
              </a:rPr>
              <a:t>The Five Most Common</a:t>
            </a:r>
            <a:br>
              <a:rPr lang="en" sz="2800">
                <a:solidFill>
                  <a:srgbClr val="FFFFFF"/>
                </a:solidFill>
                <a:latin typeface="Barlow"/>
                <a:ea typeface="Barlow"/>
                <a:cs typeface="Barlow"/>
                <a:sym typeface="Barlow"/>
              </a:rPr>
            </a:br>
            <a:r>
              <a:rPr lang="en" sz="2800">
                <a:solidFill>
                  <a:srgbClr val="FFFFFF"/>
                </a:solidFill>
                <a:latin typeface="Barlow"/>
                <a:ea typeface="Barlow"/>
                <a:cs typeface="Barlow"/>
                <a:sym typeface="Barlow"/>
              </a:rPr>
              <a:t>Performance Problems</a:t>
            </a:r>
            <a:endParaRPr sz="28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t/>
            </a:r>
            <a:endParaRPr sz="28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2800">
                <a:solidFill>
                  <a:srgbClr val="FFFFFF"/>
                </a:solidFill>
                <a:latin typeface="Barlow"/>
                <a:ea typeface="Barlow"/>
                <a:cs typeface="Barlow"/>
                <a:sym typeface="Barlow"/>
              </a:rPr>
              <a:t>Storage - Directory Scanning</a:t>
            </a:r>
            <a:endParaRPr sz="2800">
              <a:solidFill>
                <a:srgbClr val="FFFFFF"/>
              </a:solidFill>
              <a:latin typeface="Barlow"/>
              <a:ea typeface="Barlow"/>
              <a:cs typeface="Barlow"/>
              <a:sym typeface="Barlo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6" name="Shape 2596"/>
        <p:cNvGrpSpPr/>
        <p:nvPr/>
      </p:nvGrpSpPr>
      <p:grpSpPr>
        <a:xfrm>
          <a:off x="0" y="0"/>
          <a:ext cx="0" cy="0"/>
          <a:chOff x="0" y="0"/>
          <a:chExt cx="0" cy="0"/>
        </a:xfrm>
      </p:grpSpPr>
      <p:sp>
        <p:nvSpPr>
          <p:cNvPr id="2597" name="Google Shape;2597;p55"/>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Storage - Directory Scanning</a:t>
            </a:r>
            <a:endParaRPr/>
          </a:p>
        </p:txBody>
      </p:sp>
      <p:sp>
        <p:nvSpPr>
          <p:cNvPr id="2598" name="Google Shape;2598;p55"/>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The next version of the “Tiny Files Problem” is Directory Scanning</a:t>
            </a:r>
            <a:br>
              <a:rPr lang="en"/>
            </a:br>
            <a:endParaRPr/>
          </a:p>
          <a:p>
            <a:pPr indent="-330200" lvl="0" marL="457200" rtl="0" algn="l">
              <a:spcBef>
                <a:spcPts val="0"/>
              </a:spcBef>
              <a:spcAft>
                <a:spcPts val="0"/>
              </a:spcAft>
              <a:buSzPts val="1600"/>
              <a:buChar char="●"/>
            </a:pPr>
            <a:r>
              <a:rPr lang="en"/>
              <a:t>Here is the idea: </a:t>
            </a:r>
            <a:endParaRPr/>
          </a:p>
          <a:p>
            <a:pPr indent="-330200" lvl="1" marL="914400" rtl="0" algn="l">
              <a:spcBef>
                <a:spcPts val="0"/>
              </a:spcBef>
              <a:spcAft>
                <a:spcPts val="0"/>
              </a:spcAft>
              <a:buSzPts val="1600"/>
              <a:buChar char="■"/>
            </a:pPr>
            <a:r>
              <a:rPr lang="en"/>
              <a:t>One can list the files in a single directory</a:t>
            </a:r>
            <a:endParaRPr/>
          </a:p>
          <a:p>
            <a:pPr indent="-330200" lvl="1" marL="914400" rtl="0" algn="l">
              <a:spcBef>
                <a:spcPts val="0"/>
              </a:spcBef>
              <a:spcAft>
                <a:spcPts val="0"/>
              </a:spcAft>
              <a:buSzPts val="1600"/>
              <a:buChar char="■"/>
            </a:pPr>
            <a:r>
              <a:rPr lang="en"/>
              <a:t>A single list with thousands of files is still OK</a:t>
            </a:r>
            <a:endParaRPr/>
          </a:p>
          <a:p>
            <a:pPr indent="-330200" lvl="1" marL="914400" rtl="0" algn="l">
              <a:spcBef>
                <a:spcPts val="0"/>
              </a:spcBef>
              <a:spcAft>
                <a:spcPts val="0"/>
              </a:spcAft>
              <a:buSzPts val="1600"/>
              <a:buChar char="■"/>
            </a:pPr>
            <a:r>
              <a:rPr lang="en"/>
              <a:t>The scan still is not as bad as the overhead of reading tiny files</a:t>
            </a:r>
            <a:br>
              <a:rPr lang="en"/>
            </a:br>
            <a:endParaRPr/>
          </a:p>
          <a:p>
            <a:pPr indent="-330200" lvl="0" marL="457200" rtl="0" algn="l">
              <a:spcBef>
                <a:spcPts val="0"/>
              </a:spcBef>
              <a:spcAft>
                <a:spcPts val="0"/>
              </a:spcAft>
              <a:buSzPts val="1600"/>
              <a:buChar char="●"/>
            </a:pPr>
            <a:r>
              <a:rPr lang="en"/>
              <a:t>Highly partitioned datasets (data on disk) present a different problem:</a:t>
            </a:r>
            <a:endParaRPr/>
          </a:p>
          <a:p>
            <a:pPr indent="-330200" lvl="1" marL="914400" rtl="0" algn="l">
              <a:spcBef>
                <a:spcPts val="0"/>
              </a:spcBef>
              <a:spcAft>
                <a:spcPts val="0"/>
              </a:spcAft>
              <a:buSzPts val="1600"/>
              <a:buChar char="■"/>
            </a:pPr>
            <a:r>
              <a:rPr lang="en"/>
              <a:t>For every disk-partition there is another directory to scan</a:t>
            </a:r>
            <a:endParaRPr/>
          </a:p>
          <a:p>
            <a:pPr indent="-330200" lvl="1" marL="914400" rtl="0" algn="l">
              <a:spcBef>
                <a:spcPts val="0"/>
              </a:spcBef>
              <a:spcAft>
                <a:spcPts val="0"/>
              </a:spcAft>
              <a:buSzPts val="1600"/>
              <a:buChar char="■"/>
            </a:pPr>
            <a:r>
              <a:rPr lang="en"/>
              <a:t>Multiplied that number of directories by N secondary &amp; M tertiary partitions</a:t>
            </a:r>
            <a:endParaRPr/>
          </a:p>
          <a:p>
            <a:pPr indent="-330200" lvl="1" marL="914400" rtl="0" algn="l">
              <a:spcBef>
                <a:spcPts val="0"/>
              </a:spcBef>
              <a:spcAft>
                <a:spcPts val="0"/>
              </a:spcAft>
              <a:buSzPts val="1600"/>
              <a:buChar char="■"/>
            </a:pPr>
            <a:r>
              <a:rPr lang="en"/>
              <a:t>These have to be scanned by the driver one directory at a time</a:t>
            </a:r>
            <a:endParaRPr/>
          </a:p>
        </p:txBody>
      </p:sp>
      <p:sp>
        <p:nvSpPr>
          <p:cNvPr id="2599" name="Google Shape;2599;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
        <p:nvSpPr>
          <p:cNvPr id="2600" name="Google Shape;2600;p55"/>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1727563" y="3747575"/>
            <a:ext cx="522450" cy="522450"/>
          </a:xfrm>
          <a:prstGeom prst="rect">
            <a:avLst/>
          </a:prstGeom>
          <a:noFill/>
          <a:ln>
            <a:noFill/>
          </a:ln>
        </p:spPr>
      </p:pic>
      <p:pic>
        <p:nvPicPr>
          <p:cNvPr id="110" name="Google Shape;110;p20"/>
          <p:cNvPicPr preferRelativeResize="0"/>
          <p:nvPr/>
        </p:nvPicPr>
        <p:blipFill>
          <a:blip r:embed="rId3">
            <a:alphaModFix/>
          </a:blip>
          <a:stretch>
            <a:fillRect/>
          </a:stretch>
        </p:blipFill>
        <p:spPr>
          <a:xfrm>
            <a:off x="2328675" y="3178125"/>
            <a:ext cx="522450" cy="522450"/>
          </a:xfrm>
          <a:prstGeom prst="rect">
            <a:avLst/>
          </a:prstGeom>
          <a:noFill/>
          <a:ln>
            <a:noFill/>
          </a:ln>
        </p:spPr>
      </p:pic>
      <p:pic>
        <p:nvPicPr>
          <p:cNvPr id="111" name="Google Shape;111;p20"/>
          <p:cNvPicPr preferRelativeResize="0"/>
          <p:nvPr/>
        </p:nvPicPr>
        <p:blipFill>
          <a:blip r:embed="rId3">
            <a:alphaModFix/>
          </a:blip>
          <a:stretch>
            <a:fillRect/>
          </a:stretch>
        </p:blipFill>
        <p:spPr>
          <a:xfrm>
            <a:off x="1784325" y="3243375"/>
            <a:ext cx="522450" cy="522450"/>
          </a:xfrm>
          <a:prstGeom prst="rect">
            <a:avLst/>
          </a:prstGeom>
          <a:noFill/>
          <a:ln>
            <a:noFill/>
          </a:ln>
        </p:spPr>
      </p:pic>
      <p:pic>
        <p:nvPicPr>
          <p:cNvPr id="112" name="Google Shape;112;p20"/>
          <p:cNvPicPr preferRelativeResize="0"/>
          <p:nvPr/>
        </p:nvPicPr>
        <p:blipFill>
          <a:blip r:embed="rId3">
            <a:alphaModFix/>
          </a:blip>
          <a:stretch>
            <a:fillRect/>
          </a:stretch>
        </p:blipFill>
        <p:spPr>
          <a:xfrm>
            <a:off x="3279938" y="4005375"/>
            <a:ext cx="522450" cy="522450"/>
          </a:xfrm>
          <a:prstGeom prst="rect">
            <a:avLst/>
          </a:prstGeom>
          <a:noFill/>
          <a:ln>
            <a:noFill/>
          </a:ln>
        </p:spPr>
      </p:pic>
      <p:pic>
        <p:nvPicPr>
          <p:cNvPr id="113" name="Google Shape;113;p20"/>
          <p:cNvPicPr preferRelativeResize="0"/>
          <p:nvPr/>
        </p:nvPicPr>
        <p:blipFill>
          <a:blip r:embed="rId3">
            <a:alphaModFix/>
          </a:blip>
          <a:stretch>
            <a:fillRect/>
          </a:stretch>
        </p:blipFill>
        <p:spPr>
          <a:xfrm>
            <a:off x="2780388" y="4005375"/>
            <a:ext cx="522450" cy="522450"/>
          </a:xfrm>
          <a:prstGeom prst="rect">
            <a:avLst/>
          </a:prstGeom>
          <a:noFill/>
          <a:ln>
            <a:noFill/>
          </a:ln>
        </p:spPr>
      </p:pic>
      <p:pic>
        <p:nvPicPr>
          <p:cNvPr id="114" name="Google Shape;114;p20"/>
          <p:cNvPicPr preferRelativeResize="0"/>
          <p:nvPr/>
        </p:nvPicPr>
        <p:blipFill>
          <a:blip r:embed="rId3">
            <a:alphaModFix/>
          </a:blip>
          <a:stretch>
            <a:fillRect/>
          </a:stretch>
        </p:blipFill>
        <p:spPr>
          <a:xfrm>
            <a:off x="2829625" y="3538800"/>
            <a:ext cx="522450" cy="522450"/>
          </a:xfrm>
          <a:prstGeom prst="rect">
            <a:avLst/>
          </a:prstGeom>
          <a:noFill/>
          <a:ln>
            <a:noFill/>
          </a:ln>
        </p:spPr>
      </p:pic>
      <p:pic>
        <p:nvPicPr>
          <p:cNvPr id="115" name="Google Shape;115;p20"/>
          <p:cNvPicPr preferRelativeResize="0"/>
          <p:nvPr/>
        </p:nvPicPr>
        <p:blipFill>
          <a:blip r:embed="rId3">
            <a:alphaModFix/>
          </a:blip>
          <a:stretch>
            <a:fillRect/>
          </a:stretch>
        </p:blipFill>
        <p:spPr>
          <a:xfrm>
            <a:off x="2253975" y="3905250"/>
            <a:ext cx="522450" cy="522450"/>
          </a:xfrm>
          <a:prstGeom prst="rect">
            <a:avLst/>
          </a:prstGeom>
          <a:noFill/>
          <a:ln>
            <a:noFill/>
          </a:ln>
        </p:spPr>
      </p:pic>
      <p:pic>
        <p:nvPicPr>
          <p:cNvPr id="116" name="Google Shape;116;p20"/>
          <p:cNvPicPr preferRelativeResize="0"/>
          <p:nvPr/>
        </p:nvPicPr>
        <p:blipFill>
          <a:blip r:embed="rId3">
            <a:alphaModFix/>
          </a:blip>
          <a:stretch>
            <a:fillRect/>
          </a:stretch>
        </p:blipFill>
        <p:spPr>
          <a:xfrm>
            <a:off x="3346413" y="3494250"/>
            <a:ext cx="522450" cy="522450"/>
          </a:xfrm>
          <a:prstGeom prst="rect">
            <a:avLst/>
          </a:prstGeom>
          <a:noFill/>
          <a:ln>
            <a:noFill/>
          </a:ln>
        </p:spPr>
      </p:pic>
      <p:pic>
        <p:nvPicPr>
          <p:cNvPr id="117" name="Google Shape;117;p20"/>
          <p:cNvPicPr preferRelativeResize="0"/>
          <p:nvPr/>
        </p:nvPicPr>
        <p:blipFill>
          <a:blip r:embed="rId3">
            <a:alphaModFix/>
          </a:blip>
          <a:stretch>
            <a:fillRect/>
          </a:stretch>
        </p:blipFill>
        <p:spPr>
          <a:xfrm>
            <a:off x="3279938" y="3016350"/>
            <a:ext cx="522450" cy="522450"/>
          </a:xfrm>
          <a:prstGeom prst="rect">
            <a:avLst/>
          </a:prstGeom>
          <a:noFill/>
          <a:ln>
            <a:noFill/>
          </a:ln>
        </p:spPr>
      </p:pic>
      <p:pic>
        <p:nvPicPr>
          <p:cNvPr id="118" name="Google Shape;118;p20"/>
          <p:cNvPicPr preferRelativeResize="0"/>
          <p:nvPr/>
        </p:nvPicPr>
        <p:blipFill>
          <a:blip r:embed="rId3">
            <a:alphaModFix/>
          </a:blip>
          <a:stretch>
            <a:fillRect/>
          </a:stretch>
        </p:blipFill>
        <p:spPr>
          <a:xfrm>
            <a:off x="1407563" y="3417675"/>
            <a:ext cx="522450" cy="522450"/>
          </a:xfrm>
          <a:prstGeom prst="rect">
            <a:avLst/>
          </a:prstGeom>
          <a:noFill/>
          <a:ln>
            <a:noFill/>
          </a:ln>
        </p:spPr>
      </p:pic>
      <p:pic>
        <p:nvPicPr>
          <p:cNvPr id="119" name="Google Shape;119;p20"/>
          <p:cNvPicPr preferRelativeResize="0"/>
          <p:nvPr/>
        </p:nvPicPr>
        <p:blipFill>
          <a:blip r:embed="rId3">
            <a:alphaModFix/>
          </a:blip>
          <a:stretch>
            <a:fillRect/>
          </a:stretch>
        </p:blipFill>
        <p:spPr>
          <a:xfrm>
            <a:off x="1634650" y="3963900"/>
            <a:ext cx="522450" cy="522450"/>
          </a:xfrm>
          <a:prstGeom prst="rect">
            <a:avLst/>
          </a:prstGeom>
          <a:noFill/>
          <a:ln>
            <a:noFill/>
          </a:ln>
        </p:spPr>
      </p:pic>
      <p:pic>
        <p:nvPicPr>
          <p:cNvPr id="120" name="Google Shape;120;p20"/>
          <p:cNvPicPr preferRelativeResize="0"/>
          <p:nvPr/>
        </p:nvPicPr>
        <p:blipFill>
          <a:blip r:embed="rId3">
            <a:alphaModFix/>
          </a:blip>
          <a:stretch>
            <a:fillRect/>
          </a:stretch>
        </p:blipFill>
        <p:spPr>
          <a:xfrm>
            <a:off x="2089125" y="3482925"/>
            <a:ext cx="522450" cy="522450"/>
          </a:xfrm>
          <a:prstGeom prst="rect">
            <a:avLst/>
          </a:prstGeom>
          <a:noFill/>
          <a:ln>
            <a:noFill/>
          </a:ln>
        </p:spPr>
      </p:pic>
      <p:pic>
        <p:nvPicPr>
          <p:cNvPr id="121" name="Google Shape;121;p20"/>
          <p:cNvPicPr preferRelativeResize="0"/>
          <p:nvPr/>
        </p:nvPicPr>
        <p:blipFill>
          <a:blip r:embed="rId3">
            <a:alphaModFix/>
          </a:blip>
          <a:stretch>
            <a:fillRect/>
          </a:stretch>
        </p:blipFill>
        <p:spPr>
          <a:xfrm>
            <a:off x="2815150" y="3059950"/>
            <a:ext cx="522450" cy="522450"/>
          </a:xfrm>
          <a:prstGeom prst="rect">
            <a:avLst/>
          </a:prstGeom>
          <a:noFill/>
          <a:ln>
            <a:noFill/>
          </a:ln>
        </p:spPr>
      </p:pic>
      <p:pic>
        <p:nvPicPr>
          <p:cNvPr id="122" name="Google Shape;122;p20"/>
          <p:cNvPicPr preferRelativeResize="0"/>
          <p:nvPr/>
        </p:nvPicPr>
        <p:blipFill>
          <a:blip r:embed="rId3">
            <a:alphaModFix/>
          </a:blip>
          <a:stretch>
            <a:fillRect/>
          </a:stretch>
        </p:blipFill>
        <p:spPr>
          <a:xfrm>
            <a:off x="2537000" y="3747575"/>
            <a:ext cx="522450" cy="522450"/>
          </a:xfrm>
          <a:prstGeom prst="rect">
            <a:avLst/>
          </a:prstGeom>
          <a:noFill/>
          <a:ln>
            <a:noFill/>
          </a:ln>
        </p:spPr>
      </p:pic>
      <p:pic>
        <p:nvPicPr>
          <p:cNvPr id="123" name="Google Shape;123;p20"/>
          <p:cNvPicPr preferRelativeResize="0"/>
          <p:nvPr/>
        </p:nvPicPr>
        <p:blipFill>
          <a:blip r:embed="rId3">
            <a:alphaModFix/>
          </a:blip>
          <a:stretch>
            <a:fillRect/>
          </a:stretch>
        </p:blipFill>
        <p:spPr>
          <a:xfrm>
            <a:off x="3110500" y="3765825"/>
            <a:ext cx="522450" cy="522450"/>
          </a:xfrm>
          <a:prstGeom prst="rect">
            <a:avLst/>
          </a:prstGeom>
          <a:noFill/>
          <a:ln>
            <a:noFill/>
          </a:ln>
        </p:spPr>
      </p:pic>
      <p:pic>
        <p:nvPicPr>
          <p:cNvPr id="124" name="Google Shape;124;p20"/>
          <p:cNvPicPr preferRelativeResize="0"/>
          <p:nvPr/>
        </p:nvPicPr>
        <p:blipFill>
          <a:blip r:embed="rId3">
            <a:alphaModFix/>
          </a:blip>
          <a:stretch>
            <a:fillRect/>
          </a:stretch>
        </p:blipFill>
        <p:spPr>
          <a:xfrm>
            <a:off x="3607800" y="3747575"/>
            <a:ext cx="522450" cy="522450"/>
          </a:xfrm>
          <a:prstGeom prst="rect">
            <a:avLst/>
          </a:prstGeom>
          <a:noFill/>
          <a:ln>
            <a:noFill/>
          </a:ln>
        </p:spPr>
      </p:pic>
      <p:pic>
        <p:nvPicPr>
          <p:cNvPr id="125" name="Google Shape;125;p20"/>
          <p:cNvPicPr preferRelativeResize="0"/>
          <p:nvPr/>
        </p:nvPicPr>
        <p:blipFill>
          <a:blip r:embed="rId3">
            <a:alphaModFix/>
          </a:blip>
          <a:stretch>
            <a:fillRect/>
          </a:stretch>
        </p:blipFill>
        <p:spPr>
          <a:xfrm>
            <a:off x="3615850" y="3167175"/>
            <a:ext cx="522450" cy="522450"/>
          </a:xfrm>
          <a:prstGeom prst="rect">
            <a:avLst/>
          </a:prstGeom>
          <a:noFill/>
          <a:ln>
            <a:noFill/>
          </a:ln>
        </p:spPr>
      </p:pic>
      <p:pic>
        <p:nvPicPr>
          <p:cNvPr id="126" name="Google Shape;126;p20"/>
          <p:cNvPicPr preferRelativeResize="0"/>
          <p:nvPr/>
        </p:nvPicPr>
        <p:blipFill>
          <a:blip r:embed="rId3">
            <a:alphaModFix/>
          </a:blip>
          <a:stretch>
            <a:fillRect/>
          </a:stretch>
        </p:blipFill>
        <p:spPr>
          <a:xfrm>
            <a:off x="3110500" y="3243375"/>
            <a:ext cx="522450" cy="522450"/>
          </a:xfrm>
          <a:prstGeom prst="rect">
            <a:avLst/>
          </a:prstGeom>
          <a:noFill/>
          <a:ln>
            <a:noFill/>
          </a:ln>
        </p:spPr>
      </p:pic>
      <p:pic>
        <p:nvPicPr>
          <p:cNvPr id="127" name="Google Shape;127;p20"/>
          <p:cNvPicPr preferRelativeResize="0"/>
          <p:nvPr/>
        </p:nvPicPr>
        <p:blipFill>
          <a:blip r:embed="rId3">
            <a:alphaModFix/>
          </a:blip>
          <a:stretch>
            <a:fillRect/>
          </a:stretch>
        </p:blipFill>
        <p:spPr>
          <a:xfrm>
            <a:off x="2611575" y="3243375"/>
            <a:ext cx="522450" cy="522450"/>
          </a:xfrm>
          <a:prstGeom prst="rect">
            <a:avLst/>
          </a:prstGeom>
          <a:noFill/>
          <a:ln>
            <a:noFill/>
          </a:ln>
        </p:spPr>
      </p:pic>
      <p:pic>
        <p:nvPicPr>
          <p:cNvPr id="128" name="Google Shape;128;p20"/>
          <p:cNvPicPr preferRelativeResize="0"/>
          <p:nvPr/>
        </p:nvPicPr>
        <p:blipFill>
          <a:blip r:embed="rId3">
            <a:alphaModFix/>
          </a:blip>
          <a:stretch>
            <a:fillRect/>
          </a:stretch>
        </p:blipFill>
        <p:spPr>
          <a:xfrm>
            <a:off x="2447413" y="3417675"/>
            <a:ext cx="522450" cy="522450"/>
          </a:xfrm>
          <a:prstGeom prst="rect">
            <a:avLst/>
          </a:prstGeom>
          <a:noFill/>
          <a:ln>
            <a:noFill/>
          </a:ln>
        </p:spPr>
      </p:pic>
      <p:pic>
        <p:nvPicPr>
          <p:cNvPr id="129" name="Google Shape;129;p20"/>
          <p:cNvPicPr preferRelativeResize="0"/>
          <p:nvPr/>
        </p:nvPicPr>
        <p:blipFill>
          <a:blip r:embed="rId3">
            <a:alphaModFix/>
          </a:blip>
          <a:stretch>
            <a:fillRect/>
          </a:stretch>
        </p:blipFill>
        <p:spPr>
          <a:xfrm>
            <a:off x="3065700" y="3494250"/>
            <a:ext cx="522450" cy="522450"/>
          </a:xfrm>
          <a:prstGeom prst="rect">
            <a:avLst/>
          </a:prstGeom>
          <a:noFill/>
          <a:ln>
            <a:noFill/>
          </a:ln>
        </p:spPr>
      </p:pic>
      <p:pic>
        <p:nvPicPr>
          <p:cNvPr id="130" name="Google Shape;130;p20"/>
          <p:cNvPicPr preferRelativeResize="0"/>
          <p:nvPr/>
        </p:nvPicPr>
        <p:blipFill>
          <a:blip r:embed="rId3">
            <a:alphaModFix/>
          </a:blip>
          <a:stretch>
            <a:fillRect/>
          </a:stretch>
        </p:blipFill>
        <p:spPr>
          <a:xfrm>
            <a:off x="3570125" y="3365250"/>
            <a:ext cx="522450" cy="522450"/>
          </a:xfrm>
          <a:prstGeom prst="rect">
            <a:avLst/>
          </a:prstGeom>
          <a:noFill/>
          <a:ln>
            <a:noFill/>
          </a:ln>
        </p:spPr>
      </p:pic>
      <p:pic>
        <p:nvPicPr>
          <p:cNvPr id="131" name="Google Shape;131;p20"/>
          <p:cNvPicPr preferRelativeResize="0"/>
          <p:nvPr/>
        </p:nvPicPr>
        <p:blipFill>
          <a:blip r:embed="rId4">
            <a:alphaModFix/>
          </a:blip>
          <a:stretch>
            <a:fillRect/>
          </a:stretch>
        </p:blipFill>
        <p:spPr>
          <a:xfrm>
            <a:off x="1587208" y="1352550"/>
            <a:ext cx="434925" cy="434925"/>
          </a:xfrm>
          <a:prstGeom prst="rect">
            <a:avLst/>
          </a:prstGeom>
          <a:noFill/>
          <a:ln>
            <a:noFill/>
          </a:ln>
        </p:spPr>
      </p:pic>
      <p:pic>
        <p:nvPicPr>
          <p:cNvPr id="132" name="Google Shape;132;p20"/>
          <p:cNvPicPr preferRelativeResize="0"/>
          <p:nvPr/>
        </p:nvPicPr>
        <p:blipFill>
          <a:blip r:embed="rId3">
            <a:alphaModFix/>
          </a:blip>
          <a:stretch>
            <a:fillRect/>
          </a:stretch>
        </p:blipFill>
        <p:spPr>
          <a:xfrm>
            <a:off x="1467238" y="3704600"/>
            <a:ext cx="522450" cy="522450"/>
          </a:xfrm>
          <a:prstGeom prst="rect">
            <a:avLst/>
          </a:prstGeom>
          <a:noFill/>
          <a:ln>
            <a:noFill/>
          </a:ln>
        </p:spPr>
      </p:pic>
      <p:pic>
        <p:nvPicPr>
          <p:cNvPr id="133" name="Google Shape;133;p20"/>
          <p:cNvPicPr preferRelativeResize="0"/>
          <p:nvPr/>
        </p:nvPicPr>
        <p:blipFill>
          <a:blip r:embed="rId3">
            <a:alphaModFix/>
          </a:blip>
          <a:stretch>
            <a:fillRect/>
          </a:stretch>
        </p:blipFill>
        <p:spPr>
          <a:xfrm>
            <a:off x="2068350" y="3135150"/>
            <a:ext cx="522450" cy="522450"/>
          </a:xfrm>
          <a:prstGeom prst="rect">
            <a:avLst/>
          </a:prstGeom>
          <a:noFill/>
          <a:ln>
            <a:noFill/>
          </a:ln>
        </p:spPr>
      </p:pic>
      <p:pic>
        <p:nvPicPr>
          <p:cNvPr id="134" name="Google Shape;134;p20"/>
          <p:cNvPicPr preferRelativeResize="0"/>
          <p:nvPr/>
        </p:nvPicPr>
        <p:blipFill>
          <a:blip r:embed="rId3">
            <a:alphaModFix/>
          </a:blip>
          <a:stretch>
            <a:fillRect/>
          </a:stretch>
        </p:blipFill>
        <p:spPr>
          <a:xfrm>
            <a:off x="1524000" y="3200400"/>
            <a:ext cx="522450" cy="522450"/>
          </a:xfrm>
          <a:prstGeom prst="rect">
            <a:avLst/>
          </a:prstGeom>
          <a:noFill/>
          <a:ln>
            <a:noFill/>
          </a:ln>
        </p:spPr>
      </p:pic>
      <p:pic>
        <p:nvPicPr>
          <p:cNvPr id="135" name="Google Shape;135;p20"/>
          <p:cNvPicPr preferRelativeResize="0"/>
          <p:nvPr/>
        </p:nvPicPr>
        <p:blipFill>
          <a:blip r:embed="rId4">
            <a:alphaModFix/>
          </a:blip>
          <a:stretch>
            <a:fillRect/>
          </a:stretch>
        </p:blipFill>
        <p:spPr>
          <a:xfrm>
            <a:off x="1739608" y="1504950"/>
            <a:ext cx="434925" cy="434925"/>
          </a:xfrm>
          <a:prstGeom prst="rect">
            <a:avLst/>
          </a:prstGeom>
          <a:noFill/>
          <a:ln>
            <a:noFill/>
          </a:ln>
        </p:spPr>
      </p:pic>
      <p:pic>
        <p:nvPicPr>
          <p:cNvPr id="136" name="Google Shape;136;p20"/>
          <p:cNvPicPr preferRelativeResize="0"/>
          <p:nvPr/>
        </p:nvPicPr>
        <p:blipFill>
          <a:blip r:embed="rId4">
            <a:alphaModFix/>
          </a:blip>
          <a:stretch>
            <a:fillRect/>
          </a:stretch>
        </p:blipFill>
        <p:spPr>
          <a:xfrm>
            <a:off x="1905000" y="1349325"/>
            <a:ext cx="434925" cy="434925"/>
          </a:xfrm>
          <a:prstGeom prst="rect">
            <a:avLst/>
          </a:prstGeom>
          <a:noFill/>
          <a:ln>
            <a:noFill/>
          </a:ln>
        </p:spPr>
      </p:pic>
      <p:pic>
        <p:nvPicPr>
          <p:cNvPr id="137" name="Google Shape;137;p20"/>
          <p:cNvPicPr preferRelativeResize="0"/>
          <p:nvPr/>
        </p:nvPicPr>
        <p:blipFill>
          <a:blip r:embed="rId4">
            <a:alphaModFix/>
          </a:blip>
          <a:stretch>
            <a:fillRect/>
          </a:stretch>
        </p:blipFill>
        <p:spPr>
          <a:xfrm>
            <a:off x="1524000" y="1066800"/>
            <a:ext cx="434925" cy="434925"/>
          </a:xfrm>
          <a:prstGeom prst="rect">
            <a:avLst/>
          </a:prstGeom>
          <a:noFill/>
          <a:ln>
            <a:noFill/>
          </a:ln>
        </p:spPr>
      </p:pic>
      <p:pic>
        <p:nvPicPr>
          <p:cNvPr id="138" name="Google Shape;138;p20"/>
          <p:cNvPicPr preferRelativeResize="0"/>
          <p:nvPr/>
        </p:nvPicPr>
        <p:blipFill>
          <a:blip r:embed="rId4">
            <a:alphaModFix/>
          </a:blip>
          <a:stretch>
            <a:fillRect/>
          </a:stretch>
        </p:blipFill>
        <p:spPr>
          <a:xfrm>
            <a:off x="1828800" y="1120725"/>
            <a:ext cx="434925" cy="434925"/>
          </a:xfrm>
          <a:prstGeom prst="rect">
            <a:avLst/>
          </a:prstGeom>
          <a:noFill/>
          <a:ln>
            <a:noFill/>
          </a:ln>
        </p:spPr>
      </p:pic>
      <p:pic>
        <p:nvPicPr>
          <p:cNvPr id="139" name="Google Shape;139;p20"/>
          <p:cNvPicPr preferRelativeResize="0"/>
          <p:nvPr/>
        </p:nvPicPr>
        <p:blipFill>
          <a:blip r:embed="rId4">
            <a:alphaModFix/>
          </a:blip>
          <a:stretch>
            <a:fillRect/>
          </a:stretch>
        </p:blipFill>
        <p:spPr>
          <a:xfrm>
            <a:off x="1815808" y="1123950"/>
            <a:ext cx="434925" cy="434925"/>
          </a:xfrm>
          <a:prstGeom prst="rect">
            <a:avLst/>
          </a:prstGeom>
          <a:noFill/>
          <a:ln>
            <a:noFill/>
          </a:ln>
        </p:spPr>
      </p:pic>
      <p:pic>
        <p:nvPicPr>
          <p:cNvPr id="140" name="Google Shape;140;p20"/>
          <p:cNvPicPr preferRelativeResize="0"/>
          <p:nvPr/>
        </p:nvPicPr>
        <p:blipFill>
          <a:blip r:embed="rId4">
            <a:alphaModFix/>
          </a:blip>
          <a:stretch>
            <a:fillRect/>
          </a:stretch>
        </p:blipFill>
        <p:spPr>
          <a:xfrm>
            <a:off x="1968208" y="1276350"/>
            <a:ext cx="434925" cy="434925"/>
          </a:xfrm>
          <a:prstGeom prst="rect">
            <a:avLst/>
          </a:prstGeom>
          <a:noFill/>
          <a:ln>
            <a:noFill/>
          </a:ln>
        </p:spPr>
      </p:pic>
      <p:pic>
        <p:nvPicPr>
          <p:cNvPr id="141" name="Google Shape;141;p20"/>
          <p:cNvPicPr preferRelativeResize="0"/>
          <p:nvPr/>
        </p:nvPicPr>
        <p:blipFill>
          <a:blip r:embed="rId4">
            <a:alphaModFix/>
          </a:blip>
          <a:stretch>
            <a:fillRect/>
          </a:stretch>
        </p:blipFill>
        <p:spPr>
          <a:xfrm>
            <a:off x="2133600" y="1120725"/>
            <a:ext cx="434925" cy="434925"/>
          </a:xfrm>
          <a:prstGeom prst="rect">
            <a:avLst/>
          </a:prstGeom>
          <a:noFill/>
          <a:ln>
            <a:noFill/>
          </a:ln>
        </p:spPr>
      </p:pic>
      <p:pic>
        <p:nvPicPr>
          <p:cNvPr id="142" name="Google Shape;142;p20"/>
          <p:cNvPicPr preferRelativeResize="0"/>
          <p:nvPr/>
        </p:nvPicPr>
        <p:blipFill>
          <a:blip r:embed="rId4">
            <a:alphaModFix/>
          </a:blip>
          <a:stretch>
            <a:fillRect/>
          </a:stretch>
        </p:blipFill>
        <p:spPr>
          <a:xfrm>
            <a:off x="1752600" y="838200"/>
            <a:ext cx="434925" cy="434925"/>
          </a:xfrm>
          <a:prstGeom prst="rect">
            <a:avLst/>
          </a:prstGeom>
          <a:noFill/>
          <a:ln>
            <a:noFill/>
          </a:ln>
        </p:spPr>
      </p:pic>
      <p:pic>
        <p:nvPicPr>
          <p:cNvPr id="143" name="Google Shape;143;p20"/>
          <p:cNvPicPr preferRelativeResize="0"/>
          <p:nvPr/>
        </p:nvPicPr>
        <p:blipFill>
          <a:blip r:embed="rId4">
            <a:alphaModFix/>
          </a:blip>
          <a:stretch>
            <a:fillRect/>
          </a:stretch>
        </p:blipFill>
        <p:spPr>
          <a:xfrm>
            <a:off x="2057400" y="892125"/>
            <a:ext cx="434925" cy="434925"/>
          </a:xfrm>
          <a:prstGeom prst="rect">
            <a:avLst/>
          </a:prstGeom>
          <a:noFill/>
          <a:ln>
            <a:noFill/>
          </a:ln>
        </p:spPr>
      </p:pic>
      <p:pic>
        <p:nvPicPr>
          <p:cNvPr id="144" name="Google Shape;144;p20"/>
          <p:cNvPicPr preferRelativeResize="0"/>
          <p:nvPr/>
        </p:nvPicPr>
        <p:blipFill>
          <a:blip r:embed="rId4">
            <a:alphaModFix/>
          </a:blip>
          <a:stretch>
            <a:fillRect/>
          </a:stretch>
        </p:blipFill>
        <p:spPr>
          <a:xfrm>
            <a:off x="1968208" y="1428750"/>
            <a:ext cx="434925" cy="434925"/>
          </a:xfrm>
          <a:prstGeom prst="rect">
            <a:avLst/>
          </a:prstGeom>
          <a:noFill/>
          <a:ln>
            <a:noFill/>
          </a:ln>
        </p:spPr>
      </p:pic>
      <p:pic>
        <p:nvPicPr>
          <p:cNvPr id="145" name="Google Shape;145;p20"/>
          <p:cNvPicPr preferRelativeResize="0"/>
          <p:nvPr/>
        </p:nvPicPr>
        <p:blipFill>
          <a:blip r:embed="rId4">
            <a:alphaModFix/>
          </a:blip>
          <a:stretch>
            <a:fillRect/>
          </a:stretch>
        </p:blipFill>
        <p:spPr>
          <a:xfrm>
            <a:off x="2120608" y="1581150"/>
            <a:ext cx="434925" cy="434925"/>
          </a:xfrm>
          <a:prstGeom prst="rect">
            <a:avLst/>
          </a:prstGeom>
          <a:noFill/>
          <a:ln>
            <a:noFill/>
          </a:ln>
        </p:spPr>
      </p:pic>
      <p:pic>
        <p:nvPicPr>
          <p:cNvPr id="146" name="Google Shape;146;p20"/>
          <p:cNvPicPr preferRelativeResize="0"/>
          <p:nvPr/>
        </p:nvPicPr>
        <p:blipFill>
          <a:blip r:embed="rId4">
            <a:alphaModFix/>
          </a:blip>
          <a:stretch>
            <a:fillRect/>
          </a:stretch>
        </p:blipFill>
        <p:spPr>
          <a:xfrm>
            <a:off x="2286000" y="1425525"/>
            <a:ext cx="434925" cy="434925"/>
          </a:xfrm>
          <a:prstGeom prst="rect">
            <a:avLst/>
          </a:prstGeom>
          <a:noFill/>
          <a:ln>
            <a:noFill/>
          </a:ln>
        </p:spPr>
      </p:pic>
      <p:pic>
        <p:nvPicPr>
          <p:cNvPr id="147" name="Google Shape;147;p20"/>
          <p:cNvPicPr preferRelativeResize="0"/>
          <p:nvPr/>
        </p:nvPicPr>
        <p:blipFill>
          <a:blip r:embed="rId4">
            <a:alphaModFix/>
          </a:blip>
          <a:stretch>
            <a:fillRect/>
          </a:stretch>
        </p:blipFill>
        <p:spPr>
          <a:xfrm>
            <a:off x="1905000" y="1143000"/>
            <a:ext cx="434925" cy="434925"/>
          </a:xfrm>
          <a:prstGeom prst="rect">
            <a:avLst/>
          </a:prstGeom>
          <a:noFill/>
          <a:ln>
            <a:noFill/>
          </a:ln>
        </p:spPr>
      </p:pic>
      <p:pic>
        <p:nvPicPr>
          <p:cNvPr id="148" name="Google Shape;148;p20"/>
          <p:cNvPicPr preferRelativeResize="0"/>
          <p:nvPr/>
        </p:nvPicPr>
        <p:blipFill>
          <a:blip r:embed="rId4">
            <a:alphaModFix/>
          </a:blip>
          <a:stretch>
            <a:fillRect/>
          </a:stretch>
        </p:blipFill>
        <p:spPr>
          <a:xfrm>
            <a:off x="2209800" y="1196925"/>
            <a:ext cx="434925" cy="434925"/>
          </a:xfrm>
          <a:prstGeom prst="rect">
            <a:avLst/>
          </a:prstGeom>
          <a:noFill/>
          <a:ln>
            <a:noFill/>
          </a:ln>
        </p:spPr>
      </p:pic>
      <p:pic>
        <p:nvPicPr>
          <p:cNvPr id="149" name="Google Shape;149;p20"/>
          <p:cNvPicPr preferRelativeResize="0"/>
          <p:nvPr/>
        </p:nvPicPr>
        <p:blipFill>
          <a:blip r:embed="rId4">
            <a:alphaModFix/>
          </a:blip>
          <a:stretch>
            <a:fillRect/>
          </a:stretch>
        </p:blipFill>
        <p:spPr>
          <a:xfrm>
            <a:off x="2295283" y="1047750"/>
            <a:ext cx="434925" cy="434925"/>
          </a:xfrm>
          <a:prstGeom prst="rect">
            <a:avLst/>
          </a:prstGeom>
          <a:noFill/>
          <a:ln>
            <a:noFill/>
          </a:ln>
        </p:spPr>
      </p:pic>
      <p:pic>
        <p:nvPicPr>
          <p:cNvPr id="150" name="Google Shape;150;p20"/>
          <p:cNvPicPr preferRelativeResize="0"/>
          <p:nvPr/>
        </p:nvPicPr>
        <p:blipFill>
          <a:blip r:embed="rId4">
            <a:alphaModFix/>
          </a:blip>
          <a:stretch>
            <a:fillRect/>
          </a:stretch>
        </p:blipFill>
        <p:spPr>
          <a:xfrm>
            <a:off x="2447683" y="1200150"/>
            <a:ext cx="434925" cy="434925"/>
          </a:xfrm>
          <a:prstGeom prst="rect">
            <a:avLst/>
          </a:prstGeom>
          <a:noFill/>
          <a:ln>
            <a:noFill/>
          </a:ln>
        </p:spPr>
      </p:pic>
      <p:pic>
        <p:nvPicPr>
          <p:cNvPr id="151" name="Google Shape;151;p20"/>
          <p:cNvPicPr preferRelativeResize="0"/>
          <p:nvPr/>
        </p:nvPicPr>
        <p:blipFill>
          <a:blip r:embed="rId4">
            <a:alphaModFix/>
          </a:blip>
          <a:stretch>
            <a:fillRect/>
          </a:stretch>
        </p:blipFill>
        <p:spPr>
          <a:xfrm>
            <a:off x="2613075" y="1044525"/>
            <a:ext cx="434925" cy="434925"/>
          </a:xfrm>
          <a:prstGeom prst="rect">
            <a:avLst/>
          </a:prstGeom>
          <a:noFill/>
          <a:ln>
            <a:noFill/>
          </a:ln>
        </p:spPr>
      </p:pic>
      <p:pic>
        <p:nvPicPr>
          <p:cNvPr id="152" name="Google Shape;152;p20"/>
          <p:cNvPicPr preferRelativeResize="0"/>
          <p:nvPr/>
        </p:nvPicPr>
        <p:blipFill>
          <a:blip r:embed="rId4">
            <a:alphaModFix/>
          </a:blip>
          <a:stretch>
            <a:fillRect/>
          </a:stretch>
        </p:blipFill>
        <p:spPr>
          <a:xfrm>
            <a:off x="2232075" y="762000"/>
            <a:ext cx="434925" cy="434925"/>
          </a:xfrm>
          <a:prstGeom prst="rect">
            <a:avLst/>
          </a:prstGeom>
          <a:noFill/>
          <a:ln>
            <a:noFill/>
          </a:ln>
        </p:spPr>
      </p:pic>
      <p:pic>
        <p:nvPicPr>
          <p:cNvPr id="153" name="Google Shape;153;p20"/>
          <p:cNvPicPr preferRelativeResize="0"/>
          <p:nvPr/>
        </p:nvPicPr>
        <p:blipFill>
          <a:blip r:embed="rId4">
            <a:alphaModFix/>
          </a:blip>
          <a:stretch>
            <a:fillRect/>
          </a:stretch>
        </p:blipFill>
        <p:spPr>
          <a:xfrm>
            <a:off x="2536875" y="815925"/>
            <a:ext cx="434925" cy="434925"/>
          </a:xfrm>
          <a:prstGeom prst="rect">
            <a:avLst/>
          </a:prstGeom>
          <a:noFill/>
          <a:ln>
            <a:noFill/>
          </a:ln>
        </p:spPr>
      </p:pic>
      <p:pic>
        <p:nvPicPr>
          <p:cNvPr id="154" name="Google Shape;154;p20"/>
          <p:cNvPicPr preferRelativeResize="0"/>
          <p:nvPr/>
        </p:nvPicPr>
        <p:blipFill>
          <a:blip r:embed="rId4">
            <a:alphaModFix/>
          </a:blip>
          <a:stretch>
            <a:fillRect/>
          </a:stretch>
        </p:blipFill>
        <p:spPr>
          <a:xfrm>
            <a:off x="2752483" y="1047750"/>
            <a:ext cx="434925" cy="434925"/>
          </a:xfrm>
          <a:prstGeom prst="rect">
            <a:avLst/>
          </a:prstGeom>
          <a:noFill/>
          <a:ln>
            <a:noFill/>
          </a:ln>
        </p:spPr>
      </p:pic>
      <p:pic>
        <p:nvPicPr>
          <p:cNvPr id="155" name="Google Shape;155;p20"/>
          <p:cNvPicPr preferRelativeResize="0"/>
          <p:nvPr/>
        </p:nvPicPr>
        <p:blipFill>
          <a:blip r:embed="rId4">
            <a:alphaModFix/>
          </a:blip>
          <a:stretch>
            <a:fillRect/>
          </a:stretch>
        </p:blipFill>
        <p:spPr>
          <a:xfrm>
            <a:off x="2904883" y="1200150"/>
            <a:ext cx="434925" cy="434925"/>
          </a:xfrm>
          <a:prstGeom prst="rect">
            <a:avLst/>
          </a:prstGeom>
          <a:noFill/>
          <a:ln>
            <a:noFill/>
          </a:ln>
        </p:spPr>
      </p:pic>
      <p:pic>
        <p:nvPicPr>
          <p:cNvPr id="156" name="Google Shape;156;p20"/>
          <p:cNvPicPr preferRelativeResize="0"/>
          <p:nvPr/>
        </p:nvPicPr>
        <p:blipFill>
          <a:blip r:embed="rId4">
            <a:alphaModFix/>
          </a:blip>
          <a:stretch>
            <a:fillRect/>
          </a:stretch>
        </p:blipFill>
        <p:spPr>
          <a:xfrm>
            <a:off x="3070275" y="1044525"/>
            <a:ext cx="434925" cy="434925"/>
          </a:xfrm>
          <a:prstGeom prst="rect">
            <a:avLst/>
          </a:prstGeom>
          <a:noFill/>
          <a:ln>
            <a:noFill/>
          </a:ln>
        </p:spPr>
      </p:pic>
      <p:pic>
        <p:nvPicPr>
          <p:cNvPr id="157" name="Google Shape;157;p20"/>
          <p:cNvPicPr preferRelativeResize="0"/>
          <p:nvPr/>
        </p:nvPicPr>
        <p:blipFill>
          <a:blip r:embed="rId4">
            <a:alphaModFix/>
          </a:blip>
          <a:stretch>
            <a:fillRect/>
          </a:stretch>
        </p:blipFill>
        <p:spPr>
          <a:xfrm>
            <a:off x="2689275" y="762000"/>
            <a:ext cx="434925" cy="434925"/>
          </a:xfrm>
          <a:prstGeom prst="rect">
            <a:avLst/>
          </a:prstGeom>
          <a:noFill/>
          <a:ln>
            <a:noFill/>
          </a:ln>
        </p:spPr>
      </p:pic>
      <p:pic>
        <p:nvPicPr>
          <p:cNvPr id="158" name="Google Shape;158;p20"/>
          <p:cNvPicPr preferRelativeResize="0"/>
          <p:nvPr/>
        </p:nvPicPr>
        <p:blipFill>
          <a:blip r:embed="rId4">
            <a:alphaModFix/>
          </a:blip>
          <a:stretch>
            <a:fillRect/>
          </a:stretch>
        </p:blipFill>
        <p:spPr>
          <a:xfrm>
            <a:off x="2994075" y="815925"/>
            <a:ext cx="434925" cy="434925"/>
          </a:xfrm>
          <a:prstGeom prst="rect">
            <a:avLst/>
          </a:prstGeom>
          <a:noFill/>
          <a:ln>
            <a:noFill/>
          </a:ln>
        </p:spPr>
      </p:pic>
      <p:pic>
        <p:nvPicPr>
          <p:cNvPr id="159" name="Google Shape;159;p20"/>
          <p:cNvPicPr preferRelativeResize="0"/>
          <p:nvPr/>
        </p:nvPicPr>
        <p:blipFill>
          <a:blip r:embed="rId4">
            <a:alphaModFix/>
          </a:blip>
          <a:stretch>
            <a:fillRect/>
          </a:stretch>
        </p:blipFill>
        <p:spPr>
          <a:xfrm>
            <a:off x="2523883" y="1546275"/>
            <a:ext cx="434925" cy="434925"/>
          </a:xfrm>
          <a:prstGeom prst="rect">
            <a:avLst/>
          </a:prstGeom>
          <a:noFill/>
          <a:ln>
            <a:noFill/>
          </a:ln>
        </p:spPr>
      </p:pic>
      <p:pic>
        <p:nvPicPr>
          <p:cNvPr id="160" name="Google Shape;160;p20"/>
          <p:cNvPicPr preferRelativeResize="0"/>
          <p:nvPr/>
        </p:nvPicPr>
        <p:blipFill>
          <a:blip r:embed="rId4">
            <a:alphaModFix/>
          </a:blip>
          <a:stretch>
            <a:fillRect/>
          </a:stretch>
        </p:blipFill>
        <p:spPr>
          <a:xfrm>
            <a:off x="2676283" y="1698675"/>
            <a:ext cx="434925" cy="434925"/>
          </a:xfrm>
          <a:prstGeom prst="rect">
            <a:avLst/>
          </a:prstGeom>
          <a:noFill/>
          <a:ln>
            <a:noFill/>
          </a:ln>
        </p:spPr>
      </p:pic>
      <p:pic>
        <p:nvPicPr>
          <p:cNvPr id="161" name="Google Shape;161;p20"/>
          <p:cNvPicPr preferRelativeResize="0"/>
          <p:nvPr/>
        </p:nvPicPr>
        <p:blipFill>
          <a:blip r:embed="rId4">
            <a:alphaModFix/>
          </a:blip>
          <a:stretch>
            <a:fillRect/>
          </a:stretch>
        </p:blipFill>
        <p:spPr>
          <a:xfrm>
            <a:off x="2841675" y="1543050"/>
            <a:ext cx="434925" cy="434925"/>
          </a:xfrm>
          <a:prstGeom prst="rect">
            <a:avLst/>
          </a:prstGeom>
          <a:noFill/>
          <a:ln>
            <a:noFill/>
          </a:ln>
        </p:spPr>
      </p:pic>
      <p:pic>
        <p:nvPicPr>
          <p:cNvPr id="162" name="Google Shape;162;p20"/>
          <p:cNvPicPr preferRelativeResize="0"/>
          <p:nvPr/>
        </p:nvPicPr>
        <p:blipFill>
          <a:blip r:embed="rId4">
            <a:alphaModFix/>
          </a:blip>
          <a:stretch>
            <a:fillRect/>
          </a:stretch>
        </p:blipFill>
        <p:spPr>
          <a:xfrm>
            <a:off x="2460675" y="1260525"/>
            <a:ext cx="434925" cy="434925"/>
          </a:xfrm>
          <a:prstGeom prst="rect">
            <a:avLst/>
          </a:prstGeom>
          <a:noFill/>
          <a:ln>
            <a:noFill/>
          </a:ln>
        </p:spPr>
      </p:pic>
      <p:pic>
        <p:nvPicPr>
          <p:cNvPr id="163" name="Google Shape;163;p20"/>
          <p:cNvPicPr preferRelativeResize="0"/>
          <p:nvPr/>
        </p:nvPicPr>
        <p:blipFill>
          <a:blip r:embed="rId4">
            <a:alphaModFix/>
          </a:blip>
          <a:stretch>
            <a:fillRect/>
          </a:stretch>
        </p:blipFill>
        <p:spPr>
          <a:xfrm>
            <a:off x="2765475" y="1314450"/>
            <a:ext cx="434925" cy="434925"/>
          </a:xfrm>
          <a:prstGeom prst="rect">
            <a:avLst/>
          </a:prstGeom>
          <a:noFill/>
          <a:ln>
            <a:noFill/>
          </a:ln>
        </p:spPr>
      </p:pic>
      <p:pic>
        <p:nvPicPr>
          <p:cNvPr id="164" name="Google Shape;164;p20"/>
          <p:cNvPicPr preferRelativeResize="0"/>
          <p:nvPr/>
        </p:nvPicPr>
        <p:blipFill>
          <a:blip r:embed="rId4">
            <a:alphaModFix/>
          </a:blip>
          <a:stretch>
            <a:fillRect/>
          </a:stretch>
        </p:blipFill>
        <p:spPr>
          <a:xfrm>
            <a:off x="2981083" y="1622475"/>
            <a:ext cx="434925" cy="434925"/>
          </a:xfrm>
          <a:prstGeom prst="rect">
            <a:avLst/>
          </a:prstGeom>
          <a:noFill/>
          <a:ln>
            <a:noFill/>
          </a:ln>
        </p:spPr>
      </p:pic>
      <p:pic>
        <p:nvPicPr>
          <p:cNvPr id="165" name="Google Shape;165;p20"/>
          <p:cNvPicPr preferRelativeResize="0"/>
          <p:nvPr/>
        </p:nvPicPr>
        <p:blipFill>
          <a:blip r:embed="rId4">
            <a:alphaModFix/>
          </a:blip>
          <a:stretch>
            <a:fillRect/>
          </a:stretch>
        </p:blipFill>
        <p:spPr>
          <a:xfrm>
            <a:off x="3133483" y="1774875"/>
            <a:ext cx="434925" cy="434925"/>
          </a:xfrm>
          <a:prstGeom prst="rect">
            <a:avLst/>
          </a:prstGeom>
          <a:noFill/>
          <a:ln>
            <a:noFill/>
          </a:ln>
        </p:spPr>
      </p:pic>
      <p:pic>
        <p:nvPicPr>
          <p:cNvPr id="166" name="Google Shape;166;p20"/>
          <p:cNvPicPr preferRelativeResize="0"/>
          <p:nvPr/>
        </p:nvPicPr>
        <p:blipFill>
          <a:blip r:embed="rId4">
            <a:alphaModFix/>
          </a:blip>
          <a:stretch>
            <a:fillRect/>
          </a:stretch>
        </p:blipFill>
        <p:spPr>
          <a:xfrm>
            <a:off x="3298875" y="1619250"/>
            <a:ext cx="434925" cy="434925"/>
          </a:xfrm>
          <a:prstGeom prst="rect">
            <a:avLst/>
          </a:prstGeom>
          <a:noFill/>
          <a:ln>
            <a:noFill/>
          </a:ln>
        </p:spPr>
      </p:pic>
      <p:pic>
        <p:nvPicPr>
          <p:cNvPr id="167" name="Google Shape;167;p20"/>
          <p:cNvPicPr preferRelativeResize="0"/>
          <p:nvPr/>
        </p:nvPicPr>
        <p:blipFill>
          <a:blip r:embed="rId4">
            <a:alphaModFix/>
          </a:blip>
          <a:stretch>
            <a:fillRect/>
          </a:stretch>
        </p:blipFill>
        <p:spPr>
          <a:xfrm>
            <a:off x="3222675" y="1390650"/>
            <a:ext cx="434925" cy="434925"/>
          </a:xfrm>
          <a:prstGeom prst="rect">
            <a:avLst/>
          </a:prstGeom>
          <a:noFill/>
          <a:ln>
            <a:noFill/>
          </a:ln>
        </p:spPr>
      </p:pic>
      <p:pic>
        <p:nvPicPr>
          <p:cNvPr id="168" name="Google Shape;168;p20"/>
          <p:cNvPicPr preferRelativeResize="0"/>
          <p:nvPr/>
        </p:nvPicPr>
        <p:blipFill>
          <a:blip r:embed="rId4">
            <a:alphaModFix/>
          </a:blip>
          <a:stretch>
            <a:fillRect/>
          </a:stretch>
        </p:blipFill>
        <p:spPr>
          <a:xfrm>
            <a:off x="3209683" y="971550"/>
            <a:ext cx="434925" cy="434925"/>
          </a:xfrm>
          <a:prstGeom prst="rect">
            <a:avLst/>
          </a:prstGeom>
          <a:noFill/>
          <a:ln>
            <a:noFill/>
          </a:ln>
        </p:spPr>
      </p:pic>
      <p:pic>
        <p:nvPicPr>
          <p:cNvPr id="169" name="Google Shape;169;p20"/>
          <p:cNvPicPr preferRelativeResize="0"/>
          <p:nvPr/>
        </p:nvPicPr>
        <p:blipFill>
          <a:blip r:embed="rId4">
            <a:alphaModFix/>
          </a:blip>
          <a:stretch>
            <a:fillRect/>
          </a:stretch>
        </p:blipFill>
        <p:spPr>
          <a:xfrm>
            <a:off x="3362083" y="1123950"/>
            <a:ext cx="434925" cy="434925"/>
          </a:xfrm>
          <a:prstGeom prst="rect">
            <a:avLst/>
          </a:prstGeom>
          <a:noFill/>
          <a:ln>
            <a:noFill/>
          </a:ln>
        </p:spPr>
      </p:pic>
      <p:pic>
        <p:nvPicPr>
          <p:cNvPr id="170" name="Google Shape;170;p20"/>
          <p:cNvPicPr preferRelativeResize="0"/>
          <p:nvPr/>
        </p:nvPicPr>
        <p:blipFill>
          <a:blip r:embed="rId4">
            <a:alphaModFix/>
          </a:blip>
          <a:stretch>
            <a:fillRect/>
          </a:stretch>
        </p:blipFill>
        <p:spPr>
          <a:xfrm>
            <a:off x="3527475" y="968325"/>
            <a:ext cx="434925" cy="434925"/>
          </a:xfrm>
          <a:prstGeom prst="rect">
            <a:avLst/>
          </a:prstGeom>
          <a:noFill/>
          <a:ln>
            <a:noFill/>
          </a:ln>
        </p:spPr>
      </p:pic>
      <p:pic>
        <p:nvPicPr>
          <p:cNvPr id="171" name="Google Shape;171;p20"/>
          <p:cNvPicPr preferRelativeResize="0"/>
          <p:nvPr/>
        </p:nvPicPr>
        <p:blipFill>
          <a:blip r:embed="rId4">
            <a:alphaModFix/>
          </a:blip>
          <a:stretch>
            <a:fillRect/>
          </a:stretch>
        </p:blipFill>
        <p:spPr>
          <a:xfrm>
            <a:off x="3146475" y="685800"/>
            <a:ext cx="434925" cy="434925"/>
          </a:xfrm>
          <a:prstGeom prst="rect">
            <a:avLst/>
          </a:prstGeom>
          <a:noFill/>
          <a:ln>
            <a:noFill/>
          </a:ln>
        </p:spPr>
      </p:pic>
      <p:pic>
        <p:nvPicPr>
          <p:cNvPr id="172" name="Google Shape;172;p20"/>
          <p:cNvPicPr preferRelativeResize="0"/>
          <p:nvPr/>
        </p:nvPicPr>
        <p:blipFill>
          <a:blip r:embed="rId4">
            <a:alphaModFix/>
          </a:blip>
          <a:stretch>
            <a:fillRect/>
          </a:stretch>
        </p:blipFill>
        <p:spPr>
          <a:xfrm>
            <a:off x="3451275" y="739725"/>
            <a:ext cx="434925" cy="434925"/>
          </a:xfrm>
          <a:prstGeom prst="rect">
            <a:avLst/>
          </a:prstGeom>
          <a:noFill/>
          <a:ln>
            <a:noFill/>
          </a:ln>
        </p:spPr>
      </p:pic>
      <p:pic>
        <p:nvPicPr>
          <p:cNvPr id="173" name="Google Shape;173;p20"/>
          <p:cNvPicPr preferRelativeResize="0"/>
          <p:nvPr/>
        </p:nvPicPr>
        <p:blipFill>
          <a:blip r:embed="rId4">
            <a:alphaModFix/>
          </a:blip>
          <a:stretch>
            <a:fillRect/>
          </a:stretch>
        </p:blipFill>
        <p:spPr>
          <a:xfrm>
            <a:off x="3285883" y="1393875"/>
            <a:ext cx="434925" cy="434925"/>
          </a:xfrm>
          <a:prstGeom prst="rect">
            <a:avLst/>
          </a:prstGeom>
          <a:noFill/>
          <a:ln>
            <a:noFill/>
          </a:ln>
        </p:spPr>
      </p:pic>
      <p:pic>
        <p:nvPicPr>
          <p:cNvPr id="174" name="Google Shape;174;p20"/>
          <p:cNvPicPr preferRelativeResize="0"/>
          <p:nvPr/>
        </p:nvPicPr>
        <p:blipFill>
          <a:blip r:embed="rId4">
            <a:alphaModFix/>
          </a:blip>
          <a:stretch>
            <a:fillRect/>
          </a:stretch>
        </p:blipFill>
        <p:spPr>
          <a:xfrm>
            <a:off x="3438283" y="1546275"/>
            <a:ext cx="434925" cy="434925"/>
          </a:xfrm>
          <a:prstGeom prst="rect">
            <a:avLst/>
          </a:prstGeom>
          <a:noFill/>
          <a:ln>
            <a:noFill/>
          </a:ln>
        </p:spPr>
      </p:pic>
      <p:pic>
        <p:nvPicPr>
          <p:cNvPr id="175" name="Google Shape;175;p20"/>
          <p:cNvPicPr preferRelativeResize="0"/>
          <p:nvPr/>
        </p:nvPicPr>
        <p:blipFill>
          <a:blip r:embed="rId4">
            <a:alphaModFix/>
          </a:blip>
          <a:stretch>
            <a:fillRect/>
          </a:stretch>
        </p:blipFill>
        <p:spPr>
          <a:xfrm>
            <a:off x="3603675" y="1390650"/>
            <a:ext cx="434925" cy="434925"/>
          </a:xfrm>
          <a:prstGeom prst="rect">
            <a:avLst/>
          </a:prstGeom>
          <a:noFill/>
          <a:ln>
            <a:noFill/>
          </a:ln>
        </p:spPr>
      </p:pic>
      <p:pic>
        <p:nvPicPr>
          <p:cNvPr id="176" name="Google Shape;176;p20"/>
          <p:cNvPicPr preferRelativeResize="0"/>
          <p:nvPr/>
        </p:nvPicPr>
        <p:blipFill>
          <a:blip r:embed="rId4">
            <a:alphaModFix/>
          </a:blip>
          <a:stretch>
            <a:fillRect/>
          </a:stretch>
        </p:blipFill>
        <p:spPr>
          <a:xfrm>
            <a:off x="3222675" y="1108125"/>
            <a:ext cx="434925" cy="434925"/>
          </a:xfrm>
          <a:prstGeom prst="rect">
            <a:avLst/>
          </a:prstGeom>
          <a:noFill/>
          <a:ln>
            <a:noFill/>
          </a:ln>
        </p:spPr>
      </p:pic>
      <p:pic>
        <p:nvPicPr>
          <p:cNvPr id="177" name="Google Shape;177;p20"/>
          <p:cNvPicPr preferRelativeResize="0"/>
          <p:nvPr/>
        </p:nvPicPr>
        <p:blipFill>
          <a:blip r:embed="rId4">
            <a:alphaModFix/>
          </a:blip>
          <a:stretch>
            <a:fillRect/>
          </a:stretch>
        </p:blipFill>
        <p:spPr>
          <a:xfrm>
            <a:off x="3527475" y="1162050"/>
            <a:ext cx="434925" cy="434925"/>
          </a:xfrm>
          <a:prstGeom prst="rect">
            <a:avLst/>
          </a:prstGeom>
          <a:noFill/>
          <a:ln>
            <a:noFill/>
          </a:ln>
        </p:spPr>
      </p:pic>
      <p:pic>
        <p:nvPicPr>
          <p:cNvPr id="178" name="Google Shape;178;p20"/>
          <p:cNvPicPr preferRelativeResize="0"/>
          <p:nvPr/>
        </p:nvPicPr>
        <p:blipFill>
          <a:blip r:embed="rId4">
            <a:alphaModFix/>
          </a:blip>
          <a:stretch>
            <a:fillRect/>
          </a:stretch>
        </p:blipFill>
        <p:spPr>
          <a:xfrm>
            <a:off x="1533283" y="971550"/>
            <a:ext cx="434925" cy="434925"/>
          </a:xfrm>
          <a:prstGeom prst="rect">
            <a:avLst/>
          </a:prstGeom>
          <a:noFill/>
          <a:ln>
            <a:noFill/>
          </a:ln>
        </p:spPr>
      </p:pic>
      <p:pic>
        <p:nvPicPr>
          <p:cNvPr id="179" name="Google Shape;179;p20"/>
          <p:cNvPicPr preferRelativeResize="0"/>
          <p:nvPr/>
        </p:nvPicPr>
        <p:blipFill>
          <a:blip r:embed="rId4">
            <a:alphaModFix/>
          </a:blip>
          <a:stretch>
            <a:fillRect/>
          </a:stretch>
        </p:blipFill>
        <p:spPr>
          <a:xfrm>
            <a:off x="1685683" y="1123950"/>
            <a:ext cx="434925" cy="434925"/>
          </a:xfrm>
          <a:prstGeom prst="rect">
            <a:avLst/>
          </a:prstGeom>
          <a:noFill/>
          <a:ln>
            <a:noFill/>
          </a:ln>
        </p:spPr>
      </p:pic>
      <p:pic>
        <p:nvPicPr>
          <p:cNvPr id="180" name="Google Shape;180;p20"/>
          <p:cNvPicPr preferRelativeResize="0"/>
          <p:nvPr/>
        </p:nvPicPr>
        <p:blipFill>
          <a:blip r:embed="rId4">
            <a:alphaModFix/>
          </a:blip>
          <a:stretch>
            <a:fillRect/>
          </a:stretch>
        </p:blipFill>
        <p:spPr>
          <a:xfrm>
            <a:off x="1851075" y="968325"/>
            <a:ext cx="434925" cy="434925"/>
          </a:xfrm>
          <a:prstGeom prst="rect">
            <a:avLst/>
          </a:prstGeom>
          <a:noFill/>
          <a:ln>
            <a:noFill/>
          </a:ln>
        </p:spPr>
      </p:pic>
      <p:pic>
        <p:nvPicPr>
          <p:cNvPr id="181" name="Google Shape;181;p20"/>
          <p:cNvPicPr preferRelativeResize="0"/>
          <p:nvPr/>
        </p:nvPicPr>
        <p:blipFill>
          <a:blip r:embed="rId4">
            <a:alphaModFix/>
          </a:blip>
          <a:stretch>
            <a:fillRect/>
          </a:stretch>
        </p:blipFill>
        <p:spPr>
          <a:xfrm>
            <a:off x="1470075" y="685800"/>
            <a:ext cx="434925" cy="434925"/>
          </a:xfrm>
          <a:prstGeom prst="rect">
            <a:avLst/>
          </a:prstGeom>
          <a:noFill/>
          <a:ln>
            <a:noFill/>
          </a:ln>
        </p:spPr>
      </p:pic>
      <p:pic>
        <p:nvPicPr>
          <p:cNvPr id="182" name="Google Shape;182;p20"/>
          <p:cNvPicPr preferRelativeResize="0"/>
          <p:nvPr/>
        </p:nvPicPr>
        <p:blipFill>
          <a:blip r:embed="rId4">
            <a:alphaModFix/>
          </a:blip>
          <a:stretch>
            <a:fillRect/>
          </a:stretch>
        </p:blipFill>
        <p:spPr>
          <a:xfrm>
            <a:off x="1774875" y="739725"/>
            <a:ext cx="434925" cy="434925"/>
          </a:xfrm>
          <a:prstGeom prst="rect">
            <a:avLst/>
          </a:prstGeom>
          <a:noFill/>
          <a:ln>
            <a:noFill/>
          </a:ln>
        </p:spPr>
      </p:pic>
      <p:grpSp>
        <p:nvGrpSpPr>
          <p:cNvPr id="183" name="Google Shape;183;p20"/>
          <p:cNvGrpSpPr/>
          <p:nvPr/>
        </p:nvGrpSpPr>
        <p:grpSpPr>
          <a:xfrm>
            <a:off x="1676400" y="914400"/>
            <a:ext cx="762000" cy="587325"/>
            <a:chOff x="5105400" y="1676400"/>
            <a:chExt cx="762000" cy="587325"/>
          </a:xfrm>
        </p:grpSpPr>
        <p:pic>
          <p:nvPicPr>
            <p:cNvPr id="184" name="Google Shape;184;p20"/>
            <p:cNvPicPr preferRelativeResize="0"/>
            <p:nvPr/>
          </p:nvPicPr>
          <p:blipFill>
            <a:blip r:embed="rId4">
              <a:alphaModFix/>
            </a:blip>
            <a:stretch>
              <a:fillRect/>
            </a:stretch>
          </p:blipFill>
          <p:spPr>
            <a:xfrm>
              <a:off x="5105400" y="1698675"/>
              <a:ext cx="434925" cy="434925"/>
            </a:xfrm>
            <a:prstGeom prst="rect">
              <a:avLst/>
            </a:prstGeom>
            <a:noFill/>
            <a:ln>
              <a:noFill/>
            </a:ln>
          </p:spPr>
        </p:pic>
        <p:pic>
          <p:nvPicPr>
            <p:cNvPr id="185" name="Google Shape;185;p20"/>
            <p:cNvPicPr preferRelativeResize="0"/>
            <p:nvPr/>
          </p:nvPicPr>
          <p:blipFill>
            <a:blip r:embed="rId4">
              <a:alphaModFix/>
            </a:blip>
            <a:stretch>
              <a:fillRect/>
            </a:stretch>
          </p:blipFill>
          <p:spPr>
            <a:xfrm>
              <a:off x="5203875" y="1828800"/>
              <a:ext cx="434925" cy="434925"/>
            </a:xfrm>
            <a:prstGeom prst="rect">
              <a:avLst/>
            </a:prstGeom>
            <a:noFill/>
            <a:ln>
              <a:noFill/>
            </a:ln>
          </p:spPr>
        </p:pic>
        <p:pic>
          <p:nvPicPr>
            <p:cNvPr id="186" name="Google Shape;186;p20"/>
            <p:cNvPicPr preferRelativeResize="0"/>
            <p:nvPr/>
          </p:nvPicPr>
          <p:blipFill>
            <a:blip r:embed="rId4">
              <a:alphaModFix/>
            </a:blip>
            <a:stretch>
              <a:fillRect/>
            </a:stretch>
          </p:blipFill>
          <p:spPr>
            <a:xfrm>
              <a:off x="5280075" y="1676400"/>
              <a:ext cx="434925" cy="434925"/>
            </a:xfrm>
            <a:prstGeom prst="rect">
              <a:avLst/>
            </a:prstGeom>
            <a:noFill/>
            <a:ln>
              <a:noFill/>
            </a:ln>
          </p:spPr>
        </p:pic>
        <p:pic>
          <p:nvPicPr>
            <p:cNvPr id="187" name="Google Shape;187;p20"/>
            <p:cNvPicPr preferRelativeResize="0"/>
            <p:nvPr/>
          </p:nvPicPr>
          <p:blipFill>
            <a:blip r:embed="rId4">
              <a:alphaModFix/>
            </a:blip>
            <a:stretch>
              <a:fillRect/>
            </a:stretch>
          </p:blipFill>
          <p:spPr>
            <a:xfrm>
              <a:off x="5432475" y="1828800"/>
              <a:ext cx="434925" cy="434925"/>
            </a:xfrm>
            <a:prstGeom prst="rect">
              <a:avLst/>
            </a:prstGeom>
            <a:noFill/>
            <a:ln>
              <a:noFill/>
            </a:ln>
          </p:spPr>
        </p:pic>
        <p:pic>
          <p:nvPicPr>
            <p:cNvPr id="188" name="Google Shape;188;p20"/>
            <p:cNvPicPr preferRelativeResize="0"/>
            <p:nvPr/>
          </p:nvPicPr>
          <p:blipFill>
            <a:blip r:embed="rId4">
              <a:alphaModFix/>
            </a:blip>
            <a:stretch>
              <a:fillRect/>
            </a:stretch>
          </p:blipFill>
          <p:spPr>
            <a:xfrm>
              <a:off x="5432475" y="1698675"/>
              <a:ext cx="434925" cy="434925"/>
            </a:xfrm>
            <a:prstGeom prst="rect">
              <a:avLst/>
            </a:prstGeom>
            <a:noFill/>
            <a:ln>
              <a:noFill/>
            </a:ln>
          </p:spPr>
        </p:pic>
      </p:grpSp>
      <p:grpSp>
        <p:nvGrpSpPr>
          <p:cNvPr id="189" name="Google Shape;189;p20"/>
          <p:cNvGrpSpPr/>
          <p:nvPr/>
        </p:nvGrpSpPr>
        <p:grpSpPr>
          <a:xfrm>
            <a:off x="1752600" y="1066800"/>
            <a:ext cx="762000" cy="587325"/>
            <a:chOff x="5105400" y="1676400"/>
            <a:chExt cx="762000" cy="587325"/>
          </a:xfrm>
        </p:grpSpPr>
        <p:pic>
          <p:nvPicPr>
            <p:cNvPr id="190" name="Google Shape;190;p20"/>
            <p:cNvPicPr preferRelativeResize="0"/>
            <p:nvPr/>
          </p:nvPicPr>
          <p:blipFill>
            <a:blip r:embed="rId4">
              <a:alphaModFix/>
            </a:blip>
            <a:stretch>
              <a:fillRect/>
            </a:stretch>
          </p:blipFill>
          <p:spPr>
            <a:xfrm>
              <a:off x="5105400" y="1698675"/>
              <a:ext cx="434925" cy="434925"/>
            </a:xfrm>
            <a:prstGeom prst="rect">
              <a:avLst/>
            </a:prstGeom>
            <a:noFill/>
            <a:ln>
              <a:noFill/>
            </a:ln>
          </p:spPr>
        </p:pic>
        <p:pic>
          <p:nvPicPr>
            <p:cNvPr id="191" name="Google Shape;191;p20"/>
            <p:cNvPicPr preferRelativeResize="0"/>
            <p:nvPr/>
          </p:nvPicPr>
          <p:blipFill>
            <a:blip r:embed="rId4">
              <a:alphaModFix/>
            </a:blip>
            <a:stretch>
              <a:fillRect/>
            </a:stretch>
          </p:blipFill>
          <p:spPr>
            <a:xfrm>
              <a:off x="5203875" y="1828800"/>
              <a:ext cx="434925" cy="434925"/>
            </a:xfrm>
            <a:prstGeom prst="rect">
              <a:avLst/>
            </a:prstGeom>
            <a:noFill/>
            <a:ln>
              <a:noFill/>
            </a:ln>
          </p:spPr>
        </p:pic>
        <p:pic>
          <p:nvPicPr>
            <p:cNvPr id="192" name="Google Shape;192;p20"/>
            <p:cNvPicPr preferRelativeResize="0"/>
            <p:nvPr/>
          </p:nvPicPr>
          <p:blipFill>
            <a:blip r:embed="rId4">
              <a:alphaModFix/>
            </a:blip>
            <a:stretch>
              <a:fillRect/>
            </a:stretch>
          </p:blipFill>
          <p:spPr>
            <a:xfrm>
              <a:off x="5280075" y="1676400"/>
              <a:ext cx="434925" cy="434925"/>
            </a:xfrm>
            <a:prstGeom prst="rect">
              <a:avLst/>
            </a:prstGeom>
            <a:noFill/>
            <a:ln>
              <a:noFill/>
            </a:ln>
          </p:spPr>
        </p:pic>
        <p:pic>
          <p:nvPicPr>
            <p:cNvPr id="193" name="Google Shape;193;p20"/>
            <p:cNvPicPr preferRelativeResize="0"/>
            <p:nvPr/>
          </p:nvPicPr>
          <p:blipFill>
            <a:blip r:embed="rId4">
              <a:alphaModFix/>
            </a:blip>
            <a:stretch>
              <a:fillRect/>
            </a:stretch>
          </p:blipFill>
          <p:spPr>
            <a:xfrm>
              <a:off x="5432475" y="1828800"/>
              <a:ext cx="434925" cy="434925"/>
            </a:xfrm>
            <a:prstGeom prst="rect">
              <a:avLst/>
            </a:prstGeom>
            <a:noFill/>
            <a:ln>
              <a:noFill/>
            </a:ln>
          </p:spPr>
        </p:pic>
        <p:pic>
          <p:nvPicPr>
            <p:cNvPr id="194" name="Google Shape;194;p20"/>
            <p:cNvPicPr preferRelativeResize="0"/>
            <p:nvPr/>
          </p:nvPicPr>
          <p:blipFill>
            <a:blip r:embed="rId4">
              <a:alphaModFix/>
            </a:blip>
            <a:stretch>
              <a:fillRect/>
            </a:stretch>
          </p:blipFill>
          <p:spPr>
            <a:xfrm>
              <a:off x="5432475" y="1698675"/>
              <a:ext cx="434925" cy="434925"/>
            </a:xfrm>
            <a:prstGeom prst="rect">
              <a:avLst/>
            </a:prstGeom>
            <a:noFill/>
            <a:ln>
              <a:noFill/>
            </a:ln>
          </p:spPr>
        </p:pic>
      </p:grpSp>
      <p:grpSp>
        <p:nvGrpSpPr>
          <p:cNvPr id="195" name="Google Shape;195;p20"/>
          <p:cNvGrpSpPr/>
          <p:nvPr/>
        </p:nvGrpSpPr>
        <p:grpSpPr>
          <a:xfrm>
            <a:off x="2286000" y="838200"/>
            <a:ext cx="762000" cy="587325"/>
            <a:chOff x="5105400" y="1676400"/>
            <a:chExt cx="762000" cy="587325"/>
          </a:xfrm>
        </p:grpSpPr>
        <p:pic>
          <p:nvPicPr>
            <p:cNvPr id="196" name="Google Shape;196;p20"/>
            <p:cNvPicPr preferRelativeResize="0"/>
            <p:nvPr/>
          </p:nvPicPr>
          <p:blipFill>
            <a:blip r:embed="rId4">
              <a:alphaModFix/>
            </a:blip>
            <a:stretch>
              <a:fillRect/>
            </a:stretch>
          </p:blipFill>
          <p:spPr>
            <a:xfrm>
              <a:off x="5105400" y="1698675"/>
              <a:ext cx="434925" cy="434925"/>
            </a:xfrm>
            <a:prstGeom prst="rect">
              <a:avLst/>
            </a:prstGeom>
            <a:noFill/>
            <a:ln>
              <a:noFill/>
            </a:ln>
          </p:spPr>
        </p:pic>
        <p:pic>
          <p:nvPicPr>
            <p:cNvPr id="197" name="Google Shape;197;p20"/>
            <p:cNvPicPr preferRelativeResize="0"/>
            <p:nvPr/>
          </p:nvPicPr>
          <p:blipFill>
            <a:blip r:embed="rId4">
              <a:alphaModFix/>
            </a:blip>
            <a:stretch>
              <a:fillRect/>
            </a:stretch>
          </p:blipFill>
          <p:spPr>
            <a:xfrm>
              <a:off x="5203875" y="1828800"/>
              <a:ext cx="434925" cy="434925"/>
            </a:xfrm>
            <a:prstGeom prst="rect">
              <a:avLst/>
            </a:prstGeom>
            <a:noFill/>
            <a:ln>
              <a:noFill/>
            </a:ln>
          </p:spPr>
        </p:pic>
        <p:pic>
          <p:nvPicPr>
            <p:cNvPr id="198" name="Google Shape;198;p20"/>
            <p:cNvPicPr preferRelativeResize="0"/>
            <p:nvPr/>
          </p:nvPicPr>
          <p:blipFill>
            <a:blip r:embed="rId4">
              <a:alphaModFix/>
            </a:blip>
            <a:stretch>
              <a:fillRect/>
            </a:stretch>
          </p:blipFill>
          <p:spPr>
            <a:xfrm>
              <a:off x="5280075" y="1676400"/>
              <a:ext cx="434925" cy="434925"/>
            </a:xfrm>
            <a:prstGeom prst="rect">
              <a:avLst/>
            </a:prstGeom>
            <a:noFill/>
            <a:ln>
              <a:noFill/>
            </a:ln>
          </p:spPr>
        </p:pic>
        <p:pic>
          <p:nvPicPr>
            <p:cNvPr id="199" name="Google Shape;199;p20"/>
            <p:cNvPicPr preferRelativeResize="0"/>
            <p:nvPr/>
          </p:nvPicPr>
          <p:blipFill>
            <a:blip r:embed="rId4">
              <a:alphaModFix/>
            </a:blip>
            <a:stretch>
              <a:fillRect/>
            </a:stretch>
          </p:blipFill>
          <p:spPr>
            <a:xfrm>
              <a:off x="5432475" y="1828800"/>
              <a:ext cx="434925" cy="434925"/>
            </a:xfrm>
            <a:prstGeom prst="rect">
              <a:avLst/>
            </a:prstGeom>
            <a:noFill/>
            <a:ln>
              <a:noFill/>
            </a:ln>
          </p:spPr>
        </p:pic>
        <p:pic>
          <p:nvPicPr>
            <p:cNvPr id="200" name="Google Shape;200;p20"/>
            <p:cNvPicPr preferRelativeResize="0"/>
            <p:nvPr/>
          </p:nvPicPr>
          <p:blipFill>
            <a:blip r:embed="rId4">
              <a:alphaModFix/>
            </a:blip>
            <a:stretch>
              <a:fillRect/>
            </a:stretch>
          </p:blipFill>
          <p:spPr>
            <a:xfrm>
              <a:off x="5432475" y="1698675"/>
              <a:ext cx="434925" cy="434925"/>
            </a:xfrm>
            <a:prstGeom prst="rect">
              <a:avLst/>
            </a:prstGeom>
            <a:noFill/>
            <a:ln>
              <a:noFill/>
            </a:ln>
          </p:spPr>
        </p:pic>
      </p:grpSp>
      <p:grpSp>
        <p:nvGrpSpPr>
          <p:cNvPr id="201" name="Google Shape;201;p20"/>
          <p:cNvGrpSpPr/>
          <p:nvPr/>
        </p:nvGrpSpPr>
        <p:grpSpPr>
          <a:xfrm>
            <a:off x="2057400" y="990600"/>
            <a:ext cx="762000" cy="587325"/>
            <a:chOff x="5105400" y="1676400"/>
            <a:chExt cx="762000" cy="587325"/>
          </a:xfrm>
        </p:grpSpPr>
        <p:pic>
          <p:nvPicPr>
            <p:cNvPr id="202" name="Google Shape;202;p20"/>
            <p:cNvPicPr preferRelativeResize="0"/>
            <p:nvPr/>
          </p:nvPicPr>
          <p:blipFill>
            <a:blip r:embed="rId4">
              <a:alphaModFix/>
            </a:blip>
            <a:stretch>
              <a:fillRect/>
            </a:stretch>
          </p:blipFill>
          <p:spPr>
            <a:xfrm>
              <a:off x="5105400" y="1698675"/>
              <a:ext cx="434925" cy="434925"/>
            </a:xfrm>
            <a:prstGeom prst="rect">
              <a:avLst/>
            </a:prstGeom>
            <a:noFill/>
            <a:ln>
              <a:noFill/>
            </a:ln>
          </p:spPr>
        </p:pic>
        <p:pic>
          <p:nvPicPr>
            <p:cNvPr id="203" name="Google Shape;203;p20"/>
            <p:cNvPicPr preferRelativeResize="0"/>
            <p:nvPr/>
          </p:nvPicPr>
          <p:blipFill>
            <a:blip r:embed="rId4">
              <a:alphaModFix/>
            </a:blip>
            <a:stretch>
              <a:fillRect/>
            </a:stretch>
          </p:blipFill>
          <p:spPr>
            <a:xfrm>
              <a:off x="5203875" y="1828800"/>
              <a:ext cx="434925" cy="434925"/>
            </a:xfrm>
            <a:prstGeom prst="rect">
              <a:avLst/>
            </a:prstGeom>
            <a:noFill/>
            <a:ln>
              <a:noFill/>
            </a:ln>
          </p:spPr>
        </p:pic>
        <p:pic>
          <p:nvPicPr>
            <p:cNvPr id="204" name="Google Shape;204;p20"/>
            <p:cNvPicPr preferRelativeResize="0"/>
            <p:nvPr/>
          </p:nvPicPr>
          <p:blipFill>
            <a:blip r:embed="rId4">
              <a:alphaModFix/>
            </a:blip>
            <a:stretch>
              <a:fillRect/>
            </a:stretch>
          </p:blipFill>
          <p:spPr>
            <a:xfrm>
              <a:off x="5280075" y="1676400"/>
              <a:ext cx="434925" cy="434925"/>
            </a:xfrm>
            <a:prstGeom prst="rect">
              <a:avLst/>
            </a:prstGeom>
            <a:noFill/>
            <a:ln>
              <a:noFill/>
            </a:ln>
          </p:spPr>
        </p:pic>
        <p:pic>
          <p:nvPicPr>
            <p:cNvPr id="205" name="Google Shape;205;p20"/>
            <p:cNvPicPr preferRelativeResize="0"/>
            <p:nvPr/>
          </p:nvPicPr>
          <p:blipFill>
            <a:blip r:embed="rId4">
              <a:alphaModFix/>
            </a:blip>
            <a:stretch>
              <a:fillRect/>
            </a:stretch>
          </p:blipFill>
          <p:spPr>
            <a:xfrm>
              <a:off x="5432475" y="1828800"/>
              <a:ext cx="434925" cy="434925"/>
            </a:xfrm>
            <a:prstGeom prst="rect">
              <a:avLst/>
            </a:prstGeom>
            <a:noFill/>
            <a:ln>
              <a:noFill/>
            </a:ln>
          </p:spPr>
        </p:pic>
        <p:pic>
          <p:nvPicPr>
            <p:cNvPr id="206" name="Google Shape;206;p20"/>
            <p:cNvPicPr preferRelativeResize="0"/>
            <p:nvPr/>
          </p:nvPicPr>
          <p:blipFill>
            <a:blip r:embed="rId4">
              <a:alphaModFix/>
            </a:blip>
            <a:stretch>
              <a:fillRect/>
            </a:stretch>
          </p:blipFill>
          <p:spPr>
            <a:xfrm>
              <a:off x="5432475" y="1698675"/>
              <a:ext cx="434925" cy="434925"/>
            </a:xfrm>
            <a:prstGeom prst="rect">
              <a:avLst/>
            </a:prstGeom>
            <a:noFill/>
            <a:ln>
              <a:noFill/>
            </a:ln>
          </p:spPr>
        </p:pic>
      </p:grpSp>
      <p:grpSp>
        <p:nvGrpSpPr>
          <p:cNvPr id="207" name="Google Shape;207;p20"/>
          <p:cNvGrpSpPr/>
          <p:nvPr/>
        </p:nvGrpSpPr>
        <p:grpSpPr>
          <a:xfrm>
            <a:off x="2133600" y="1273125"/>
            <a:ext cx="762000" cy="587325"/>
            <a:chOff x="5105400" y="1676400"/>
            <a:chExt cx="762000" cy="587325"/>
          </a:xfrm>
        </p:grpSpPr>
        <p:pic>
          <p:nvPicPr>
            <p:cNvPr id="208" name="Google Shape;208;p20"/>
            <p:cNvPicPr preferRelativeResize="0"/>
            <p:nvPr/>
          </p:nvPicPr>
          <p:blipFill>
            <a:blip r:embed="rId4">
              <a:alphaModFix/>
            </a:blip>
            <a:stretch>
              <a:fillRect/>
            </a:stretch>
          </p:blipFill>
          <p:spPr>
            <a:xfrm>
              <a:off x="5105400" y="1698675"/>
              <a:ext cx="434925" cy="434925"/>
            </a:xfrm>
            <a:prstGeom prst="rect">
              <a:avLst/>
            </a:prstGeom>
            <a:noFill/>
            <a:ln>
              <a:noFill/>
            </a:ln>
          </p:spPr>
        </p:pic>
        <p:pic>
          <p:nvPicPr>
            <p:cNvPr id="209" name="Google Shape;209;p20"/>
            <p:cNvPicPr preferRelativeResize="0"/>
            <p:nvPr/>
          </p:nvPicPr>
          <p:blipFill>
            <a:blip r:embed="rId4">
              <a:alphaModFix/>
            </a:blip>
            <a:stretch>
              <a:fillRect/>
            </a:stretch>
          </p:blipFill>
          <p:spPr>
            <a:xfrm>
              <a:off x="5203875" y="1828800"/>
              <a:ext cx="434925" cy="434925"/>
            </a:xfrm>
            <a:prstGeom prst="rect">
              <a:avLst/>
            </a:prstGeom>
            <a:noFill/>
            <a:ln>
              <a:noFill/>
            </a:ln>
          </p:spPr>
        </p:pic>
        <p:pic>
          <p:nvPicPr>
            <p:cNvPr id="210" name="Google Shape;210;p20"/>
            <p:cNvPicPr preferRelativeResize="0"/>
            <p:nvPr/>
          </p:nvPicPr>
          <p:blipFill>
            <a:blip r:embed="rId4">
              <a:alphaModFix/>
            </a:blip>
            <a:stretch>
              <a:fillRect/>
            </a:stretch>
          </p:blipFill>
          <p:spPr>
            <a:xfrm>
              <a:off x="5280075" y="1676400"/>
              <a:ext cx="434925" cy="434925"/>
            </a:xfrm>
            <a:prstGeom prst="rect">
              <a:avLst/>
            </a:prstGeom>
            <a:noFill/>
            <a:ln>
              <a:noFill/>
            </a:ln>
          </p:spPr>
        </p:pic>
        <p:pic>
          <p:nvPicPr>
            <p:cNvPr id="211" name="Google Shape;211;p20"/>
            <p:cNvPicPr preferRelativeResize="0"/>
            <p:nvPr/>
          </p:nvPicPr>
          <p:blipFill>
            <a:blip r:embed="rId4">
              <a:alphaModFix/>
            </a:blip>
            <a:stretch>
              <a:fillRect/>
            </a:stretch>
          </p:blipFill>
          <p:spPr>
            <a:xfrm>
              <a:off x="5432475" y="1828800"/>
              <a:ext cx="434925" cy="434925"/>
            </a:xfrm>
            <a:prstGeom prst="rect">
              <a:avLst/>
            </a:prstGeom>
            <a:noFill/>
            <a:ln>
              <a:noFill/>
            </a:ln>
          </p:spPr>
        </p:pic>
        <p:pic>
          <p:nvPicPr>
            <p:cNvPr id="212" name="Google Shape;212;p20"/>
            <p:cNvPicPr preferRelativeResize="0"/>
            <p:nvPr/>
          </p:nvPicPr>
          <p:blipFill>
            <a:blip r:embed="rId4">
              <a:alphaModFix/>
            </a:blip>
            <a:stretch>
              <a:fillRect/>
            </a:stretch>
          </p:blipFill>
          <p:spPr>
            <a:xfrm>
              <a:off x="5432475" y="1698675"/>
              <a:ext cx="434925" cy="434925"/>
            </a:xfrm>
            <a:prstGeom prst="rect">
              <a:avLst/>
            </a:prstGeom>
            <a:noFill/>
            <a:ln>
              <a:noFill/>
            </a:ln>
          </p:spPr>
        </p:pic>
      </p:grpSp>
      <p:grpSp>
        <p:nvGrpSpPr>
          <p:cNvPr id="213" name="Google Shape;213;p20"/>
          <p:cNvGrpSpPr/>
          <p:nvPr/>
        </p:nvGrpSpPr>
        <p:grpSpPr>
          <a:xfrm>
            <a:off x="2438400" y="1035150"/>
            <a:ext cx="762000" cy="587325"/>
            <a:chOff x="5105400" y="1676400"/>
            <a:chExt cx="762000" cy="587325"/>
          </a:xfrm>
        </p:grpSpPr>
        <p:pic>
          <p:nvPicPr>
            <p:cNvPr id="214" name="Google Shape;214;p20"/>
            <p:cNvPicPr preferRelativeResize="0"/>
            <p:nvPr/>
          </p:nvPicPr>
          <p:blipFill>
            <a:blip r:embed="rId4">
              <a:alphaModFix/>
            </a:blip>
            <a:stretch>
              <a:fillRect/>
            </a:stretch>
          </p:blipFill>
          <p:spPr>
            <a:xfrm>
              <a:off x="5105400" y="1698675"/>
              <a:ext cx="434925" cy="434925"/>
            </a:xfrm>
            <a:prstGeom prst="rect">
              <a:avLst/>
            </a:prstGeom>
            <a:noFill/>
            <a:ln>
              <a:noFill/>
            </a:ln>
          </p:spPr>
        </p:pic>
        <p:pic>
          <p:nvPicPr>
            <p:cNvPr id="215" name="Google Shape;215;p20"/>
            <p:cNvPicPr preferRelativeResize="0"/>
            <p:nvPr/>
          </p:nvPicPr>
          <p:blipFill>
            <a:blip r:embed="rId4">
              <a:alphaModFix/>
            </a:blip>
            <a:stretch>
              <a:fillRect/>
            </a:stretch>
          </p:blipFill>
          <p:spPr>
            <a:xfrm>
              <a:off x="5203875" y="1828800"/>
              <a:ext cx="434925" cy="434925"/>
            </a:xfrm>
            <a:prstGeom prst="rect">
              <a:avLst/>
            </a:prstGeom>
            <a:noFill/>
            <a:ln>
              <a:noFill/>
            </a:ln>
          </p:spPr>
        </p:pic>
        <p:pic>
          <p:nvPicPr>
            <p:cNvPr id="216" name="Google Shape;216;p20"/>
            <p:cNvPicPr preferRelativeResize="0"/>
            <p:nvPr/>
          </p:nvPicPr>
          <p:blipFill>
            <a:blip r:embed="rId4">
              <a:alphaModFix/>
            </a:blip>
            <a:stretch>
              <a:fillRect/>
            </a:stretch>
          </p:blipFill>
          <p:spPr>
            <a:xfrm>
              <a:off x="5280075" y="1676400"/>
              <a:ext cx="434925" cy="434925"/>
            </a:xfrm>
            <a:prstGeom prst="rect">
              <a:avLst/>
            </a:prstGeom>
            <a:noFill/>
            <a:ln>
              <a:noFill/>
            </a:ln>
          </p:spPr>
        </p:pic>
        <p:pic>
          <p:nvPicPr>
            <p:cNvPr id="217" name="Google Shape;217;p20"/>
            <p:cNvPicPr preferRelativeResize="0"/>
            <p:nvPr/>
          </p:nvPicPr>
          <p:blipFill>
            <a:blip r:embed="rId4">
              <a:alphaModFix/>
            </a:blip>
            <a:stretch>
              <a:fillRect/>
            </a:stretch>
          </p:blipFill>
          <p:spPr>
            <a:xfrm>
              <a:off x="5432475" y="1828800"/>
              <a:ext cx="434925" cy="434925"/>
            </a:xfrm>
            <a:prstGeom prst="rect">
              <a:avLst/>
            </a:prstGeom>
            <a:noFill/>
            <a:ln>
              <a:noFill/>
            </a:ln>
          </p:spPr>
        </p:pic>
        <p:pic>
          <p:nvPicPr>
            <p:cNvPr id="218" name="Google Shape;218;p20"/>
            <p:cNvPicPr preferRelativeResize="0"/>
            <p:nvPr/>
          </p:nvPicPr>
          <p:blipFill>
            <a:blip r:embed="rId4">
              <a:alphaModFix/>
            </a:blip>
            <a:stretch>
              <a:fillRect/>
            </a:stretch>
          </p:blipFill>
          <p:spPr>
            <a:xfrm>
              <a:off x="5432475" y="1698675"/>
              <a:ext cx="434925" cy="434925"/>
            </a:xfrm>
            <a:prstGeom prst="rect">
              <a:avLst/>
            </a:prstGeom>
            <a:noFill/>
            <a:ln>
              <a:noFill/>
            </a:ln>
          </p:spPr>
        </p:pic>
      </p:grpSp>
      <p:grpSp>
        <p:nvGrpSpPr>
          <p:cNvPr id="219" name="Google Shape;219;p20"/>
          <p:cNvGrpSpPr/>
          <p:nvPr/>
        </p:nvGrpSpPr>
        <p:grpSpPr>
          <a:xfrm>
            <a:off x="2514600" y="1187550"/>
            <a:ext cx="762000" cy="587325"/>
            <a:chOff x="5105400" y="1676400"/>
            <a:chExt cx="762000" cy="587325"/>
          </a:xfrm>
        </p:grpSpPr>
        <p:pic>
          <p:nvPicPr>
            <p:cNvPr id="220" name="Google Shape;220;p20"/>
            <p:cNvPicPr preferRelativeResize="0"/>
            <p:nvPr/>
          </p:nvPicPr>
          <p:blipFill>
            <a:blip r:embed="rId4">
              <a:alphaModFix/>
            </a:blip>
            <a:stretch>
              <a:fillRect/>
            </a:stretch>
          </p:blipFill>
          <p:spPr>
            <a:xfrm>
              <a:off x="5105400" y="1698675"/>
              <a:ext cx="434925" cy="434925"/>
            </a:xfrm>
            <a:prstGeom prst="rect">
              <a:avLst/>
            </a:prstGeom>
            <a:noFill/>
            <a:ln>
              <a:noFill/>
            </a:ln>
          </p:spPr>
        </p:pic>
        <p:pic>
          <p:nvPicPr>
            <p:cNvPr id="221" name="Google Shape;221;p20"/>
            <p:cNvPicPr preferRelativeResize="0"/>
            <p:nvPr/>
          </p:nvPicPr>
          <p:blipFill>
            <a:blip r:embed="rId4">
              <a:alphaModFix/>
            </a:blip>
            <a:stretch>
              <a:fillRect/>
            </a:stretch>
          </p:blipFill>
          <p:spPr>
            <a:xfrm>
              <a:off x="5203875" y="1828800"/>
              <a:ext cx="434925" cy="434925"/>
            </a:xfrm>
            <a:prstGeom prst="rect">
              <a:avLst/>
            </a:prstGeom>
            <a:noFill/>
            <a:ln>
              <a:noFill/>
            </a:ln>
          </p:spPr>
        </p:pic>
        <p:pic>
          <p:nvPicPr>
            <p:cNvPr id="222" name="Google Shape;222;p20"/>
            <p:cNvPicPr preferRelativeResize="0"/>
            <p:nvPr/>
          </p:nvPicPr>
          <p:blipFill>
            <a:blip r:embed="rId4">
              <a:alphaModFix/>
            </a:blip>
            <a:stretch>
              <a:fillRect/>
            </a:stretch>
          </p:blipFill>
          <p:spPr>
            <a:xfrm>
              <a:off x="5280075" y="1676400"/>
              <a:ext cx="434925" cy="434925"/>
            </a:xfrm>
            <a:prstGeom prst="rect">
              <a:avLst/>
            </a:prstGeom>
            <a:noFill/>
            <a:ln>
              <a:noFill/>
            </a:ln>
          </p:spPr>
        </p:pic>
        <p:pic>
          <p:nvPicPr>
            <p:cNvPr id="223" name="Google Shape;223;p20"/>
            <p:cNvPicPr preferRelativeResize="0"/>
            <p:nvPr/>
          </p:nvPicPr>
          <p:blipFill>
            <a:blip r:embed="rId4">
              <a:alphaModFix/>
            </a:blip>
            <a:stretch>
              <a:fillRect/>
            </a:stretch>
          </p:blipFill>
          <p:spPr>
            <a:xfrm>
              <a:off x="5432475" y="1828800"/>
              <a:ext cx="434925" cy="434925"/>
            </a:xfrm>
            <a:prstGeom prst="rect">
              <a:avLst/>
            </a:prstGeom>
            <a:noFill/>
            <a:ln>
              <a:noFill/>
            </a:ln>
          </p:spPr>
        </p:pic>
        <p:pic>
          <p:nvPicPr>
            <p:cNvPr id="224" name="Google Shape;224;p20"/>
            <p:cNvPicPr preferRelativeResize="0"/>
            <p:nvPr/>
          </p:nvPicPr>
          <p:blipFill>
            <a:blip r:embed="rId4">
              <a:alphaModFix/>
            </a:blip>
            <a:stretch>
              <a:fillRect/>
            </a:stretch>
          </p:blipFill>
          <p:spPr>
            <a:xfrm>
              <a:off x="5432475" y="1698675"/>
              <a:ext cx="434925" cy="434925"/>
            </a:xfrm>
            <a:prstGeom prst="rect">
              <a:avLst/>
            </a:prstGeom>
            <a:noFill/>
            <a:ln>
              <a:noFill/>
            </a:ln>
          </p:spPr>
        </p:pic>
      </p:grpSp>
      <p:grpSp>
        <p:nvGrpSpPr>
          <p:cNvPr id="225" name="Google Shape;225;p20"/>
          <p:cNvGrpSpPr/>
          <p:nvPr/>
        </p:nvGrpSpPr>
        <p:grpSpPr>
          <a:xfrm>
            <a:off x="3048000" y="958950"/>
            <a:ext cx="762000" cy="587325"/>
            <a:chOff x="5105400" y="1676400"/>
            <a:chExt cx="762000" cy="587325"/>
          </a:xfrm>
        </p:grpSpPr>
        <p:pic>
          <p:nvPicPr>
            <p:cNvPr id="226" name="Google Shape;226;p20"/>
            <p:cNvPicPr preferRelativeResize="0"/>
            <p:nvPr/>
          </p:nvPicPr>
          <p:blipFill>
            <a:blip r:embed="rId4">
              <a:alphaModFix/>
            </a:blip>
            <a:stretch>
              <a:fillRect/>
            </a:stretch>
          </p:blipFill>
          <p:spPr>
            <a:xfrm>
              <a:off x="5105400" y="1698675"/>
              <a:ext cx="434925" cy="434925"/>
            </a:xfrm>
            <a:prstGeom prst="rect">
              <a:avLst/>
            </a:prstGeom>
            <a:noFill/>
            <a:ln>
              <a:noFill/>
            </a:ln>
          </p:spPr>
        </p:pic>
        <p:pic>
          <p:nvPicPr>
            <p:cNvPr id="227" name="Google Shape;227;p20"/>
            <p:cNvPicPr preferRelativeResize="0"/>
            <p:nvPr/>
          </p:nvPicPr>
          <p:blipFill>
            <a:blip r:embed="rId4">
              <a:alphaModFix/>
            </a:blip>
            <a:stretch>
              <a:fillRect/>
            </a:stretch>
          </p:blipFill>
          <p:spPr>
            <a:xfrm>
              <a:off x="5203875" y="1828800"/>
              <a:ext cx="434925" cy="434925"/>
            </a:xfrm>
            <a:prstGeom prst="rect">
              <a:avLst/>
            </a:prstGeom>
            <a:noFill/>
            <a:ln>
              <a:noFill/>
            </a:ln>
          </p:spPr>
        </p:pic>
        <p:pic>
          <p:nvPicPr>
            <p:cNvPr id="228" name="Google Shape;228;p20"/>
            <p:cNvPicPr preferRelativeResize="0"/>
            <p:nvPr/>
          </p:nvPicPr>
          <p:blipFill>
            <a:blip r:embed="rId4">
              <a:alphaModFix/>
            </a:blip>
            <a:stretch>
              <a:fillRect/>
            </a:stretch>
          </p:blipFill>
          <p:spPr>
            <a:xfrm>
              <a:off x="5280075" y="1676400"/>
              <a:ext cx="434925" cy="434925"/>
            </a:xfrm>
            <a:prstGeom prst="rect">
              <a:avLst/>
            </a:prstGeom>
            <a:noFill/>
            <a:ln>
              <a:noFill/>
            </a:ln>
          </p:spPr>
        </p:pic>
        <p:pic>
          <p:nvPicPr>
            <p:cNvPr id="229" name="Google Shape;229;p20"/>
            <p:cNvPicPr preferRelativeResize="0"/>
            <p:nvPr/>
          </p:nvPicPr>
          <p:blipFill>
            <a:blip r:embed="rId4">
              <a:alphaModFix/>
            </a:blip>
            <a:stretch>
              <a:fillRect/>
            </a:stretch>
          </p:blipFill>
          <p:spPr>
            <a:xfrm>
              <a:off x="5432475" y="1828800"/>
              <a:ext cx="434925" cy="434925"/>
            </a:xfrm>
            <a:prstGeom prst="rect">
              <a:avLst/>
            </a:prstGeom>
            <a:noFill/>
            <a:ln>
              <a:noFill/>
            </a:ln>
          </p:spPr>
        </p:pic>
        <p:pic>
          <p:nvPicPr>
            <p:cNvPr id="230" name="Google Shape;230;p20"/>
            <p:cNvPicPr preferRelativeResize="0"/>
            <p:nvPr/>
          </p:nvPicPr>
          <p:blipFill>
            <a:blip r:embed="rId4">
              <a:alphaModFix/>
            </a:blip>
            <a:stretch>
              <a:fillRect/>
            </a:stretch>
          </p:blipFill>
          <p:spPr>
            <a:xfrm>
              <a:off x="5432475" y="1698675"/>
              <a:ext cx="434925" cy="434925"/>
            </a:xfrm>
            <a:prstGeom prst="rect">
              <a:avLst/>
            </a:prstGeom>
            <a:noFill/>
            <a:ln>
              <a:noFill/>
            </a:ln>
          </p:spPr>
        </p:pic>
      </p:grpSp>
      <p:grpSp>
        <p:nvGrpSpPr>
          <p:cNvPr id="231" name="Google Shape;231;p20"/>
          <p:cNvGrpSpPr/>
          <p:nvPr/>
        </p:nvGrpSpPr>
        <p:grpSpPr>
          <a:xfrm>
            <a:off x="2819400" y="1111350"/>
            <a:ext cx="762000" cy="587325"/>
            <a:chOff x="5105400" y="1676400"/>
            <a:chExt cx="762000" cy="587325"/>
          </a:xfrm>
        </p:grpSpPr>
        <p:pic>
          <p:nvPicPr>
            <p:cNvPr id="232" name="Google Shape;232;p20"/>
            <p:cNvPicPr preferRelativeResize="0"/>
            <p:nvPr/>
          </p:nvPicPr>
          <p:blipFill>
            <a:blip r:embed="rId4">
              <a:alphaModFix/>
            </a:blip>
            <a:stretch>
              <a:fillRect/>
            </a:stretch>
          </p:blipFill>
          <p:spPr>
            <a:xfrm>
              <a:off x="5105400" y="1698675"/>
              <a:ext cx="434925" cy="434925"/>
            </a:xfrm>
            <a:prstGeom prst="rect">
              <a:avLst/>
            </a:prstGeom>
            <a:noFill/>
            <a:ln>
              <a:noFill/>
            </a:ln>
          </p:spPr>
        </p:pic>
        <p:pic>
          <p:nvPicPr>
            <p:cNvPr id="233" name="Google Shape;233;p20"/>
            <p:cNvPicPr preferRelativeResize="0"/>
            <p:nvPr/>
          </p:nvPicPr>
          <p:blipFill>
            <a:blip r:embed="rId4">
              <a:alphaModFix/>
            </a:blip>
            <a:stretch>
              <a:fillRect/>
            </a:stretch>
          </p:blipFill>
          <p:spPr>
            <a:xfrm>
              <a:off x="5203875" y="1828800"/>
              <a:ext cx="434925" cy="434925"/>
            </a:xfrm>
            <a:prstGeom prst="rect">
              <a:avLst/>
            </a:prstGeom>
            <a:noFill/>
            <a:ln>
              <a:noFill/>
            </a:ln>
          </p:spPr>
        </p:pic>
        <p:pic>
          <p:nvPicPr>
            <p:cNvPr id="234" name="Google Shape;234;p20"/>
            <p:cNvPicPr preferRelativeResize="0"/>
            <p:nvPr/>
          </p:nvPicPr>
          <p:blipFill>
            <a:blip r:embed="rId4">
              <a:alphaModFix/>
            </a:blip>
            <a:stretch>
              <a:fillRect/>
            </a:stretch>
          </p:blipFill>
          <p:spPr>
            <a:xfrm>
              <a:off x="5280075" y="1676400"/>
              <a:ext cx="434925" cy="434925"/>
            </a:xfrm>
            <a:prstGeom prst="rect">
              <a:avLst/>
            </a:prstGeom>
            <a:noFill/>
            <a:ln>
              <a:noFill/>
            </a:ln>
          </p:spPr>
        </p:pic>
        <p:pic>
          <p:nvPicPr>
            <p:cNvPr id="235" name="Google Shape;235;p20"/>
            <p:cNvPicPr preferRelativeResize="0"/>
            <p:nvPr/>
          </p:nvPicPr>
          <p:blipFill>
            <a:blip r:embed="rId4">
              <a:alphaModFix/>
            </a:blip>
            <a:stretch>
              <a:fillRect/>
            </a:stretch>
          </p:blipFill>
          <p:spPr>
            <a:xfrm>
              <a:off x="5432475" y="1828800"/>
              <a:ext cx="434925" cy="434925"/>
            </a:xfrm>
            <a:prstGeom prst="rect">
              <a:avLst/>
            </a:prstGeom>
            <a:noFill/>
            <a:ln>
              <a:noFill/>
            </a:ln>
          </p:spPr>
        </p:pic>
        <p:pic>
          <p:nvPicPr>
            <p:cNvPr id="236" name="Google Shape;236;p20"/>
            <p:cNvPicPr preferRelativeResize="0"/>
            <p:nvPr/>
          </p:nvPicPr>
          <p:blipFill>
            <a:blip r:embed="rId4">
              <a:alphaModFix/>
            </a:blip>
            <a:stretch>
              <a:fillRect/>
            </a:stretch>
          </p:blipFill>
          <p:spPr>
            <a:xfrm>
              <a:off x="5432475" y="1698675"/>
              <a:ext cx="434925" cy="434925"/>
            </a:xfrm>
            <a:prstGeom prst="rect">
              <a:avLst/>
            </a:prstGeom>
            <a:noFill/>
            <a:ln>
              <a:noFill/>
            </a:ln>
          </p:spPr>
        </p:pic>
      </p:grpSp>
      <p:grpSp>
        <p:nvGrpSpPr>
          <p:cNvPr id="237" name="Google Shape;237;p20"/>
          <p:cNvGrpSpPr/>
          <p:nvPr/>
        </p:nvGrpSpPr>
        <p:grpSpPr>
          <a:xfrm>
            <a:off x="2895600" y="1393875"/>
            <a:ext cx="762000" cy="587325"/>
            <a:chOff x="5105400" y="1676400"/>
            <a:chExt cx="762000" cy="587325"/>
          </a:xfrm>
        </p:grpSpPr>
        <p:pic>
          <p:nvPicPr>
            <p:cNvPr id="238" name="Google Shape;238;p20"/>
            <p:cNvPicPr preferRelativeResize="0"/>
            <p:nvPr/>
          </p:nvPicPr>
          <p:blipFill>
            <a:blip r:embed="rId4">
              <a:alphaModFix/>
            </a:blip>
            <a:stretch>
              <a:fillRect/>
            </a:stretch>
          </p:blipFill>
          <p:spPr>
            <a:xfrm>
              <a:off x="5105400" y="1698675"/>
              <a:ext cx="434925" cy="434925"/>
            </a:xfrm>
            <a:prstGeom prst="rect">
              <a:avLst/>
            </a:prstGeom>
            <a:noFill/>
            <a:ln>
              <a:noFill/>
            </a:ln>
          </p:spPr>
        </p:pic>
        <p:pic>
          <p:nvPicPr>
            <p:cNvPr id="239" name="Google Shape;239;p20"/>
            <p:cNvPicPr preferRelativeResize="0"/>
            <p:nvPr/>
          </p:nvPicPr>
          <p:blipFill>
            <a:blip r:embed="rId4">
              <a:alphaModFix/>
            </a:blip>
            <a:stretch>
              <a:fillRect/>
            </a:stretch>
          </p:blipFill>
          <p:spPr>
            <a:xfrm>
              <a:off x="5203875" y="1828800"/>
              <a:ext cx="434925" cy="434925"/>
            </a:xfrm>
            <a:prstGeom prst="rect">
              <a:avLst/>
            </a:prstGeom>
            <a:noFill/>
            <a:ln>
              <a:noFill/>
            </a:ln>
          </p:spPr>
        </p:pic>
        <p:pic>
          <p:nvPicPr>
            <p:cNvPr id="240" name="Google Shape;240;p20"/>
            <p:cNvPicPr preferRelativeResize="0"/>
            <p:nvPr/>
          </p:nvPicPr>
          <p:blipFill>
            <a:blip r:embed="rId4">
              <a:alphaModFix/>
            </a:blip>
            <a:stretch>
              <a:fillRect/>
            </a:stretch>
          </p:blipFill>
          <p:spPr>
            <a:xfrm>
              <a:off x="5280075" y="1676400"/>
              <a:ext cx="434925" cy="434925"/>
            </a:xfrm>
            <a:prstGeom prst="rect">
              <a:avLst/>
            </a:prstGeom>
            <a:noFill/>
            <a:ln>
              <a:noFill/>
            </a:ln>
          </p:spPr>
        </p:pic>
        <p:pic>
          <p:nvPicPr>
            <p:cNvPr id="241" name="Google Shape;241;p20"/>
            <p:cNvPicPr preferRelativeResize="0"/>
            <p:nvPr/>
          </p:nvPicPr>
          <p:blipFill>
            <a:blip r:embed="rId4">
              <a:alphaModFix/>
            </a:blip>
            <a:stretch>
              <a:fillRect/>
            </a:stretch>
          </p:blipFill>
          <p:spPr>
            <a:xfrm>
              <a:off x="5432475" y="1828800"/>
              <a:ext cx="434925" cy="434925"/>
            </a:xfrm>
            <a:prstGeom prst="rect">
              <a:avLst/>
            </a:prstGeom>
            <a:noFill/>
            <a:ln>
              <a:noFill/>
            </a:ln>
          </p:spPr>
        </p:pic>
        <p:pic>
          <p:nvPicPr>
            <p:cNvPr id="242" name="Google Shape;242;p20"/>
            <p:cNvPicPr preferRelativeResize="0"/>
            <p:nvPr/>
          </p:nvPicPr>
          <p:blipFill>
            <a:blip r:embed="rId4">
              <a:alphaModFix/>
            </a:blip>
            <a:stretch>
              <a:fillRect/>
            </a:stretch>
          </p:blipFill>
          <p:spPr>
            <a:xfrm>
              <a:off x="5432475" y="1698675"/>
              <a:ext cx="434925" cy="434925"/>
            </a:xfrm>
            <a:prstGeom prst="rect">
              <a:avLst/>
            </a:prstGeom>
            <a:noFill/>
            <a:ln>
              <a:noFill/>
            </a:ln>
          </p:spPr>
        </p:pic>
      </p:grpSp>
      <p:pic>
        <p:nvPicPr>
          <p:cNvPr id="243" name="Google Shape;243;p20"/>
          <p:cNvPicPr preferRelativeResize="0"/>
          <p:nvPr/>
        </p:nvPicPr>
        <p:blipFill>
          <a:blip r:embed="rId4">
            <a:alphaModFix/>
          </a:blip>
          <a:stretch>
            <a:fillRect/>
          </a:stretch>
        </p:blipFill>
        <p:spPr>
          <a:xfrm>
            <a:off x="2133600" y="990600"/>
            <a:ext cx="434925" cy="434925"/>
          </a:xfrm>
          <a:prstGeom prst="rect">
            <a:avLst/>
          </a:prstGeom>
          <a:noFill/>
          <a:ln>
            <a:noFill/>
          </a:ln>
        </p:spPr>
      </p:pic>
      <p:pic>
        <p:nvPicPr>
          <p:cNvPr id="244" name="Google Shape;244;p20"/>
          <p:cNvPicPr preferRelativeResize="0"/>
          <p:nvPr/>
        </p:nvPicPr>
        <p:blipFill>
          <a:blip r:embed="rId4">
            <a:alphaModFix/>
          </a:blip>
          <a:stretch>
            <a:fillRect/>
          </a:stretch>
        </p:blipFill>
        <p:spPr>
          <a:xfrm>
            <a:off x="2590800" y="1012875"/>
            <a:ext cx="434925" cy="434925"/>
          </a:xfrm>
          <a:prstGeom prst="rect">
            <a:avLst/>
          </a:prstGeom>
          <a:noFill/>
          <a:ln>
            <a:noFill/>
          </a:ln>
        </p:spPr>
      </p:pic>
      <p:pic>
        <p:nvPicPr>
          <p:cNvPr id="245" name="Google Shape;245;p20"/>
          <p:cNvPicPr preferRelativeResize="0"/>
          <p:nvPr/>
        </p:nvPicPr>
        <p:blipFill>
          <a:blip r:embed="rId4">
            <a:alphaModFix/>
          </a:blip>
          <a:stretch>
            <a:fillRect/>
          </a:stretch>
        </p:blipFill>
        <p:spPr>
          <a:xfrm>
            <a:off x="3048000" y="1012875"/>
            <a:ext cx="434925" cy="434925"/>
          </a:xfrm>
          <a:prstGeom prst="rect">
            <a:avLst/>
          </a:prstGeom>
          <a:noFill/>
          <a:ln>
            <a:noFill/>
          </a:ln>
        </p:spPr>
      </p:pic>
      <p:pic>
        <p:nvPicPr>
          <p:cNvPr id="246" name="Google Shape;246;p20"/>
          <p:cNvPicPr preferRelativeResize="0"/>
          <p:nvPr/>
        </p:nvPicPr>
        <p:blipFill>
          <a:blip r:embed="rId4">
            <a:alphaModFix/>
          </a:blip>
          <a:stretch>
            <a:fillRect/>
          </a:stretch>
        </p:blipFill>
        <p:spPr>
          <a:xfrm>
            <a:off x="3505200" y="1012875"/>
            <a:ext cx="434925" cy="434925"/>
          </a:xfrm>
          <a:prstGeom prst="rect">
            <a:avLst/>
          </a:prstGeom>
          <a:noFill/>
          <a:ln>
            <a:noFill/>
          </a:ln>
        </p:spPr>
      </p:pic>
      <p:pic>
        <p:nvPicPr>
          <p:cNvPr id="247" name="Google Shape;247;p20"/>
          <p:cNvPicPr preferRelativeResize="0"/>
          <p:nvPr/>
        </p:nvPicPr>
        <p:blipFill>
          <a:blip r:embed="rId4">
            <a:alphaModFix/>
          </a:blip>
          <a:stretch>
            <a:fillRect/>
          </a:stretch>
        </p:blipFill>
        <p:spPr>
          <a:xfrm>
            <a:off x="1698675" y="1012875"/>
            <a:ext cx="434925" cy="434925"/>
          </a:xfrm>
          <a:prstGeom prst="rect">
            <a:avLst/>
          </a:prstGeom>
          <a:noFill/>
          <a:ln>
            <a:noFill/>
          </a:ln>
        </p:spPr>
      </p:pic>
      <p:pic>
        <p:nvPicPr>
          <p:cNvPr id="248" name="Google Shape;248;p20"/>
          <p:cNvPicPr preferRelativeResize="0"/>
          <p:nvPr/>
        </p:nvPicPr>
        <p:blipFill>
          <a:blip r:embed="rId4">
            <a:alphaModFix/>
          </a:blip>
          <a:stretch>
            <a:fillRect/>
          </a:stretch>
        </p:blipFill>
        <p:spPr>
          <a:xfrm>
            <a:off x="1905000" y="1012875"/>
            <a:ext cx="434925" cy="434925"/>
          </a:xfrm>
          <a:prstGeom prst="rect">
            <a:avLst/>
          </a:prstGeom>
          <a:noFill/>
          <a:ln>
            <a:noFill/>
          </a:ln>
        </p:spPr>
      </p:pic>
      <p:pic>
        <p:nvPicPr>
          <p:cNvPr id="249" name="Google Shape;249;p20"/>
          <p:cNvPicPr preferRelativeResize="0"/>
          <p:nvPr/>
        </p:nvPicPr>
        <p:blipFill>
          <a:blip r:embed="rId4">
            <a:alphaModFix/>
          </a:blip>
          <a:stretch>
            <a:fillRect/>
          </a:stretch>
        </p:blipFill>
        <p:spPr>
          <a:xfrm>
            <a:off x="2362200" y="1012875"/>
            <a:ext cx="434925" cy="434925"/>
          </a:xfrm>
          <a:prstGeom prst="rect">
            <a:avLst/>
          </a:prstGeom>
          <a:noFill/>
          <a:ln>
            <a:noFill/>
          </a:ln>
        </p:spPr>
      </p:pic>
      <p:pic>
        <p:nvPicPr>
          <p:cNvPr id="250" name="Google Shape;250;p20"/>
          <p:cNvPicPr preferRelativeResize="0"/>
          <p:nvPr/>
        </p:nvPicPr>
        <p:blipFill>
          <a:blip r:embed="rId4">
            <a:alphaModFix/>
          </a:blip>
          <a:stretch>
            <a:fillRect/>
          </a:stretch>
        </p:blipFill>
        <p:spPr>
          <a:xfrm>
            <a:off x="2819400" y="1012875"/>
            <a:ext cx="434925" cy="434925"/>
          </a:xfrm>
          <a:prstGeom prst="rect">
            <a:avLst/>
          </a:prstGeom>
          <a:noFill/>
          <a:ln>
            <a:noFill/>
          </a:ln>
        </p:spPr>
      </p:pic>
      <p:pic>
        <p:nvPicPr>
          <p:cNvPr id="251" name="Google Shape;251;p20"/>
          <p:cNvPicPr preferRelativeResize="0"/>
          <p:nvPr/>
        </p:nvPicPr>
        <p:blipFill>
          <a:blip r:embed="rId4">
            <a:alphaModFix/>
          </a:blip>
          <a:stretch>
            <a:fillRect/>
          </a:stretch>
        </p:blipFill>
        <p:spPr>
          <a:xfrm>
            <a:off x="3276600" y="1012875"/>
            <a:ext cx="434925" cy="434925"/>
          </a:xfrm>
          <a:prstGeom prst="rect">
            <a:avLst/>
          </a:prstGeom>
          <a:noFill/>
          <a:ln>
            <a:noFill/>
          </a:ln>
        </p:spPr>
      </p:pic>
      <p:pic>
        <p:nvPicPr>
          <p:cNvPr id="252" name="Google Shape;252;p20"/>
          <p:cNvPicPr preferRelativeResize="0"/>
          <p:nvPr/>
        </p:nvPicPr>
        <p:blipFill>
          <a:blip r:embed="rId4">
            <a:alphaModFix/>
          </a:blip>
          <a:stretch>
            <a:fillRect/>
          </a:stretch>
        </p:blipFill>
        <p:spPr>
          <a:xfrm>
            <a:off x="2111325" y="1371600"/>
            <a:ext cx="434925" cy="434925"/>
          </a:xfrm>
          <a:prstGeom prst="rect">
            <a:avLst/>
          </a:prstGeom>
          <a:noFill/>
          <a:ln>
            <a:noFill/>
          </a:ln>
        </p:spPr>
      </p:pic>
      <p:pic>
        <p:nvPicPr>
          <p:cNvPr id="253" name="Google Shape;253;p20"/>
          <p:cNvPicPr preferRelativeResize="0"/>
          <p:nvPr/>
        </p:nvPicPr>
        <p:blipFill>
          <a:blip r:embed="rId4">
            <a:alphaModFix/>
          </a:blip>
          <a:stretch>
            <a:fillRect/>
          </a:stretch>
        </p:blipFill>
        <p:spPr>
          <a:xfrm>
            <a:off x="2568525" y="1393875"/>
            <a:ext cx="434925" cy="434925"/>
          </a:xfrm>
          <a:prstGeom prst="rect">
            <a:avLst/>
          </a:prstGeom>
          <a:noFill/>
          <a:ln>
            <a:noFill/>
          </a:ln>
        </p:spPr>
      </p:pic>
      <p:pic>
        <p:nvPicPr>
          <p:cNvPr id="254" name="Google Shape;254;p20"/>
          <p:cNvPicPr preferRelativeResize="0"/>
          <p:nvPr/>
        </p:nvPicPr>
        <p:blipFill>
          <a:blip r:embed="rId4">
            <a:alphaModFix/>
          </a:blip>
          <a:stretch>
            <a:fillRect/>
          </a:stretch>
        </p:blipFill>
        <p:spPr>
          <a:xfrm>
            <a:off x="3025725" y="1393875"/>
            <a:ext cx="434925" cy="434925"/>
          </a:xfrm>
          <a:prstGeom prst="rect">
            <a:avLst/>
          </a:prstGeom>
          <a:noFill/>
          <a:ln>
            <a:noFill/>
          </a:ln>
        </p:spPr>
      </p:pic>
      <p:pic>
        <p:nvPicPr>
          <p:cNvPr id="255" name="Google Shape;255;p20"/>
          <p:cNvPicPr preferRelativeResize="0"/>
          <p:nvPr/>
        </p:nvPicPr>
        <p:blipFill>
          <a:blip r:embed="rId4">
            <a:alphaModFix/>
          </a:blip>
          <a:stretch>
            <a:fillRect/>
          </a:stretch>
        </p:blipFill>
        <p:spPr>
          <a:xfrm>
            <a:off x="3482925" y="1393875"/>
            <a:ext cx="434925" cy="434925"/>
          </a:xfrm>
          <a:prstGeom prst="rect">
            <a:avLst/>
          </a:prstGeom>
          <a:noFill/>
          <a:ln>
            <a:noFill/>
          </a:ln>
        </p:spPr>
      </p:pic>
      <p:pic>
        <p:nvPicPr>
          <p:cNvPr id="256" name="Google Shape;256;p20"/>
          <p:cNvPicPr preferRelativeResize="0"/>
          <p:nvPr/>
        </p:nvPicPr>
        <p:blipFill>
          <a:blip r:embed="rId4">
            <a:alphaModFix/>
          </a:blip>
          <a:stretch>
            <a:fillRect/>
          </a:stretch>
        </p:blipFill>
        <p:spPr>
          <a:xfrm>
            <a:off x="1676400" y="1393875"/>
            <a:ext cx="434925" cy="434925"/>
          </a:xfrm>
          <a:prstGeom prst="rect">
            <a:avLst/>
          </a:prstGeom>
          <a:noFill/>
          <a:ln>
            <a:noFill/>
          </a:ln>
        </p:spPr>
      </p:pic>
      <p:pic>
        <p:nvPicPr>
          <p:cNvPr id="257" name="Google Shape;257;p20"/>
          <p:cNvPicPr preferRelativeResize="0"/>
          <p:nvPr/>
        </p:nvPicPr>
        <p:blipFill>
          <a:blip r:embed="rId4">
            <a:alphaModFix/>
          </a:blip>
          <a:stretch>
            <a:fillRect/>
          </a:stretch>
        </p:blipFill>
        <p:spPr>
          <a:xfrm>
            <a:off x="1882725" y="1393875"/>
            <a:ext cx="434925" cy="434925"/>
          </a:xfrm>
          <a:prstGeom prst="rect">
            <a:avLst/>
          </a:prstGeom>
          <a:noFill/>
          <a:ln>
            <a:noFill/>
          </a:ln>
        </p:spPr>
      </p:pic>
      <p:pic>
        <p:nvPicPr>
          <p:cNvPr id="258" name="Google Shape;258;p20"/>
          <p:cNvPicPr preferRelativeResize="0"/>
          <p:nvPr/>
        </p:nvPicPr>
        <p:blipFill>
          <a:blip r:embed="rId4">
            <a:alphaModFix/>
          </a:blip>
          <a:stretch>
            <a:fillRect/>
          </a:stretch>
        </p:blipFill>
        <p:spPr>
          <a:xfrm>
            <a:off x="2339925" y="1393875"/>
            <a:ext cx="434925" cy="434925"/>
          </a:xfrm>
          <a:prstGeom prst="rect">
            <a:avLst/>
          </a:prstGeom>
          <a:noFill/>
          <a:ln>
            <a:noFill/>
          </a:ln>
        </p:spPr>
      </p:pic>
      <p:pic>
        <p:nvPicPr>
          <p:cNvPr id="259" name="Google Shape;259;p20"/>
          <p:cNvPicPr preferRelativeResize="0"/>
          <p:nvPr/>
        </p:nvPicPr>
        <p:blipFill>
          <a:blip r:embed="rId4">
            <a:alphaModFix/>
          </a:blip>
          <a:stretch>
            <a:fillRect/>
          </a:stretch>
        </p:blipFill>
        <p:spPr>
          <a:xfrm>
            <a:off x="2797125" y="1393875"/>
            <a:ext cx="434925" cy="434925"/>
          </a:xfrm>
          <a:prstGeom prst="rect">
            <a:avLst/>
          </a:prstGeom>
          <a:noFill/>
          <a:ln>
            <a:noFill/>
          </a:ln>
        </p:spPr>
      </p:pic>
      <p:pic>
        <p:nvPicPr>
          <p:cNvPr id="260" name="Google Shape;260;p20"/>
          <p:cNvPicPr preferRelativeResize="0"/>
          <p:nvPr/>
        </p:nvPicPr>
        <p:blipFill>
          <a:blip r:embed="rId4">
            <a:alphaModFix/>
          </a:blip>
          <a:stretch>
            <a:fillRect/>
          </a:stretch>
        </p:blipFill>
        <p:spPr>
          <a:xfrm>
            <a:off x="3254325" y="1393875"/>
            <a:ext cx="434925" cy="434925"/>
          </a:xfrm>
          <a:prstGeom prst="rect">
            <a:avLst/>
          </a:prstGeom>
          <a:noFill/>
          <a:ln>
            <a:noFill/>
          </a:ln>
        </p:spPr>
      </p:pic>
      <p:pic>
        <p:nvPicPr>
          <p:cNvPr id="261" name="Google Shape;261;p20"/>
          <p:cNvPicPr preferRelativeResize="0"/>
          <p:nvPr/>
        </p:nvPicPr>
        <p:blipFill>
          <a:blip r:embed="rId4">
            <a:alphaModFix/>
          </a:blip>
          <a:stretch>
            <a:fillRect/>
          </a:stretch>
        </p:blipFill>
        <p:spPr>
          <a:xfrm>
            <a:off x="2133600" y="1241475"/>
            <a:ext cx="434925" cy="434925"/>
          </a:xfrm>
          <a:prstGeom prst="rect">
            <a:avLst/>
          </a:prstGeom>
          <a:noFill/>
          <a:ln>
            <a:noFill/>
          </a:ln>
        </p:spPr>
      </p:pic>
      <p:pic>
        <p:nvPicPr>
          <p:cNvPr id="262" name="Google Shape;262;p20"/>
          <p:cNvPicPr preferRelativeResize="0"/>
          <p:nvPr/>
        </p:nvPicPr>
        <p:blipFill>
          <a:blip r:embed="rId4">
            <a:alphaModFix/>
          </a:blip>
          <a:stretch>
            <a:fillRect/>
          </a:stretch>
        </p:blipFill>
        <p:spPr>
          <a:xfrm>
            <a:off x="2590800" y="1241475"/>
            <a:ext cx="434925" cy="434925"/>
          </a:xfrm>
          <a:prstGeom prst="rect">
            <a:avLst/>
          </a:prstGeom>
          <a:noFill/>
          <a:ln>
            <a:noFill/>
          </a:ln>
        </p:spPr>
      </p:pic>
      <p:pic>
        <p:nvPicPr>
          <p:cNvPr id="263" name="Google Shape;263;p20"/>
          <p:cNvPicPr preferRelativeResize="0"/>
          <p:nvPr/>
        </p:nvPicPr>
        <p:blipFill>
          <a:blip r:embed="rId4">
            <a:alphaModFix/>
          </a:blip>
          <a:stretch>
            <a:fillRect/>
          </a:stretch>
        </p:blipFill>
        <p:spPr>
          <a:xfrm>
            <a:off x="3048000" y="1241475"/>
            <a:ext cx="434925" cy="434925"/>
          </a:xfrm>
          <a:prstGeom prst="rect">
            <a:avLst/>
          </a:prstGeom>
          <a:noFill/>
          <a:ln>
            <a:noFill/>
          </a:ln>
        </p:spPr>
      </p:pic>
      <p:pic>
        <p:nvPicPr>
          <p:cNvPr id="264" name="Google Shape;264;p20"/>
          <p:cNvPicPr preferRelativeResize="0"/>
          <p:nvPr/>
        </p:nvPicPr>
        <p:blipFill>
          <a:blip r:embed="rId4">
            <a:alphaModFix/>
          </a:blip>
          <a:stretch>
            <a:fillRect/>
          </a:stretch>
        </p:blipFill>
        <p:spPr>
          <a:xfrm>
            <a:off x="2438400" y="1143000"/>
            <a:ext cx="434925" cy="434925"/>
          </a:xfrm>
          <a:prstGeom prst="rect">
            <a:avLst/>
          </a:prstGeom>
          <a:noFill/>
          <a:ln>
            <a:noFill/>
          </a:ln>
        </p:spPr>
      </p:pic>
      <p:pic>
        <p:nvPicPr>
          <p:cNvPr id="265" name="Google Shape;265;p20"/>
          <p:cNvPicPr preferRelativeResize="0"/>
          <p:nvPr/>
        </p:nvPicPr>
        <p:blipFill>
          <a:blip r:embed="rId4">
            <a:alphaModFix/>
          </a:blip>
          <a:stretch>
            <a:fillRect/>
          </a:stretch>
        </p:blipFill>
        <p:spPr>
          <a:xfrm>
            <a:off x="2841675" y="1143000"/>
            <a:ext cx="434925" cy="434925"/>
          </a:xfrm>
          <a:prstGeom prst="rect">
            <a:avLst/>
          </a:prstGeom>
          <a:noFill/>
          <a:ln>
            <a:noFill/>
          </a:ln>
        </p:spPr>
      </p:pic>
      <p:pic>
        <p:nvPicPr>
          <p:cNvPr id="266" name="Google Shape;266;p20"/>
          <p:cNvPicPr preferRelativeResize="0"/>
          <p:nvPr/>
        </p:nvPicPr>
        <p:blipFill>
          <a:blip r:embed="rId4">
            <a:alphaModFix/>
          </a:blip>
          <a:stretch>
            <a:fillRect/>
          </a:stretch>
        </p:blipFill>
        <p:spPr>
          <a:xfrm>
            <a:off x="2689275" y="1219200"/>
            <a:ext cx="434925" cy="434925"/>
          </a:xfrm>
          <a:prstGeom prst="rect">
            <a:avLst/>
          </a:prstGeom>
          <a:noFill/>
          <a:ln>
            <a:noFill/>
          </a:ln>
        </p:spPr>
      </p:pic>
      <p:pic>
        <p:nvPicPr>
          <p:cNvPr id="267" name="Google Shape;267;p20"/>
          <p:cNvPicPr preferRelativeResize="0"/>
          <p:nvPr/>
        </p:nvPicPr>
        <p:blipFill>
          <a:blip r:embed="rId3">
            <a:alphaModFix/>
          </a:blip>
          <a:stretch>
            <a:fillRect/>
          </a:stretch>
        </p:blipFill>
        <p:spPr>
          <a:xfrm>
            <a:off x="5105400" y="3897150"/>
            <a:ext cx="522450" cy="522450"/>
          </a:xfrm>
          <a:prstGeom prst="rect">
            <a:avLst/>
          </a:prstGeom>
          <a:noFill/>
          <a:ln>
            <a:noFill/>
          </a:ln>
        </p:spPr>
      </p:pic>
      <p:pic>
        <p:nvPicPr>
          <p:cNvPr id="268" name="Google Shape;268;p20"/>
          <p:cNvPicPr preferRelativeResize="0"/>
          <p:nvPr/>
        </p:nvPicPr>
        <p:blipFill>
          <a:blip r:embed="rId4">
            <a:alphaModFix/>
          </a:blip>
          <a:stretch>
            <a:fillRect/>
          </a:stretch>
        </p:blipFill>
        <p:spPr>
          <a:xfrm>
            <a:off x="5029200" y="762000"/>
            <a:ext cx="434925" cy="434925"/>
          </a:xfrm>
          <a:prstGeom prst="rect">
            <a:avLst/>
          </a:prstGeom>
          <a:noFill/>
          <a:ln>
            <a:noFill/>
          </a:ln>
        </p:spPr>
      </p:pic>
      <p:pic>
        <p:nvPicPr>
          <p:cNvPr id="269" name="Google Shape;269;p20"/>
          <p:cNvPicPr preferRelativeResize="0"/>
          <p:nvPr/>
        </p:nvPicPr>
        <p:blipFill>
          <a:blip r:embed="rId3">
            <a:alphaModFix/>
          </a:blip>
          <a:stretch>
            <a:fillRect/>
          </a:stretch>
        </p:blipFill>
        <p:spPr>
          <a:xfrm>
            <a:off x="5471822" y="3470029"/>
            <a:ext cx="522450" cy="522450"/>
          </a:xfrm>
          <a:prstGeom prst="rect">
            <a:avLst/>
          </a:prstGeom>
          <a:noFill/>
          <a:ln>
            <a:noFill/>
          </a:ln>
        </p:spPr>
      </p:pic>
      <p:pic>
        <p:nvPicPr>
          <p:cNvPr id="270" name="Google Shape;270;p20"/>
          <p:cNvPicPr preferRelativeResize="0"/>
          <p:nvPr/>
        </p:nvPicPr>
        <p:blipFill>
          <a:blip r:embed="rId3">
            <a:alphaModFix/>
          </a:blip>
          <a:stretch>
            <a:fillRect/>
          </a:stretch>
        </p:blipFill>
        <p:spPr>
          <a:xfrm>
            <a:off x="5627850" y="3962400"/>
            <a:ext cx="522450" cy="522450"/>
          </a:xfrm>
          <a:prstGeom prst="rect">
            <a:avLst/>
          </a:prstGeom>
          <a:noFill/>
          <a:ln>
            <a:noFill/>
          </a:ln>
        </p:spPr>
      </p:pic>
      <p:pic>
        <p:nvPicPr>
          <p:cNvPr id="271" name="Google Shape;271;p20"/>
          <p:cNvPicPr preferRelativeResize="0"/>
          <p:nvPr/>
        </p:nvPicPr>
        <p:blipFill>
          <a:blip r:embed="rId3">
            <a:alphaModFix/>
          </a:blip>
          <a:stretch>
            <a:fillRect/>
          </a:stretch>
        </p:blipFill>
        <p:spPr>
          <a:xfrm>
            <a:off x="5922113" y="3200400"/>
            <a:ext cx="522450" cy="522450"/>
          </a:xfrm>
          <a:prstGeom prst="rect">
            <a:avLst/>
          </a:prstGeom>
          <a:noFill/>
          <a:ln>
            <a:noFill/>
          </a:ln>
        </p:spPr>
      </p:pic>
      <p:pic>
        <p:nvPicPr>
          <p:cNvPr id="272" name="Google Shape;272;p20"/>
          <p:cNvPicPr preferRelativeResize="0"/>
          <p:nvPr/>
        </p:nvPicPr>
        <p:blipFill>
          <a:blip r:embed="rId3">
            <a:alphaModFix/>
          </a:blip>
          <a:stretch>
            <a:fillRect/>
          </a:stretch>
        </p:blipFill>
        <p:spPr>
          <a:xfrm>
            <a:off x="4953000" y="3374700"/>
            <a:ext cx="522450" cy="522450"/>
          </a:xfrm>
          <a:prstGeom prst="rect">
            <a:avLst/>
          </a:prstGeom>
          <a:noFill/>
          <a:ln>
            <a:noFill/>
          </a:ln>
        </p:spPr>
      </p:pic>
      <p:pic>
        <p:nvPicPr>
          <p:cNvPr id="273" name="Google Shape;273;p20"/>
          <p:cNvPicPr preferRelativeResize="0"/>
          <p:nvPr/>
        </p:nvPicPr>
        <p:blipFill>
          <a:blip r:embed="rId4">
            <a:alphaModFix/>
          </a:blip>
          <a:stretch>
            <a:fillRect/>
          </a:stretch>
        </p:blipFill>
        <p:spPr>
          <a:xfrm>
            <a:off x="6029083" y="1644750"/>
            <a:ext cx="434925" cy="434925"/>
          </a:xfrm>
          <a:prstGeom prst="rect">
            <a:avLst/>
          </a:prstGeom>
          <a:noFill/>
          <a:ln>
            <a:noFill/>
          </a:ln>
        </p:spPr>
      </p:pic>
      <p:pic>
        <p:nvPicPr>
          <p:cNvPr id="274" name="Google Shape;274;p20"/>
          <p:cNvPicPr preferRelativeResize="0"/>
          <p:nvPr/>
        </p:nvPicPr>
        <p:blipFill>
          <a:blip r:embed="rId4">
            <a:alphaModFix/>
          </a:blip>
          <a:stretch>
            <a:fillRect/>
          </a:stretch>
        </p:blipFill>
        <p:spPr>
          <a:xfrm>
            <a:off x="6019800" y="762000"/>
            <a:ext cx="434925" cy="434925"/>
          </a:xfrm>
          <a:prstGeom prst="rect">
            <a:avLst/>
          </a:prstGeom>
          <a:noFill/>
          <a:ln>
            <a:noFill/>
          </a:ln>
        </p:spPr>
      </p:pic>
      <p:pic>
        <p:nvPicPr>
          <p:cNvPr id="275" name="Google Shape;275;p20"/>
          <p:cNvPicPr preferRelativeResize="0"/>
          <p:nvPr/>
        </p:nvPicPr>
        <p:blipFill>
          <a:blip r:embed="rId4">
            <a:alphaModFix/>
          </a:blip>
          <a:stretch>
            <a:fillRect/>
          </a:stretch>
        </p:blipFill>
        <p:spPr>
          <a:xfrm>
            <a:off x="6423075" y="1066800"/>
            <a:ext cx="434925" cy="434925"/>
          </a:xfrm>
          <a:prstGeom prst="rect">
            <a:avLst/>
          </a:prstGeom>
          <a:noFill/>
          <a:ln>
            <a:noFill/>
          </a:ln>
        </p:spPr>
      </p:pic>
      <p:pic>
        <p:nvPicPr>
          <p:cNvPr id="276" name="Google Shape;276;p20"/>
          <p:cNvPicPr preferRelativeResize="0"/>
          <p:nvPr/>
        </p:nvPicPr>
        <p:blipFill>
          <a:blip r:embed="rId4">
            <a:alphaModFix/>
          </a:blip>
          <a:stretch>
            <a:fillRect/>
          </a:stretch>
        </p:blipFill>
        <p:spPr>
          <a:xfrm>
            <a:off x="6705600" y="685800"/>
            <a:ext cx="434925" cy="434925"/>
          </a:xfrm>
          <a:prstGeom prst="rect">
            <a:avLst/>
          </a:prstGeom>
          <a:noFill/>
          <a:ln>
            <a:noFill/>
          </a:ln>
        </p:spPr>
      </p:pic>
      <p:pic>
        <p:nvPicPr>
          <p:cNvPr id="277" name="Google Shape;277;p20"/>
          <p:cNvPicPr preferRelativeResize="0"/>
          <p:nvPr/>
        </p:nvPicPr>
        <p:blipFill>
          <a:blip r:embed="rId4">
            <a:alphaModFix/>
          </a:blip>
          <a:stretch>
            <a:fillRect/>
          </a:stretch>
        </p:blipFill>
        <p:spPr>
          <a:xfrm>
            <a:off x="5965875" y="1219200"/>
            <a:ext cx="434925" cy="434925"/>
          </a:xfrm>
          <a:prstGeom prst="rect">
            <a:avLst/>
          </a:prstGeom>
          <a:noFill/>
          <a:ln>
            <a:noFill/>
          </a:ln>
        </p:spPr>
      </p:pic>
      <p:pic>
        <p:nvPicPr>
          <p:cNvPr id="278" name="Google Shape;278;p20"/>
          <p:cNvPicPr preferRelativeResize="0"/>
          <p:nvPr/>
        </p:nvPicPr>
        <p:blipFill>
          <a:blip r:embed="rId4">
            <a:alphaModFix/>
          </a:blip>
          <a:stretch>
            <a:fillRect/>
          </a:stretch>
        </p:blipFill>
        <p:spPr>
          <a:xfrm>
            <a:off x="7108875" y="1241475"/>
            <a:ext cx="434925" cy="434925"/>
          </a:xfrm>
          <a:prstGeom prst="rect">
            <a:avLst/>
          </a:prstGeom>
          <a:noFill/>
          <a:ln>
            <a:noFill/>
          </a:ln>
        </p:spPr>
      </p:pic>
      <p:pic>
        <p:nvPicPr>
          <p:cNvPr id="279" name="Google Shape;279;p20"/>
          <p:cNvPicPr preferRelativeResize="0"/>
          <p:nvPr/>
        </p:nvPicPr>
        <p:blipFill>
          <a:blip r:embed="rId4">
            <a:alphaModFix/>
          </a:blip>
          <a:stretch>
            <a:fillRect/>
          </a:stretch>
        </p:blipFill>
        <p:spPr>
          <a:xfrm>
            <a:off x="7185075" y="708075"/>
            <a:ext cx="434925" cy="434925"/>
          </a:xfrm>
          <a:prstGeom prst="rect">
            <a:avLst/>
          </a:prstGeom>
          <a:noFill/>
          <a:ln>
            <a:noFill/>
          </a:ln>
        </p:spPr>
      </p:pic>
      <p:pic>
        <p:nvPicPr>
          <p:cNvPr id="280" name="Google Shape;280;p20"/>
          <p:cNvPicPr preferRelativeResize="0"/>
          <p:nvPr/>
        </p:nvPicPr>
        <p:blipFill>
          <a:blip r:embed="rId4">
            <a:alphaModFix/>
          </a:blip>
          <a:stretch>
            <a:fillRect/>
          </a:stretch>
        </p:blipFill>
        <p:spPr>
          <a:xfrm>
            <a:off x="5486400" y="936675"/>
            <a:ext cx="434925" cy="434925"/>
          </a:xfrm>
          <a:prstGeom prst="rect">
            <a:avLst/>
          </a:prstGeom>
          <a:noFill/>
          <a:ln>
            <a:noFill/>
          </a:ln>
        </p:spPr>
      </p:pic>
      <p:pic>
        <p:nvPicPr>
          <p:cNvPr id="281" name="Google Shape;281;p20"/>
          <p:cNvPicPr preferRelativeResize="0"/>
          <p:nvPr/>
        </p:nvPicPr>
        <p:blipFill>
          <a:blip r:embed="rId4">
            <a:alphaModFix/>
          </a:blip>
          <a:stretch>
            <a:fillRect/>
          </a:stretch>
        </p:blipFill>
        <p:spPr>
          <a:xfrm>
            <a:off x="5105400" y="1219200"/>
            <a:ext cx="434925" cy="434925"/>
          </a:xfrm>
          <a:prstGeom prst="rect">
            <a:avLst/>
          </a:prstGeom>
          <a:noFill/>
          <a:ln>
            <a:noFill/>
          </a:ln>
        </p:spPr>
      </p:pic>
      <p:pic>
        <p:nvPicPr>
          <p:cNvPr id="282" name="Google Shape;282;p20"/>
          <p:cNvPicPr preferRelativeResize="0"/>
          <p:nvPr/>
        </p:nvPicPr>
        <p:blipFill>
          <a:blip r:embed="rId4">
            <a:alphaModFix/>
          </a:blip>
          <a:stretch>
            <a:fillRect/>
          </a:stretch>
        </p:blipFill>
        <p:spPr>
          <a:xfrm>
            <a:off x="6629400" y="1447800"/>
            <a:ext cx="434925" cy="434925"/>
          </a:xfrm>
          <a:prstGeom prst="rect">
            <a:avLst/>
          </a:prstGeom>
          <a:noFill/>
          <a:ln>
            <a:noFill/>
          </a:ln>
        </p:spPr>
      </p:pic>
      <p:pic>
        <p:nvPicPr>
          <p:cNvPr id="283" name="Google Shape;283;p20"/>
          <p:cNvPicPr preferRelativeResize="0"/>
          <p:nvPr/>
        </p:nvPicPr>
        <p:blipFill>
          <a:blip r:embed="rId4">
            <a:alphaModFix/>
          </a:blip>
          <a:stretch>
            <a:fillRect/>
          </a:stretch>
        </p:blipFill>
        <p:spPr>
          <a:xfrm>
            <a:off x="5562600" y="1447800"/>
            <a:ext cx="434925" cy="434925"/>
          </a:xfrm>
          <a:prstGeom prst="rect">
            <a:avLst/>
          </a:prstGeom>
          <a:noFill/>
          <a:ln>
            <a:noFill/>
          </a:ln>
        </p:spPr>
      </p:pic>
      <p:pic>
        <p:nvPicPr>
          <p:cNvPr id="284" name="Google Shape;284;p20"/>
          <p:cNvPicPr preferRelativeResize="0"/>
          <p:nvPr/>
        </p:nvPicPr>
        <p:blipFill>
          <a:blip r:embed="rId4">
            <a:alphaModFix/>
          </a:blip>
          <a:stretch>
            <a:fillRect/>
          </a:stretch>
        </p:blipFill>
        <p:spPr>
          <a:xfrm>
            <a:off x="5105400" y="1676400"/>
            <a:ext cx="434925" cy="434925"/>
          </a:xfrm>
          <a:prstGeom prst="rect">
            <a:avLst/>
          </a:prstGeom>
          <a:noFill/>
          <a:ln>
            <a:noFill/>
          </a:ln>
        </p:spPr>
      </p:pic>
      <p:pic>
        <p:nvPicPr>
          <p:cNvPr id="285" name="Google Shape;285;p20"/>
          <p:cNvPicPr preferRelativeResize="0"/>
          <p:nvPr/>
        </p:nvPicPr>
        <p:blipFill>
          <a:blip r:embed="rId3">
            <a:alphaModFix/>
          </a:blip>
          <a:stretch>
            <a:fillRect/>
          </a:stretch>
        </p:blipFill>
        <p:spPr>
          <a:xfrm>
            <a:off x="6085038" y="3704600"/>
            <a:ext cx="522450" cy="522450"/>
          </a:xfrm>
          <a:prstGeom prst="rect">
            <a:avLst/>
          </a:prstGeom>
          <a:noFill/>
          <a:ln>
            <a:noFill/>
          </a:ln>
        </p:spPr>
      </p:pic>
      <p:pic>
        <p:nvPicPr>
          <p:cNvPr id="286" name="Google Shape;286;p20"/>
          <p:cNvPicPr preferRelativeResize="0"/>
          <p:nvPr/>
        </p:nvPicPr>
        <p:blipFill>
          <a:blip r:embed="rId3">
            <a:alphaModFix/>
          </a:blip>
          <a:stretch>
            <a:fillRect/>
          </a:stretch>
        </p:blipFill>
        <p:spPr>
          <a:xfrm>
            <a:off x="6509438" y="4003575"/>
            <a:ext cx="522450" cy="522450"/>
          </a:xfrm>
          <a:prstGeom prst="rect">
            <a:avLst/>
          </a:prstGeom>
          <a:noFill/>
          <a:ln>
            <a:noFill/>
          </a:ln>
        </p:spPr>
      </p:pic>
      <p:pic>
        <p:nvPicPr>
          <p:cNvPr id="287" name="Google Shape;287;p20"/>
          <p:cNvPicPr preferRelativeResize="0"/>
          <p:nvPr/>
        </p:nvPicPr>
        <p:blipFill>
          <a:blip r:embed="rId3">
            <a:alphaModFix/>
          </a:blip>
          <a:stretch>
            <a:fillRect/>
          </a:stretch>
        </p:blipFill>
        <p:spPr>
          <a:xfrm>
            <a:off x="3019613" y="3962400"/>
            <a:ext cx="522450" cy="522450"/>
          </a:xfrm>
          <a:prstGeom prst="rect">
            <a:avLst/>
          </a:prstGeom>
          <a:noFill/>
          <a:ln>
            <a:noFill/>
          </a:ln>
        </p:spPr>
      </p:pic>
      <p:pic>
        <p:nvPicPr>
          <p:cNvPr id="288" name="Google Shape;288;p20"/>
          <p:cNvPicPr preferRelativeResize="0"/>
          <p:nvPr/>
        </p:nvPicPr>
        <p:blipFill>
          <a:blip r:embed="rId3">
            <a:alphaModFix/>
          </a:blip>
          <a:stretch>
            <a:fillRect/>
          </a:stretch>
        </p:blipFill>
        <p:spPr>
          <a:xfrm>
            <a:off x="7031888" y="4003575"/>
            <a:ext cx="522450" cy="522450"/>
          </a:xfrm>
          <a:prstGeom prst="rect">
            <a:avLst/>
          </a:prstGeom>
          <a:noFill/>
          <a:ln>
            <a:noFill/>
          </a:ln>
        </p:spPr>
      </p:pic>
      <p:pic>
        <p:nvPicPr>
          <p:cNvPr id="289" name="Google Shape;289;p20"/>
          <p:cNvPicPr preferRelativeResize="0"/>
          <p:nvPr/>
        </p:nvPicPr>
        <p:blipFill>
          <a:blip r:embed="rId3">
            <a:alphaModFix/>
          </a:blip>
          <a:stretch>
            <a:fillRect/>
          </a:stretch>
        </p:blipFill>
        <p:spPr>
          <a:xfrm>
            <a:off x="2520063" y="3962400"/>
            <a:ext cx="522450" cy="522450"/>
          </a:xfrm>
          <a:prstGeom prst="rect">
            <a:avLst/>
          </a:prstGeom>
          <a:noFill/>
          <a:ln>
            <a:noFill/>
          </a:ln>
        </p:spPr>
      </p:pic>
      <p:pic>
        <p:nvPicPr>
          <p:cNvPr id="290" name="Google Shape;290;p20"/>
          <p:cNvPicPr preferRelativeResize="0"/>
          <p:nvPr/>
        </p:nvPicPr>
        <p:blipFill>
          <a:blip r:embed="rId3">
            <a:alphaModFix/>
          </a:blip>
          <a:stretch>
            <a:fillRect/>
          </a:stretch>
        </p:blipFill>
        <p:spPr>
          <a:xfrm>
            <a:off x="7240438" y="3501825"/>
            <a:ext cx="522450" cy="522450"/>
          </a:xfrm>
          <a:prstGeom prst="rect">
            <a:avLst/>
          </a:prstGeom>
          <a:noFill/>
          <a:ln>
            <a:noFill/>
          </a:ln>
        </p:spPr>
      </p:pic>
      <p:pic>
        <p:nvPicPr>
          <p:cNvPr id="291" name="Google Shape;291;p20"/>
          <p:cNvPicPr preferRelativeResize="0"/>
          <p:nvPr/>
        </p:nvPicPr>
        <p:blipFill>
          <a:blip r:embed="rId3">
            <a:alphaModFix/>
          </a:blip>
          <a:stretch>
            <a:fillRect/>
          </a:stretch>
        </p:blipFill>
        <p:spPr>
          <a:xfrm>
            <a:off x="2569300" y="3495825"/>
            <a:ext cx="522450" cy="522450"/>
          </a:xfrm>
          <a:prstGeom prst="rect">
            <a:avLst/>
          </a:prstGeom>
          <a:noFill/>
          <a:ln>
            <a:noFill/>
          </a:ln>
        </p:spPr>
      </p:pic>
      <p:pic>
        <p:nvPicPr>
          <p:cNvPr id="292" name="Google Shape;292;p20"/>
          <p:cNvPicPr preferRelativeResize="0"/>
          <p:nvPr/>
        </p:nvPicPr>
        <p:blipFill>
          <a:blip r:embed="rId3">
            <a:alphaModFix/>
          </a:blip>
          <a:stretch>
            <a:fillRect/>
          </a:stretch>
        </p:blipFill>
        <p:spPr>
          <a:xfrm>
            <a:off x="6733963" y="3543950"/>
            <a:ext cx="522450" cy="522450"/>
          </a:xfrm>
          <a:prstGeom prst="rect">
            <a:avLst/>
          </a:prstGeom>
          <a:noFill/>
          <a:ln>
            <a:noFill/>
          </a:ln>
        </p:spPr>
      </p:pic>
      <p:pic>
        <p:nvPicPr>
          <p:cNvPr id="293" name="Google Shape;293;p20"/>
          <p:cNvPicPr preferRelativeResize="0"/>
          <p:nvPr/>
        </p:nvPicPr>
        <p:blipFill>
          <a:blip r:embed="rId3">
            <a:alphaModFix/>
          </a:blip>
          <a:stretch>
            <a:fillRect/>
          </a:stretch>
        </p:blipFill>
        <p:spPr>
          <a:xfrm>
            <a:off x="1993650" y="3862275"/>
            <a:ext cx="522450" cy="522450"/>
          </a:xfrm>
          <a:prstGeom prst="rect">
            <a:avLst/>
          </a:prstGeom>
          <a:noFill/>
          <a:ln>
            <a:noFill/>
          </a:ln>
        </p:spPr>
      </p:pic>
      <p:pic>
        <p:nvPicPr>
          <p:cNvPr id="294" name="Google Shape;294;p20"/>
          <p:cNvPicPr preferRelativeResize="0"/>
          <p:nvPr/>
        </p:nvPicPr>
        <p:blipFill>
          <a:blip r:embed="rId3">
            <a:alphaModFix/>
          </a:blip>
          <a:stretch>
            <a:fillRect/>
          </a:stretch>
        </p:blipFill>
        <p:spPr>
          <a:xfrm>
            <a:off x="3086088" y="3451275"/>
            <a:ext cx="522450" cy="522450"/>
          </a:xfrm>
          <a:prstGeom prst="rect">
            <a:avLst/>
          </a:prstGeom>
          <a:noFill/>
          <a:ln>
            <a:noFill/>
          </a:ln>
        </p:spPr>
      </p:pic>
      <p:pic>
        <p:nvPicPr>
          <p:cNvPr id="295" name="Google Shape;295;p20"/>
          <p:cNvPicPr preferRelativeResize="0"/>
          <p:nvPr/>
        </p:nvPicPr>
        <p:blipFill>
          <a:blip r:embed="rId3">
            <a:alphaModFix/>
          </a:blip>
          <a:stretch>
            <a:fillRect/>
          </a:stretch>
        </p:blipFill>
        <p:spPr>
          <a:xfrm>
            <a:off x="6956563" y="3035963"/>
            <a:ext cx="522450" cy="522450"/>
          </a:xfrm>
          <a:prstGeom prst="rect">
            <a:avLst/>
          </a:prstGeom>
          <a:noFill/>
          <a:ln>
            <a:noFill/>
          </a:ln>
        </p:spPr>
      </p:pic>
      <p:pic>
        <p:nvPicPr>
          <p:cNvPr id="296" name="Google Shape;296;p20"/>
          <p:cNvPicPr preferRelativeResize="0"/>
          <p:nvPr/>
        </p:nvPicPr>
        <p:blipFill>
          <a:blip r:embed="rId3">
            <a:alphaModFix/>
          </a:blip>
          <a:stretch>
            <a:fillRect/>
          </a:stretch>
        </p:blipFill>
        <p:spPr>
          <a:xfrm>
            <a:off x="2861113" y="3698775"/>
            <a:ext cx="522450" cy="522450"/>
          </a:xfrm>
          <a:prstGeom prst="rect">
            <a:avLst/>
          </a:prstGeom>
          <a:noFill/>
          <a:ln>
            <a:noFill/>
          </a:ln>
        </p:spPr>
      </p:pic>
      <p:pic>
        <p:nvPicPr>
          <p:cNvPr id="297" name="Google Shape;297;p20"/>
          <p:cNvPicPr preferRelativeResize="0"/>
          <p:nvPr/>
        </p:nvPicPr>
        <p:blipFill>
          <a:blip r:embed="rId3">
            <a:alphaModFix/>
          </a:blip>
          <a:stretch>
            <a:fillRect/>
          </a:stretch>
        </p:blipFill>
        <p:spPr>
          <a:xfrm>
            <a:off x="6423063" y="3139113"/>
            <a:ext cx="522450" cy="522450"/>
          </a:xfrm>
          <a:prstGeom prst="rect">
            <a:avLst/>
          </a:prstGeom>
          <a:noFill/>
          <a:ln>
            <a:noFill/>
          </a:ln>
        </p:spPr>
      </p:pic>
      <p:pic>
        <p:nvPicPr>
          <p:cNvPr id="298" name="Google Shape;298;p20"/>
          <p:cNvPicPr preferRelativeResize="0"/>
          <p:nvPr/>
        </p:nvPicPr>
        <p:blipFill>
          <a:blip r:embed="rId3">
            <a:alphaModFix/>
          </a:blip>
          <a:stretch>
            <a:fillRect/>
          </a:stretch>
        </p:blipFill>
        <p:spPr>
          <a:xfrm>
            <a:off x="3585638" y="3374700"/>
            <a:ext cx="522450" cy="522450"/>
          </a:xfrm>
          <a:prstGeom prst="rect">
            <a:avLst/>
          </a:prstGeom>
          <a:noFill/>
          <a:ln>
            <a:noFill/>
          </a:ln>
        </p:spPr>
      </p:pic>
      <p:pic>
        <p:nvPicPr>
          <p:cNvPr id="299" name="Google Shape;299;p20"/>
          <p:cNvPicPr preferRelativeResize="0"/>
          <p:nvPr/>
        </p:nvPicPr>
        <p:blipFill>
          <a:blip r:embed="rId3">
            <a:alphaModFix/>
          </a:blip>
          <a:stretch>
            <a:fillRect/>
          </a:stretch>
        </p:blipFill>
        <p:spPr>
          <a:xfrm>
            <a:off x="3507925" y="3844725"/>
            <a:ext cx="522450" cy="522450"/>
          </a:xfrm>
          <a:prstGeom prst="rect">
            <a:avLst/>
          </a:prstGeom>
          <a:noFill/>
          <a:ln>
            <a:noFill/>
          </a:ln>
        </p:spPr>
      </p:pic>
      <p:pic>
        <p:nvPicPr>
          <p:cNvPr id="300" name="Google Shape;300;p20"/>
          <p:cNvPicPr preferRelativeResize="0"/>
          <p:nvPr/>
        </p:nvPicPr>
        <p:blipFill>
          <a:blip r:embed="rId3">
            <a:alphaModFix/>
          </a:blip>
          <a:stretch>
            <a:fillRect/>
          </a:stretch>
        </p:blipFill>
        <p:spPr>
          <a:xfrm>
            <a:off x="5442638" y="2971613"/>
            <a:ext cx="522450" cy="522450"/>
          </a:xfrm>
          <a:prstGeom prst="rect">
            <a:avLst/>
          </a:prstGeom>
          <a:noFill/>
          <a:ln>
            <a:noFill/>
          </a:ln>
        </p:spPr>
      </p:pic>
      <p:pic>
        <p:nvPicPr>
          <p:cNvPr id="301" name="Google Shape;301;p20"/>
          <p:cNvPicPr preferRelativeResize="0"/>
          <p:nvPr/>
        </p:nvPicPr>
        <p:blipFill>
          <a:blip r:embed="rId3">
            <a:alphaModFix/>
          </a:blip>
          <a:stretch>
            <a:fillRect/>
          </a:stretch>
        </p:blipFill>
        <p:spPr>
          <a:xfrm>
            <a:off x="1828800" y="3439950"/>
            <a:ext cx="522450" cy="522450"/>
          </a:xfrm>
          <a:prstGeom prst="rect">
            <a:avLst/>
          </a:prstGeom>
          <a:noFill/>
          <a:ln>
            <a:noFill/>
          </a:ln>
        </p:spPr>
      </p:pic>
      <p:pic>
        <p:nvPicPr>
          <p:cNvPr id="302" name="Google Shape;302;p20"/>
          <p:cNvPicPr preferRelativeResize="0"/>
          <p:nvPr/>
        </p:nvPicPr>
        <p:blipFill>
          <a:blip r:embed="rId3">
            <a:alphaModFix/>
          </a:blip>
          <a:stretch>
            <a:fillRect/>
          </a:stretch>
        </p:blipFill>
        <p:spPr>
          <a:xfrm>
            <a:off x="2305050" y="3698775"/>
            <a:ext cx="522450" cy="522450"/>
          </a:xfrm>
          <a:prstGeom prst="rect">
            <a:avLst/>
          </a:prstGeom>
          <a:noFill/>
          <a:ln>
            <a:noFill/>
          </a:ln>
        </p:spPr>
      </p:pic>
      <p:sp>
        <p:nvSpPr>
          <p:cNvPr id="303" name="Google Shape;303;p20"/>
          <p:cNvSpPr txBox="1"/>
          <p:nvPr/>
        </p:nvSpPr>
        <p:spPr>
          <a:xfrm>
            <a:off x="1333500" y="2266950"/>
            <a:ext cx="48768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a:ea typeface="Barlow"/>
                <a:cs typeface="Barlow"/>
                <a:sym typeface="Barlow"/>
              </a:rPr>
              <a:t>If you had only 60 seconds to pick up as many coins as you can, one coin at a time, which pile do you want to work from?</a:t>
            </a:r>
            <a:endParaRPr>
              <a:latin typeface="Barlow"/>
              <a:ea typeface="Barlow"/>
              <a:cs typeface="Barlow"/>
              <a:sym typeface="Barlow"/>
            </a:endParaRPr>
          </a:p>
        </p:txBody>
      </p:sp>
      <p:sp>
        <p:nvSpPr>
          <p:cNvPr id="304" name="Google Shape;304;p20"/>
          <p:cNvSpPr txBox="1"/>
          <p:nvPr/>
        </p:nvSpPr>
        <p:spPr>
          <a:xfrm>
            <a:off x="7124700" y="2362200"/>
            <a:ext cx="685800" cy="381000"/>
          </a:xfrm>
          <a:prstGeom prst="rect">
            <a:avLst/>
          </a:prstGeom>
          <a:solidFill>
            <a:srgbClr val="FFFFF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Barlow"/>
                <a:ea typeface="Barlow"/>
                <a:cs typeface="Barlow"/>
                <a:sym typeface="Barlow"/>
              </a:rPr>
              <a:t>$0.00</a:t>
            </a:r>
            <a:endParaRPr>
              <a:latin typeface="Barlow"/>
              <a:ea typeface="Barlow"/>
              <a:cs typeface="Barlow"/>
              <a:sym typeface="Barlow"/>
            </a:endParaRPr>
          </a:p>
        </p:txBody>
      </p:sp>
      <p:sp>
        <p:nvSpPr>
          <p:cNvPr id="305" name="Google Shape;305;p20"/>
          <p:cNvSpPr txBox="1"/>
          <p:nvPr/>
        </p:nvSpPr>
        <p:spPr>
          <a:xfrm>
            <a:off x="6438900" y="2362200"/>
            <a:ext cx="1371600" cy="381000"/>
          </a:xfrm>
          <a:prstGeom prst="rect">
            <a:avLst/>
          </a:prstGeom>
          <a:solidFill>
            <a:srgbClr val="FFFFF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Barlow"/>
                <a:ea typeface="Barlow"/>
                <a:cs typeface="Barlow"/>
                <a:sym typeface="Barlow"/>
              </a:rPr>
              <a:t>$0.01 vs $0.25</a:t>
            </a:r>
            <a:endParaRPr>
              <a:latin typeface="Barlow"/>
              <a:ea typeface="Barlow"/>
              <a:cs typeface="Barlow"/>
              <a:sym typeface="Barlow"/>
            </a:endParaRPr>
          </a:p>
        </p:txBody>
      </p:sp>
      <p:sp>
        <p:nvSpPr>
          <p:cNvPr id="306" name="Google Shape;306;p20"/>
          <p:cNvSpPr txBox="1"/>
          <p:nvPr/>
        </p:nvSpPr>
        <p:spPr>
          <a:xfrm>
            <a:off x="6438900" y="2362200"/>
            <a:ext cx="1371600" cy="381000"/>
          </a:xfrm>
          <a:prstGeom prst="rect">
            <a:avLst/>
          </a:prstGeom>
          <a:solidFill>
            <a:srgbClr val="FFFFF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Barlow"/>
                <a:ea typeface="Barlow"/>
                <a:cs typeface="Barlow"/>
                <a:sym typeface="Barlow"/>
              </a:rPr>
              <a:t>$0.02 vs $0.50</a:t>
            </a:r>
            <a:endParaRPr>
              <a:latin typeface="Barlow"/>
              <a:ea typeface="Barlow"/>
              <a:cs typeface="Barlow"/>
              <a:sym typeface="Barlow"/>
            </a:endParaRPr>
          </a:p>
        </p:txBody>
      </p:sp>
      <p:sp>
        <p:nvSpPr>
          <p:cNvPr id="307" name="Google Shape;307;p20"/>
          <p:cNvSpPr txBox="1"/>
          <p:nvPr/>
        </p:nvSpPr>
        <p:spPr>
          <a:xfrm>
            <a:off x="6438900" y="2362200"/>
            <a:ext cx="1371600" cy="381000"/>
          </a:xfrm>
          <a:prstGeom prst="rect">
            <a:avLst/>
          </a:prstGeom>
          <a:solidFill>
            <a:srgbClr val="FFFFF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Barlow"/>
                <a:ea typeface="Barlow"/>
                <a:cs typeface="Barlow"/>
                <a:sym typeface="Barlow"/>
              </a:rPr>
              <a:t>$0.03 vs $0.75</a:t>
            </a:r>
            <a:endParaRPr>
              <a:latin typeface="Barlow"/>
              <a:ea typeface="Barlow"/>
              <a:cs typeface="Barlow"/>
              <a:sym typeface="Barlow"/>
            </a:endParaRPr>
          </a:p>
        </p:txBody>
      </p:sp>
      <p:sp>
        <p:nvSpPr>
          <p:cNvPr id="308" name="Google Shape;308;p20"/>
          <p:cNvSpPr txBox="1"/>
          <p:nvPr/>
        </p:nvSpPr>
        <p:spPr>
          <a:xfrm>
            <a:off x="6438900" y="2362200"/>
            <a:ext cx="1371600" cy="381000"/>
          </a:xfrm>
          <a:prstGeom prst="rect">
            <a:avLst/>
          </a:prstGeom>
          <a:solidFill>
            <a:srgbClr val="FFFFF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Barlow"/>
                <a:ea typeface="Barlow"/>
                <a:cs typeface="Barlow"/>
                <a:sym typeface="Barlow"/>
              </a:rPr>
              <a:t>$0.04 vs $1.00</a:t>
            </a:r>
            <a:endParaRPr>
              <a:latin typeface="Barlow"/>
              <a:ea typeface="Barlow"/>
              <a:cs typeface="Barlow"/>
              <a:sym typeface="Barlow"/>
            </a:endParaRPr>
          </a:p>
        </p:txBody>
      </p:sp>
      <p:sp>
        <p:nvSpPr>
          <p:cNvPr id="309" name="Google Shape;309;p20"/>
          <p:cNvSpPr txBox="1"/>
          <p:nvPr/>
        </p:nvSpPr>
        <p:spPr>
          <a:xfrm>
            <a:off x="6438900" y="2362200"/>
            <a:ext cx="1371600" cy="381000"/>
          </a:xfrm>
          <a:prstGeom prst="rect">
            <a:avLst/>
          </a:prstGeom>
          <a:solidFill>
            <a:srgbClr val="FFFFF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Barlow"/>
                <a:ea typeface="Barlow"/>
                <a:cs typeface="Barlow"/>
                <a:sym typeface="Barlow"/>
              </a:rPr>
              <a:t>$0.05 vs $1.25</a:t>
            </a:r>
            <a:endParaRPr>
              <a:latin typeface="Barlow"/>
              <a:ea typeface="Barlow"/>
              <a:cs typeface="Barlow"/>
              <a:sym typeface="Barlow"/>
            </a:endParaRPr>
          </a:p>
        </p:txBody>
      </p:sp>
      <p:sp>
        <p:nvSpPr>
          <p:cNvPr id="310" name="Google Shape;310;p20"/>
          <p:cNvSpPr txBox="1"/>
          <p:nvPr/>
        </p:nvSpPr>
        <p:spPr>
          <a:xfrm>
            <a:off x="6438900" y="2362200"/>
            <a:ext cx="1371600" cy="381000"/>
          </a:xfrm>
          <a:prstGeom prst="rect">
            <a:avLst/>
          </a:prstGeom>
          <a:solidFill>
            <a:srgbClr val="FFFFF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Barlow"/>
                <a:ea typeface="Barlow"/>
                <a:cs typeface="Barlow"/>
                <a:sym typeface="Barlow"/>
              </a:rPr>
              <a:t>$0.06 vs $1.50</a:t>
            </a:r>
            <a:endParaRPr>
              <a:latin typeface="Barlow"/>
              <a:ea typeface="Barlow"/>
              <a:cs typeface="Barlow"/>
              <a:sym typeface="Barlow"/>
            </a:endParaRPr>
          </a:p>
        </p:txBody>
      </p:sp>
      <p:sp>
        <p:nvSpPr>
          <p:cNvPr id="311" name="Google Shape;311;p20"/>
          <p:cNvSpPr txBox="1"/>
          <p:nvPr/>
        </p:nvSpPr>
        <p:spPr>
          <a:xfrm>
            <a:off x="6438900" y="2362200"/>
            <a:ext cx="1371600" cy="381000"/>
          </a:xfrm>
          <a:prstGeom prst="rect">
            <a:avLst/>
          </a:prstGeom>
          <a:solidFill>
            <a:srgbClr val="FFFFF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Barlow"/>
                <a:ea typeface="Barlow"/>
                <a:cs typeface="Barlow"/>
                <a:sym typeface="Barlow"/>
              </a:rPr>
              <a:t>$0.07 vs $1.75</a:t>
            </a:r>
            <a:endParaRPr>
              <a:latin typeface="Barlow"/>
              <a:ea typeface="Barlow"/>
              <a:cs typeface="Barlow"/>
              <a:sym typeface="Barlow"/>
            </a:endParaRPr>
          </a:p>
        </p:txBody>
      </p:sp>
      <p:sp>
        <p:nvSpPr>
          <p:cNvPr id="312" name="Google Shape;312;p20"/>
          <p:cNvSpPr txBox="1"/>
          <p:nvPr/>
        </p:nvSpPr>
        <p:spPr>
          <a:xfrm>
            <a:off x="6438900" y="2362200"/>
            <a:ext cx="1371600" cy="381000"/>
          </a:xfrm>
          <a:prstGeom prst="rect">
            <a:avLst/>
          </a:prstGeom>
          <a:solidFill>
            <a:srgbClr val="FFFFF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Barlow"/>
                <a:ea typeface="Barlow"/>
                <a:cs typeface="Barlow"/>
                <a:sym typeface="Barlow"/>
              </a:rPr>
              <a:t>$0.08 vs $2.00</a:t>
            </a:r>
            <a:endParaRPr>
              <a:latin typeface="Barlow"/>
              <a:ea typeface="Barlow"/>
              <a:cs typeface="Barlow"/>
              <a:sym typeface="Barlow"/>
            </a:endParaRPr>
          </a:p>
        </p:txBody>
      </p:sp>
      <p:sp>
        <p:nvSpPr>
          <p:cNvPr id="313" name="Google Shape;313;p20"/>
          <p:cNvSpPr txBox="1"/>
          <p:nvPr/>
        </p:nvSpPr>
        <p:spPr>
          <a:xfrm>
            <a:off x="6438900" y="2362200"/>
            <a:ext cx="1371600" cy="381000"/>
          </a:xfrm>
          <a:prstGeom prst="rect">
            <a:avLst/>
          </a:prstGeom>
          <a:solidFill>
            <a:srgbClr val="FFFFF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Barlow"/>
                <a:ea typeface="Barlow"/>
                <a:cs typeface="Barlow"/>
                <a:sym typeface="Barlow"/>
              </a:rPr>
              <a:t>$0.09 vs $2.25</a:t>
            </a:r>
            <a:endParaRPr>
              <a:latin typeface="Barlow"/>
              <a:ea typeface="Barlow"/>
              <a:cs typeface="Barlow"/>
              <a:sym typeface="Barlow"/>
            </a:endParaRPr>
          </a:p>
        </p:txBody>
      </p:sp>
      <p:sp>
        <p:nvSpPr>
          <p:cNvPr id="314" name="Google Shape;314;p20"/>
          <p:cNvSpPr txBox="1"/>
          <p:nvPr/>
        </p:nvSpPr>
        <p:spPr>
          <a:xfrm>
            <a:off x="6438900" y="2362200"/>
            <a:ext cx="1371600" cy="381000"/>
          </a:xfrm>
          <a:prstGeom prst="rect">
            <a:avLst/>
          </a:prstGeom>
          <a:solidFill>
            <a:srgbClr val="FFFFF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Barlow"/>
                <a:ea typeface="Barlow"/>
                <a:cs typeface="Barlow"/>
                <a:sym typeface="Barlow"/>
              </a:rPr>
              <a:t>$0.10 vs $2.50</a:t>
            </a:r>
            <a:endParaRPr>
              <a:latin typeface="Barlow"/>
              <a:ea typeface="Barlow"/>
              <a:cs typeface="Barlow"/>
              <a:sym typeface="Barlow"/>
            </a:endParaRPr>
          </a:p>
        </p:txBody>
      </p:sp>
      <p:sp>
        <p:nvSpPr>
          <p:cNvPr id="315" name="Google Shape;315;p20"/>
          <p:cNvSpPr txBox="1"/>
          <p:nvPr/>
        </p:nvSpPr>
        <p:spPr>
          <a:xfrm>
            <a:off x="6438900" y="2362200"/>
            <a:ext cx="1371600" cy="381000"/>
          </a:xfrm>
          <a:prstGeom prst="rect">
            <a:avLst/>
          </a:prstGeom>
          <a:solidFill>
            <a:srgbClr val="FFFFF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Barlow"/>
                <a:ea typeface="Barlow"/>
                <a:cs typeface="Barlow"/>
                <a:sym typeface="Barlow"/>
              </a:rPr>
              <a:t>$0.11 vs $2.75</a:t>
            </a:r>
            <a:endParaRPr>
              <a:latin typeface="Barlow"/>
              <a:ea typeface="Barlow"/>
              <a:cs typeface="Barlow"/>
              <a:sym typeface="Barlow"/>
            </a:endParaRPr>
          </a:p>
        </p:txBody>
      </p:sp>
      <p:sp>
        <p:nvSpPr>
          <p:cNvPr id="316" name="Google Shape;316;p20"/>
          <p:cNvSpPr txBox="1"/>
          <p:nvPr/>
        </p:nvSpPr>
        <p:spPr>
          <a:xfrm>
            <a:off x="6438900" y="2362200"/>
            <a:ext cx="1371600" cy="381000"/>
          </a:xfrm>
          <a:prstGeom prst="rect">
            <a:avLst/>
          </a:prstGeom>
          <a:solidFill>
            <a:srgbClr val="FFFFF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Barlow"/>
                <a:ea typeface="Barlow"/>
                <a:cs typeface="Barlow"/>
                <a:sym typeface="Barlow"/>
              </a:rPr>
              <a:t>$0.12 vs $3.00</a:t>
            </a:r>
            <a:endParaRPr>
              <a:latin typeface="Barlow"/>
              <a:ea typeface="Barlow"/>
              <a:cs typeface="Barlow"/>
              <a:sym typeface="Barlow"/>
            </a:endParaRPr>
          </a:p>
        </p:txBody>
      </p:sp>
      <p:sp>
        <p:nvSpPr>
          <p:cNvPr id="317" name="Google Shape;317;p20"/>
          <p:cNvSpPr txBox="1"/>
          <p:nvPr/>
        </p:nvSpPr>
        <p:spPr>
          <a:xfrm>
            <a:off x="6438900" y="2362200"/>
            <a:ext cx="1371600" cy="381000"/>
          </a:xfrm>
          <a:prstGeom prst="rect">
            <a:avLst/>
          </a:prstGeom>
          <a:solidFill>
            <a:srgbClr val="FFFFF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Barlow"/>
                <a:ea typeface="Barlow"/>
                <a:cs typeface="Barlow"/>
                <a:sym typeface="Barlow"/>
              </a:rPr>
              <a:t>$0.13 vs $3.25</a:t>
            </a:r>
            <a:endParaRPr>
              <a:latin typeface="Barlow"/>
              <a:ea typeface="Barlow"/>
              <a:cs typeface="Barlow"/>
              <a:sym typeface="Barlow"/>
            </a:endParaRPr>
          </a:p>
        </p:txBody>
      </p:sp>
      <p:cxnSp>
        <p:nvCxnSpPr>
          <p:cNvPr id="318" name="Google Shape;318;p20"/>
          <p:cNvCxnSpPr/>
          <p:nvPr/>
        </p:nvCxnSpPr>
        <p:spPr>
          <a:xfrm>
            <a:off x="1371600" y="609600"/>
            <a:ext cx="2895600" cy="1676400"/>
          </a:xfrm>
          <a:prstGeom prst="straightConnector1">
            <a:avLst/>
          </a:prstGeom>
          <a:noFill/>
          <a:ln cap="flat" cmpd="sng" w="76200">
            <a:solidFill>
              <a:srgbClr val="FF0000"/>
            </a:solidFill>
            <a:prstDash val="solid"/>
            <a:round/>
            <a:headEnd len="med" w="med" type="none"/>
            <a:tailEnd len="med" w="med" type="none"/>
          </a:ln>
        </p:spPr>
      </p:cxnSp>
      <p:cxnSp>
        <p:nvCxnSpPr>
          <p:cNvPr id="319" name="Google Shape;319;p20"/>
          <p:cNvCxnSpPr/>
          <p:nvPr/>
        </p:nvCxnSpPr>
        <p:spPr>
          <a:xfrm flipH="1">
            <a:off x="1371600" y="609600"/>
            <a:ext cx="2895600" cy="1676400"/>
          </a:xfrm>
          <a:prstGeom prst="straightConnector1">
            <a:avLst/>
          </a:prstGeom>
          <a:noFill/>
          <a:ln cap="flat" cmpd="sng" w="76200">
            <a:solidFill>
              <a:srgbClr val="FF0000"/>
            </a:solidFill>
            <a:prstDash val="solid"/>
            <a:round/>
            <a:headEnd len="med" w="med" type="none"/>
            <a:tailEnd len="med" w="med" type="none"/>
          </a:ln>
        </p:spPr>
      </p:cxnSp>
      <p:pic>
        <p:nvPicPr>
          <p:cNvPr id="320" name="Google Shape;320;p20"/>
          <p:cNvPicPr preferRelativeResize="0"/>
          <p:nvPr/>
        </p:nvPicPr>
        <p:blipFill>
          <a:blip r:embed="rId5">
            <a:alphaModFix/>
          </a:blip>
          <a:stretch>
            <a:fillRect/>
          </a:stretch>
        </p:blipFill>
        <p:spPr>
          <a:xfrm>
            <a:off x="1088261" y="4936827"/>
            <a:ext cx="182880" cy="182880"/>
          </a:xfrm>
          <a:prstGeom prst="rect">
            <a:avLst/>
          </a:prstGeom>
          <a:noFill/>
          <a:ln>
            <a:noFill/>
          </a:ln>
        </p:spPr>
      </p:pic>
      <p:sp>
        <p:nvSpPr>
          <p:cNvPr id="321" name="Google Shape;32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par>
                          <p:cTn fill="hold">
                            <p:stCondLst>
                              <p:cond delay="0"/>
                            </p:stCondLst>
                            <p:childTnLst>
                              <p:par>
                                <p:cTn fill="hold" nodeType="afterEffect" presetClass="exit" presetID="2" presetSubtype="8">
                                  <p:stCondLst>
                                    <p:cond delay="0"/>
                                  </p:stCondLst>
                                  <p:childTnLst>
                                    <p:anim calcmode="lin" valueType="num">
                                      <p:cBhvr additive="base">
                                        <p:cTn dur="1000"/>
                                        <p:tgtEl>
                                          <p:spTgt spid="266"/>
                                        </p:tgtEl>
                                        <p:attrNameLst>
                                          <p:attrName>ppt_x</p:attrName>
                                        </p:attrNameLst>
                                      </p:cBhvr>
                                      <p:tavLst>
                                        <p:tav fmla="" tm="0">
                                          <p:val>
                                            <p:strVal val="#ppt_x"/>
                                          </p:val>
                                        </p:tav>
                                        <p:tav fmla="" tm="100000">
                                          <p:val>
                                            <p:strVal val="#ppt_x-1"/>
                                          </p:val>
                                        </p:tav>
                                      </p:tavLst>
                                    </p:anim>
                                    <p:set>
                                      <p:cBhvr>
                                        <p:cTn dur="1" fill="hold">
                                          <p:stCondLst>
                                            <p:cond delay="1000"/>
                                          </p:stCondLst>
                                        </p:cTn>
                                        <p:tgtEl>
                                          <p:spTgt spid="266"/>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301"/>
                                        </p:tgtEl>
                                        <p:attrNameLst>
                                          <p:attrName>ppt_x</p:attrName>
                                        </p:attrNameLst>
                                      </p:cBhvr>
                                      <p:tavLst>
                                        <p:tav fmla="" tm="0">
                                          <p:val>
                                            <p:strVal val="#ppt_x"/>
                                          </p:val>
                                        </p:tav>
                                        <p:tav fmla="" tm="100000">
                                          <p:val>
                                            <p:strVal val="#ppt_x-1"/>
                                          </p:val>
                                        </p:tav>
                                      </p:tavLst>
                                    </p:anim>
                                    <p:set>
                                      <p:cBhvr>
                                        <p:cTn dur="1" fill="hold">
                                          <p:stCondLst>
                                            <p:cond delay="1000"/>
                                          </p:stCondLst>
                                        </p:cTn>
                                        <p:tgtEl>
                                          <p:spTgt spid="30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1000"/>
                                        <p:tgtEl>
                                          <p:spTgt spid="2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1000"/>
                                        <p:tgtEl>
                                          <p:spTgt spid="267"/>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64"/>
                                        </p:tgtEl>
                                        <p:attrNameLst>
                                          <p:attrName>ppt_x</p:attrName>
                                        </p:attrNameLst>
                                      </p:cBhvr>
                                      <p:tavLst>
                                        <p:tav fmla="" tm="0">
                                          <p:val>
                                            <p:strVal val="#ppt_x"/>
                                          </p:val>
                                        </p:tav>
                                        <p:tav fmla="" tm="100000">
                                          <p:val>
                                            <p:strVal val="#ppt_x-1"/>
                                          </p:val>
                                        </p:tav>
                                      </p:tavLst>
                                    </p:anim>
                                    <p:set>
                                      <p:cBhvr>
                                        <p:cTn dur="1" fill="hold">
                                          <p:stCondLst>
                                            <p:cond delay="1000"/>
                                          </p:stCondLst>
                                        </p:cTn>
                                        <p:tgtEl>
                                          <p:spTgt spid="264"/>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134"/>
                                        </p:tgtEl>
                                        <p:attrNameLst>
                                          <p:attrName>ppt_x</p:attrName>
                                        </p:attrNameLst>
                                      </p:cBhvr>
                                      <p:tavLst>
                                        <p:tav fmla="" tm="0">
                                          <p:val>
                                            <p:strVal val="#ppt_x"/>
                                          </p:val>
                                        </p:tav>
                                        <p:tav fmla="" tm="100000">
                                          <p:val>
                                            <p:strVal val="#ppt_x-1"/>
                                          </p:val>
                                        </p:tav>
                                      </p:tavLst>
                                    </p:anim>
                                    <p:set>
                                      <p:cBhvr>
                                        <p:cTn dur="1" fill="hold">
                                          <p:stCondLst>
                                            <p:cond delay="1000"/>
                                          </p:stCondLst>
                                        </p:cTn>
                                        <p:tgtEl>
                                          <p:spTgt spid="134"/>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1000"/>
                                        <p:tgtEl>
                                          <p:spTgt spid="28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1000"/>
                                        <p:tgtEl>
                                          <p:spTgt spid="272"/>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65"/>
                                        </p:tgtEl>
                                        <p:attrNameLst>
                                          <p:attrName>ppt_x</p:attrName>
                                        </p:attrNameLst>
                                      </p:cBhvr>
                                      <p:tavLst>
                                        <p:tav fmla="" tm="0">
                                          <p:val>
                                            <p:strVal val="#ppt_x"/>
                                          </p:val>
                                        </p:tav>
                                        <p:tav fmla="" tm="100000">
                                          <p:val>
                                            <p:strVal val="#ppt_x-1"/>
                                          </p:val>
                                        </p:tav>
                                      </p:tavLst>
                                    </p:anim>
                                    <p:set>
                                      <p:cBhvr>
                                        <p:cTn dur="1" fill="hold">
                                          <p:stCondLst>
                                            <p:cond delay="1000"/>
                                          </p:stCondLst>
                                        </p:cTn>
                                        <p:tgtEl>
                                          <p:spTgt spid="265"/>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132"/>
                                        </p:tgtEl>
                                        <p:attrNameLst>
                                          <p:attrName>ppt_x</p:attrName>
                                        </p:attrNameLst>
                                      </p:cBhvr>
                                      <p:tavLst>
                                        <p:tav fmla="" tm="0">
                                          <p:val>
                                            <p:strVal val="#ppt_x"/>
                                          </p:val>
                                        </p:tav>
                                        <p:tav fmla="" tm="100000">
                                          <p:val>
                                            <p:strVal val="#ppt_x-1"/>
                                          </p:val>
                                        </p:tav>
                                      </p:tavLst>
                                    </p:anim>
                                    <p:set>
                                      <p:cBhvr>
                                        <p:cTn dur="1" fill="hold">
                                          <p:stCondLst>
                                            <p:cond delay="1000"/>
                                          </p:stCondLst>
                                        </p:cTn>
                                        <p:tgtEl>
                                          <p:spTgt spid="13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1000"/>
                                        <p:tgtEl>
                                          <p:spTgt spid="2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69"/>
                                        </p:tgtEl>
                                        <p:attrNameLst>
                                          <p:attrName>style.visibility</p:attrName>
                                        </p:attrNameLst>
                                      </p:cBhvr>
                                      <p:to>
                                        <p:strVal val="visible"/>
                                      </p:to>
                                    </p:set>
                                    <p:anim calcmode="lin" valueType="num">
                                      <p:cBhvr additive="base">
                                        <p:cTn dur="1000"/>
                                        <p:tgtEl>
                                          <p:spTgt spid="269"/>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61"/>
                                        </p:tgtEl>
                                        <p:attrNameLst>
                                          <p:attrName>ppt_x</p:attrName>
                                        </p:attrNameLst>
                                      </p:cBhvr>
                                      <p:tavLst>
                                        <p:tav fmla="" tm="0">
                                          <p:val>
                                            <p:strVal val="#ppt_x"/>
                                          </p:val>
                                        </p:tav>
                                        <p:tav fmla="" tm="100000">
                                          <p:val>
                                            <p:strVal val="#ppt_x-1"/>
                                          </p:val>
                                        </p:tav>
                                      </p:tavLst>
                                    </p:anim>
                                    <p:set>
                                      <p:cBhvr>
                                        <p:cTn dur="1" fill="hold">
                                          <p:stCondLst>
                                            <p:cond delay="1000"/>
                                          </p:stCondLst>
                                        </p:cTn>
                                        <p:tgtEl>
                                          <p:spTgt spid="261"/>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133"/>
                                        </p:tgtEl>
                                        <p:attrNameLst>
                                          <p:attrName>ppt_x</p:attrName>
                                        </p:attrNameLst>
                                      </p:cBhvr>
                                      <p:tavLst>
                                        <p:tav fmla="" tm="0">
                                          <p:val>
                                            <p:strVal val="#ppt_x"/>
                                          </p:val>
                                        </p:tav>
                                        <p:tav fmla="" tm="100000">
                                          <p:val>
                                            <p:strVal val="#ppt_x-1"/>
                                          </p:val>
                                        </p:tav>
                                      </p:tavLst>
                                    </p:anim>
                                    <p:set>
                                      <p:cBhvr>
                                        <p:cTn dur="1" fill="hold">
                                          <p:stCondLst>
                                            <p:cond delay="1000"/>
                                          </p:stCondLst>
                                        </p:cTn>
                                        <p:tgtEl>
                                          <p:spTgt spid="13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1000"/>
                                        <p:tgtEl>
                                          <p:spTgt spid="2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1000"/>
                                        <p:tgtEl>
                                          <p:spTgt spid="270"/>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48"/>
                                        </p:tgtEl>
                                        <p:attrNameLst>
                                          <p:attrName>ppt_x</p:attrName>
                                        </p:attrNameLst>
                                      </p:cBhvr>
                                      <p:tavLst>
                                        <p:tav fmla="" tm="0">
                                          <p:val>
                                            <p:strVal val="#ppt_x"/>
                                          </p:val>
                                        </p:tav>
                                        <p:tav fmla="" tm="100000">
                                          <p:val>
                                            <p:strVal val="#ppt_x-1"/>
                                          </p:val>
                                        </p:tav>
                                      </p:tavLst>
                                    </p:anim>
                                    <p:set>
                                      <p:cBhvr>
                                        <p:cTn dur="1" fill="hold">
                                          <p:stCondLst>
                                            <p:cond delay="1000"/>
                                          </p:stCondLst>
                                        </p:cTn>
                                        <p:tgtEl>
                                          <p:spTgt spid="248"/>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302"/>
                                        </p:tgtEl>
                                        <p:attrNameLst>
                                          <p:attrName>ppt_x</p:attrName>
                                        </p:attrNameLst>
                                      </p:cBhvr>
                                      <p:tavLst>
                                        <p:tav fmla="" tm="0">
                                          <p:val>
                                            <p:strVal val="#ppt_x"/>
                                          </p:val>
                                        </p:tav>
                                        <p:tav fmla="" tm="100000">
                                          <p:val>
                                            <p:strVal val="#ppt_x-1"/>
                                          </p:val>
                                        </p:tav>
                                      </p:tavLst>
                                    </p:anim>
                                    <p:set>
                                      <p:cBhvr>
                                        <p:cTn dur="1" fill="hold">
                                          <p:stCondLst>
                                            <p:cond delay="1000"/>
                                          </p:stCondLst>
                                        </p:cTn>
                                        <p:tgtEl>
                                          <p:spTgt spid="30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1000"/>
                                        <p:tgtEl>
                                          <p:spTgt spid="2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1000"/>
                                        <p:tgtEl>
                                          <p:spTgt spid="271"/>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57"/>
                                        </p:tgtEl>
                                        <p:attrNameLst>
                                          <p:attrName>ppt_x</p:attrName>
                                        </p:attrNameLst>
                                      </p:cBhvr>
                                      <p:tavLst>
                                        <p:tav fmla="" tm="0">
                                          <p:val>
                                            <p:strVal val="#ppt_x"/>
                                          </p:val>
                                        </p:tav>
                                        <p:tav fmla="" tm="100000">
                                          <p:val>
                                            <p:strVal val="#ppt_x-1"/>
                                          </p:val>
                                        </p:tav>
                                      </p:tavLst>
                                    </p:anim>
                                    <p:set>
                                      <p:cBhvr>
                                        <p:cTn dur="1" fill="hold">
                                          <p:stCondLst>
                                            <p:cond delay="1000"/>
                                          </p:stCondLst>
                                        </p:cTn>
                                        <p:tgtEl>
                                          <p:spTgt spid="257"/>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293"/>
                                        </p:tgtEl>
                                        <p:attrNameLst>
                                          <p:attrName>ppt_x</p:attrName>
                                        </p:attrNameLst>
                                      </p:cBhvr>
                                      <p:tavLst>
                                        <p:tav fmla="" tm="0">
                                          <p:val>
                                            <p:strVal val="#ppt_x"/>
                                          </p:val>
                                        </p:tav>
                                        <p:tav fmla="" tm="100000">
                                          <p:val>
                                            <p:strVal val="#ppt_x-1"/>
                                          </p:val>
                                        </p:tav>
                                      </p:tavLst>
                                    </p:anim>
                                    <p:set>
                                      <p:cBhvr>
                                        <p:cTn dur="1" fill="hold">
                                          <p:stCondLst>
                                            <p:cond delay="1000"/>
                                          </p:stCondLst>
                                        </p:cTn>
                                        <p:tgtEl>
                                          <p:spTgt spid="29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1000"/>
                                        <p:tgtEl>
                                          <p:spTgt spid="27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1000"/>
                                        <p:tgtEl>
                                          <p:spTgt spid="285"/>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65"/>
                                        </p:tgtEl>
                                        <p:attrNameLst>
                                          <p:attrName>ppt_x</p:attrName>
                                        </p:attrNameLst>
                                      </p:cBhvr>
                                      <p:tavLst>
                                        <p:tav fmla="" tm="0">
                                          <p:val>
                                            <p:strVal val="#ppt_x"/>
                                          </p:val>
                                        </p:tav>
                                        <p:tav fmla="" tm="100000">
                                          <p:val>
                                            <p:strVal val="#ppt_x-1"/>
                                          </p:val>
                                        </p:tav>
                                      </p:tavLst>
                                    </p:anim>
                                    <p:set>
                                      <p:cBhvr>
                                        <p:cTn dur="1" fill="hold">
                                          <p:stCondLst>
                                            <p:cond delay="1000"/>
                                          </p:stCondLst>
                                        </p:cTn>
                                        <p:tgtEl>
                                          <p:spTgt spid="265"/>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296"/>
                                        </p:tgtEl>
                                        <p:attrNameLst>
                                          <p:attrName>ppt_x</p:attrName>
                                        </p:attrNameLst>
                                      </p:cBhvr>
                                      <p:tavLst>
                                        <p:tav fmla="" tm="0">
                                          <p:val>
                                            <p:strVal val="#ppt_x"/>
                                          </p:val>
                                        </p:tav>
                                        <p:tav fmla="" tm="100000">
                                          <p:val>
                                            <p:strVal val="#ppt_x-1"/>
                                          </p:val>
                                        </p:tav>
                                      </p:tavLst>
                                    </p:anim>
                                    <p:set>
                                      <p:cBhvr>
                                        <p:cTn dur="1" fill="hold">
                                          <p:stCondLst>
                                            <p:cond delay="1000"/>
                                          </p:stCondLst>
                                        </p:cTn>
                                        <p:tgtEl>
                                          <p:spTgt spid="29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1000"/>
                                        <p:tgtEl>
                                          <p:spTgt spid="27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1000"/>
                                        <p:tgtEl>
                                          <p:spTgt spid="286"/>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63"/>
                                        </p:tgtEl>
                                        <p:attrNameLst>
                                          <p:attrName>ppt_x</p:attrName>
                                        </p:attrNameLst>
                                      </p:cBhvr>
                                      <p:tavLst>
                                        <p:tav fmla="" tm="0">
                                          <p:val>
                                            <p:strVal val="#ppt_x"/>
                                          </p:val>
                                        </p:tav>
                                        <p:tav fmla="" tm="100000">
                                          <p:val>
                                            <p:strVal val="#ppt_x-1"/>
                                          </p:val>
                                        </p:tav>
                                      </p:tavLst>
                                    </p:anim>
                                    <p:set>
                                      <p:cBhvr>
                                        <p:cTn dur="1" fill="hold">
                                          <p:stCondLst>
                                            <p:cond delay="1000"/>
                                          </p:stCondLst>
                                        </p:cTn>
                                        <p:tgtEl>
                                          <p:spTgt spid="263"/>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287"/>
                                        </p:tgtEl>
                                        <p:attrNameLst>
                                          <p:attrName>ppt_x</p:attrName>
                                        </p:attrNameLst>
                                      </p:cBhvr>
                                      <p:tavLst>
                                        <p:tav fmla="" tm="0">
                                          <p:val>
                                            <p:strVal val="#ppt_x"/>
                                          </p:val>
                                        </p:tav>
                                        <p:tav fmla="" tm="100000">
                                          <p:val>
                                            <p:strVal val="#ppt_x-1"/>
                                          </p:val>
                                        </p:tav>
                                      </p:tavLst>
                                    </p:anim>
                                    <p:set>
                                      <p:cBhvr>
                                        <p:cTn dur="1" fill="hold">
                                          <p:stCondLst>
                                            <p:cond delay="1000"/>
                                          </p:stCondLst>
                                        </p:cTn>
                                        <p:tgtEl>
                                          <p:spTgt spid="28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1000"/>
                                        <p:tgtEl>
                                          <p:spTgt spid="2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1000"/>
                                        <p:tgtEl>
                                          <p:spTgt spid="288"/>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51"/>
                                        </p:tgtEl>
                                        <p:attrNameLst>
                                          <p:attrName>ppt_x</p:attrName>
                                        </p:attrNameLst>
                                      </p:cBhvr>
                                      <p:tavLst>
                                        <p:tav fmla="" tm="0">
                                          <p:val>
                                            <p:strVal val="#ppt_x"/>
                                          </p:val>
                                        </p:tav>
                                        <p:tav fmla="" tm="100000">
                                          <p:val>
                                            <p:strVal val="#ppt_x-1"/>
                                          </p:val>
                                        </p:tav>
                                      </p:tavLst>
                                    </p:anim>
                                    <p:set>
                                      <p:cBhvr>
                                        <p:cTn dur="1" fill="hold">
                                          <p:stCondLst>
                                            <p:cond delay="1000"/>
                                          </p:stCondLst>
                                        </p:cTn>
                                        <p:tgtEl>
                                          <p:spTgt spid="251"/>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289"/>
                                        </p:tgtEl>
                                        <p:attrNameLst>
                                          <p:attrName>ppt_x</p:attrName>
                                        </p:attrNameLst>
                                      </p:cBhvr>
                                      <p:tavLst>
                                        <p:tav fmla="" tm="0">
                                          <p:val>
                                            <p:strVal val="#ppt_x"/>
                                          </p:val>
                                        </p:tav>
                                        <p:tav fmla="" tm="100000">
                                          <p:val>
                                            <p:strVal val="#ppt_x-1"/>
                                          </p:val>
                                        </p:tav>
                                      </p:tavLst>
                                    </p:anim>
                                    <p:set>
                                      <p:cBhvr>
                                        <p:cTn dur="1" fill="hold">
                                          <p:stCondLst>
                                            <p:cond delay="1000"/>
                                          </p:stCondLst>
                                        </p:cTn>
                                        <p:tgtEl>
                                          <p:spTgt spid="28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1000"/>
                                        <p:tgtEl>
                                          <p:spTgt spid="2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1000"/>
                                        <p:tgtEl>
                                          <p:spTgt spid="290"/>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60"/>
                                        </p:tgtEl>
                                        <p:attrNameLst>
                                          <p:attrName>ppt_x</p:attrName>
                                        </p:attrNameLst>
                                      </p:cBhvr>
                                      <p:tavLst>
                                        <p:tav fmla="" tm="0">
                                          <p:val>
                                            <p:strVal val="#ppt_x"/>
                                          </p:val>
                                        </p:tav>
                                        <p:tav fmla="" tm="100000">
                                          <p:val>
                                            <p:strVal val="#ppt_x-1"/>
                                          </p:val>
                                        </p:tav>
                                      </p:tavLst>
                                    </p:anim>
                                    <p:set>
                                      <p:cBhvr>
                                        <p:cTn dur="1" fill="hold">
                                          <p:stCondLst>
                                            <p:cond delay="1000"/>
                                          </p:stCondLst>
                                        </p:cTn>
                                        <p:tgtEl>
                                          <p:spTgt spid="260"/>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291"/>
                                        </p:tgtEl>
                                        <p:attrNameLst>
                                          <p:attrName>ppt_x</p:attrName>
                                        </p:attrNameLst>
                                      </p:cBhvr>
                                      <p:tavLst>
                                        <p:tav fmla="" tm="0">
                                          <p:val>
                                            <p:strVal val="#ppt_x"/>
                                          </p:val>
                                        </p:tav>
                                        <p:tav fmla="" tm="100000">
                                          <p:val>
                                            <p:strVal val="#ppt_x-1"/>
                                          </p:val>
                                        </p:tav>
                                      </p:tavLst>
                                    </p:anim>
                                    <p:set>
                                      <p:cBhvr>
                                        <p:cTn dur="1" fill="hold">
                                          <p:stCondLst>
                                            <p:cond delay="1000"/>
                                          </p:stCondLst>
                                        </p:cTn>
                                        <p:tgtEl>
                                          <p:spTgt spid="29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1000"/>
                                        <p:tgtEl>
                                          <p:spTgt spid="2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1000"/>
                                        <p:tgtEl>
                                          <p:spTgt spid="292"/>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46"/>
                                        </p:tgtEl>
                                        <p:attrNameLst>
                                          <p:attrName>ppt_x</p:attrName>
                                        </p:attrNameLst>
                                      </p:cBhvr>
                                      <p:tavLst>
                                        <p:tav fmla="" tm="0">
                                          <p:val>
                                            <p:strVal val="#ppt_x"/>
                                          </p:val>
                                        </p:tav>
                                        <p:tav fmla="" tm="100000">
                                          <p:val>
                                            <p:strVal val="#ppt_x-1"/>
                                          </p:val>
                                        </p:tav>
                                      </p:tavLst>
                                    </p:anim>
                                    <p:set>
                                      <p:cBhvr>
                                        <p:cTn dur="1" fill="hold">
                                          <p:stCondLst>
                                            <p:cond delay="1000"/>
                                          </p:stCondLst>
                                        </p:cTn>
                                        <p:tgtEl>
                                          <p:spTgt spid="246"/>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294"/>
                                        </p:tgtEl>
                                        <p:attrNameLst>
                                          <p:attrName>ppt_x</p:attrName>
                                        </p:attrNameLst>
                                      </p:cBhvr>
                                      <p:tavLst>
                                        <p:tav fmla="" tm="0">
                                          <p:val>
                                            <p:strVal val="#ppt_x"/>
                                          </p:val>
                                        </p:tav>
                                        <p:tav fmla="" tm="100000">
                                          <p:val>
                                            <p:strVal val="#ppt_x-1"/>
                                          </p:val>
                                        </p:tav>
                                      </p:tavLst>
                                    </p:anim>
                                    <p:set>
                                      <p:cBhvr>
                                        <p:cTn dur="1" fill="hold">
                                          <p:stCondLst>
                                            <p:cond delay="1000"/>
                                          </p:stCondLst>
                                        </p:cTn>
                                        <p:tgtEl>
                                          <p:spTgt spid="294"/>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1000"/>
                                        <p:tgtEl>
                                          <p:spTgt spid="2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1000"/>
                                        <p:tgtEl>
                                          <p:spTgt spid="295"/>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55"/>
                                        </p:tgtEl>
                                        <p:attrNameLst>
                                          <p:attrName>ppt_x</p:attrName>
                                        </p:attrNameLst>
                                      </p:cBhvr>
                                      <p:tavLst>
                                        <p:tav fmla="" tm="0">
                                          <p:val>
                                            <p:strVal val="#ppt_x"/>
                                          </p:val>
                                        </p:tav>
                                        <p:tav fmla="" tm="100000">
                                          <p:val>
                                            <p:strVal val="#ppt_x-1"/>
                                          </p:val>
                                        </p:tav>
                                      </p:tavLst>
                                    </p:anim>
                                    <p:set>
                                      <p:cBhvr>
                                        <p:cTn dur="1" fill="hold">
                                          <p:stCondLst>
                                            <p:cond delay="1000"/>
                                          </p:stCondLst>
                                        </p:cTn>
                                        <p:tgtEl>
                                          <p:spTgt spid="255"/>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298"/>
                                        </p:tgtEl>
                                        <p:attrNameLst>
                                          <p:attrName>ppt_x</p:attrName>
                                        </p:attrNameLst>
                                      </p:cBhvr>
                                      <p:tavLst>
                                        <p:tav fmla="" tm="0">
                                          <p:val>
                                            <p:strVal val="#ppt_x"/>
                                          </p:val>
                                        </p:tav>
                                        <p:tav fmla="" tm="100000">
                                          <p:val>
                                            <p:strVal val="#ppt_x-1"/>
                                          </p:val>
                                        </p:tav>
                                      </p:tavLst>
                                    </p:anim>
                                    <p:set>
                                      <p:cBhvr>
                                        <p:cTn dur="1" fill="hold">
                                          <p:stCondLst>
                                            <p:cond delay="1000"/>
                                          </p:stCondLst>
                                        </p:cTn>
                                        <p:tgtEl>
                                          <p:spTgt spid="29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1000"/>
                                        <p:tgtEl>
                                          <p:spTgt spid="2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1000"/>
                                        <p:tgtEl>
                                          <p:spTgt spid="297"/>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72"/>
                                        </p:tgtEl>
                                        <p:attrNameLst>
                                          <p:attrName>ppt_x</p:attrName>
                                        </p:attrNameLst>
                                      </p:cBhvr>
                                      <p:tavLst>
                                        <p:tav fmla="" tm="0">
                                          <p:val>
                                            <p:strVal val="#ppt_x"/>
                                          </p:val>
                                        </p:tav>
                                        <p:tav fmla="" tm="100000">
                                          <p:val>
                                            <p:strVal val="#ppt_x-1"/>
                                          </p:val>
                                        </p:tav>
                                      </p:tavLst>
                                    </p:anim>
                                    <p:set>
                                      <p:cBhvr>
                                        <p:cTn dur="1" fill="hold">
                                          <p:stCondLst>
                                            <p:cond delay="1000"/>
                                          </p:stCondLst>
                                        </p:cTn>
                                        <p:tgtEl>
                                          <p:spTgt spid="172"/>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299"/>
                                        </p:tgtEl>
                                        <p:attrNameLst>
                                          <p:attrName>ppt_x</p:attrName>
                                        </p:attrNameLst>
                                      </p:cBhvr>
                                      <p:tavLst>
                                        <p:tav fmla="" tm="0">
                                          <p:val>
                                            <p:strVal val="#ppt_x"/>
                                          </p:val>
                                        </p:tav>
                                        <p:tav fmla="" tm="100000">
                                          <p:val>
                                            <p:strVal val="#ppt_x-1"/>
                                          </p:val>
                                        </p:tav>
                                      </p:tavLst>
                                    </p:anim>
                                    <p:set>
                                      <p:cBhvr>
                                        <p:cTn dur="1" fill="hold">
                                          <p:stCondLst>
                                            <p:cond delay="1000"/>
                                          </p:stCondLst>
                                        </p:cTn>
                                        <p:tgtEl>
                                          <p:spTgt spid="29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1000"/>
                                        <p:tgtEl>
                                          <p:spTgt spid="27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1000"/>
                                        <p:tgtEl>
                                          <p:spTgt spid="300"/>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4" name="Shape 2604"/>
        <p:cNvGrpSpPr/>
        <p:nvPr/>
      </p:nvGrpSpPr>
      <p:grpSpPr>
        <a:xfrm>
          <a:off x="0" y="0"/>
          <a:ext cx="0" cy="0"/>
          <a:chOff x="0" y="0"/>
          <a:chExt cx="0" cy="0"/>
        </a:xfrm>
      </p:grpSpPr>
      <p:sp>
        <p:nvSpPr>
          <p:cNvPr id="2605" name="Google Shape;2605;p56"/>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Storage - Scanning Example</a:t>
            </a:r>
            <a:endParaRPr/>
          </a:p>
        </p:txBody>
      </p:sp>
      <p:sp>
        <p:nvSpPr>
          <p:cNvPr id="2606" name="Google Shape;2606;p56"/>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Consider this common scenario:</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Consider 1 year’s worth of data partitioned by year, month, day &amp; hour</a:t>
            </a:r>
            <a:br>
              <a:rPr lang="en"/>
            </a:br>
            <a:endParaRPr/>
          </a:p>
          <a:p>
            <a:pPr indent="-330200" lvl="0" marL="457200" rtl="0" algn="l">
              <a:spcBef>
                <a:spcPts val="0"/>
              </a:spcBef>
              <a:spcAft>
                <a:spcPts val="0"/>
              </a:spcAft>
              <a:buSzPts val="1600"/>
              <a:buChar char="●"/>
            </a:pPr>
            <a:r>
              <a:rPr lang="en"/>
              <a:t>1 year * 12 months * 30 days * 24 hours = </a:t>
            </a:r>
            <a:r>
              <a:rPr lang="en"/>
              <a:t>8,640 distinct directories</a:t>
            </a:r>
            <a:br>
              <a:rPr lang="en"/>
            </a:br>
            <a:endParaRPr/>
          </a:p>
          <a:p>
            <a:pPr indent="-330200" lvl="0" marL="457200" rtl="0" algn="l">
              <a:spcBef>
                <a:spcPts val="0"/>
              </a:spcBef>
              <a:spcAft>
                <a:spcPts val="0"/>
              </a:spcAft>
              <a:buSzPts val="1600"/>
              <a:buChar char="●"/>
            </a:pPr>
            <a:r>
              <a:rPr lang="en"/>
              <a:t>10 years of data becomes 86,400 directories.</a:t>
            </a:r>
            <a:endParaRPr/>
          </a:p>
          <a:p>
            <a:pPr indent="0" lvl="0" marL="0" rtl="0" algn="l">
              <a:spcBef>
                <a:spcPts val="0"/>
              </a:spcBef>
              <a:spcAft>
                <a:spcPts val="0"/>
              </a:spcAft>
              <a:buNone/>
            </a:pPr>
            <a:r>
              <a:t/>
            </a:r>
            <a:endParaRPr/>
          </a:p>
        </p:txBody>
      </p:sp>
      <p:sp>
        <p:nvSpPr>
          <p:cNvPr id="2607" name="Google Shape;2607;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
        <p:nvSpPr>
          <p:cNvPr id="2608" name="Google Shape;2608;p56"/>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12" name="Shape 2612"/>
        <p:cNvGrpSpPr/>
        <p:nvPr/>
      </p:nvGrpSpPr>
      <p:grpSpPr>
        <a:xfrm>
          <a:off x="0" y="0"/>
          <a:ext cx="0" cy="0"/>
          <a:chOff x="0" y="0"/>
          <a:chExt cx="0" cy="0"/>
        </a:xfrm>
      </p:grpSpPr>
      <p:sp>
        <p:nvSpPr>
          <p:cNvPr id="2613" name="Google Shape;2613;p57"/>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Storage - Scanning In Action</a:t>
            </a:r>
            <a:endParaRPr/>
          </a:p>
        </p:txBody>
      </p:sp>
      <p:sp>
        <p:nvSpPr>
          <p:cNvPr id="2614" name="Google Shape;2614;p57"/>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See </a:t>
            </a:r>
            <a:r>
              <a:rPr lang="en" u="sng">
                <a:solidFill>
                  <a:schemeClr val="hlink"/>
                </a:solidFill>
                <a:hlinkClick r:id="rId3"/>
              </a:rPr>
              <a:t>Experiment #8973</a:t>
            </a:r>
            <a:r>
              <a:rPr lang="en"/>
              <a:t> </a:t>
            </a:r>
            <a:endParaRPr/>
          </a:p>
          <a:p>
            <a:pPr indent="-330200" lvl="0" marL="457200" rtl="0" algn="l">
              <a:spcBef>
                <a:spcPts val="0"/>
              </a:spcBef>
              <a:spcAft>
                <a:spcPts val="0"/>
              </a:spcAft>
              <a:buSzPts val="1600"/>
              <a:buChar char="●"/>
            </a:pPr>
            <a:r>
              <a:rPr lang="en"/>
              <a:t>Contrast </a:t>
            </a:r>
            <a:r>
              <a:rPr b="1" lang="en"/>
              <a:t>Step B</a:t>
            </a:r>
            <a:r>
              <a:rPr lang="en"/>
              <a:t>, </a:t>
            </a:r>
            <a:r>
              <a:rPr b="1" lang="en"/>
              <a:t>Step C</a:t>
            </a:r>
            <a:r>
              <a:rPr lang="en"/>
              <a:t> and </a:t>
            </a:r>
            <a:r>
              <a:rPr b="1" lang="en"/>
              <a:t>Step D</a:t>
            </a:r>
            <a:endParaRPr b="1"/>
          </a:p>
          <a:p>
            <a:pPr indent="-330200" lvl="1" marL="914400" rtl="0" algn="l">
              <a:spcBef>
                <a:spcPts val="0"/>
              </a:spcBef>
              <a:spcAft>
                <a:spcPts val="0"/>
              </a:spcAft>
              <a:buSzPts val="1600"/>
              <a:buChar char="■"/>
            </a:pPr>
            <a:r>
              <a:rPr lang="en"/>
              <a:t>Note the we are not executing any actions - only declaring the DataFrames</a:t>
            </a:r>
            <a:endParaRPr/>
          </a:p>
          <a:p>
            <a:pPr indent="-330200" lvl="1" marL="914400" rtl="0" algn="l">
              <a:spcBef>
                <a:spcPts val="0"/>
              </a:spcBef>
              <a:spcAft>
                <a:spcPts val="0"/>
              </a:spcAft>
              <a:buSzPts val="1600"/>
              <a:buChar char="■"/>
            </a:pPr>
            <a:r>
              <a:rPr lang="en"/>
              <a:t>Note the total execution time for each command</a:t>
            </a:r>
            <a:endParaRPr/>
          </a:p>
          <a:p>
            <a:pPr indent="-330200" lvl="1" marL="914400" rtl="0" algn="l">
              <a:spcBef>
                <a:spcPts val="0"/>
              </a:spcBef>
              <a:spcAft>
                <a:spcPts val="0"/>
              </a:spcAft>
              <a:buSzPts val="1600"/>
              <a:buChar char="■"/>
            </a:pPr>
            <a:r>
              <a:rPr lang="en"/>
              <a:t>Note the results for </a:t>
            </a:r>
            <a:r>
              <a:rPr b="1" lang="en"/>
              <a:t>countFiles(..)</a:t>
            </a:r>
            <a:r>
              <a:rPr lang="en"/>
              <a:t> </a:t>
            </a:r>
            <a:endParaRPr/>
          </a:p>
          <a:p>
            <a:pPr indent="-330200" lvl="2" marL="1371600" rtl="0" algn="l">
              <a:spcBef>
                <a:spcPts val="0"/>
              </a:spcBef>
              <a:spcAft>
                <a:spcPts val="0"/>
              </a:spcAft>
              <a:buSzPts val="1600"/>
              <a:buChar char="●"/>
            </a:pPr>
            <a:r>
              <a:rPr lang="en"/>
              <a:t>The </a:t>
            </a:r>
            <a:r>
              <a:rPr b="1" lang="en"/>
              <a:t>Records</a:t>
            </a:r>
            <a:r>
              <a:rPr lang="en"/>
              <a:t> total</a:t>
            </a:r>
            <a:endParaRPr/>
          </a:p>
          <a:p>
            <a:pPr indent="-330200" lvl="2" marL="1371600" rtl="0" algn="l">
              <a:spcBef>
                <a:spcPts val="0"/>
              </a:spcBef>
              <a:spcAft>
                <a:spcPts val="0"/>
              </a:spcAft>
              <a:buSzPts val="1600"/>
              <a:buChar char="●"/>
            </a:pPr>
            <a:r>
              <a:rPr lang="en"/>
              <a:t>The </a:t>
            </a:r>
            <a:r>
              <a:rPr b="1" lang="en"/>
              <a:t>Files</a:t>
            </a:r>
            <a:r>
              <a:rPr lang="en"/>
              <a:t> total</a:t>
            </a:r>
            <a:endParaRPr/>
          </a:p>
          <a:p>
            <a:pPr indent="-330200" lvl="2" marL="1371600" rtl="0" algn="l">
              <a:spcBef>
                <a:spcPts val="0"/>
              </a:spcBef>
              <a:spcAft>
                <a:spcPts val="0"/>
              </a:spcAft>
              <a:buSzPts val="1600"/>
              <a:buChar char="●"/>
            </a:pPr>
            <a:r>
              <a:rPr lang="en"/>
              <a:t>The </a:t>
            </a:r>
            <a:r>
              <a:rPr b="1" lang="en"/>
              <a:t>Directories</a:t>
            </a:r>
            <a:r>
              <a:rPr lang="en"/>
              <a:t> total</a:t>
            </a:r>
            <a:endParaRPr/>
          </a:p>
          <a:p>
            <a:pPr indent="-330200" lvl="0" marL="457200" rtl="0" algn="l">
              <a:spcBef>
                <a:spcPts val="0"/>
              </a:spcBef>
              <a:spcAft>
                <a:spcPts val="0"/>
              </a:spcAft>
              <a:buSzPts val="1600"/>
              <a:buChar char="●"/>
            </a:pPr>
            <a:r>
              <a:rPr lang="en"/>
              <a:t>See </a:t>
            </a:r>
            <a:r>
              <a:rPr b="1" lang="en"/>
              <a:t>Step E, F &amp; G</a:t>
            </a:r>
            <a:r>
              <a:rPr lang="en"/>
              <a:t> for more variants and how they affect scanning</a:t>
            </a:r>
            <a:endParaRPr/>
          </a:p>
          <a:p>
            <a:pPr indent="-330200" lvl="0" marL="457200" rtl="0" algn="l">
              <a:spcBef>
                <a:spcPts val="0"/>
              </a:spcBef>
              <a:spcAft>
                <a:spcPts val="0"/>
              </a:spcAft>
              <a:buSzPts val="1600"/>
              <a:buChar char="●"/>
            </a:pPr>
            <a:r>
              <a:rPr lang="en"/>
              <a:t>For </a:t>
            </a:r>
            <a:r>
              <a:rPr b="1" lang="en"/>
              <a:t>Step J</a:t>
            </a:r>
            <a:r>
              <a:rPr lang="en"/>
              <a:t> open the </a:t>
            </a:r>
            <a:r>
              <a:rPr b="1" lang="en"/>
              <a:t>Spark UI</a:t>
            </a:r>
            <a:r>
              <a:rPr lang="en"/>
              <a:t> and look at the </a:t>
            </a:r>
            <a:r>
              <a:rPr b="1" lang="en"/>
              <a:t>Query Details</a:t>
            </a:r>
            <a:r>
              <a:rPr lang="en"/>
              <a:t> for the last job</a:t>
            </a:r>
            <a:endParaRPr/>
          </a:p>
          <a:p>
            <a:pPr indent="-330200" lvl="1" marL="914400" rtl="0" algn="l">
              <a:spcBef>
                <a:spcPts val="0"/>
              </a:spcBef>
              <a:spcAft>
                <a:spcPts val="0"/>
              </a:spcAft>
              <a:buSzPts val="1600"/>
              <a:buChar char="■"/>
            </a:pPr>
            <a:r>
              <a:rPr lang="en"/>
              <a:t>Identify the proof that scanning is the root cause of this performance problem</a:t>
            </a:r>
            <a:endParaRPr/>
          </a:p>
        </p:txBody>
      </p:sp>
      <p:sp>
        <p:nvSpPr>
          <p:cNvPr id="2615" name="Google Shape;2615;p57"/>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sp>
        <p:nvSpPr>
          <p:cNvPr id="2616" name="Google Shape;2616;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0" name="Shape 2620"/>
        <p:cNvGrpSpPr/>
        <p:nvPr/>
      </p:nvGrpSpPr>
      <p:grpSpPr>
        <a:xfrm>
          <a:off x="0" y="0"/>
          <a:ext cx="0" cy="0"/>
          <a:chOff x="0" y="0"/>
          <a:chExt cx="0" cy="0"/>
        </a:xfrm>
      </p:grpSpPr>
      <p:graphicFrame>
        <p:nvGraphicFramePr>
          <p:cNvPr id="2621" name="Google Shape;2621;p58"/>
          <p:cNvGraphicFramePr/>
          <p:nvPr/>
        </p:nvGraphicFramePr>
        <p:xfrm>
          <a:off x="457200" y="1219200"/>
          <a:ext cx="3000000" cy="3000000"/>
        </p:xfrm>
        <a:graphic>
          <a:graphicData uri="http://schemas.openxmlformats.org/drawingml/2006/table">
            <a:tbl>
              <a:tblPr>
                <a:noFill/>
                <a:tableStyleId>{2481D592-06E8-4A92-9353-6C6BA58D3F58}</a:tableStyleId>
              </a:tblPr>
              <a:tblGrid>
                <a:gridCol w="568125"/>
                <a:gridCol w="3291825"/>
                <a:gridCol w="1231975"/>
                <a:gridCol w="1131675"/>
                <a:gridCol w="886875"/>
                <a:gridCol w="1119125"/>
              </a:tblGrid>
              <a:tr h="564550">
                <a:tc>
                  <a:txBody>
                    <a:bodyPr/>
                    <a:lstStyle/>
                    <a:p>
                      <a:pPr indent="0" lvl="0" marL="0" rtl="0" algn="ctr">
                        <a:spcBef>
                          <a:spcPts val="0"/>
                        </a:spcBef>
                        <a:spcAft>
                          <a:spcPts val="0"/>
                        </a:spcAft>
                        <a:buNone/>
                      </a:pPr>
                      <a:r>
                        <a:rPr b="1" lang="en">
                          <a:solidFill>
                            <a:srgbClr val="FFFFFF"/>
                          </a:solidFill>
                        </a:rPr>
                        <a:t>Step</a:t>
                      </a:r>
                      <a:endParaRPr b="1">
                        <a:solidFill>
                          <a:srgbClr val="FFFFFF"/>
                        </a:solidFill>
                      </a:endParaRPr>
                    </a:p>
                  </a:txBody>
                  <a:tcPr marT="91425" marB="91425" marR="91425" marL="91425" anchor="ctr">
                    <a:solidFill>
                      <a:srgbClr val="FF3620"/>
                    </a:solidFill>
                  </a:tcPr>
                </a:tc>
                <a:tc>
                  <a:txBody>
                    <a:bodyPr/>
                    <a:lstStyle/>
                    <a:p>
                      <a:pPr indent="0" lvl="0" marL="0" rtl="0" algn="ctr">
                        <a:spcBef>
                          <a:spcPts val="0"/>
                        </a:spcBef>
                        <a:spcAft>
                          <a:spcPts val="0"/>
                        </a:spcAft>
                        <a:buNone/>
                      </a:pPr>
                      <a:r>
                        <a:rPr b="1" lang="en">
                          <a:solidFill>
                            <a:schemeClr val="lt1"/>
                          </a:solidFill>
                        </a:rPr>
                        <a:t>Description</a:t>
                      </a:r>
                      <a:endParaRPr b="1">
                        <a:solidFill>
                          <a:schemeClr val="lt1"/>
                        </a:solidFill>
                      </a:endParaRPr>
                    </a:p>
                  </a:txBody>
                  <a:tcPr marT="91425" marB="91425" marR="91425" marL="91425" anchor="ctr">
                    <a:solidFill>
                      <a:srgbClr val="FF3620"/>
                    </a:solidFill>
                  </a:tcPr>
                </a:tc>
                <a:tc>
                  <a:txBody>
                    <a:bodyPr/>
                    <a:lstStyle/>
                    <a:p>
                      <a:pPr indent="0" lvl="0" marL="0" rtl="0" algn="ctr">
                        <a:spcBef>
                          <a:spcPts val="0"/>
                        </a:spcBef>
                        <a:spcAft>
                          <a:spcPts val="0"/>
                        </a:spcAft>
                        <a:buNone/>
                      </a:pPr>
                      <a:r>
                        <a:rPr b="1" lang="en">
                          <a:solidFill>
                            <a:schemeClr val="lt1"/>
                          </a:solidFill>
                        </a:rPr>
                        <a:t>Duration</a:t>
                      </a:r>
                      <a:endParaRPr b="1">
                        <a:solidFill>
                          <a:srgbClr val="FFFFFF"/>
                        </a:solidFill>
                      </a:endParaRPr>
                    </a:p>
                  </a:txBody>
                  <a:tcPr marT="91425" marB="91425" marR="91425" marL="91425" anchor="ctr">
                    <a:solidFill>
                      <a:srgbClr val="FF3620"/>
                    </a:solidFill>
                  </a:tcPr>
                </a:tc>
                <a:tc>
                  <a:txBody>
                    <a:bodyPr/>
                    <a:lstStyle/>
                    <a:p>
                      <a:pPr indent="0" lvl="0" marL="0" rtl="0" algn="ctr">
                        <a:spcBef>
                          <a:spcPts val="0"/>
                        </a:spcBef>
                        <a:spcAft>
                          <a:spcPts val="0"/>
                        </a:spcAft>
                        <a:buNone/>
                      </a:pPr>
                      <a:r>
                        <a:rPr b="1" lang="en">
                          <a:solidFill>
                            <a:schemeClr val="lt1"/>
                          </a:solidFill>
                        </a:rPr>
                        <a:t>Records</a:t>
                      </a:r>
                      <a:endParaRPr b="1">
                        <a:solidFill>
                          <a:srgbClr val="FFFFFF"/>
                        </a:solidFill>
                      </a:endParaRPr>
                    </a:p>
                  </a:txBody>
                  <a:tcPr marT="91425" marB="91425" marR="91425" marL="91425" anchor="ctr">
                    <a:solidFill>
                      <a:srgbClr val="FF3620"/>
                    </a:solidFill>
                  </a:tcPr>
                </a:tc>
                <a:tc>
                  <a:txBody>
                    <a:bodyPr/>
                    <a:lstStyle/>
                    <a:p>
                      <a:pPr indent="0" lvl="0" marL="0" rtl="0" algn="ctr">
                        <a:spcBef>
                          <a:spcPts val="0"/>
                        </a:spcBef>
                        <a:spcAft>
                          <a:spcPts val="0"/>
                        </a:spcAft>
                        <a:buNone/>
                      </a:pPr>
                      <a:r>
                        <a:rPr b="1" lang="en">
                          <a:solidFill>
                            <a:srgbClr val="FFFFFF"/>
                          </a:solidFill>
                        </a:rPr>
                        <a:t>Files</a:t>
                      </a:r>
                      <a:endParaRPr b="1">
                        <a:solidFill>
                          <a:srgbClr val="FFFFFF"/>
                        </a:solidFill>
                      </a:endParaRPr>
                    </a:p>
                  </a:txBody>
                  <a:tcPr marT="91425" marB="91425" marR="91425" marL="91425" anchor="ctr">
                    <a:solidFill>
                      <a:srgbClr val="FF3620"/>
                    </a:solidFill>
                  </a:tcPr>
                </a:tc>
                <a:tc>
                  <a:txBody>
                    <a:bodyPr/>
                    <a:lstStyle/>
                    <a:p>
                      <a:pPr indent="0" lvl="0" marL="0" rtl="0" algn="ctr">
                        <a:spcBef>
                          <a:spcPts val="0"/>
                        </a:spcBef>
                        <a:spcAft>
                          <a:spcPts val="0"/>
                        </a:spcAft>
                        <a:buNone/>
                      </a:pPr>
                      <a:r>
                        <a:rPr b="1" lang="en">
                          <a:solidFill>
                            <a:srgbClr val="FFFFFF"/>
                          </a:solidFill>
                        </a:rPr>
                        <a:t>Directories</a:t>
                      </a:r>
                      <a:endParaRPr b="1">
                        <a:solidFill>
                          <a:srgbClr val="FFFFFF"/>
                        </a:solidFill>
                      </a:endParaRPr>
                    </a:p>
                  </a:txBody>
                  <a:tcPr marT="91425" marB="91425" marR="91425" marL="91425" anchor="ctr">
                    <a:solidFill>
                      <a:srgbClr val="FF3620"/>
                    </a:solidFill>
                  </a:tcPr>
                </a:tc>
              </a:tr>
              <a:tr h="396200">
                <a:tc>
                  <a:txBody>
                    <a:bodyPr/>
                    <a:lstStyle/>
                    <a:p>
                      <a:pPr indent="0" lvl="0" marL="0" rtl="0" algn="ctr">
                        <a:spcBef>
                          <a:spcPts val="0"/>
                        </a:spcBef>
                        <a:spcAft>
                          <a:spcPts val="0"/>
                        </a:spcAft>
                        <a:buNone/>
                      </a:pPr>
                      <a:r>
                        <a:rPr lang="en" sz="1100"/>
                        <a:t>B</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en"/>
                        <a:t>~100 </a:t>
                      </a:r>
                      <a:r>
                        <a:rPr lang="en"/>
                        <a:t>records</a:t>
                      </a:r>
                      <a:r>
                        <a:rPr lang="en"/>
                        <a:t> per part-file (tiny files)</a:t>
                      </a:r>
                      <a:endParaRPr/>
                    </a:p>
                  </a:txBody>
                  <a:tcPr marT="91425" marB="91425" marR="91425" marL="91425">
                    <a:solidFill>
                      <a:srgbClr val="FFFFFF"/>
                    </a:solidFill>
                  </a:tcPr>
                </a:tc>
                <a:tc>
                  <a:txBody>
                    <a:bodyPr/>
                    <a:lstStyle/>
                    <a:p>
                      <a:pPr indent="0" lvl="0" marL="0" rtl="0" algn="r">
                        <a:spcBef>
                          <a:spcPts val="0"/>
                        </a:spcBef>
                        <a:spcAft>
                          <a:spcPts val="0"/>
                        </a:spcAft>
                        <a:buNone/>
                      </a:pPr>
                      <a:r>
                        <a:rPr lang="en"/>
                        <a:t>~1 minute</a:t>
                      </a:r>
                      <a:endParaRPr/>
                    </a:p>
                  </a:txBody>
                  <a:tcPr marT="91425" marB="91425" marR="91425" marL="91425">
                    <a:solidFill>
                      <a:srgbClr val="FFFFFF"/>
                    </a:solidFill>
                  </a:tcPr>
                </a:tc>
                <a:tc>
                  <a:txBody>
                    <a:bodyPr/>
                    <a:lstStyle/>
                    <a:p>
                      <a:pPr indent="0" lvl="0" marL="0" rtl="0" algn="r">
                        <a:spcBef>
                          <a:spcPts val="0"/>
                        </a:spcBef>
                        <a:spcAft>
                          <a:spcPts val="0"/>
                        </a:spcAft>
                        <a:buNone/>
                      </a:pPr>
                      <a:r>
                        <a:rPr lang="en"/>
                        <a:t>34,562,416</a:t>
                      </a:r>
                      <a:endParaRPr/>
                    </a:p>
                  </a:txBody>
                  <a:tcPr marT="91425" marB="91425" marR="91425" marL="91425">
                    <a:solidFill>
                      <a:srgbClr val="FFFFFF"/>
                    </a:solidFill>
                  </a:tcPr>
                </a:tc>
                <a:tc>
                  <a:txBody>
                    <a:bodyPr/>
                    <a:lstStyle/>
                    <a:p>
                      <a:pPr indent="0" lvl="0" marL="0" rtl="0" algn="r">
                        <a:spcBef>
                          <a:spcPts val="0"/>
                        </a:spcBef>
                        <a:spcAft>
                          <a:spcPts val="0"/>
                        </a:spcAft>
                        <a:buNone/>
                      </a:pPr>
                      <a:r>
                        <a:rPr lang="en"/>
                        <a:t>345,612</a:t>
                      </a:r>
                      <a:endParaRPr/>
                    </a:p>
                  </a:txBody>
                  <a:tcPr marT="91425" marB="91425" marR="91425" marL="91425">
                    <a:solidFill>
                      <a:srgbClr val="FFFFFF"/>
                    </a:solidFill>
                  </a:tcPr>
                </a:tc>
                <a:tc>
                  <a:txBody>
                    <a:bodyPr/>
                    <a:lstStyle/>
                    <a:p>
                      <a:pPr indent="0" lvl="0" marL="0" rtl="0" algn="r">
                        <a:spcBef>
                          <a:spcPts val="0"/>
                        </a:spcBef>
                        <a:spcAft>
                          <a:spcPts val="0"/>
                        </a:spcAft>
                        <a:buNone/>
                      </a:pPr>
                      <a:r>
                        <a:rPr lang="en"/>
                        <a:t>1</a:t>
                      </a:r>
                      <a:endParaRPr/>
                    </a:p>
                  </a:txBody>
                  <a:tcPr marT="91425" marB="91425" marR="91425" marL="91425">
                    <a:solidFill>
                      <a:srgbClr val="FFFFFF"/>
                    </a:solidFill>
                  </a:tcPr>
                </a:tc>
              </a:tr>
              <a:tr h="396200">
                <a:tc>
                  <a:txBody>
                    <a:bodyPr/>
                    <a:lstStyle/>
                    <a:p>
                      <a:pPr indent="0" lvl="0" marL="0" rtl="0" algn="ctr">
                        <a:spcBef>
                          <a:spcPts val="0"/>
                        </a:spcBef>
                        <a:spcAft>
                          <a:spcPts val="0"/>
                        </a:spcAft>
                        <a:buNone/>
                      </a:pPr>
                      <a:r>
                        <a:rPr lang="en" sz="1100"/>
                        <a:t>C</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en"/>
                        <a:t>Partitioned by year &amp; month</a:t>
                      </a:r>
                      <a:endParaRPr/>
                    </a:p>
                  </a:txBody>
                  <a:tcPr marT="91425" marB="91425" marR="91425" marL="91425">
                    <a:solidFill>
                      <a:srgbClr val="FFFFFF"/>
                    </a:solidFill>
                  </a:tcPr>
                </a:tc>
                <a:tc>
                  <a:txBody>
                    <a:bodyPr/>
                    <a:lstStyle/>
                    <a:p>
                      <a:pPr indent="0" lvl="0" marL="0" rtl="0" algn="r">
                        <a:spcBef>
                          <a:spcPts val="0"/>
                        </a:spcBef>
                        <a:spcAft>
                          <a:spcPts val="0"/>
                        </a:spcAft>
                        <a:buNone/>
                      </a:pPr>
                      <a:r>
                        <a:rPr lang="en"/>
                        <a:t>~ 5 seconds</a:t>
                      </a:r>
                      <a:endParaRPr/>
                    </a:p>
                  </a:txBody>
                  <a:tcPr marT="91425" marB="91425" marR="91425" marL="91425">
                    <a:solidFill>
                      <a:srgbClr val="FFFFFF"/>
                    </a:solidFill>
                  </a:tcPr>
                </a:tc>
                <a:tc>
                  <a:txBody>
                    <a:bodyPr/>
                    <a:lstStyle/>
                    <a:p>
                      <a:pPr indent="0" lvl="0" marL="0" rtl="0" algn="r">
                        <a:spcBef>
                          <a:spcPts val="0"/>
                        </a:spcBef>
                        <a:spcAft>
                          <a:spcPts val="0"/>
                        </a:spcAft>
                        <a:buNone/>
                      </a:pPr>
                      <a:r>
                        <a:rPr lang="en"/>
                        <a:t>36,152,970</a:t>
                      </a:r>
                      <a:endParaRPr/>
                    </a:p>
                  </a:txBody>
                  <a:tcPr marT="91425" marB="91425" marR="91425" marL="91425">
                    <a:solidFill>
                      <a:srgbClr val="FFFFFF"/>
                    </a:solidFill>
                  </a:tcPr>
                </a:tc>
                <a:tc>
                  <a:txBody>
                    <a:bodyPr/>
                    <a:lstStyle/>
                    <a:p>
                      <a:pPr indent="0" lvl="0" marL="0" rtl="0" algn="r">
                        <a:spcBef>
                          <a:spcPts val="0"/>
                        </a:spcBef>
                        <a:spcAft>
                          <a:spcPts val="0"/>
                        </a:spcAft>
                        <a:buNone/>
                      </a:pPr>
                      <a:r>
                        <a:rPr lang="en"/>
                        <a:t>6,273</a:t>
                      </a:r>
                      <a:endParaRPr/>
                    </a:p>
                  </a:txBody>
                  <a:tcPr marT="91425" marB="91425" marR="91425" marL="91425">
                    <a:solidFill>
                      <a:srgbClr val="FFFFFF"/>
                    </a:solidFill>
                  </a:tcPr>
                </a:tc>
                <a:tc>
                  <a:txBody>
                    <a:bodyPr/>
                    <a:lstStyle/>
                    <a:p>
                      <a:pPr indent="0" lvl="0" marL="0" rtl="0" algn="r">
                        <a:spcBef>
                          <a:spcPts val="0"/>
                        </a:spcBef>
                        <a:spcAft>
                          <a:spcPts val="0"/>
                        </a:spcAft>
                        <a:buNone/>
                      </a:pPr>
                      <a:r>
                        <a:rPr lang="en"/>
                        <a:t>12</a:t>
                      </a:r>
                      <a:endParaRPr/>
                    </a:p>
                  </a:txBody>
                  <a:tcPr marT="91425" marB="91425" marR="91425" marL="91425">
                    <a:solidFill>
                      <a:srgbClr val="FFFFFF"/>
                    </a:solidFill>
                  </a:tcPr>
                </a:tc>
              </a:tr>
              <a:tr h="396200">
                <a:tc>
                  <a:txBody>
                    <a:bodyPr/>
                    <a:lstStyle/>
                    <a:p>
                      <a:pPr indent="0" lvl="0" marL="0" rtl="0" algn="ctr">
                        <a:spcBef>
                          <a:spcPts val="0"/>
                        </a:spcBef>
                        <a:spcAft>
                          <a:spcPts val="0"/>
                        </a:spcAft>
                        <a:buNone/>
                      </a:pPr>
                      <a:r>
                        <a:rPr lang="en" sz="1100"/>
                        <a:t>D</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en"/>
                        <a:t>Partitioned by year, month, hour &amp; day</a:t>
                      </a:r>
                      <a:endParaRPr/>
                    </a:p>
                  </a:txBody>
                  <a:tcPr marT="91425" marB="91425" marR="91425" marL="91425">
                    <a:solidFill>
                      <a:srgbClr val="FFFFFF"/>
                    </a:solidFill>
                  </a:tcPr>
                </a:tc>
                <a:tc>
                  <a:txBody>
                    <a:bodyPr/>
                    <a:lstStyle/>
                    <a:p>
                      <a:pPr indent="0" lvl="0" marL="0" rtl="0" algn="r">
                        <a:spcBef>
                          <a:spcPts val="0"/>
                        </a:spcBef>
                        <a:spcAft>
                          <a:spcPts val="0"/>
                        </a:spcAft>
                        <a:buNone/>
                      </a:pPr>
                      <a:r>
                        <a:rPr lang="en"/>
                        <a:t>~15 minutes</a:t>
                      </a:r>
                      <a:endParaRPr/>
                    </a:p>
                  </a:txBody>
                  <a:tcPr marT="91425" marB="91425" marR="91425" marL="91425">
                    <a:solidFill>
                      <a:srgbClr val="FFFFFF"/>
                    </a:solidFill>
                  </a:tcPr>
                </a:tc>
                <a:tc>
                  <a:txBody>
                    <a:bodyPr/>
                    <a:lstStyle/>
                    <a:p>
                      <a:pPr indent="0" lvl="0" marL="0" rtl="0" algn="r">
                        <a:spcBef>
                          <a:spcPts val="0"/>
                        </a:spcBef>
                        <a:spcAft>
                          <a:spcPts val="0"/>
                        </a:spcAft>
                        <a:buNone/>
                      </a:pPr>
                      <a:r>
                        <a:rPr lang="en"/>
                        <a:t>37,413,338</a:t>
                      </a:r>
                      <a:endParaRPr/>
                    </a:p>
                  </a:txBody>
                  <a:tcPr marT="91425" marB="91425" marR="91425" marL="91425">
                    <a:solidFill>
                      <a:srgbClr val="FFFFFF"/>
                    </a:solidFill>
                  </a:tcPr>
                </a:tc>
                <a:tc>
                  <a:txBody>
                    <a:bodyPr/>
                    <a:lstStyle/>
                    <a:p>
                      <a:pPr indent="0" lvl="0" marL="0" rtl="0" algn="r">
                        <a:spcBef>
                          <a:spcPts val="0"/>
                        </a:spcBef>
                        <a:spcAft>
                          <a:spcPts val="0"/>
                        </a:spcAft>
                        <a:buNone/>
                      </a:pPr>
                      <a:r>
                        <a:rPr lang="en"/>
                        <a:t>6,273</a:t>
                      </a:r>
                      <a:endParaRPr/>
                    </a:p>
                  </a:txBody>
                  <a:tcPr marT="91425" marB="91425" marR="91425" marL="91425">
                    <a:solidFill>
                      <a:srgbClr val="FFFFFF"/>
                    </a:solidFill>
                  </a:tcPr>
                </a:tc>
                <a:tc>
                  <a:txBody>
                    <a:bodyPr/>
                    <a:lstStyle/>
                    <a:p>
                      <a:pPr indent="0" lvl="0" marL="0" rtl="0" algn="r">
                        <a:spcBef>
                          <a:spcPts val="0"/>
                        </a:spcBef>
                        <a:spcAft>
                          <a:spcPts val="0"/>
                        </a:spcAft>
                        <a:buNone/>
                      </a:pPr>
                      <a:r>
                        <a:rPr lang="en"/>
                        <a:t>8,760</a:t>
                      </a:r>
                      <a:endParaRPr/>
                    </a:p>
                  </a:txBody>
                  <a:tcPr marT="91425" marB="91425" marR="91425" marL="91425">
                    <a:solidFill>
                      <a:srgbClr val="FFFFFF"/>
                    </a:solidFill>
                  </a:tcPr>
                </a:tc>
              </a:tr>
            </a:tbl>
          </a:graphicData>
        </a:graphic>
      </p:graphicFrame>
      <p:sp>
        <p:nvSpPr>
          <p:cNvPr id="2622" name="Google Shape;262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
        <p:nvSpPr>
          <p:cNvPr id="2623" name="Google Shape;2623;p58"/>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Storage - Scanning, Review</a:t>
            </a:r>
            <a:endParaRPr/>
          </a:p>
        </p:txBody>
      </p:sp>
      <p:sp>
        <p:nvSpPr>
          <p:cNvPr id="2624" name="Google Shape;2624;p58"/>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8" name="Shape 2628"/>
        <p:cNvGrpSpPr/>
        <p:nvPr/>
      </p:nvGrpSpPr>
      <p:grpSpPr>
        <a:xfrm>
          <a:off x="0" y="0"/>
          <a:ext cx="0" cy="0"/>
          <a:chOff x="0" y="0"/>
          <a:chExt cx="0" cy="0"/>
        </a:xfrm>
      </p:grpSpPr>
      <p:sp>
        <p:nvSpPr>
          <p:cNvPr id="2629" name="Google Shape;2629;p59"/>
          <p:cNvSpPr txBox="1"/>
          <p:nvPr>
            <p:ph idx="1" type="body"/>
          </p:nvPr>
        </p:nvSpPr>
        <p:spPr>
          <a:xfrm>
            <a:off x="320040" y="1066800"/>
            <a:ext cx="8823900" cy="609600"/>
          </a:xfrm>
          <a:prstGeom prst="rect">
            <a:avLst/>
          </a:prstGeom>
        </p:spPr>
        <p:txBody>
          <a:bodyPr anchorCtr="0" anchor="t" bIns="34275" lIns="0" spcFirstLastPara="1" rIns="0" wrap="square" tIns="34275">
            <a:noAutofit/>
          </a:bodyPr>
          <a:lstStyle/>
          <a:p>
            <a:pPr indent="0" lvl="0" marL="0" rtl="0" algn="l">
              <a:spcBef>
                <a:spcPts val="0"/>
              </a:spcBef>
              <a:spcAft>
                <a:spcPts val="0"/>
              </a:spcAft>
              <a:buNone/>
            </a:pPr>
            <a:r>
              <a:rPr lang="en"/>
              <a:t>What proof is there in the </a:t>
            </a:r>
            <a:r>
              <a:rPr b="1" lang="en"/>
              <a:t>Query Details</a:t>
            </a:r>
            <a:r>
              <a:rPr lang="en"/>
              <a:t> for </a:t>
            </a:r>
            <a:r>
              <a:rPr lang="en" u="sng">
                <a:solidFill>
                  <a:schemeClr val="hlink"/>
                </a:solidFill>
                <a:hlinkClick r:id="rId3"/>
              </a:rPr>
              <a:t>Experiment #8973</a:t>
            </a:r>
            <a:r>
              <a:rPr lang="en"/>
              <a:t>,  </a:t>
            </a:r>
            <a:r>
              <a:rPr b="1" lang="en"/>
              <a:t>Step J</a:t>
            </a:r>
            <a:r>
              <a:rPr lang="en"/>
              <a:t>,</a:t>
            </a:r>
            <a:br>
              <a:rPr lang="en"/>
            </a:br>
            <a:r>
              <a:rPr lang="en"/>
              <a:t>that scanning is the root cause of these performance problems?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30" name="Google Shape;2630;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31" name="Google Shape;2631;p59"/>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Storage - Scanning, Prove It</a:t>
            </a:r>
            <a:endParaRPr/>
          </a:p>
        </p:txBody>
      </p:sp>
      <p:sp>
        <p:nvSpPr>
          <p:cNvPr id="2632" name="Google Shape;2632;p59"/>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pic>
        <p:nvPicPr>
          <p:cNvPr id="2633" name="Google Shape;2633;p59"/>
          <p:cNvPicPr preferRelativeResize="0"/>
          <p:nvPr/>
        </p:nvPicPr>
        <p:blipFill>
          <a:blip r:embed="rId4">
            <a:alphaModFix/>
          </a:blip>
          <a:stretch>
            <a:fillRect/>
          </a:stretch>
        </p:blipFill>
        <p:spPr>
          <a:xfrm>
            <a:off x="1088261" y="4936827"/>
            <a:ext cx="182880" cy="182880"/>
          </a:xfrm>
          <a:prstGeom prst="rect">
            <a:avLst/>
          </a:prstGeom>
          <a:noFill/>
          <a:ln>
            <a:noFill/>
          </a:ln>
        </p:spPr>
      </p:pic>
      <p:pic>
        <p:nvPicPr>
          <p:cNvPr id="2634" name="Google Shape;2634;p59"/>
          <p:cNvPicPr preferRelativeResize="0"/>
          <p:nvPr/>
        </p:nvPicPr>
        <p:blipFill>
          <a:blip r:embed="rId5">
            <a:alphaModFix/>
          </a:blip>
          <a:stretch>
            <a:fillRect/>
          </a:stretch>
        </p:blipFill>
        <p:spPr>
          <a:xfrm>
            <a:off x="1943100" y="1676400"/>
            <a:ext cx="5257800" cy="3429000"/>
          </a:xfrm>
          <a:prstGeom prst="rect">
            <a:avLst/>
          </a:prstGeom>
          <a:noFill/>
          <a:ln>
            <a:noFill/>
          </a:ln>
        </p:spPr>
      </p:pic>
      <p:sp>
        <p:nvSpPr>
          <p:cNvPr id="2635" name="Google Shape;2635;p59"/>
          <p:cNvSpPr/>
          <p:nvPr/>
        </p:nvSpPr>
        <p:spPr>
          <a:xfrm>
            <a:off x="4114800" y="5029200"/>
            <a:ext cx="914400" cy="76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9"/>
          <p:cNvSpPr txBox="1"/>
          <p:nvPr>
            <p:ph idx="1" type="body"/>
          </p:nvPr>
        </p:nvSpPr>
        <p:spPr>
          <a:xfrm>
            <a:off x="320100" y="2266950"/>
            <a:ext cx="8823900" cy="609600"/>
          </a:xfrm>
          <a:prstGeom prst="rect">
            <a:avLst/>
          </a:prstGeom>
        </p:spPr>
        <p:txBody>
          <a:bodyPr anchorCtr="0" anchor="t" bIns="34275" lIns="0" spcFirstLastPara="1" rIns="0" wrap="square" tIns="34275">
            <a:noAutofit/>
          </a:bodyPr>
          <a:lstStyle/>
          <a:p>
            <a:pPr indent="0" lvl="0" marL="0" rtl="0" algn="l">
              <a:spcBef>
                <a:spcPts val="0"/>
              </a:spcBef>
              <a:spcAft>
                <a:spcPts val="0"/>
              </a:spcAft>
              <a:buNone/>
            </a:pPr>
            <a:r>
              <a:rPr lang="en"/>
              <a:t>What proof is there in the </a:t>
            </a:r>
            <a:r>
              <a:rPr b="1" lang="en"/>
              <a:t>Query Details</a:t>
            </a:r>
            <a:r>
              <a:rPr lang="en"/>
              <a:t> for </a:t>
            </a:r>
            <a:r>
              <a:rPr lang="en" u="sng">
                <a:solidFill>
                  <a:schemeClr val="hlink"/>
                </a:solidFill>
                <a:hlinkClick r:id="rId6"/>
              </a:rPr>
              <a:t>Experiment #8973</a:t>
            </a:r>
            <a:r>
              <a:rPr lang="en"/>
              <a:t>,  </a:t>
            </a:r>
            <a:r>
              <a:rPr b="1" lang="en"/>
              <a:t>Step J</a:t>
            </a:r>
            <a:r>
              <a:rPr lang="en"/>
              <a:t>,</a:t>
            </a:r>
            <a:br>
              <a:rPr lang="en"/>
            </a:br>
            <a:r>
              <a:rPr lang="en"/>
              <a:t>that scanning is the root cause of these performance problems?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36"/>
                                        </p:tgtEl>
                                      </p:cBhvr>
                                    </p:animEffect>
                                    <p:set>
                                      <p:cBhvr>
                                        <p:cTn dur="1" fill="hold">
                                          <p:stCondLst>
                                            <p:cond delay="1000"/>
                                          </p:stCondLst>
                                        </p:cTn>
                                        <p:tgtEl>
                                          <p:spTgt spid="263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29"/>
                                        </p:tgtEl>
                                        <p:attrNameLst>
                                          <p:attrName>style.visibility</p:attrName>
                                        </p:attrNameLst>
                                      </p:cBhvr>
                                      <p:to>
                                        <p:strVal val="visible"/>
                                      </p:to>
                                    </p:set>
                                    <p:animEffect filter="fade" transition="in">
                                      <p:cBhvr>
                                        <p:cTn dur="1000"/>
                                        <p:tgtEl>
                                          <p:spTgt spid="2629"/>
                                        </p:tgtEl>
                                      </p:cBhvr>
                                    </p:animEffect>
                                  </p:childTnLst>
                                </p:cTn>
                              </p:par>
                              <p:par>
                                <p:cTn fill="hold" nodeType="withEffect" presetClass="entr" presetID="10" presetSubtype="0">
                                  <p:stCondLst>
                                    <p:cond delay="0"/>
                                  </p:stCondLst>
                                  <p:childTnLst>
                                    <p:set>
                                      <p:cBhvr>
                                        <p:cTn dur="1" fill="hold">
                                          <p:stCondLst>
                                            <p:cond delay="0"/>
                                          </p:stCondLst>
                                        </p:cTn>
                                        <p:tgtEl>
                                          <p:spTgt spid="2634"/>
                                        </p:tgtEl>
                                        <p:attrNameLst>
                                          <p:attrName>style.visibility</p:attrName>
                                        </p:attrNameLst>
                                      </p:cBhvr>
                                      <p:to>
                                        <p:strVal val="visible"/>
                                      </p:to>
                                    </p:set>
                                    <p:animEffect filter="fade" transition="in">
                                      <p:cBhvr>
                                        <p:cTn dur="1000"/>
                                        <p:tgtEl>
                                          <p:spTgt spid="26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0" name="Shape 2640"/>
        <p:cNvGrpSpPr/>
        <p:nvPr/>
      </p:nvGrpSpPr>
      <p:grpSpPr>
        <a:xfrm>
          <a:off x="0" y="0"/>
          <a:ext cx="0" cy="0"/>
          <a:chOff x="0" y="0"/>
          <a:chExt cx="0" cy="0"/>
        </a:xfrm>
      </p:grpSpPr>
      <p:sp>
        <p:nvSpPr>
          <p:cNvPr id="2641" name="Google Shape;2641;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2" name="Google Shape;2642;p60"/>
          <p:cNvSpPr txBox="1"/>
          <p:nvPr/>
        </p:nvSpPr>
        <p:spPr>
          <a:xfrm>
            <a:off x="160050" y="2336100"/>
            <a:ext cx="8823900" cy="471300"/>
          </a:xfrm>
          <a:prstGeom prst="rect">
            <a:avLst/>
          </a:prstGeom>
          <a:noFill/>
          <a:ln>
            <a:noFill/>
          </a:ln>
        </p:spPr>
        <p:txBody>
          <a:bodyPr anchorCtr="0" anchor="t" bIns="34275" lIns="0" spcFirstLastPara="1" rIns="0" wrap="square" tIns="34275">
            <a:noAutofit/>
          </a:bodyPr>
          <a:lstStyle/>
          <a:p>
            <a:pPr indent="0" lvl="0" marL="0" rtl="0" algn="ctr">
              <a:lnSpc>
                <a:spcPct val="90000"/>
              </a:lnSpc>
              <a:spcBef>
                <a:spcPts val="0"/>
              </a:spcBef>
              <a:spcAft>
                <a:spcPts val="0"/>
              </a:spcAft>
              <a:buNone/>
            </a:pPr>
            <a:r>
              <a:rPr lang="en" sz="3000">
                <a:solidFill>
                  <a:srgbClr val="1B3038"/>
                </a:solidFill>
                <a:latin typeface="Barlow"/>
                <a:ea typeface="Barlow"/>
                <a:cs typeface="Barlow"/>
                <a:sym typeface="Barlow"/>
              </a:rPr>
              <a:t>What can we do to mitigate the impact of scanning?</a:t>
            </a:r>
            <a:endParaRPr sz="3000"/>
          </a:p>
          <a:p>
            <a:pPr indent="0" lvl="0" marL="0" rtl="0" algn="ctr">
              <a:lnSpc>
                <a:spcPct val="90000"/>
              </a:lnSpc>
              <a:spcBef>
                <a:spcPts val="0"/>
              </a:spcBef>
              <a:spcAft>
                <a:spcPts val="0"/>
              </a:spcAft>
              <a:buNone/>
            </a:pPr>
            <a:r>
              <a:t/>
            </a:r>
            <a:endParaRPr sz="2000">
              <a:solidFill>
                <a:srgbClr val="1B3038"/>
              </a:solidFill>
              <a:latin typeface="Barlow"/>
              <a:ea typeface="Barlow"/>
              <a:cs typeface="Barlow"/>
              <a:sym typeface="Barlo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61"/>
          <p:cNvSpPr txBox="1"/>
          <p:nvPr>
            <p:ph idx="4294967295"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Storage - Can we…?</a:t>
            </a:r>
            <a:endParaRPr/>
          </a:p>
        </p:txBody>
      </p:sp>
      <p:sp>
        <p:nvSpPr>
          <p:cNvPr id="2648" name="Google Shape;2648;p61"/>
          <p:cNvSpPr txBox="1"/>
          <p:nvPr>
            <p:ph idx="4294967295" type="body"/>
          </p:nvPr>
        </p:nvSpPr>
        <p:spPr>
          <a:xfrm>
            <a:off x="320040" y="1688400"/>
            <a:ext cx="8823900" cy="17667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What happens if we were to specify the schema?</a:t>
            </a:r>
            <a:endParaRPr/>
          </a:p>
          <a:p>
            <a:pPr indent="-355600" lvl="0" marL="457200" rtl="0" algn="l">
              <a:spcBef>
                <a:spcPts val="0"/>
              </a:spcBef>
              <a:spcAft>
                <a:spcPts val="0"/>
              </a:spcAft>
              <a:buSzPts val="2000"/>
              <a:buChar char="●"/>
            </a:pPr>
            <a:r>
              <a:rPr lang="en" sz="2000"/>
              <a:t>See </a:t>
            </a:r>
            <a:r>
              <a:rPr lang="en" u="sng">
                <a:solidFill>
                  <a:schemeClr val="hlink"/>
                </a:solidFill>
                <a:hlinkClick r:id="rId3"/>
              </a:rPr>
              <a:t>Experiment #8973</a:t>
            </a:r>
            <a:r>
              <a:rPr lang="en" sz="2000"/>
              <a:t> </a:t>
            </a:r>
            <a:r>
              <a:rPr b="1" lang="en" sz="2000"/>
              <a:t>Step H</a:t>
            </a:r>
            <a:r>
              <a:rPr lang="en" sz="2000"/>
              <a:t> and determine if this solution works</a:t>
            </a:r>
            <a:endParaRPr sz="20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happens if we were to register it as a table?</a:t>
            </a:r>
            <a:endParaRPr/>
          </a:p>
          <a:p>
            <a:pPr indent="-330200" lvl="0" marL="457200" rtl="0" algn="l">
              <a:spcBef>
                <a:spcPts val="0"/>
              </a:spcBef>
              <a:spcAft>
                <a:spcPts val="0"/>
              </a:spcAft>
              <a:buSzPts val="1600"/>
              <a:buChar char="●"/>
            </a:pPr>
            <a:r>
              <a:rPr lang="en" sz="2000"/>
              <a:t>See </a:t>
            </a:r>
            <a:r>
              <a:rPr lang="en" u="sng">
                <a:solidFill>
                  <a:schemeClr val="hlink"/>
                </a:solidFill>
                <a:hlinkClick r:id="rId4"/>
              </a:rPr>
              <a:t>Experiment #8973</a:t>
            </a:r>
            <a:r>
              <a:rPr lang="en" sz="2000"/>
              <a:t> </a:t>
            </a:r>
            <a:r>
              <a:rPr b="1" lang="en" sz="2000"/>
              <a:t>Step I</a:t>
            </a:r>
            <a:r>
              <a:rPr lang="en" sz="2000"/>
              <a:t> and determine if this solution works</a:t>
            </a:r>
            <a:br>
              <a:rPr lang="en"/>
            </a:br>
            <a:endParaRPr/>
          </a:p>
          <a:p>
            <a:pPr indent="0" lvl="0" marL="0" rtl="0" algn="l">
              <a:spcBef>
                <a:spcPts val="0"/>
              </a:spcBef>
              <a:spcAft>
                <a:spcPts val="0"/>
              </a:spcAft>
              <a:buNone/>
            </a:pPr>
            <a:r>
              <a:t/>
            </a:r>
            <a:endParaRPr/>
          </a:p>
        </p:txBody>
      </p:sp>
      <p:sp>
        <p:nvSpPr>
          <p:cNvPr id="2649" name="Google Shape;2649;p61"/>
          <p:cNvSpPr txBox="1"/>
          <p:nvPr>
            <p:ph idx="4294967295"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pic>
        <p:nvPicPr>
          <p:cNvPr id="2650" name="Google Shape;2650;p61"/>
          <p:cNvPicPr preferRelativeResize="0"/>
          <p:nvPr/>
        </p:nvPicPr>
        <p:blipFill>
          <a:blip r:embed="rId5">
            <a:alphaModFix/>
          </a:blip>
          <a:stretch>
            <a:fillRect/>
          </a:stretch>
        </p:blipFill>
        <p:spPr>
          <a:xfrm>
            <a:off x="1088261" y="4936827"/>
            <a:ext cx="182880" cy="182880"/>
          </a:xfrm>
          <a:prstGeom prst="rect">
            <a:avLst/>
          </a:prstGeom>
          <a:noFill/>
          <a:ln>
            <a:noFill/>
          </a:ln>
        </p:spPr>
      </p:pic>
      <p:sp>
        <p:nvSpPr>
          <p:cNvPr id="2651" name="Google Shape;2651;p61"/>
          <p:cNvSpPr txBox="1"/>
          <p:nvPr/>
        </p:nvSpPr>
        <p:spPr>
          <a:xfrm>
            <a:off x="6629400" y="1371600"/>
            <a:ext cx="137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FF0000"/>
                </a:solidFill>
                <a:latin typeface="Barlow"/>
                <a:ea typeface="Barlow"/>
                <a:cs typeface="Barlow"/>
                <a:sym typeface="Barlow"/>
              </a:rPr>
              <a:t>Nope</a:t>
            </a:r>
            <a:endParaRPr b="1" sz="3500">
              <a:solidFill>
                <a:srgbClr val="FF0000"/>
              </a:solidFill>
              <a:latin typeface="Barlow"/>
              <a:ea typeface="Barlow"/>
              <a:cs typeface="Barlow"/>
              <a:sym typeface="Barlow"/>
            </a:endParaRPr>
          </a:p>
        </p:txBody>
      </p:sp>
      <p:sp>
        <p:nvSpPr>
          <p:cNvPr id="2652" name="Google Shape;2652;p61"/>
          <p:cNvSpPr txBox="1"/>
          <p:nvPr/>
        </p:nvSpPr>
        <p:spPr>
          <a:xfrm>
            <a:off x="6629400" y="2819400"/>
            <a:ext cx="137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38761D"/>
                </a:solidFill>
                <a:latin typeface="Barlow"/>
                <a:ea typeface="Barlow"/>
                <a:cs typeface="Barlow"/>
                <a:sym typeface="Barlow"/>
              </a:rPr>
              <a:t>Yes!</a:t>
            </a:r>
            <a:endParaRPr b="1" sz="3500">
              <a:solidFill>
                <a:srgbClr val="38761D"/>
              </a:solidFill>
              <a:latin typeface="Barlow"/>
              <a:ea typeface="Barlow"/>
              <a:cs typeface="Barlow"/>
              <a:sym typeface="Barlow"/>
            </a:endParaRPr>
          </a:p>
        </p:txBody>
      </p:sp>
      <p:sp>
        <p:nvSpPr>
          <p:cNvPr id="2653" name="Google Shape;2653;p61"/>
          <p:cNvSpPr txBox="1"/>
          <p:nvPr/>
        </p:nvSpPr>
        <p:spPr>
          <a:xfrm>
            <a:off x="320069" y="4195075"/>
            <a:ext cx="8823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Barlow"/>
                <a:ea typeface="Barlow"/>
                <a:cs typeface="Barlow"/>
                <a:sym typeface="Barlow"/>
              </a:rPr>
              <a:t>What</a:t>
            </a:r>
            <a:r>
              <a:rPr lang="en" sz="2000">
                <a:latin typeface="Barlow"/>
                <a:ea typeface="Barlow"/>
                <a:cs typeface="Barlow"/>
                <a:sym typeface="Barlow"/>
              </a:rPr>
              <a:t> about </a:t>
            </a:r>
            <a:r>
              <a:rPr b="1" lang="en" sz="2000">
                <a:latin typeface="Barlow"/>
                <a:ea typeface="Barlow"/>
                <a:cs typeface="Barlow"/>
                <a:sym typeface="Barlow"/>
              </a:rPr>
              <a:t>spark.sql.sources.parallelPartitionDiscovery.threshold</a:t>
            </a:r>
            <a:r>
              <a:rPr lang="en" sz="2000">
                <a:latin typeface="Barlow"/>
                <a:ea typeface="Barlow"/>
                <a:cs typeface="Barlow"/>
                <a:sym typeface="Barlow"/>
              </a:rPr>
              <a:t>?</a:t>
            </a:r>
            <a:endParaRPr sz="2000">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1"/>
                                        </p:tgtEl>
                                        <p:attrNameLst>
                                          <p:attrName>style.visibility</p:attrName>
                                        </p:attrNameLst>
                                      </p:cBhvr>
                                      <p:to>
                                        <p:strVal val="visible"/>
                                      </p:to>
                                    </p:set>
                                    <p:animEffect filter="fade" transition="in">
                                      <p:cBhvr>
                                        <p:cTn dur="1000"/>
                                        <p:tgtEl>
                                          <p:spTgt spid="2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2"/>
                                        </p:tgtEl>
                                        <p:attrNameLst>
                                          <p:attrName>style.visibility</p:attrName>
                                        </p:attrNameLst>
                                      </p:cBhvr>
                                      <p:to>
                                        <p:strVal val="visible"/>
                                      </p:to>
                                    </p:set>
                                    <p:animEffect filter="fade" transition="in">
                                      <p:cBhvr>
                                        <p:cTn dur="1000"/>
                                        <p:tgtEl>
                                          <p:spTgt spid="26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3"/>
                                        </p:tgtEl>
                                        <p:attrNameLst>
                                          <p:attrName>style.visibility</p:attrName>
                                        </p:attrNameLst>
                                      </p:cBhvr>
                                      <p:to>
                                        <p:strVal val="visible"/>
                                      </p:to>
                                    </p:set>
                                    <p:animEffect filter="fade" transition="in">
                                      <p:cBhvr>
                                        <p:cTn dur="1000"/>
                                        <p:tgtEl>
                                          <p:spTgt spid="26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7" name="Shape 2657"/>
        <p:cNvGrpSpPr/>
        <p:nvPr/>
      </p:nvGrpSpPr>
      <p:grpSpPr>
        <a:xfrm>
          <a:off x="0" y="0"/>
          <a:ext cx="0" cy="0"/>
          <a:chOff x="0" y="0"/>
          <a:chExt cx="0" cy="0"/>
        </a:xfrm>
      </p:grpSpPr>
      <p:sp>
        <p:nvSpPr>
          <p:cNvPr id="2658" name="Google Shape;2658;p62"/>
          <p:cNvSpPr txBox="1"/>
          <p:nvPr/>
        </p:nvSpPr>
        <p:spPr>
          <a:xfrm>
            <a:off x="345735" y="2074663"/>
            <a:ext cx="8169600" cy="9942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None/>
            </a:pPr>
            <a:r>
              <a:rPr lang="en" sz="2000">
                <a:solidFill>
                  <a:srgbClr val="FFFFFF"/>
                </a:solidFill>
                <a:latin typeface="Barlow"/>
                <a:ea typeface="Barlow"/>
                <a:cs typeface="Barlow"/>
                <a:sym typeface="Barlow"/>
              </a:rPr>
              <a:t>Optimizing Apache Spark</a:t>
            </a:r>
            <a:br>
              <a:rPr lang="en" sz="2000">
                <a:solidFill>
                  <a:srgbClr val="FFFFFF"/>
                </a:solidFill>
                <a:latin typeface="Barlow"/>
                <a:ea typeface="Barlow"/>
                <a:cs typeface="Barlow"/>
                <a:sym typeface="Barlow"/>
              </a:rPr>
            </a:b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2800">
                <a:solidFill>
                  <a:srgbClr val="FFFFFF"/>
                </a:solidFill>
                <a:latin typeface="Barlow"/>
                <a:ea typeface="Barlow"/>
                <a:cs typeface="Barlow"/>
                <a:sym typeface="Barlow"/>
              </a:rPr>
              <a:t>The Five Most Common</a:t>
            </a:r>
            <a:br>
              <a:rPr lang="en" sz="2800">
                <a:solidFill>
                  <a:srgbClr val="FFFFFF"/>
                </a:solidFill>
                <a:latin typeface="Barlow"/>
                <a:ea typeface="Barlow"/>
                <a:cs typeface="Barlow"/>
                <a:sym typeface="Barlow"/>
              </a:rPr>
            </a:br>
            <a:r>
              <a:rPr lang="en" sz="2800">
                <a:solidFill>
                  <a:srgbClr val="FFFFFF"/>
                </a:solidFill>
                <a:latin typeface="Barlow"/>
                <a:ea typeface="Barlow"/>
                <a:cs typeface="Barlow"/>
                <a:sym typeface="Barlow"/>
              </a:rPr>
              <a:t>Performance Problems</a:t>
            </a:r>
            <a:endParaRPr sz="28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t/>
            </a:r>
            <a:endParaRPr sz="28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2800">
                <a:solidFill>
                  <a:srgbClr val="FFFFFF"/>
                </a:solidFill>
                <a:latin typeface="Barlow"/>
                <a:ea typeface="Barlow"/>
                <a:cs typeface="Barlow"/>
                <a:sym typeface="Barlow"/>
              </a:rPr>
              <a:t>Storage - Schemas</a:t>
            </a:r>
            <a:endParaRPr sz="2800">
              <a:solidFill>
                <a:srgbClr val="FFFFFF"/>
              </a:solidFill>
              <a:latin typeface="Barlow"/>
              <a:ea typeface="Barlow"/>
              <a:cs typeface="Barlow"/>
              <a:sym typeface="Barlo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63"/>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Storage - Schemas</a:t>
            </a:r>
            <a:endParaRPr/>
          </a:p>
        </p:txBody>
      </p:sp>
      <p:sp>
        <p:nvSpPr>
          <p:cNvPr id="2664" name="Google Shape;2664;p63"/>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330200" lvl="0" marL="457200" rtl="0" algn="l">
              <a:spcBef>
                <a:spcPts val="0"/>
              </a:spcBef>
              <a:spcAft>
                <a:spcPts val="0"/>
              </a:spcAft>
              <a:buSzPts val="1600"/>
              <a:buChar char="●"/>
            </a:pPr>
            <a:r>
              <a:rPr lang="en"/>
              <a:t>Inferring schemas (for JSON and CSV) require a full read of the file to determine data types, even if you only want a subset of the data</a:t>
            </a:r>
            <a:br>
              <a:rPr lang="en"/>
            </a:br>
            <a:endParaRPr/>
          </a:p>
          <a:p>
            <a:pPr indent="-330200" lvl="0" marL="457200" rtl="0" algn="l">
              <a:spcBef>
                <a:spcPts val="0"/>
              </a:spcBef>
              <a:spcAft>
                <a:spcPts val="0"/>
              </a:spcAft>
              <a:buSzPts val="1600"/>
              <a:buChar char="●"/>
            </a:pPr>
            <a:r>
              <a:rPr lang="en"/>
              <a:t>Reading Parquet files requires a one-time read of the schema</a:t>
            </a:r>
            <a:br>
              <a:rPr lang="en"/>
            </a:br>
            <a:endParaRPr/>
          </a:p>
          <a:p>
            <a:pPr indent="-330200" lvl="0" marL="457200" rtl="0" algn="l">
              <a:spcBef>
                <a:spcPts val="0"/>
              </a:spcBef>
              <a:spcAft>
                <a:spcPts val="0"/>
              </a:spcAft>
              <a:buSzPts val="1600"/>
              <a:buChar char="●"/>
            </a:pPr>
            <a:r>
              <a:rPr lang="en"/>
              <a:t>However, supporting schema evolution is [potentially] expensive</a:t>
            </a:r>
            <a:endParaRPr/>
          </a:p>
          <a:p>
            <a:pPr indent="-330200" lvl="1" marL="914400" rtl="0" algn="l">
              <a:spcBef>
                <a:spcPts val="0"/>
              </a:spcBef>
              <a:spcAft>
                <a:spcPts val="0"/>
              </a:spcAft>
              <a:buSzPts val="1600"/>
              <a:buChar char="■"/>
            </a:pPr>
            <a:r>
              <a:rPr lang="en"/>
              <a:t>If you have hundreds to thousands of part-files, each schema has to be read in and then merged which collectively can be fairly expensive</a:t>
            </a:r>
            <a:endParaRPr/>
          </a:p>
          <a:p>
            <a:pPr indent="-330200" lvl="1" marL="914400" rtl="0" algn="l">
              <a:spcBef>
                <a:spcPts val="0"/>
              </a:spcBef>
              <a:spcAft>
                <a:spcPts val="0"/>
              </a:spcAft>
              <a:buSzPts val="1600"/>
              <a:buChar char="■"/>
            </a:pPr>
            <a:r>
              <a:rPr lang="en"/>
              <a:t>Schema merging was turned off by default starting with Spark 1.5</a:t>
            </a:r>
            <a:endParaRPr/>
          </a:p>
          <a:p>
            <a:pPr indent="-330200" lvl="1" marL="914400" rtl="0" algn="l">
              <a:spcBef>
                <a:spcPts val="0"/>
              </a:spcBef>
              <a:spcAft>
                <a:spcPts val="0"/>
              </a:spcAft>
              <a:buSzPts val="1600"/>
              <a:buChar char="■"/>
            </a:pPr>
            <a:r>
              <a:rPr lang="en"/>
              <a:t>Enabled via the </a:t>
            </a:r>
            <a:r>
              <a:rPr b="1" lang="en"/>
              <a:t>spark.sql.parquet.mergeSchema </a:t>
            </a:r>
            <a:br>
              <a:rPr lang="en"/>
            </a:br>
            <a:r>
              <a:rPr lang="en"/>
              <a:t>configuration option or the mergeSchema option</a:t>
            </a:r>
            <a:endParaRPr/>
          </a:p>
          <a:p>
            <a:pPr indent="0" lvl="0" marL="0" rtl="0" algn="l">
              <a:spcBef>
                <a:spcPts val="0"/>
              </a:spcBef>
              <a:spcAft>
                <a:spcPts val="0"/>
              </a:spcAft>
              <a:buNone/>
            </a:pPr>
            <a:r>
              <a:t/>
            </a:r>
            <a:endParaRPr/>
          </a:p>
        </p:txBody>
      </p:sp>
      <p:sp>
        <p:nvSpPr>
          <p:cNvPr id="2665" name="Google Shape;2665;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
        <p:nvSpPr>
          <p:cNvPr id="2666" name="Google Shape;2666;p63"/>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72" name="Google Shape;2672;p64"/>
          <p:cNvSpPr txBox="1"/>
          <p:nvPr/>
        </p:nvSpPr>
        <p:spPr>
          <a:xfrm>
            <a:off x="0" y="2374200"/>
            <a:ext cx="9144000" cy="395100"/>
          </a:xfrm>
          <a:prstGeom prst="rect">
            <a:avLst/>
          </a:prstGeom>
          <a:noFill/>
          <a:ln>
            <a:noFill/>
          </a:ln>
        </p:spPr>
        <p:txBody>
          <a:bodyPr anchorCtr="0" anchor="t" bIns="34275" lIns="0" spcFirstLastPara="1" rIns="0" wrap="square" tIns="34275">
            <a:noAutofit/>
          </a:bodyPr>
          <a:lstStyle/>
          <a:p>
            <a:pPr indent="0" lvl="0" marL="0" rtl="0" algn="ctr">
              <a:lnSpc>
                <a:spcPct val="90000"/>
              </a:lnSpc>
              <a:spcBef>
                <a:spcPts val="0"/>
              </a:spcBef>
              <a:spcAft>
                <a:spcPts val="0"/>
              </a:spcAft>
              <a:buNone/>
            </a:pPr>
            <a:r>
              <a:rPr lang="en" sz="2500">
                <a:solidFill>
                  <a:srgbClr val="1B3038"/>
                </a:solidFill>
                <a:latin typeface="Barlow"/>
                <a:ea typeface="Barlow"/>
                <a:cs typeface="Barlow"/>
                <a:sym typeface="Barlow"/>
              </a:rPr>
              <a:t>What can we do to mitigate the schema issues?</a:t>
            </a:r>
            <a:endParaRPr sz="2500">
              <a:solidFill>
                <a:srgbClr val="1B3038"/>
              </a:solidFill>
              <a:latin typeface="Barlow"/>
              <a:ea typeface="Barlow"/>
              <a:cs typeface="Barlow"/>
              <a:sym typeface="Barlo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6" name="Shape 2676"/>
        <p:cNvGrpSpPr/>
        <p:nvPr/>
      </p:nvGrpSpPr>
      <p:grpSpPr>
        <a:xfrm>
          <a:off x="0" y="0"/>
          <a:ext cx="0" cy="0"/>
          <a:chOff x="0" y="0"/>
          <a:chExt cx="0" cy="0"/>
        </a:xfrm>
      </p:grpSpPr>
      <p:sp>
        <p:nvSpPr>
          <p:cNvPr id="2677" name="Google Shape;2677;p65"/>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Storage - Schema Mitigation</a:t>
            </a:r>
            <a:endParaRPr/>
          </a:p>
        </p:txBody>
      </p:sp>
      <p:sp>
        <p:nvSpPr>
          <p:cNvPr id="2678" name="Google Shape;2678;p65"/>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There are several ways to mitigate some of these issues:</a:t>
            </a:r>
            <a:br>
              <a:rPr lang="en"/>
            </a:br>
            <a:endParaRPr/>
          </a:p>
          <a:p>
            <a:pPr indent="-330200" lvl="0" marL="457200" rtl="0" algn="l">
              <a:spcBef>
                <a:spcPts val="0"/>
              </a:spcBef>
              <a:spcAft>
                <a:spcPts val="0"/>
              </a:spcAft>
              <a:buSzPts val="1600"/>
              <a:buChar char="●"/>
            </a:pPr>
            <a:r>
              <a:rPr lang="en"/>
              <a:t>Provide the schema every time</a:t>
            </a:r>
            <a:endParaRPr/>
          </a:p>
          <a:p>
            <a:pPr indent="-330200" lvl="1" marL="914400" rtl="0" algn="l">
              <a:spcBef>
                <a:spcPts val="0"/>
              </a:spcBef>
              <a:spcAft>
                <a:spcPts val="0"/>
              </a:spcAft>
              <a:buSzPts val="1600"/>
              <a:buChar char="■"/>
            </a:pPr>
            <a:r>
              <a:rPr lang="en"/>
              <a:t>Especially for JSON and CSV</a:t>
            </a:r>
            <a:endParaRPr/>
          </a:p>
          <a:p>
            <a:pPr indent="-330200" lvl="1" marL="914400" rtl="0" algn="l">
              <a:spcBef>
                <a:spcPts val="0"/>
              </a:spcBef>
              <a:spcAft>
                <a:spcPts val="0"/>
              </a:spcAft>
              <a:buSzPts val="1600"/>
              <a:buChar char="■"/>
            </a:pPr>
            <a:r>
              <a:rPr lang="en"/>
              <a:t>Applicable to Parquet and other formats</a:t>
            </a:r>
            <a:br>
              <a:rPr lang="en"/>
            </a:br>
            <a:endParaRPr/>
          </a:p>
          <a:p>
            <a:pPr indent="-330200" lvl="0" marL="457200" rtl="0" algn="l">
              <a:spcBef>
                <a:spcPts val="0"/>
              </a:spcBef>
              <a:spcAft>
                <a:spcPts val="0"/>
              </a:spcAft>
              <a:buSzPts val="1600"/>
              <a:buChar char="●"/>
            </a:pPr>
            <a:r>
              <a:rPr lang="en"/>
              <a:t>Use tables - the backing meta store will track the table’s schema</a:t>
            </a:r>
            <a:br>
              <a:rPr lang="en"/>
            </a:br>
            <a:endParaRPr/>
          </a:p>
          <a:p>
            <a:pPr indent="-330200" lvl="0" marL="457200" rtl="0" algn="l">
              <a:spcBef>
                <a:spcPts val="0"/>
              </a:spcBef>
              <a:spcAft>
                <a:spcPts val="0"/>
              </a:spcAft>
              <a:buSzPts val="1600"/>
              <a:buChar char="●"/>
            </a:pPr>
            <a:r>
              <a:rPr lang="en"/>
              <a:t>Or just use Delta</a:t>
            </a:r>
            <a:endParaRPr/>
          </a:p>
          <a:p>
            <a:pPr indent="-330200" lvl="1" marL="914400" rtl="0" algn="l">
              <a:spcBef>
                <a:spcPts val="0"/>
              </a:spcBef>
              <a:spcAft>
                <a:spcPts val="0"/>
              </a:spcAft>
              <a:buSzPts val="1600"/>
              <a:buChar char="■"/>
            </a:pPr>
            <a:r>
              <a:rPr lang="en"/>
              <a:t>Zero reads with a meta store</a:t>
            </a:r>
            <a:endParaRPr/>
          </a:p>
          <a:p>
            <a:pPr indent="-330200" lvl="1" marL="914400" rtl="0" algn="l">
              <a:spcBef>
                <a:spcPts val="0"/>
              </a:spcBef>
              <a:spcAft>
                <a:spcPts val="0"/>
              </a:spcAft>
              <a:buSzPts val="1600"/>
              <a:buChar char="■"/>
            </a:pPr>
            <a:r>
              <a:rPr lang="en"/>
              <a:t>At most one read, even with schema evolution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79" name="Google Shape;2679;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
        <p:nvSpPr>
          <p:cNvPr id="2680" name="Google Shape;2680;p65"/>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sz="2300"/>
              <a:t>Storage - Tiny Files In Action</a:t>
            </a:r>
            <a:endParaRPr sz="2300"/>
          </a:p>
        </p:txBody>
      </p:sp>
      <p:sp>
        <p:nvSpPr>
          <p:cNvPr id="327" name="Google Shape;327;p21"/>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See </a:t>
            </a:r>
            <a:r>
              <a:rPr lang="en" u="sng">
                <a:solidFill>
                  <a:schemeClr val="hlink"/>
                </a:solidFill>
                <a:hlinkClick r:id="rId3"/>
              </a:rPr>
              <a:t>Experiment #8923</a:t>
            </a:r>
            <a:r>
              <a:rPr lang="en"/>
              <a:t>, c</a:t>
            </a:r>
            <a:r>
              <a:rPr lang="en"/>
              <a:t>ontrast </a:t>
            </a:r>
            <a:r>
              <a:rPr b="1" lang="en"/>
              <a:t>Step B</a:t>
            </a:r>
            <a:r>
              <a:rPr lang="en"/>
              <a:t>, </a:t>
            </a:r>
            <a:r>
              <a:rPr b="1" lang="en"/>
              <a:t>StepC</a:t>
            </a:r>
            <a:r>
              <a:rPr lang="en"/>
              <a:t> and </a:t>
            </a:r>
            <a:r>
              <a:rPr b="1" lang="en"/>
              <a:t>Step D</a:t>
            </a:r>
            <a:br>
              <a:rPr b="1" lang="en"/>
            </a:br>
            <a:endParaRPr/>
          </a:p>
          <a:p>
            <a:pPr indent="-266700" lvl="0" marL="342900" rtl="0" algn="l">
              <a:spcBef>
                <a:spcPts val="0"/>
              </a:spcBef>
              <a:spcAft>
                <a:spcPts val="0"/>
              </a:spcAft>
              <a:buSzPts val="1600"/>
              <a:buChar char="●"/>
            </a:pPr>
            <a:r>
              <a:rPr lang="en" sz="1600"/>
              <a:t>Note the total execution time of each job</a:t>
            </a:r>
            <a:br>
              <a:rPr lang="en" sz="1600"/>
            </a:br>
            <a:endParaRPr sz="1600"/>
          </a:p>
          <a:p>
            <a:pPr indent="-266700" lvl="0" marL="342900" rtl="0" algn="l">
              <a:spcBef>
                <a:spcPts val="0"/>
              </a:spcBef>
              <a:spcAft>
                <a:spcPts val="0"/>
              </a:spcAft>
              <a:buSzPts val="1600"/>
              <a:buChar char="●"/>
            </a:pPr>
            <a:r>
              <a:rPr lang="en" sz="1600"/>
              <a:t>In the </a:t>
            </a:r>
            <a:r>
              <a:rPr b="1" lang="en" sz="1600"/>
              <a:t>Spark UI</a:t>
            </a:r>
            <a:r>
              <a:rPr lang="en" sz="1600"/>
              <a:t>, see the </a:t>
            </a:r>
            <a:r>
              <a:rPr b="1" lang="en" sz="1600"/>
              <a:t>Stage Details</a:t>
            </a:r>
            <a:r>
              <a:rPr lang="en" sz="1600"/>
              <a:t> for the last</a:t>
            </a:r>
            <a:br>
              <a:rPr lang="en" sz="1600"/>
            </a:br>
            <a:r>
              <a:rPr lang="en" sz="1600"/>
              <a:t>stage of each step and note the </a:t>
            </a:r>
            <a:r>
              <a:rPr b="1" lang="en" sz="1600"/>
              <a:t>Input Size / Records</a:t>
            </a:r>
            <a:br>
              <a:rPr b="1" lang="en" sz="1600"/>
            </a:br>
            <a:endParaRPr b="1" sz="1600"/>
          </a:p>
          <a:p>
            <a:pPr indent="-266700" lvl="0" marL="342900" rtl="0" algn="l">
              <a:spcBef>
                <a:spcPts val="0"/>
              </a:spcBef>
              <a:spcAft>
                <a:spcPts val="0"/>
              </a:spcAft>
              <a:buSzPts val="1600"/>
              <a:buChar char="●"/>
            </a:pPr>
            <a:r>
              <a:rPr lang="en" sz="1600"/>
              <a:t>In the </a:t>
            </a:r>
            <a:r>
              <a:rPr b="1" lang="en" sz="1600"/>
              <a:t>Spark UI</a:t>
            </a:r>
            <a:r>
              <a:rPr lang="en" sz="1600"/>
              <a:t>, see the </a:t>
            </a:r>
            <a:r>
              <a:rPr b="1" lang="en" sz="1600"/>
              <a:t>Query Details</a:t>
            </a:r>
            <a:r>
              <a:rPr lang="en" sz="1600"/>
              <a:t> for the last job of each step and note the...</a:t>
            </a:r>
            <a:endParaRPr sz="1600"/>
          </a:p>
          <a:p>
            <a:pPr indent="-266700" lvl="1" marL="685800" rtl="0" algn="l">
              <a:spcBef>
                <a:spcPts val="0"/>
              </a:spcBef>
              <a:spcAft>
                <a:spcPts val="0"/>
              </a:spcAft>
              <a:buSzPts val="1600"/>
              <a:buChar char="■"/>
            </a:pPr>
            <a:r>
              <a:rPr b="1" lang="en"/>
              <a:t>number of files read</a:t>
            </a:r>
            <a:endParaRPr/>
          </a:p>
          <a:p>
            <a:pPr indent="-266700" lvl="1" marL="685800" rtl="0" algn="l">
              <a:spcBef>
                <a:spcPts val="0"/>
              </a:spcBef>
              <a:spcAft>
                <a:spcPts val="0"/>
              </a:spcAft>
              <a:buSzPts val="1600"/>
              <a:buChar char="■"/>
            </a:pPr>
            <a:r>
              <a:rPr b="1" lang="en"/>
              <a:t>scan time total</a:t>
            </a:r>
            <a:endParaRPr b="1"/>
          </a:p>
          <a:p>
            <a:pPr indent="-266700" lvl="1" marL="685800" rtl="0" algn="l">
              <a:spcBef>
                <a:spcPts val="0"/>
              </a:spcBef>
              <a:spcAft>
                <a:spcPts val="0"/>
              </a:spcAft>
              <a:buSzPts val="1600"/>
              <a:buChar char="■"/>
            </a:pPr>
            <a:r>
              <a:rPr b="1" lang="en"/>
              <a:t>filesystem read time total</a:t>
            </a:r>
            <a:endParaRPr b="1"/>
          </a:p>
          <a:p>
            <a:pPr indent="-266700" lvl="1" marL="685800" rtl="0" algn="l">
              <a:spcBef>
                <a:spcPts val="0"/>
              </a:spcBef>
              <a:spcAft>
                <a:spcPts val="0"/>
              </a:spcAft>
              <a:buSzPts val="1600"/>
              <a:buChar char="■"/>
            </a:pPr>
            <a:r>
              <a:rPr b="1" lang="en"/>
              <a:t>size of files read</a:t>
            </a:r>
            <a:endParaRPr/>
          </a:p>
        </p:txBody>
      </p:sp>
      <p:sp>
        <p:nvSpPr>
          <p:cNvPr id="328" name="Google Shape;328;p21"/>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sp>
        <p:nvSpPr>
          <p:cNvPr id="329" name="Google Shape;32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4" name="Shape 2684"/>
        <p:cNvGrpSpPr/>
        <p:nvPr/>
      </p:nvGrpSpPr>
      <p:grpSpPr>
        <a:xfrm>
          <a:off x="0" y="0"/>
          <a:ext cx="0" cy="0"/>
          <a:chOff x="0" y="0"/>
          <a:chExt cx="0" cy="0"/>
        </a:xfrm>
      </p:grpSpPr>
      <p:sp>
        <p:nvSpPr>
          <p:cNvPr id="2685" name="Google Shape;2685;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0" y="228600"/>
            <a:ext cx="9144000" cy="3810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sp>
        <p:nvSpPr>
          <p:cNvPr id="335" name="Google Shape;335;p22"/>
          <p:cNvSpPr txBox="1"/>
          <p:nvPr>
            <p:ph idx="1"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sz="2300"/>
              <a:t>Storage - Tiny Files, Review</a:t>
            </a:r>
            <a:endParaRPr sz="2300"/>
          </a:p>
          <a:p>
            <a:pPr indent="0" lvl="0" marL="0" rtl="0" algn="l">
              <a:spcBef>
                <a:spcPts val="0"/>
              </a:spcBef>
              <a:spcAft>
                <a:spcPts val="0"/>
              </a:spcAft>
              <a:buNone/>
            </a:pPr>
            <a:r>
              <a:t/>
            </a:r>
            <a:endParaRPr/>
          </a:p>
        </p:txBody>
      </p:sp>
      <p:sp>
        <p:nvSpPr>
          <p:cNvPr id="336" name="Google Shape;33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37" name="Google Shape;337;p22"/>
          <p:cNvGraphicFramePr/>
          <p:nvPr/>
        </p:nvGraphicFramePr>
        <p:xfrm>
          <a:off x="457213" y="1752600"/>
          <a:ext cx="3000000" cy="3000000"/>
        </p:xfrm>
        <a:graphic>
          <a:graphicData uri="http://schemas.openxmlformats.org/drawingml/2006/table">
            <a:tbl>
              <a:tblPr>
                <a:noFill/>
                <a:tableStyleId>{2481D592-06E8-4A92-9353-6C6BA58D3F58}</a:tableStyleId>
              </a:tblPr>
              <a:tblGrid>
                <a:gridCol w="1325575"/>
                <a:gridCol w="843450"/>
                <a:gridCol w="1048825"/>
                <a:gridCol w="1105475"/>
                <a:gridCol w="990000"/>
                <a:gridCol w="1488925"/>
                <a:gridCol w="1427325"/>
              </a:tblGrid>
              <a:tr h="564550">
                <a:tc>
                  <a:txBody>
                    <a:bodyPr/>
                    <a:lstStyle/>
                    <a:p>
                      <a:pPr indent="0" lvl="0" marL="0" rtl="0" algn="ctr">
                        <a:spcBef>
                          <a:spcPts val="0"/>
                        </a:spcBef>
                        <a:spcAft>
                          <a:spcPts val="0"/>
                        </a:spcAft>
                        <a:buNone/>
                      </a:pPr>
                      <a:r>
                        <a:rPr b="1" lang="en">
                          <a:solidFill>
                            <a:srgbClr val="FFFFFF"/>
                          </a:solidFill>
                        </a:rPr>
                        <a:t>Step</a:t>
                      </a:r>
                      <a:endParaRPr b="1">
                        <a:solidFill>
                          <a:srgbClr val="FFFFFF"/>
                        </a:solidFill>
                      </a:endParaRPr>
                    </a:p>
                  </a:txBody>
                  <a:tcPr marT="91425" marB="91425" marR="91425" marL="91425" anchor="ctr">
                    <a:solidFill>
                      <a:srgbClr val="FF3620"/>
                    </a:solidFill>
                  </a:tcPr>
                </a:tc>
                <a:tc>
                  <a:txBody>
                    <a:bodyPr/>
                    <a:lstStyle/>
                    <a:p>
                      <a:pPr indent="0" lvl="0" marL="0" rtl="0" algn="ctr">
                        <a:spcBef>
                          <a:spcPts val="0"/>
                        </a:spcBef>
                        <a:spcAft>
                          <a:spcPts val="0"/>
                        </a:spcAft>
                        <a:buNone/>
                      </a:pPr>
                      <a:r>
                        <a:rPr b="1" lang="en">
                          <a:solidFill>
                            <a:srgbClr val="FFFFFF"/>
                          </a:solidFill>
                        </a:rPr>
                        <a:t>Record</a:t>
                      </a:r>
                      <a:br>
                        <a:rPr b="1" lang="en">
                          <a:solidFill>
                            <a:srgbClr val="FFFFFF"/>
                          </a:solidFill>
                        </a:rPr>
                      </a:br>
                      <a:r>
                        <a:rPr b="1" lang="en">
                          <a:solidFill>
                            <a:srgbClr val="FFFFFF"/>
                          </a:solidFill>
                        </a:rPr>
                        <a:t>Count</a:t>
                      </a:r>
                      <a:endParaRPr b="1">
                        <a:solidFill>
                          <a:srgbClr val="FFFFFF"/>
                        </a:solidFill>
                      </a:endParaRPr>
                    </a:p>
                  </a:txBody>
                  <a:tcPr marT="91425" marB="91425" marR="91425" marL="91425" anchor="ctr">
                    <a:solidFill>
                      <a:srgbClr val="FF3620"/>
                    </a:solidFill>
                  </a:tcPr>
                </a:tc>
                <a:tc>
                  <a:txBody>
                    <a:bodyPr/>
                    <a:lstStyle/>
                    <a:p>
                      <a:pPr indent="0" lvl="0" marL="0" rtl="0" algn="ctr">
                        <a:spcBef>
                          <a:spcPts val="0"/>
                        </a:spcBef>
                        <a:spcAft>
                          <a:spcPts val="0"/>
                        </a:spcAft>
                        <a:buNone/>
                      </a:pPr>
                      <a:r>
                        <a:rPr b="1" lang="en">
                          <a:solidFill>
                            <a:schemeClr val="lt1"/>
                          </a:solidFill>
                        </a:rPr>
                        <a:t>Execution</a:t>
                      </a:r>
                      <a:br>
                        <a:rPr b="1" lang="en">
                          <a:solidFill>
                            <a:schemeClr val="lt1"/>
                          </a:solidFill>
                        </a:rPr>
                      </a:br>
                      <a:r>
                        <a:rPr b="1" lang="en">
                          <a:solidFill>
                            <a:schemeClr val="lt1"/>
                          </a:solidFill>
                        </a:rPr>
                        <a:t>Time</a:t>
                      </a:r>
                      <a:endParaRPr b="1">
                        <a:solidFill>
                          <a:srgbClr val="FFFFFF"/>
                        </a:solidFill>
                      </a:endParaRPr>
                    </a:p>
                  </a:txBody>
                  <a:tcPr marT="91425" marB="91425" marR="91425" marL="91425" anchor="ctr">
                    <a:solidFill>
                      <a:srgbClr val="FF3620"/>
                    </a:solidFill>
                  </a:tcPr>
                </a:tc>
                <a:tc>
                  <a:txBody>
                    <a:bodyPr/>
                    <a:lstStyle/>
                    <a:p>
                      <a:pPr indent="0" lvl="0" marL="0" rtl="0" algn="ctr">
                        <a:spcBef>
                          <a:spcPts val="0"/>
                        </a:spcBef>
                        <a:spcAft>
                          <a:spcPts val="0"/>
                        </a:spcAft>
                        <a:buNone/>
                      </a:pPr>
                      <a:r>
                        <a:rPr b="1" lang="en">
                          <a:solidFill>
                            <a:srgbClr val="FFFFFF"/>
                          </a:solidFill>
                        </a:rPr>
                        <a:t>number of</a:t>
                      </a:r>
                      <a:br>
                        <a:rPr b="1" lang="en">
                          <a:solidFill>
                            <a:srgbClr val="FFFFFF"/>
                          </a:solidFill>
                        </a:rPr>
                      </a:br>
                      <a:r>
                        <a:rPr b="1" lang="en">
                          <a:solidFill>
                            <a:srgbClr val="FFFFFF"/>
                          </a:solidFill>
                        </a:rPr>
                        <a:t>files read</a:t>
                      </a:r>
                      <a:endParaRPr b="1">
                        <a:solidFill>
                          <a:srgbClr val="FFFFFF"/>
                        </a:solidFill>
                      </a:endParaRPr>
                    </a:p>
                  </a:txBody>
                  <a:tcPr marT="91425" marB="91425" marR="91425" marL="91425" anchor="ctr">
                    <a:solidFill>
                      <a:srgbClr val="FF3620"/>
                    </a:solidFill>
                  </a:tcPr>
                </a:tc>
                <a:tc>
                  <a:txBody>
                    <a:bodyPr/>
                    <a:lstStyle/>
                    <a:p>
                      <a:pPr indent="0" lvl="0" marL="0" rtl="0" algn="ctr">
                        <a:spcBef>
                          <a:spcPts val="0"/>
                        </a:spcBef>
                        <a:spcAft>
                          <a:spcPts val="0"/>
                        </a:spcAft>
                        <a:buNone/>
                      </a:pPr>
                      <a:r>
                        <a:rPr b="1" lang="en">
                          <a:solidFill>
                            <a:srgbClr val="FFFFFF"/>
                          </a:solidFill>
                        </a:rPr>
                        <a:t>scan time total</a:t>
                      </a:r>
                      <a:endParaRPr b="1">
                        <a:solidFill>
                          <a:srgbClr val="FFFFFF"/>
                        </a:solidFill>
                      </a:endParaRPr>
                    </a:p>
                  </a:txBody>
                  <a:tcPr marT="91425" marB="91425" marR="91425" marL="91425" anchor="ctr">
                    <a:solidFill>
                      <a:srgbClr val="FF3620"/>
                    </a:solidFill>
                  </a:tcPr>
                </a:tc>
                <a:tc>
                  <a:txBody>
                    <a:bodyPr/>
                    <a:lstStyle/>
                    <a:p>
                      <a:pPr indent="0" lvl="0" marL="0" rtl="0" algn="ctr">
                        <a:spcBef>
                          <a:spcPts val="0"/>
                        </a:spcBef>
                        <a:spcAft>
                          <a:spcPts val="0"/>
                        </a:spcAft>
                        <a:buNone/>
                      </a:pPr>
                      <a:r>
                        <a:rPr b="1" lang="en">
                          <a:solidFill>
                            <a:srgbClr val="FFFFFF"/>
                          </a:solidFill>
                        </a:rPr>
                        <a:t>filesystem read</a:t>
                      </a:r>
                      <a:br>
                        <a:rPr b="1" lang="en">
                          <a:solidFill>
                            <a:srgbClr val="FFFFFF"/>
                          </a:solidFill>
                        </a:rPr>
                      </a:br>
                      <a:r>
                        <a:rPr b="1" lang="en">
                          <a:solidFill>
                            <a:srgbClr val="FFFFFF"/>
                          </a:solidFill>
                        </a:rPr>
                        <a:t>time total</a:t>
                      </a:r>
                      <a:endParaRPr b="1">
                        <a:solidFill>
                          <a:srgbClr val="FFFFFF"/>
                        </a:solidFill>
                      </a:endParaRPr>
                    </a:p>
                  </a:txBody>
                  <a:tcPr marT="91425" marB="91425" marR="91425" marL="91425" anchor="ctr">
                    <a:solidFill>
                      <a:srgbClr val="FF3620"/>
                    </a:solidFill>
                  </a:tcPr>
                </a:tc>
                <a:tc>
                  <a:txBody>
                    <a:bodyPr/>
                    <a:lstStyle/>
                    <a:p>
                      <a:pPr indent="0" lvl="0" marL="0" rtl="0" algn="ctr">
                        <a:spcBef>
                          <a:spcPts val="0"/>
                        </a:spcBef>
                        <a:spcAft>
                          <a:spcPts val="0"/>
                        </a:spcAft>
                        <a:buNone/>
                      </a:pPr>
                      <a:r>
                        <a:rPr b="1" lang="en">
                          <a:solidFill>
                            <a:srgbClr val="FFFFFF"/>
                          </a:solidFill>
                        </a:rPr>
                        <a:t>size of files read</a:t>
                      </a:r>
                      <a:endParaRPr b="1">
                        <a:solidFill>
                          <a:srgbClr val="FFFFFF"/>
                        </a:solidFill>
                      </a:endParaRPr>
                    </a:p>
                  </a:txBody>
                  <a:tcPr marT="91425" marB="91425" marR="91425" marL="91425" anchor="ctr">
                    <a:solidFill>
                      <a:srgbClr val="FF3620"/>
                    </a:solidFill>
                  </a:tcPr>
                </a:tc>
              </a:tr>
              <a:tr h="396200">
                <a:tc>
                  <a:txBody>
                    <a:bodyPr/>
                    <a:lstStyle/>
                    <a:p>
                      <a:pPr indent="0" lvl="0" marL="0" rtl="0" algn="ctr">
                        <a:spcBef>
                          <a:spcPts val="0"/>
                        </a:spcBef>
                        <a:spcAft>
                          <a:spcPts val="0"/>
                        </a:spcAft>
                        <a:buNone/>
                      </a:pPr>
                      <a:r>
                        <a:rPr lang="en" sz="1100"/>
                        <a:t>B - Benchmark #1</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~41 M</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~3 minutes</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6,273</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20 minutes</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~10 minutes</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1,209 MB</a:t>
                      </a:r>
                      <a:endParaRPr sz="1100"/>
                    </a:p>
                  </a:txBody>
                  <a:tcPr marT="91425" marB="91425" marR="91425" marL="91425">
                    <a:solidFill>
                      <a:srgbClr val="FFFFFF"/>
                    </a:solidFill>
                  </a:tcPr>
                </a:tc>
              </a:tr>
              <a:tr h="368025">
                <a:tc>
                  <a:txBody>
                    <a:bodyPr/>
                    <a:lstStyle/>
                    <a:p>
                      <a:pPr indent="0" lvl="0" marL="0" rtl="0" algn="ctr">
                        <a:spcBef>
                          <a:spcPts val="0"/>
                        </a:spcBef>
                        <a:spcAft>
                          <a:spcPts val="0"/>
                        </a:spcAft>
                        <a:buNone/>
                      </a:pPr>
                      <a:r>
                        <a:rPr lang="en" sz="1100"/>
                        <a:t>C - Benchmark #2</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~2.7 B</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~10 minutes</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100</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1 hour</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~1 hour</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102 GB</a:t>
                      </a:r>
                      <a:endParaRPr sz="1100"/>
                    </a:p>
                  </a:txBody>
                  <a:tcPr marT="91425" marB="91425" marR="91425" marL="91425">
                    <a:solidFill>
                      <a:srgbClr val="FFFFFF"/>
                    </a:solidFill>
                  </a:tcPr>
                </a:tc>
              </a:tr>
              <a:tr h="368025">
                <a:tc>
                  <a:txBody>
                    <a:bodyPr/>
                    <a:lstStyle/>
                    <a:p>
                      <a:pPr indent="0" lvl="0" marL="0" rtl="0" algn="ctr">
                        <a:spcBef>
                          <a:spcPts val="0"/>
                        </a:spcBef>
                        <a:spcAft>
                          <a:spcPts val="0"/>
                        </a:spcAft>
                        <a:buNone/>
                      </a:pPr>
                      <a:r>
                        <a:rPr lang="en" sz="1100"/>
                        <a:t>D - Tiny Files</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~34 M</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~1.5 hours</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345,612</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12 hours</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&gt; 6 hours</a:t>
                      </a:r>
                      <a:endParaRPr sz="1100"/>
                    </a:p>
                  </a:txBody>
                  <a:tcPr marT="91425" marB="91425" marR="91425" marL="91425">
                    <a:solidFill>
                      <a:srgbClr val="FFFFFF"/>
                    </a:solidFill>
                  </a:tcPr>
                </a:tc>
                <a:tc>
                  <a:txBody>
                    <a:bodyPr/>
                    <a:lstStyle/>
                    <a:p>
                      <a:pPr indent="0" lvl="0" marL="0" rtl="0" algn="r">
                        <a:spcBef>
                          <a:spcPts val="0"/>
                        </a:spcBef>
                        <a:spcAft>
                          <a:spcPts val="0"/>
                        </a:spcAft>
                        <a:buNone/>
                      </a:pPr>
                      <a:r>
                        <a:rPr lang="en" sz="1100"/>
                        <a:t>2.1 GB</a:t>
                      </a:r>
                      <a:endParaRPr sz="1100"/>
                    </a:p>
                  </a:txBody>
                  <a:tcPr marT="91425" marB="91425" marR="91425" marL="91425">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23"/>
          <p:cNvSpPr txBox="1"/>
          <p:nvPr/>
        </p:nvSpPr>
        <p:spPr>
          <a:xfrm>
            <a:off x="160050" y="2336100"/>
            <a:ext cx="8823900" cy="471300"/>
          </a:xfrm>
          <a:prstGeom prst="rect">
            <a:avLst/>
          </a:prstGeom>
          <a:noFill/>
          <a:ln>
            <a:noFill/>
          </a:ln>
        </p:spPr>
        <p:txBody>
          <a:bodyPr anchorCtr="0" anchor="t" bIns="34275" lIns="0" spcFirstLastPara="1" rIns="0" wrap="square" tIns="34275">
            <a:noAutofit/>
          </a:bodyPr>
          <a:lstStyle/>
          <a:p>
            <a:pPr indent="0" lvl="0" marL="0" rtl="0" algn="ctr">
              <a:lnSpc>
                <a:spcPct val="90000"/>
              </a:lnSpc>
              <a:spcBef>
                <a:spcPts val="0"/>
              </a:spcBef>
              <a:spcAft>
                <a:spcPts val="0"/>
              </a:spcAft>
              <a:buNone/>
            </a:pPr>
            <a:r>
              <a:rPr lang="en" sz="2500">
                <a:solidFill>
                  <a:srgbClr val="1B3038"/>
                </a:solidFill>
                <a:latin typeface="Barlow"/>
                <a:ea typeface="Barlow"/>
                <a:cs typeface="Barlow"/>
                <a:sym typeface="Barlow"/>
              </a:rPr>
              <a:t>What can we do to mitigate the impact of tiny files?</a:t>
            </a:r>
            <a:endParaRPr sz="2500"/>
          </a:p>
          <a:p>
            <a:pPr indent="0" lvl="0" marL="0" rtl="0" algn="ctr">
              <a:lnSpc>
                <a:spcPct val="90000"/>
              </a:lnSpc>
              <a:spcBef>
                <a:spcPts val="0"/>
              </a:spcBef>
              <a:spcAft>
                <a:spcPts val="0"/>
              </a:spcAft>
              <a:buNone/>
            </a:pPr>
            <a:r>
              <a:t/>
            </a:r>
            <a:endParaRPr sz="2500">
              <a:solidFill>
                <a:srgbClr val="1B3038"/>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nvSpPr>
        <p:spPr>
          <a:xfrm>
            <a:off x="0" y="533400"/>
            <a:ext cx="9144000" cy="457200"/>
          </a:xfrm>
          <a:prstGeom prst="rect">
            <a:avLst/>
          </a:prstGeom>
          <a:noFill/>
          <a:ln>
            <a:noFill/>
          </a:ln>
        </p:spPr>
        <p:txBody>
          <a:bodyPr anchorCtr="0" anchor="t" bIns="0" lIns="320025" spcFirstLastPara="1" rIns="0" wrap="square" tIns="0">
            <a:noAutofit/>
          </a:bodyPr>
          <a:lstStyle/>
          <a:p>
            <a:pPr indent="0" lvl="0" marL="0" rtl="0" algn="l">
              <a:spcBef>
                <a:spcPts val="0"/>
              </a:spcBef>
              <a:spcAft>
                <a:spcPts val="0"/>
              </a:spcAft>
              <a:buNone/>
            </a:pPr>
            <a:r>
              <a:rPr lang="en" sz="3000">
                <a:solidFill>
                  <a:srgbClr val="1B3038"/>
                </a:solidFill>
                <a:latin typeface="Barlow"/>
                <a:ea typeface="Barlow"/>
                <a:cs typeface="Barlow"/>
                <a:sym typeface="Barlow"/>
              </a:rPr>
              <a:t>Storage - Only 3.5 Options?</a:t>
            </a:r>
            <a:endParaRPr sz="3000">
              <a:solidFill>
                <a:srgbClr val="1B3038"/>
              </a:solidFill>
              <a:latin typeface="Barlow"/>
              <a:ea typeface="Barlow"/>
              <a:cs typeface="Barlow"/>
              <a:sym typeface="Barlow"/>
            </a:endParaRPr>
          </a:p>
        </p:txBody>
      </p:sp>
      <p:sp>
        <p:nvSpPr>
          <p:cNvPr id="349" name="Google Shape;349;p24"/>
          <p:cNvSpPr txBox="1"/>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lang="en" sz="2000">
                <a:solidFill>
                  <a:schemeClr val="dk1"/>
                </a:solidFill>
                <a:latin typeface="Barlow"/>
                <a:ea typeface="Barlow"/>
                <a:cs typeface="Barlow"/>
                <a:sym typeface="Barlow"/>
              </a:rPr>
              <a:t>I might be wrong, but I think there are really only two options...</a:t>
            </a:r>
            <a:endParaRPr sz="2000">
              <a:solidFill>
                <a:srgbClr val="1B3038"/>
              </a:solidFill>
              <a:latin typeface="Barlow"/>
              <a:ea typeface="Barlow"/>
              <a:cs typeface="Barlow"/>
              <a:sym typeface="Barlow"/>
            </a:endParaRPr>
          </a:p>
          <a:p>
            <a:pPr indent="0" lvl="0" marL="0" rtl="0" algn="l">
              <a:lnSpc>
                <a:spcPct val="90000"/>
              </a:lnSpc>
              <a:spcBef>
                <a:spcPts val="0"/>
              </a:spcBef>
              <a:spcAft>
                <a:spcPts val="0"/>
              </a:spcAft>
              <a:buNone/>
            </a:pPr>
            <a:r>
              <a:t/>
            </a:r>
            <a:endParaRPr sz="2000">
              <a:solidFill>
                <a:srgbClr val="1B3038"/>
              </a:solidFill>
              <a:latin typeface="Barlow"/>
              <a:ea typeface="Barlow"/>
              <a:cs typeface="Barlow"/>
              <a:sym typeface="Barlow"/>
            </a:endParaRPr>
          </a:p>
          <a:p>
            <a:pPr indent="0" lvl="0" marL="0" rtl="0" algn="l">
              <a:lnSpc>
                <a:spcPct val="90000"/>
              </a:lnSpc>
              <a:spcBef>
                <a:spcPts val="0"/>
              </a:spcBef>
              <a:spcAft>
                <a:spcPts val="0"/>
              </a:spcAft>
              <a:buNone/>
            </a:pPr>
            <a:r>
              <a:rPr lang="en" sz="2000">
                <a:solidFill>
                  <a:srgbClr val="1B3038"/>
                </a:solidFill>
                <a:latin typeface="Barlow"/>
                <a:ea typeface="Barlow"/>
                <a:cs typeface="Barlow"/>
                <a:sym typeface="Barlow"/>
              </a:rPr>
              <a:t>Scenario #1</a:t>
            </a:r>
            <a:endParaRPr sz="2000">
              <a:solidFill>
                <a:srgbClr val="1B3038"/>
              </a:solidFill>
              <a:latin typeface="Barlow"/>
              <a:ea typeface="Barlow"/>
              <a:cs typeface="Barlow"/>
              <a:sym typeface="Barlow"/>
            </a:endParaRPr>
          </a:p>
          <a:p>
            <a:pPr indent="-355600" lvl="0" marL="457200" rtl="0" algn="l">
              <a:lnSpc>
                <a:spcPct val="90000"/>
              </a:lnSpc>
              <a:spcBef>
                <a:spcPts val="0"/>
              </a:spcBef>
              <a:spcAft>
                <a:spcPts val="0"/>
              </a:spcAft>
              <a:buClr>
                <a:srgbClr val="FF3620"/>
              </a:buClr>
              <a:buSzPts val="2000"/>
              <a:buFont typeface="Barlow"/>
              <a:buChar char="●"/>
            </a:pPr>
            <a:r>
              <a:rPr lang="en" sz="2000">
                <a:solidFill>
                  <a:srgbClr val="1B3038"/>
                </a:solidFill>
                <a:latin typeface="Barlow"/>
                <a:ea typeface="Barlow"/>
                <a:cs typeface="Barlow"/>
                <a:sym typeface="Barlow"/>
              </a:rPr>
              <a:t>You caused the problem…</a:t>
            </a:r>
            <a:endParaRPr sz="2000">
              <a:solidFill>
                <a:srgbClr val="1B3038"/>
              </a:solidFill>
              <a:latin typeface="Barlow"/>
              <a:ea typeface="Barlow"/>
              <a:cs typeface="Barlow"/>
              <a:sym typeface="Barlow"/>
            </a:endParaRPr>
          </a:p>
          <a:p>
            <a:pPr indent="-355600" lvl="0" marL="457200" rtl="0" algn="l">
              <a:lnSpc>
                <a:spcPct val="90000"/>
              </a:lnSpc>
              <a:spcBef>
                <a:spcPts val="0"/>
              </a:spcBef>
              <a:spcAft>
                <a:spcPts val="0"/>
              </a:spcAft>
              <a:buClr>
                <a:srgbClr val="FF3620"/>
              </a:buClr>
              <a:buSzPts val="2000"/>
              <a:buFont typeface="Barlow"/>
              <a:buChar char="●"/>
            </a:pPr>
            <a:r>
              <a:rPr lang="en" sz="2000">
                <a:solidFill>
                  <a:srgbClr val="1B3038"/>
                </a:solidFill>
                <a:latin typeface="Barlow"/>
                <a:ea typeface="Barlow"/>
                <a:cs typeface="Barlow"/>
                <a:sym typeface="Barlow"/>
              </a:rPr>
              <a:t>You can fix the problem</a:t>
            </a:r>
            <a:endParaRPr sz="2000">
              <a:solidFill>
                <a:srgbClr val="1B3038"/>
              </a:solidFill>
              <a:latin typeface="Barlow"/>
              <a:ea typeface="Barlow"/>
              <a:cs typeface="Barlow"/>
              <a:sym typeface="Barlow"/>
            </a:endParaRPr>
          </a:p>
          <a:p>
            <a:pPr indent="0" lvl="0" marL="0" rtl="0" algn="l">
              <a:lnSpc>
                <a:spcPct val="90000"/>
              </a:lnSpc>
              <a:spcBef>
                <a:spcPts val="0"/>
              </a:spcBef>
              <a:spcAft>
                <a:spcPts val="0"/>
              </a:spcAft>
              <a:buNone/>
            </a:pPr>
            <a:r>
              <a:t/>
            </a:r>
            <a:endParaRPr sz="2000">
              <a:solidFill>
                <a:srgbClr val="1B3038"/>
              </a:solidFill>
              <a:latin typeface="Barlow"/>
              <a:ea typeface="Barlow"/>
              <a:cs typeface="Barlow"/>
              <a:sym typeface="Barlow"/>
            </a:endParaRPr>
          </a:p>
          <a:p>
            <a:pPr indent="0" lvl="0" marL="0" rtl="0" algn="l">
              <a:lnSpc>
                <a:spcPct val="90000"/>
              </a:lnSpc>
              <a:spcBef>
                <a:spcPts val="0"/>
              </a:spcBef>
              <a:spcAft>
                <a:spcPts val="0"/>
              </a:spcAft>
              <a:buNone/>
            </a:pPr>
            <a:r>
              <a:t/>
            </a:r>
            <a:endParaRPr sz="2000">
              <a:solidFill>
                <a:srgbClr val="1B3038"/>
              </a:solidFill>
              <a:latin typeface="Barlow"/>
              <a:ea typeface="Barlow"/>
              <a:cs typeface="Barlow"/>
              <a:sym typeface="Barlow"/>
            </a:endParaRPr>
          </a:p>
          <a:p>
            <a:pPr indent="0" lvl="0" marL="0" rtl="0" algn="l">
              <a:lnSpc>
                <a:spcPct val="90000"/>
              </a:lnSpc>
              <a:spcBef>
                <a:spcPts val="0"/>
              </a:spcBef>
              <a:spcAft>
                <a:spcPts val="0"/>
              </a:spcAft>
              <a:buNone/>
            </a:pPr>
            <a:r>
              <a:rPr lang="en" sz="2000">
                <a:solidFill>
                  <a:srgbClr val="1B3038"/>
                </a:solidFill>
                <a:latin typeface="Barlow"/>
                <a:ea typeface="Barlow"/>
                <a:cs typeface="Barlow"/>
                <a:sym typeface="Barlow"/>
              </a:rPr>
              <a:t>Scenario #2</a:t>
            </a:r>
            <a:endParaRPr sz="2000">
              <a:solidFill>
                <a:srgbClr val="1B3038"/>
              </a:solidFill>
              <a:latin typeface="Barlow"/>
              <a:ea typeface="Barlow"/>
              <a:cs typeface="Barlow"/>
              <a:sym typeface="Barlow"/>
            </a:endParaRPr>
          </a:p>
          <a:p>
            <a:pPr indent="-355600" lvl="0" marL="457200" rtl="0" algn="l">
              <a:lnSpc>
                <a:spcPct val="90000"/>
              </a:lnSpc>
              <a:spcBef>
                <a:spcPts val="0"/>
              </a:spcBef>
              <a:spcAft>
                <a:spcPts val="0"/>
              </a:spcAft>
              <a:buClr>
                <a:srgbClr val="FF3620"/>
              </a:buClr>
              <a:buSzPts val="2000"/>
              <a:buFont typeface="Barlow"/>
              <a:buChar char="●"/>
            </a:pPr>
            <a:r>
              <a:rPr lang="en" sz="2000">
                <a:solidFill>
                  <a:srgbClr val="1B3038"/>
                </a:solidFill>
                <a:latin typeface="Barlow"/>
                <a:ea typeface="Barlow"/>
                <a:cs typeface="Barlow"/>
                <a:sym typeface="Barlow"/>
              </a:rPr>
              <a:t>Someone else caused the problem…</a:t>
            </a:r>
            <a:endParaRPr sz="2000">
              <a:solidFill>
                <a:srgbClr val="1B3038"/>
              </a:solidFill>
              <a:latin typeface="Barlow"/>
              <a:ea typeface="Barlow"/>
              <a:cs typeface="Barlow"/>
              <a:sym typeface="Barlow"/>
            </a:endParaRPr>
          </a:p>
          <a:p>
            <a:pPr indent="-355600" lvl="0" marL="457200" rtl="0" algn="l">
              <a:lnSpc>
                <a:spcPct val="90000"/>
              </a:lnSpc>
              <a:spcBef>
                <a:spcPts val="0"/>
              </a:spcBef>
              <a:spcAft>
                <a:spcPts val="0"/>
              </a:spcAft>
              <a:buClr>
                <a:srgbClr val="FF3620"/>
              </a:buClr>
              <a:buSzPts val="2000"/>
              <a:buFont typeface="Barlow"/>
              <a:buChar char="●"/>
            </a:pPr>
            <a:r>
              <a:rPr lang="en" sz="2000">
                <a:solidFill>
                  <a:srgbClr val="1B3038"/>
                </a:solidFill>
                <a:latin typeface="Barlow"/>
                <a:ea typeface="Barlow"/>
                <a:cs typeface="Barlow"/>
                <a:sym typeface="Barlow"/>
              </a:rPr>
              <a:t>Push back on the design/implementation</a:t>
            </a:r>
            <a:endParaRPr sz="2000">
              <a:solidFill>
                <a:srgbClr val="1B3038"/>
              </a:solidFill>
              <a:latin typeface="Barlow"/>
              <a:ea typeface="Barlow"/>
              <a:cs typeface="Barlow"/>
              <a:sym typeface="Barlow"/>
            </a:endParaRPr>
          </a:p>
          <a:p>
            <a:pPr indent="0" lvl="0" marL="0" rtl="0" algn="l">
              <a:lnSpc>
                <a:spcPct val="90000"/>
              </a:lnSpc>
              <a:spcBef>
                <a:spcPts val="0"/>
              </a:spcBef>
              <a:spcAft>
                <a:spcPts val="0"/>
              </a:spcAft>
              <a:buNone/>
            </a:pPr>
            <a:r>
              <a:t/>
            </a:r>
            <a:endParaRPr sz="1800">
              <a:solidFill>
                <a:srgbClr val="1B3038"/>
              </a:solidFill>
              <a:latin typeface="Barlow"/>
              <a:ea typeface="Barlow"/>
              <a:cs typeface="Barlow"/>
              <a:sym typeface="Barlow"/>
            </a:endParaRPr>
          </a:p>
        </p:txBody>
      </p:sp>
      <p:sp>
        <p:nvSpPr>
          <p:cNvPr id="350" name="Google Shape;350;p24"/>
          <p:cNvSpPr txBox="1"/>
          <p:nvPr/>
        </p:nvSpPr>
        <p:spPr>
          <a:xfrm>
            <a:off x="5989800" y="393975"/>
            <a:ext cx="984900" cy="393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Barlow"/>
              <a:ea typeface="Barlow"/>
              <a:cs typeface="Barlow"/>
              <a:sym typeface="Barlow"/>
            </a:endParaRPr>
          </a:p>
        </p:txBody>
      </p:sp>
      <p:sp>
        <p:nvSpPr>
          <p:cNvPr id="351" name="Google Shape;351;p24"/>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rgbClr val="1B3038"/>
                </a:solidFill>
                <a:latin typeface="Barlow"/>
                <a:ea typeface="Barlow"/>
                <a:cs typeface="Barlow"/>
                <a:sym typeface="Barlow"/>
              </a:rPr>
              <a:t>‹#›</a:t>
            </a:fld>
            <a:endParaRPr sz="1300">
              <a:solidFill>
                <a:srgbClr val="1B3038"/>
              </a:solidFill>
              <a:latin typeface="Barlow"/>
              <a:ea typeface="Barlow"/>
              <a:cs typeface="Barlow"/>
              <a:sym typeface="Barlow"/>
            </a:endParaRPr>
          </a:p>
        </p:txBody>
      </p:sp>
      <p:sp>
        <p:nvSpPr>
          <p:cNvPr id="352" name="Google Shape;352;p24"/>
          <p:cNvSpPr txBox="1"/>
          <p:nvPr/>
        </p:nvSpPr>
        <p:spPr>
          <a:xfrm>
            <a:off x="0" y="228600"/>
            <a:ext cx="9144000" cy="457200"/>
          </a:xfrm>
          <a:prstGeom prst="rect">
            <a:avLst/>
          </a:prstGeom>
          <a:noFill/>
          <a:ln>
            <a:noFill/>
          </a:ln>
        </p:spPr>
        <p:txBody>
          <a:bodyPr anchorCtr="0" anchor="t" bIns="0" lIns="320025" spcFirstLastPara="1" rIns="0" wrap="square" tIns="0">
            <a:noAutofit/>
          </a:bodyPr>
          <a:lstStyle/>
          <a:p>
            <a:pPr indent="0" lvl="0" marL="0" rtl="0" algn="l">
              <a:spcBef>
                <a:spcPts val="0"/>
              </a:spcBef>
              <a:spcAft>
                <a:spcPts val="0"/>
              </a:spcAft>
              <a:buNone/>
            </a:pPr>
            <a:r>
              <a:rPr lang="en" sz="2300">
                <a:solidFill>
                  <a:srgbClr val="1B3038"/>
                </a:solidFill>
                <a:latin typeface="Barlow"/>
                <a:ea typeface="Barlow"/>
                <a:cs typeface="Barlow"/>
                <a:sym typeface="Barlow"/>
              </a:rPr>
              <a:t>The 5 Most Common Performance Problems (The 5 Ss)</a:t>
            </a:r>
            <a:endParaRPr sz="2300">
              <a:solidFill>
                <a:srgbClr val="1B3038"/>
              </a:solidFill>
              <a:latin typeface="Barlow"/>
              <a:ea typeface="Barlow"/>
              <a:cs typeface="Barlow"/>
              <a:sym typeface="Barlow"/>
            </a:endParaRPr>
          </a:p>
        </p:txBody>
      </p:sp>
      <p:sp>
        <p:nvSpPr>
          <p:cNvPr id="353" name="Google Shape;353;p24"/>
          <p:cNvSpPr txBox="1"/>
          <p:nvPr/>
        </p:nvSpPr>
        <p:spPr>
          <a:xfrm>
            <a:off x="4739645" y="1128900"/>
            <a:ext cx="4422300" cy="38241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t/>
            </a:r>
            <a:endParaRPr sz="2000">
              <a:solidFill>
                <a:schemeClr val="dk1"/>
              </a:solidFill>
              <a:latin typeface="Barlow"/>
              <a:ea typeface="Barlow"/>
              <a:cs typeface="Barlow"/>
              <a:sym typeface="Barlow"/>
            </a:endParaRPr>
          </a:p>
          <a:p>
            <a:pPr indent="0" lvl="0" marL="0" rtl="0" algn="l">
              <a:lnSpc>
                <a:spcPct val="90000"/>
              </a:lnSpc>
              <a:spcBef>
                <a:spcPts val="0"/>
              </a:spcBef>
              <a:spcAft>
                <a:spcPts val="0"/>
              </a:spcAft>
              <a:buNone/>
            </a:pPr>
            <a:r>
              <a:t/>
            </a:r>
            <a:endParaRPr sz="2000">
              <a:solidFill>
                <a:srgbClr val="1B3038"/>
              </a:solidFill>
              <a:latin typeface="Barlow"/>
              <a:ea typeface="Barlow"/>
              <a:cs typeface="Barlow"/>
              <a:sym typeface="Barlow"/>
            </a:endParaRPr>
          </a:p>
          <a:p>
            <a:pPr indent="0" lvl="0" marL="0" rtl="0" algn="l">
              <a:lnSpc>
                <a:spcPct val="90000"/>
              </a:lnSpc>
              <a:spcBef>
                <a:spcPts val="0"/>
              </a:spcBef>
              <a:spcAft>
                <a:spcPts val="0"/>
              </a:spcAft>
              <a:buNone/>
            </a:pPr>
            <a:r>
              <a:rPr lang="en" sz="2000">
                <a:solidFill>
                  <a:srgbClr val="1B3038"/>
                </a:solidFill>
                <a:latin typeface="Barlow"/>
                <a:ea typeface="Barlow"/>
                <a:cs typeface="Barlow"/>
                <a:sym typeface="Barlow"/>
              </a:rPr>
              <a:t>Scenario #3</a:t>
            </a:r>
            <a:endParaRPr sz="2000">
              <a:solidFill>
                <a:srgbClr val="1B3038"/>
              </a:solidFill>
              <a:latin typeface="Barlow"/>
              <a:ea typeface="Barlow"/>
              <a:cs typeface="Barlow"/>
              <a:sym typeface="Barlow"/>
            </a:endParaRPr>
          </a:p>
          <a:p>
            <a:pPr indent="-330200" lvl="0" marL="457200" rtl="0" algn="l">
              <a:lnSpc>
                <a:spcPct val="90000"/>
              </a:lnSpc>
              <a:spcBef>
                <a:spcPts val="0"/>
              </a:spcBef>
              <a:spcAft>
                <a:spcPts val="0"/>
              </a:spcAft>
              <a:buClr>
                <a:srgbClr val="FF3620"/>
              </a:buClr>
              <a:buSzPts val="1600"/>
              <a:buFont typeface="Barlow"/>
              <a:buChar char="●"/>
            </a:pPr>
            <a:r>
              <a:rPr lang="en" sz="2000" u="sng">
                <a:solidFill>
                  <a:schemeClr val="hlink"/>
                </a:solidFill>
                <a:latin typeface="Barlow"/>
                <a:ea typeface="Barlow"/>
                <a:cs typeface="Barlow"/>
                <a:sym typeface="Barlow"/>
                <a:hlinkClick r:id="rId3"/>
              </a:rPr>
              <a:t>Databricks Auto Loader</a:t>
            </a:r>
            <a:endParaRPr sz="2000">
              <a:solidFill>
                <a:srgbClr val="1B3038"/>
              </a:solidFill>
              <a:latin typeface="Barlow"/>
              <a:ea typeface="Barlow"/>
              <a:cs typeface="Barlow"/>
              <a:sym typeface="Barlow"/>
            </a:endParaRPr>
          </a:p>
          <a:p>
            <a:pPr indent="-330200" lvl="0" marL="457200" rtl="0" algn="l">
              <a:lnSpc>
                <a:spcPct val="90000"/>
              </a:lnSpc>
              <a:spcBef>
                <a:spcPts val="0"/>
              </a:spcBef>
              <a:spcAft>
                <a:spcPts val="0"/>
              </a:spcAft>
              <a:buClr>
                <a:srgbClr val="FF3620"/>
              </a:buClr>
              <a:buSzPts val="1600"/>
              <a:buFont typeface="Barlow"/>
              <a:buChar char="●"/>
            </a:pPr>
            <a:r>
              <a:rPr lang="en" sz="1800">
                <a:solidFill>
                  <a:srgbClr val="1B3038"/>
                </a:solidFill>
                <a:latin typeface="Barlow"/>
                <a:ea typeface="Barlow"/>
                <a:cs typeface="Barlow"/>
                <a:sym typeface="Barlow"/>
              </a:rPr>
              <a:t>Incrementally processes new data</a:t>
            </a:r>
            <a:endParaRPr sz="1800">
              <a:solidFill>
                <a:srgbClr val="1B3038"/>
              </a:solidFill>
              <a:latin typeface="Barlow"/>
              <a:ea typeface="Barlow"/>
              <a:cs typeface="Barlow"/>
              <a:sym typeface="Barlow"/>
            </a:endParaRPr>
          </a:p>
          <a:p>
            <a:pPr indent="-330200" lvl="0" marL="457200" rtl="0" algn="l">
              <a:lnSpc>
                <a:spcPct val="90000"/>
              </a:lnSpc>
              <a:spcBef>
                <a:spcPts val="0"/>
              </a:spcBef>
              <a:spcAft>
                <a:spcPts val="0"/>
              </a:spcAft>
              <a:buClr>
                <a:srgbClr val="FF3620"/>
              </a:buClr>
              <a:buSzPts val="1600"/>
              <a:buFont typeface="Barlow"/>
              <a:buChar char="●"/>
            </a:pPr>
            <a:r>
              <a:rPr lang="en" sz="1800">
                <a:solidFill>
                  <a:srgbClr val="1B3038"/>
                </a:solidFill>
                <a:latin typeface="Barlow"/>
                <a:ea typeface="Barlow"/>
                <a:cs typeface="Barlow"/>
                <a:sym typeface="Barlow"/>
              </a:rPr>
              <a:t>Optimized list operations</a:t>
            </a:r>
            <a:endParaRPr sz="1800">
              <a:solidFill>
                <a:srgbClr val="1B3038"/>
              </a:solidFill>
              <a:latin typeface="Barlow"/>
              <a:ea typeface="Barlow"/>
              <a:cs typeface="Barlow"/>
              <a:sym typeface="Barlow"/>
            </a:endParaRPr>
          </a:p>
          <a:p>
            <a:pPr indent="-330200" lvl="0" marL="457200" rtl="0" algn="l">
              <a:lnSpc>
                <a:spcPct val="90000"/>
              </a:lnSpc>
              <a:spcBef>
                <a:spcPts val="0"/>
              </a:spcBef>
              <a:spcAft>
                <a:spcPts val="0"/>
              </a:spcAft>
              <a:buClr>
                <a:srgbClr val="FF3620"/>
              </a:buClr>
              <a:buSzPts val="1600"/>
              <a:buFont typeface="Barlow"/>
              <a:buChar char="●"/>
            </a:pPr>
            <a:r>
              <a:rPr lang="en" sz="1800">
                <a:solidFill>
                  <a:srgbClr val="1B3038"/>
                </a:solidFill>
                <a:latin typeface="Barlow"/>
                <a:ea typeface="Barlow"/>
                <a:cs typeface="Barlow"/>
                <a:sym typeface="Barlow"/>
              </a:rPr>
              <a:t>No Listing or Diff Overhead</a:t>
            </a:r>
            <a:br>
              <a:rPr lang="en" sz="1800">
                <a:solidFill>
                  <a:srgbClr val="1B3038"/>
                </a:solidFill>
                <a:latin typeface="Barlow"/>
                <a:ea typeface="Barlow"/>
                <a:cs typeface="Barlow"/>
                <a:sym typeface="Barlow"/>
              </a:rPr>
            </a:br>
            <a:r>
              <a:rPr lang="en" sz="1800">
                <a:solidFill>
                  <a:srgbClr val="1B3038"/>
                </a:solidFill>
                <a:latin typeface="Barlow"/>
                <a:ea typeface="Barlow"/>
                <a:cs typeface="Barlow"/>
                <a:sym typeface="Barlow"/>
              </a:rPr>
              <a:t>with Cloud Notifications</a:t>
            </a:r>
            <a:endParaRPr sz="1800">
              <a:solidFill>
                <a:srgbClr val="1B3038"/>
              </a:solidFill>
              <a:latin typeface="Barlow"/>
              <a:ea typeface="Barlow"/>
              <a:cs typeface="Barlow"/>
              <a:sym typeface="Barlow"/>
            </a:endParaRPr>
          </a:p>
          <a:p>
            <a:pPr indent="0" lvl="0" marL="0" rtl="0" algn="l">
              <a:lnSpc>
                <a:spcPct val="90000"/>
              </a:lnSpc>
              <a:spcBef>
                <a:spcPts val="0"/>
              </a:spcBef>
              <a:spcAft>
                <a:spcPts val="0"/>
              </a:spcAft>
              <a:buNone/>
            </a:pPr>
            <a:r>
              <a:t/>
            </a:r>
            <a:endParaRPr sz="1800">
              <a:solidFill>
                <a:srgbClr val="1B3038"/>
              </a:solidFill>
              <a:latin typeface="Barlow"/>
              <a:ea typeface="Barlow"/>
              <a:cs typeface="Barlow"/>
              <a:sym typeface="Barlow"/>
            </a:endParaRPr>
          </a:p>
          <a:p>
            <a:pPr indent="0" lvl="0" marL="0" rtl="0" algn="l">
              <a:lnSpc>
                <a:spcPct val="90000"/>
              </a:lnSpc>
              <a:spcBef>
                <a:spcPts val="0"/>
              </a:spcBef>
              <a:spcAft>
                <a:spcPts val="0"/>
              </a:spcAft>
              <a:buNone/>
            </a:pPr>
            <a:r>
              <a:t/>
            </a:r>
            <a:endParaRPr sz="2000">
              <a:solidFill>
                <a:schemeClr val="dk1"/>
              </a:solidFill>
              <a:latin typeface="Barlow"/>
              <a:ea typeface="Barlow"/>
              <a:cs typeface="Barlow"/>
              <a:sym typeface="Barlow"/>
            </a:endParaRPr>
          </a:p>
          <a:p>
            <a:pPr indent="0" lvl="0" marL="0" rtl="0" algn="l">
              <a:lnSpc>
                <a:spcPct val="90000"/>
              </a:lnSpc>
              <a:spcBef>
                <a:spcPts val="0"/>
              </a:spcBef>
              <a:spcAft>
                <a:spcPts val="0"/>
              </a:spcAft>
              <a:buNone/>
            </a:pPr>
            <a:r>
              <a:t/>
            </a:r>
            <a:endParaRPr sz="2000">
              <a:solidFill>
                <a:schemeClr val="dk1"/>
              </a:solidFill>
              <a:latin typeface="Barlow"/>
              <a:ea typeface="Barlow"/>
              <a:cs typeface="Barlow"/>
              <a:sym typeface="Barlow"/>
            </a:endParaRPr>
          </a:p>
          <a:p>
            <a:pPr indent="0" lvl="0" marL="0" rtl="0" algn="l">
              <a:lnSpc>
                <a:spcPct val="90000"/>
              </a:lnSpc>
              <a:spcBef>
                <a:spcPts val="0"/>
              </a:spcBef>
              <a:spcAft>
                <a:spcPts val="0"/>
              </a:spcAft>
              <a:buNone/>
            </a:pPr>
            <a:br>
              <a:rPr lang="en" sz="2000">
                <a:solidFill>
                  <a:schemeClr val="dk1"/>
                </a:solidFill>
                <a:latin typeface="Barlow"/>
                <a:ea typeface="Barlow"/>
                <a:cs typeface="Barlow"/>
                <a:sym typeface="Barlow"/>
              </a:rPr>
            </a:br>
            <a:r>
              <a:rPr lang="en" sz="2000">
                <a:solidFill>
                  <a:schemeClr val="dk1"/>
                </a:solidFill>
                <a:latin typeface="Barlow"/>
                <a:ea typeface="Barlow"/>
                <a:cs typeface="Barlow"/>
                <a:sym typeface="Barlow"/>
              </a:rPr>
              <a:t>Scenario #3.5</a:t>
            </a:r>
            <a:endParaRPr sz="2000">
              <a:solidFill>
                <a:schemeClr val="dk1"/>
              </a:solidFill>
              <a:latin typeface="Barlow"/>
              <a:ea typeface="Barlow"/>
              <a:cs typeface="Barlow"/>
              <a:sym typeface="Barlow"/>
            </a:endParaRPr>
          </a:p>
          <a:p>
            <a:pPr indent="-330200" lvl="0" marL="457200" rtl="0" algn="l">
              <a:lnSpc>
                <a:spcPct val="90000"/>
              </a:lnSpc>
              <a:spcBef>
                <a:spcPts val="0"/>
              </a:spcBef>
              <a:spcAft>
                <a:spcPts val="0"/>
              </a:spcAft>
              <a:buClr>
                <a:schemeClr val="accent2"/>
              </a:buClr>
              <a:buSzPts val="1600"/>
              <a:buFont typeface="Barlow"/>
              <a:buChar char="●"/>
            </a:pPr>
            <a:r>
              <a:rPr lang="en" sz="2000">
                <a:solidFill>
                  <a:schemeClr val="dk1"/>
                </a:solidFill>
                <a:latin typeface="Barlow"/>
                <a:ea typeface="Barlow"/>
                <a:cs typeface="Barlow"/>
                <a:sym typeface="Barlow"/>
              </a:rPr>
              <a:t>Just live with it</a:t>
            </a:r>
            <a:endParaRPr sz="2000">
              <a:solidFill>
                <a:schemeClr val="dk1"/>
              </a:solidFill>
              <a:latin typeface="Barlow"/>
              <a:ea typeface="Barlow"/>
              <a:cs typeface="Barlow"/>
              <a:sym typeface="Barlow"/>
            </a:endParaRPr>
          </a:p>
          <a:p>
            <a:pPr indent="0" lvl="0" marL="0" rtl="0" algn="l">
              <a:lnSpc>
                <a:spcPct val="90000"/>
              </a:lnSpc>
              <a:spcBef>
                <a:spcPts val="0"/>
              </a:spcBef>
              <a:spcAft>
                <a:spcPts val="0"/>
              </a:spcAft>
              <a:buNone/>
            </a:pPr>
            <a:r>
              <a:t/>
            </a:r>
            <a:endParaRPr sz="2000">
              <a:solidFill>
                <a:schemeClr val="dk1"/>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Effect filter="fade" transition="in">
                                      <p:cBhvr>
                                        <p:cTn dur="1000"/>
                                        <p:tgtEl>
                                          <p:spTgt spid="3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Effect filter="fade" transition="in">
                                      <p:cBhvr>
                                        <p:cTn dur="1000"/>
                                        <p:tgtEl>
                                          <p:spTgt spid="3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animEffect filter="fade" transition="in">
                                      <p:cBhvr>
                                        <p:cTn dur="1000"/>
                                        <p:tgtEl>
                                          <p:spTgt spid="3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3" st="3"/>
                                            </p:txEl>
                                          </p:spTgt>
                                        </p:tgtEl>
                                        <p:attrNameLst>
                                          <p:attrName>style.visibility</p:attrName>
                                        </p:attrNameLst>
                                      </p:cBhvr>
                                      <p:to>
                                        <p:strVal val="visible"/>
                                      </p:to>
                                    </p:set>
                                    <p:animEffect filter="fade" transition="in">
                                      <p:cBhvr>
                                        <p:cTn dur="1000"/>
                                        <p:tgtEl>
                                          <p:spTgt spid="3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4" st="4"/>
                                            </p:txEl>
                                          </p:spTgt>
                                        </p:tgtEl>
                                        <p:attrNameLst>
                                          <p:attrName>style.visibility</p:attrName>
                                        </p:attrNameLst>
                                      </p:cBhvr>
                                      <p:to>
                                        <p:strVal val="visible"/>
                                      </p:to>
                                    </p:set>
                                    <p:animEffect filter="fade" transition="in">
                                      <p:cBhvr>
                                        <p:cTn dur="1000"/>
                                        <p:tgtEl>
                                          <p:spTgt spid="3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5" st="5"/>
                                            </p:txEl>
                                          </p:spTgt>
                                        </p:tgtEl>
                                        <p:attrNameLst>
                                          <p:attrName>style.visibility</p:attrName>
                                        </p:attrNameLst>
                                      </p:cBhvr>
                                      <p:to>
                                        <p:strVal val="visible"/>
                                      </p:to>
                                    </p:set>
                                    <p:animEffect filter="fade" transition="in">
                                      <p:cBhvr>
                                        <p:cTn dur="1000"/>
                                        <p:tgtEl>
                                          <p:spTgt spid="3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6" st="6"/>
                                            </p:txEl>
                                          </p:spTgt>
                                        </p:tgtEl>
                                        <p:attrNameLst>
                                          <p:attrName>style.visibility</p:attrName>
                                        </p:attrNameLst>
                                      </p:cBhvr>
                                      <p:to>
                                        <p:strVal val="visible"/>
                                      </p:to>
                                    </p:set>
                                    <p:animEffect filter="fade" transition="in">
                                      <p:cBhvr>
                                        <p:cTn dur="1000"/>
                                        <p:tgtEl>
                                          <p:spTgt spid="3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7" st="7"/>
                                            </p:txEl>
                                          </p:spTgt>
                                        </p:tgtEl>
                                        <p:attrNameLst>
                                          <p:attrName>style.visibility</p:attrName>
                                        </p:attrNameLst>
                                      </p:cBhvr>
                                      <p:to>
                                        <p:strVal val="visible"/>
                                      </p:to>
                                    </p:set>
                                    <p:animEffect filter="fade" transition="in">
                                      <p:cBhvr>
                                        <p:cTn dur="1000"/>
                                        <p:tgtEl>
                                          <p:spTgt spid="34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8" st="8"/>
                                            </p:txEl>
                                          </p:spTgt>
                                        </p:tgtEl>
                                        <p:attrNameLst>
                                          <p:attrName>style.visibility</p:attrName>
                                        </p:attrNameLst>
                                      </p:cBhvr>
                                      <p:to>
                                        <p:strVal val="visible"/>
                                      </p:to>
                                    </p:set>
                                    <p:animEffect filter="fade" transition="in">
                                      <p:cBhvr>
                                        <p:cTn dur="1000"/>
                                        <p:tgtEl>
                                          <p:spTgt spid="34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9" st="9"/>
                                            </p:txEl>
                                          </p:spTgt>
                                        </p:tgtEl>
                                        <p:attrNameLst>
                                          <p:attrName>style.visibility</p:attrName>
                                        </p:attrNameLst>
                                      </p:cBhvr>
                                      <p:to>
                                        <p:strVal val="visible"/>
                                      </p:to>
                                    </p:set>
                                    <p:animEffect filter="fade" transition="in">
                                      <p:cBhvr>
                                        <p:cTn dur="1000"/>
                                        <p:tgtEl>
                                          <p:spTgt spid="34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10" st="10"/>
                                            </p:txEl>
                                          </p:spTgt>
                                        </p:tgtEl>
                                        <p:attrNameLst>
                                          <p:attrName>style.visibility</p:attrName>
                                        </p:attrNameLst>
                                      </p:cBhvr>
                                      <p:to>
                                        <p:strVal val="visible"/>
                                      </p:to>
                                    </p:set>
                                    <p:animEffect filter="fade" transition="in">
                                      <p:cBhvr>
                                        <p:cTn dur="1000"/>
                                        <p:tgtEl>
                                          <p:spTgt spid="34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animEffect filter="fade" transition="in">
                                      <p:cBhvr>
                                        <p:cTn dur="1000"/>
                                        <p:tgtEl>
                                          <p:spTgt spid="3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animEffect filter="fade" transition="in">
                                      <p:cBhvr>
                                        <p:cTn dur="1000"/>
                                        <p:tgtEl>
                                          <p:spTgt spid="3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animEffect filter="fade" transition="in">
                                      <p:cBhvr>
                                        <p:cTn dur="1000"/>
                                        <p:tgtEl>
                                          <p:spTgt spid="3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3" st="3"/>
                                            </p:txEl>
                                          </p:spTgt>
                                        </p:tgtEl>
                                        <p:attrNameLst>
                                          <p:attrName>style.visibility</p:attrName>
                                        </p:attrNameLst>
                                      </p:cBhvr>
                                      <p:to>
                                        <p:strVal val="visible"/>
                                      </p:to>
                                    </p:set>
                                    <p:animEffect filter="fade" transition="in">
                                      <p:cBhvr>
                                        <p:cTn dur="1000"/>
                                        <p:tgtEl>
                                          <p:spTgt spid="3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4" st="4"/>
                                            </p:txEl>
                                          </p:spTgt>
                                        </p:tgtEl>
                                        <p:attrNameLst>
                                          <p:attrName>style.visibility</p:attrName>
                                        </p:attrNameLst>
                                      </p:cBhvr>
                                      <p:to>
                                        <p:strVal val="visible"/>
                                      </p:to>
                                    </p:set>
                                    <p:animEffect filter="fade" transition="in">
                                      <p:cBhvr>
                                        <p:cTn dur="1000"/>
                                        <p:tgtEl>
                                          <p:spTgt spid="3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5" st="5"/>
                                            </p:txEl>
                                          </p:spTgt>
                                        </p:tgtEl>
                                        <p:attrNameLst>
                                          <p:attrName>style.visibility</p:attrName>
                                        </p:attrNameLst>
                                      </p:cBhvr>
                                      <p:to>
                                        <p:strVal val="visible"/>
                                      </p:to>
                                    </p:set>
                                    <p:animEffect filter="fade" transition="in">
                                      <p:cBhvr>
                                        <p:cTn dur="1000"/>
                                        <p:tgtEl>
                                          <p:spTgt spid="3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6" st="6"/>
                                            </p:txEl>
                                          </p:spTgt>
                                        </p:tgtEl>
                                        <p:attrNameLst>
                                          <p:attrName>style.visibility</p:attrName>
                                        </p:attrNameLst>
                                      </p:cBhvr>
                                      <p:to>
                                        <p:strVal val="visible"/>
                                      </p:to>
                                    </p:set>
                                    <p:animEffect filter="fade" transition="in">
                                      <p:cBhvr>
                                        <p:cTn dur="1000"/>
                                        <p:tgtEl>
                                          <p:spTgt spid="35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7" st="7"/>
                                            </p:txEl>
                                          </p:spTgt>
                                        </p:tgtEl>
                                        <p:attrNameLst>
                                          <p:attrName>style.visibility</p:attrName>
                                        </p:attrNameLst>
                                      </p:cBhvr>
                                      <p:to>
                                        <p:strVal val="visible"/>
                                      </p:to>
                                    </p:set>
                                    <p:animEffect filter="fade" transition="in">
                                      <p:cBhvr>
                                        <p:cTn dur="1000"/>
                                        <p:tgtEl>
                                          <p:spTgt spid="35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8" st="8"/>
                                            </p:txEl>
                                          </p:spTgt>
                                        </p:tgtEl>
                                        <p:attrNameLst>
                                          <p:attrName>style.visibility</p:attrName>
                                        </p:attrNameLst>
                                      </p:cBhvr>
                                      <p:to>
                                        <p:strVal val="visible"/>
                                      </p:to>
                                    </p:set>
                                    <p:animEffect filter="fade" transition="in">
                                      <p:cBhvr>
                                        <p:cTn dur="1000"/>
                                        <p:tgtEl>
                                          <p:spTgt spid="35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9" st="9"/>
                                            </p:txEl>
                                          </p:spTgt>
                                        </p:tgtEl>
                                        <p:attrNameLst>
                                          <p:attrName>style.visibility</p:attrName>
                                        </p:attrNameLst>
                                      </p:cBhvr>
                                      <p:to>
                                        <p:strVal val="visible"/>
                                      </p:to>
                                    </p:set>
                                    <p:animEffect filter="fade" transition="in">
                                      <p:cBhvr>
                                        <p:cTn dur="1000"/>
                                        <p:tgtEl>
                                          <p:spTgt spid="35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10" st="10"/>
                                            </p:txEl>
                                          </p:spTgt>
                                        </p:tgtEl>
                                        <p:attrNameLst>
                                          <p:attrName>style.visibility</p:attrName>
                                        </p:attrNameLst>
                                      </p:cBhvr>
                                      <p:to>
                                        <p:strVal val="visible"/>
                                      </p:to>
                                    </p:set>
                                    <p:animEffect filter="fade" transition="in">
                                      <p:cBhvr>
                                        <p:cTn dur="1000"/>
                                        <p:tgtEl>
                                          <p:spTgt spid="35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11" st="11"/>
                                            </p:txEl>
                                          </p:spTgt>
                                        </p:tgtEl>
                                        <p:attrNameLst>
                                          <p:attrName>style.visibility</p:attrName>
                                        </p:attrNameLst>
                                      </p:cBhvr>
                                      <p:to>
                                        <p:strVal val="visible"/>
                                      </p:to>
                                    </p:set>
                                    <p:animEffect filter="fade" transition="in">
                                      <p:cBhvr>
                                        <p:cTn dur="1000"/>
                                        <p:tgtEl>
                                          <p:spTgt spid="35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12" st="12"/>
                                            </p:txEl>
                                          </p:spTgt>
                                        </p:tgtEl>
                                        <p:attrNameLst>
                                          <p:attrName>style.visibility</p:attrName>
                                        </p:attrNameLst>
                                      </p:cBhvr>
                                      <p:to>
                                        <p:strVal val="visible"/>
                                      </p:to>
                                    </p:set>
                                    <p:animEffect filter="fade" transition="in">
                                      <p:cBhvr>
                                        <p:cTn dur="1000"/>
                                        <p:tgtEl>
                                          <p:spTgt spid="353">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Storage - The Ideal File Size</a:t>
            </a:r>
            <a:endParaRPr/>
          </a:p>
        </p:txBody>
      </p:sp>
      <p:pic>
        <p:nvPicPr>
          <p:cNvPr id="359" name="Google Shape;359;p25"/>
          <p:cNvPicPr preferRelativeResize="0"/>
          <p:nvPr/>
        </p:nvPicPr>
        <p:blipFill>
          <a:blip r:embed="rId3">
            <a:alphaModFix amt="50000"/>
          </a:blip>
          <a:stretch>
            <a:fillRect/>
          </a:stretch>
        </p:blipFill>
        <p:spPr>
          <a:xfrm>
            <a:off x="5791200" y="304800"/>
            <a:ext cx="3352799" cy="4800600"/>
          </a:xfrm>
          <a:prstGeom prst="rect">
            <a:avLst/>
          </a:prstGeom>
          <a:noFill/>
          <a:ln>
            <a:noFill/>
          </a:ln>
        </p:spPr>
      </p:pic>
      <p:sp>
        <p:nvSpPr>
          <p:cNvPr id="360" name="Google Shape;360;p25"/>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lang="en"/>
              <a:t>The ideal part-file is between 128MB and 1GB</a:t>
            </a:r>
            <a:br>
              <a:rPr lang="en"/>
            </a:br>
            <a:endParaRPr/>
          </a:p>
          <a:p>
            <a:pPr indent="-266700" lvl="0" marL="342900" rtl="0" algn="l">
              <a:spcBef>
                <a:spcPts val="0"/>
              </a:spcBef>
              <a:spcAft>
                <a:spcPts val="0"/>
              </a:spcAft>
              <a:buSzPts val="1600"/>
              <a:buChar char="●"/>
            </a:pPr>
            <a:r>
              <a:rPr lang="en"/>
              <a:t>Smaller than 128MB and we creep</a:t>
            </a:r>
            <a:br>
              <a:rPr lang="en"/>
            </a:br>
            <a:r>
              <a:rPr lang="en"/>
              <a:t>into the Tiny Files problem &amp; its cousins</a:t>
            </a:r>
            <a:br>
              <a:rPr lang="en"/>
            </a:br>
            <a:endParaRPr/>
          </a:p>
          <a:p>
            <a:pPr indent="-266700" lvl="0" marL="342900" rtl="0" algn="l">
              <a:spcBef>
                <a:spcPts val="0"/>
              </a:spcBef>
              <a:spcAft>
                <a:spcPts val="0"/>
              </a:spcAft>
              <a:buSzPts val="1600"/>
              <a:buChar char="●"/>
            </a:pPr>
            <a:r>
              <a:rPr lang="en"/>
              <a:t>Larger than 1GB part-files are general advised</a:t>
            </a:r>
            <a:br>
              <a:rPr lang="en"/>
            </a:br>
            <a:r>
              <a:rPr lang="en"/>
              <a:t>against mainly due in part to the problems associated</a:t>
            </a:r>
            <a:br>
              <a:rPr lang="en"/>
            </a:br>
            <a:r>
              <a:rPr lang="en"/>
              <a:t>with creating these large Spark-Partitions</a:t>
            </a:r>
            <a:br>
              <a:rPr lang="en"/>
            </a:br>
            <a:endParaRPr sz="2000"/>
          </a:p>
          <a:p>
            <a:pPr indent="-266700" lvl="0" marL="342900" rtl="0" algn="l">
              <a:spcBef>
                <a:spcPts val="0"/>
              </a:spcBef>
              <a:spcAft>
                <a:spcPts val="0"/>
              </a:spcAft>
              <a:buSzPts val="1600"/>
              <a:buChar char="●"/>
            </a:pPr>
            <a:r>
              <a:rPr lang="en"/>
              <a:t>Remember...</a:t>
            </a:r>
            <a:br>
              <a:rPr lang="en"/>
            </a:br>
            <a:r>
              <a:rPr lang="en"/>
              <a:t>1 Spark-Partition == 1 Part-File upon write</a:t>
            </a:r>
            <a:endParaRPr/>
          </a:p>
          <a:p>
            <a:pPr indent="0" lvl="0" marL="0" rtl="0" algn="l">
              <a:spcBef>
                <a:spcPts val="0"/>
              </a:spcBef>
              <a:spcAft>
                <a:spcPts val="0"/>
              </a:spcAft>
              <a:buNone/>
            </a:pPr>
            <a:r>
              <a:t/>
            </a:r>
            <a:endParaRPr/>
          </a:p>
        </p:txBody>
      </p:sp>
      <p:sp>
        <p:nvSpPr>
          <p:cNvPr id="361" name="Google Shape;361;p25"/>
          <p:cNvSpPr txBox="1"/>
          <p:nvPr/>
        </p:nvSpPr>
        <p:spPr>
          <a:xfrm>
            <a:off x="5989800" y="393975"/>
            <a:ext cx="984900" cy="393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Barlow"/>
              <a:ea typeface="Barlow"/>
              <a:cs typeface="Barlow"/>
              <a:sym typeface="Barlow"/>
            </a:endParaRPr>
          </a:p>
        </p:txBody>
      </p:sp>
      <p:sp>
        <p:nvSpPr>
          <p:cNvPr id="362" name="Google Shape;362;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
        <p:nvSpPr>
          <p:cNvPr id="363" name="Google Shape;363;p25"/>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5 Most Common Performance Problems (The 5 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ptimization Theme">
  <a:themeElements>
    <a:clrScheme name="Databricks 2020">
      <a:dk1>
        <a:srgbClr val="1B3038"/>
      </a:dk1>
      <a:lt1>
        <a:srgbClr val="FFFFFF"/>
      </a:lt1>
      <a:dk2>
        <a:srgbClr val="1B5161"/>
      </a:dk2>
      <a:lt2>
        <a:srgbClr val="E7E6E6"/>
      </a:lt2>
      <a:accent1>
        <a:srgbClr val="1B3038"/>
      </a:accent1>
      <a:accent2>
        <a:srgbClr val="FF3620"/>
      </a:accent2>
      <a:accent3>
        <a:srgbClr val="1B5161"/>
      </a:accent3>
      <a:accent4>
        <a:srgbClr val="FFAB00"/>
      </a:accent4>
      <a:accent5>
        <a:srgbClr val="618793"/>
      </a:accent5>
      <a:accent6>
        <a:srgbClr val="A0ACBE"/>
      </a:accent6>
      <a:hlink>
        <a:srgbClr val="98102A"/>
      </a:hlink>
      <a:folHlink>
        <a:srgbClr val="7D531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