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Barlow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3333768-2C2F-4200-AD83-56E6B4FEB672}">
  <a:tblStyle styleId="{D3333768-2C2F-4200-AD83-56E6B4FEB67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8F531265-2AAD-4EAA-9DDA-E63600E7779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Barlow-regular.fntdata"/><Relationship Id="rId22" Type="http://schemas.openxmlformats.org/officeDocument/2006/relationships/font" Target="fonts/Barlow-italic.fntdata"/><Relationship Id="rId21" Type="http://schemas.openxmlformats.org/officeDocument/2006/relationships/font" Target="fonts/Barlow-bold.fntdata"/><Relationship Id="rId23" Type="http://schemas.openxmlformats.org/officeDocument/2006/relationships/font" Target="fonts/Barlow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databricks.training/spark-ui-simulator/experiment-2934" TargetMode="Externa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907c1dc484_0_19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6" name="Google Shape;116;g907c1dc484_0_19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86e79197b7_0_60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g86e79197b7_0_60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86e79197b7_0_6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Step B </a:t>
            </a:r>
            <a:r>
              <a:rPr lang="en-US"/>
              <a:t>includes every column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Steps C </a:t>
            </a:r>
            <a:r>
              <a:rPr lang="en-US"/>
              <a:t>&amp; </a:t>
            </a:r>
            <a:r>
              <a:rPr b="1" lang="en-US"/>
              <a:t>D</a:t>
            </a:r>
            <a:r>
              <a:rPr lang="en-US"/>
              <a:t> limit the columns to </a:t>
            </a:r>
            <a:r>
              <a:rPr b="1" lang="en-US"/>
              <a:t>trx_id</a:t>
            </a:r>
            <a:r>
              <a:rPr lang="en-US"/>
              <a:t>, </a:t>
            </a:r>
            <a:r>
              <a:rPr b="1" lang="en-US"/>
              <a:t>retailer_id</a:t>
            </a:r>
            <a:r>
              <a:rPr lang="en-US"/>
              <a:t> and </a:t>
            </a:r>
            <a:r>
              <a:rPr b="1" lang="en-US"/>
              <a:t>city_id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difference can be seen in the last line of the Physical Plan, specifically the </a:t>
            </a:r>
            <a:r>
              <a:rPr b="1" lang="en-US"/>
              <a:t>ReadSchema</a:t>
            </a:r>
            <a:endParaRPr/>
          </a:p>
        </p:txBody>
      </p:sp>
      <p:sp>
        <p:nvSpPr>
          <p:cNvPr id="200" name="Google Shape;200;g86e79197b7_0_6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86e79197b7_0_6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Step B </a:t>
            </a:r>
            <a:r>
              <a:rPr lang="en-US"/>
              <a:t>and Step D are functionally identical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Exact same physical plan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It didn’t matter how I coded that - Catalyst was smart enough to understand that both pieces of code were asking for the same thing</a:t>
            </a:r>
            <a:endParaRPr/>
          </a:p>
        </p:txBody>
      </p:sp>
      <p:sp>
        <p:nvSpPr>
          <p:cNvPr id="208" name="Google Shape;208;g86e79197b7_0_6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907c1dc484_0_10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7" name="Google Shape;217;g907c1dc484_0_10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86e79197b7_0_54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g86e79197b7_0_5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86e79197b7_0_55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g86e79197b7_0_55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86e79197b7_0_54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86e79197b7_0_5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86e79197b7_0_56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Code Differences</a:t>
            </a:r>
            <a:r>
              <a:rPr lang="en-US"/>
              <a:t>: Note the only real difference between the two commands presence of a filter</a:t>
            </a:r>
            <a:br>
              <a:rPr lang="en-US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Command took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M</a:t>
            </a:r>
            <a:r>
              <a:rPr lang="en-US"/>
              <a:t>ore than 10+ seconds vs 1-3 seconds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At this scale, the comparison is not a good benchmark but it does show the effect</a:t>
            </a:r>
            <a:br>
              <a:rPr lang="en-US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Scan JDBCRelation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Without a predicate, it pulls 1M records from the DB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With the predicate, it pulls only 1 record from the DB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Physical Plan, Pushed Filters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The first does not include a </a:t>
            </a:r>
            <a:r>
              <a:rPr b="1" lang="en-US"/>
              <a:t>PushedFilter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The second does include a </a:t>
            </a:r>
            <a:r>
              <a:rPr b="1" lang="en-US"/>
              <a:t>PushedFilter</a:t>
            </a:r>
            <a:r>
              <a:rPr lang="en-US"/>
              <a:t> such as </a:t>
            </a:r>
            <a:r>
              <a:rPr b="1" lang="en-US"/>
              <a:t>EqualTo(id,343517)]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See Also: </a:t>
            </a:r>
            <a:r>
              <a:rPr lang="en-US" u="sng">
                <a:solidFill>
                  <a:schemeClr val="hlink"/>
                </a:solidFill>
                <a:hlinkClick r:id="rId2"/>
              </a:rPr>
              <a:t>Experiment #2934</a:t>
            </a:r>
            <a:r>
              <a:rPr lang="en-US"/>
              <a:t> which [prematurely] shows other examples of predicate pushdowns for partitioned data, z-ordering &amp; bucketing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g86e79197b7_0_56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86e79197b7_0_59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Refactoring often involves </a:t>
            </a:r>
            <a:r>
              <a:rPr lang="en-US"/>
              <a:t>changing</a:t>
            </a:r>
            <a:r>
              <a:rPr lang="en-US"/>
              <a:t> a single function - maybe a </a:t>
            </a:r>
            <a:r>
              <a:rPr lang="en-US"/>
              <a:t>convenience</a:t>
            </a:r>
            <a:r>
              <a:rPr lang="en-US"/>
              <a:t> function that applies some transformations.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Unlike traditional functions that have the same input and output before and after the refactor - the query and DAG span the scope of these types of functions</a:t>
            </a:r>
            <a:br>
              <a:rPr lang="en-US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 can catch these mistakes when we run our code: it took 30 seconds, and then all of a sudden it takes 5 minutes - something I change deoptimized the query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But absence of catching the deoptimization right away, a code review of the query, specifically checking the physical plan, should become routine with any code change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It is possible to unit test for these things by evaluating the physical plan</a:t>
            </a:r>
            <a:endParaRPr/>
          </a:p>
        </p:txBody>
      </p:sp>
      <p:sp>
        <p:nvSpPr>
          <p:cNvPr id="154" name="Google Shape;154;g86e79197b7_0_59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9072ab18f3_0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Step D </a:t>
            </a:r>
            <a:r>
              <a:rPr lang="en-US"/>
              <a:t>will resemble </a:t>
            </a:r>
            <a:r>
              <a:rPr b="1" lang="en-US"/>
              <a:t>Step B</a:t>
            </a:r>
            <a:r>
              <a:rPr lang="en-US"/>
              <a:t>, both are not optimized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 added the </a:t>
            </a:r>
            <a:r>
              <a:rPr b="1" lang="en-US"/>
              <a:t>cache</a:t>
            </a:r>
            <a:r>
              <a:rPr lang="en-US"/>
              <a:t> operation between the read and the filter</a:t>
            </a:r>
            <a:br>
              <a:rPr lang="en-US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Step D</a:t>
            </a:r>
            <a:r>
              <a:rPr lang="en-US"/>
              <a:t>’s is now applying its filter via an </a:t>
            </a:r>
            <a:r>
              <a:rPr b="1" lang="en-US"/>
              <a:t>InMemoryTableScan</a:t>
            </a:r>
            <a:r>
              <a:rPr lang="en-US"/>
              <a:t>, which means the filter is applied, but after having read in all 1M records</a:t>
            </a:r>
            <a:br>
              <a:rPr lang="en-US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Step D</a:t>
            </a:r>
            <a:r>
              <a:rPr lang="en-US"/>
              <a:t> is no longer using the </a:t>
            </a:r>
            <a:r>
              <a:rPr b="1" lang="en-US"/>
              <a:t>PushedFilter</a:t>
            </a:r>
            <a:r>
              <a:rPr lang="en-US"/>
              <a:t> in its </a:t>
            </a:r>
            <a:r>
              <a:rPr b="1" lang="en-US"/>
              <a:t>Physical Plan</a:t>
            </a:r>
            <a:endParaRPr b="1"/>
          </a:p>
        </p:txBody>
      </p:sp>
      <p:sp>
        <p:nvSpPr>
          <p:cNvPr id="163" name="Google Shape;163;g9072ab18f3_0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86e79197b7_0_56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g86e79197b7_0_56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86e79197b7_0_57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g86e79197b7_0_57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5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line" showMasterSp="0">
  <p:cSld name="Corporate Theme">
    <p:bg>
      <p:bgPr>
        <a:solidFill>
          <a:schemeClr val="accent2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person, black, holding, white&#10;&#10;Description automatically generated" id="15" name="Google Shape;15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"/>
          <p:cNvSpPr txBox="1"/>
          <p:nvPr>
            <p:ph type="title"/>
          </p:nvPr>
        </p:nvSpPr>
        <p:spPr>
          <a:xfrm>
            <a:off x="345735" y="2074663"/>
            <a:ext cx="81696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Barlow"/>
              <a:buNone/>
              <a:defRPr sz="20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hite Checkered (top)">
  <p:cSld name="Headline 04_1_1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lose up of a logo&#10;&#10;Description automatically generated" id="61" name="Google Shape;61;p11"/>
          <p:cNvPicPr preferRelativeResize="0"/>
          <p:nvPr/>
        </p:nvPicPr>
        <p:blipFill rotWithShape="1">
          <a:blip r:embed="rId2">
            <a:alphaModFix amt="50000"/>
          </a:blip>
          <a:srcRect b="0" l="0" r="14273" t="0"/>
          <a:stretch/>
        </p:blipFill>
        <p:spPr>
          <a:xfrm flipH="1" rot="10800000">
            <a:off x="1304925" y="0"/>
            <a:ext cx="783907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nal Slide">
  <p:cSld name="CUSTOM_1">
    <p:bg>
      <p:bgPr>
        <a:solidFill>
          <a:schemeClr val="dk1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80402" y="2133688"/>
            <a:ext cx="4320494" cy="67963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2"/>
          <p:cNvSpPr/>
          <p:nvPr/>
        </p:nvSpPr>
        <p:spPr>
          <a:xfrm>
            <a:off x="0" y="4876800"/>
            <a:ext cx="1600200" cy="228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2">
  <p:cSld name="OBJECT_1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/>
          <p:nvPr>
            <p:ph type="title"/>
          </p:nvPr>
        </p:nvSpPr>
        <p:spPr>
          <a:xfrm>
            <a:off x="347472" y="228600"/>
            <a:ext cx="87906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9" name="Google Shape;69;p13"/>
          <p:cNvSpPr txBox="1"/>
          <p:nvPr>
            <p:ph idx="1" type="body"/>
          </p:nvPr>
        </p:nvSpPr>
        <p:spPr>
          <a:xfrm>
            <a:off x="345734" y="1124712"/>
            <a:ext cx="8798400" cy="34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3620"/>
              </a:buClr>
              <a:buSzPts val="1600"/>
              <a:buChar char="●"/>
              <a:defRPr sz="2000">
                <a:solidFill>
                  <a:srgbClr val="3A3838"/>
                </a:solidFill>
              </a:defRPr>
            </a:lvl1pPr>
            <a:lvl2pPr indent="-3302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3620"/>
              </a:buClr>
              <a:buSzPts val="1600"/>
              <a:buChar char="■"/>
              <a:defRPr>
                <a:solidFill>
                  <a:srgbClr val="3A3838"/>
                </a:solidFill>
              </a:defRPr>
            </a:lvl2pPr>
            <a:lvl3pPr indent="-3302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A3838"/>
              </a:buClr>
              <a:buSzPts val="1600"/>
              <a:buChar char="●"/>
              <a:defRPr sz="1600">
                <a:solidFill>
                  <a:srgbClr val="3A3838"/>
                </a:solidFill>
              </a:defRPr>
            </a:lvl3pPr>
            <a:lvl4pPr indent="-3302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A3838"/>
              </a:buClr>
              <a:buSzPts val="1600"/>
              <a:buChar char="■"/>
              <a:defRPr sz="1600">
                <a:solidFill>
                  <a:srgbClr val="3A3838"/>
                </a:solidFill>
              </a:defRPr>
            </a:lvl4pPr>
            <a:lvl5pPr indent="-3302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3620"/>
              </a:buClr>
              <a:buSzPts val="1600"/>
              <a:buChar char="●"/>
              <a:defRPr sz="1600">
                <a:solidFill>
                  <a:srgbClr val="3A3838"/>
                </a:solidFill>
              </a:defRPr>
            </a:lvl5pPr>
            <a:lvl6pPr indent="-3302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3620"/>
              </a:buClr>
              <a:buSzPts val="1600"/>
              <a:buChar char="■"/>
              <a:defRPr sz="1600">
                <a:solidFill>
                  <a:srgbClr val="3A3838"/>
                </a:solidFill>
              </a:defRPr>
            </a:lvl6pPr>
            <a:lvl7pPr indent="-3302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A3838"/>
              </a:buClr>
              <a:buSzPts val="1600"/>
              <a:buChar char="●"/>
              <a:defRPr sz="1600">
                <a:solidFill>
                  <a:srgbClr val="3A3838"/>
                </a:solidFill>
              </a:defRPr>
            </a:lvl7pPr>
            <a:lvl8pPr indent="-3302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A3838"/>
              </a:buClr>
              <a:buSzPts val="1600"/>
              <a:buChar char="■"/>
              <a:defRPr sz="1600">
                <a:solidFill>
                  <a:srgbClr val="3A3838"/>
                </a:solidFill>
              </a:defRPr>
            </a:lvl8pPr>
            <a:lvl9pPr indent="-3302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3620"/>
              </a:buClr>
              <a:buSzPts val="1600"/>
              <a:buChar char="●"/>
              <a:defRPr sz="1600">
                <a:solidFill>
                  <a:srgbClr val="3A3838"/>
                </a:solidFill>
              </a:defRPr>
            </a:lvl9pPr>
          </a:lstStyle>
          <a:p/>
        </p:txBody>
      </p:sp>
      <p:sp>
        <p:nvSpPr>
          <p:cNvPr id="70" name="Google Shape;70;p13"/>
          <p:cNvSpPr txBox="1"/>
          <p:nvPr>
            <p:ph idx="2" type="subTitle"/>
          </p:nvPr>
        </p:nvSpPr>
        <p:spPr>
          <a:xfrm>
            <a:off x="347472" y="533400"/>
            <a:ext cx="8796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 Only_1_1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47472" y="228600"/>
            <a:ext cx="87906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4"/>
          <p:cNvSpPr txBox="1"/>
          <p:nvPr>
            <p:ph idx="1" type="subTitle"/>
          </p:nvPr>
        </p:nvSpPr>
        <p:spPr>
          <a:xfrm>
            <a:off x="347472" y="533400"/>
            <a:ext cx="8796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White" type="blank">
  <p:cSld name="BLANK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line 01" showMasterSp="0" type="titleOnly">
  <p:cSld name="TITLE_ONLY">
    <p:bg>
      <p:bgPr>
        <a:solidFill>
          <a:schemeClr val="accent2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person, black, holding, white&#10;&#10;Description automatically generated" id="76" name="Google Shape;76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 txBox="1"/>
          <p:nvPr>
            <p:ph type="title"/>
          </p:nvPr>
        </p:nvSpPr>
        <p:spPr>
          <a:xfrm>
            <a:off x="345735" y="2074663"/>
            <a:ext cx="81696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arlow"/>
              <a:buNone/>
              <a:defRPr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id="78" name="Google Shape;7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6616" y="4761292"/>
            <a:ext cx="1001269" cy="1575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Content - White Checkered (bottom) 1">
  <p:cSld name="Headline 04_1_1_1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lose up of a logo&#10;&#10;Description automatically generated" id="80" name="Google Shape;80;p17"/>
          <p:cNvPicPr preferRelativeResize="0"/>
          <p:nvPr/>
        </p:nvPicPr>
        <p:blipFill rotWithShape="1">
          <a:blip r:embed="rId2">
            <a:alphaModFix amt="50000"/>
          </a:blip>
          <a:srcRect b="0" l="0" r="14273" t="0"/>
          <a:stretch/>
        </p:blipFill>
        <p:spPr>
          <a:xfrm>
            <a:off x="1304925" y="0"/>
            <a:ext cx="783907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7"/>
          <p:cNvSpPr txBox="1"/>
          <p:nvPr>
            <p:ph type="title"/>
          </p:nvPr>
        </p:nvSpPr>
        <p:spPr>
          <a:xfrm>
            <a:off x="347472" y="228600"/>
            <a:ext cx="87906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45734" y="1124712"/>
            <a:ext cx="8798400" cy="34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000"/>
            </a:lvl1pPr>
            <a:lvl2pPr indent="-3302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■"/>
              <a:defRPr/>
            </a:lvl2pPr>
            <a:lvl3pPr indent="-3302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●"/>
              <a:defRPr sz="1600"/>
            </a:lvl3pPr>
            <a:lvl4pPr indent="-3302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■"/>
              <a:defRPr sz="1600"/>
            </a:lvl4pPr>
            <a:lvl5pPr indent="-3302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●"/>
              <a:defRPr sz="1600"/>
            </a:lvl5pPr>
            <a:lvl6pPr indent="-3302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■"/>
              <a:defRPr sz="1600"/>
            </a:lvl8pPr>
            <a:lvl9pPr indent="-3302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●"/>
              <a:defRPr sz="1600"/>
            </a:lvl9pPr>
          </a:lstStyle>
          <a:p/>
        </p:txBody>
      </p:sp>
      <p:sp>
        <p:nvSpPr>
          <p:cNvPr id="83" name="Google Shape;83;p17"/>
          <p:cNvSpPr txBox="1"/>
          <p:nvPr>
            <p:ph idx="2" type="subTitle"/>
          </p:nvPr>
        </p:nvSpPr>
        <p:spPr>
          <a:xfrm>
            <a:off x="347472" y="533400"/>
            <a:ext cx="8796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Title Only_1_1_1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 1">
  <p:cSld name="Two Column_1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6" name="Google Shape;86;p19"/>
          <p:cNvCxnSpPr/>
          <p:nvPr/>
        </p:nvCxnSpPr>
        <p:spPr>
          <a:xfrm>
            <a:off x="4476584" y="1189435"/>
            <a:ext cx="0" cy="3442800"/>
          </a:xfrm>
          <a:prstGeom prst="straightConnector1">
            <a:avLst/>
          </a:prstGeom>
          <a:noFill/>
          <a:ln cap="flat" cmpd="sng" w="1270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7" name="Google Shape;87;p19"/>
          <p:cNvSpPr txBox="1"/>
          <p:nvPr>
            <p:ph idx="1" type="body"/>
          </p:nvPr>
        </p:nvSpPr>
        <p:spPr>
          <a:xfrm>
            <a:off x="4740842" y="1124712"/>
            <a:ext cx="4049700" cy="4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latin typeface="Barlow"/>
                <a:ea typeface="Barlow"/>
                <a:cs typeface="Barlow"/>
                <a:sym typeface="Barlow"/>
              </a:defRPr>
            </a:lvl1pPr>
            <a:lvl2pPr indent="-3302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■"/>
              <a:defRPr/>
            </a:lvl2pPr>
            <a:lvl3pPr indent="-3302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●"/>
              <a:defRPr/>
            </a:lvl3pPr>
            <a:lvl4pPr indent="-3302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■"/>
              <a:defRPr/>
            </a:lvl4pPr>
            <a:lvl5pPr indent="-3302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●"/>
              <a:defRPr/>
            </a:lvl5pPr>
            <a:lvl6pPr indent="-3302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●"/>
              <a:defRPr/>
            </a:lvl6pPr>
            <a:lvl7pPr indent="-3302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■"/>
              <a:defRPr/>
            </a:lvl7pPr>
            <a:lvl8pPr indent="-3302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■"/>
              <a:defRPr/>
            </a:lvl8pPr>
            <a:lvl9pPr indent="-3302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●"/>
              <a:defRPr/>
            </a:lvl9pPr>
          </a:lstStyle>
          <a:p/>
        </p:txBody>
      </p:sp>
      <p:sp>
        <p:nvSpPr>
          <p:cNvPr id="88" name="Google Shape;88;p19"/>
          <p:cNvSpPr txBox="1"/>
          <p:nvPr>
            <p:ph idx="2" type="body"/>
          </p:nvPr>
        </p:nvSpPr>
        <p:spPr>
          <a:xfrm>
            <a:off x="345733" y="1124712"/>
            <a:ext cx="4049700" cy="4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latin typeface="Barlow"/>
                <a:ea typeface="Barlow"/>
                <a:cs typeface="Barlow"/>
                <a:sym typeface="Barlow"/>
              </a:defRPr>
            </a:lvl1pPr>
            <a:lvl2pPr indent="-3302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■"/>
              <a:defRPr/>
            </a:lvl2pPr>
            <a:lvl3pPr indent="-3302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●"/>
              <a:defRPr/>
            </a:lvl3pPr>
            <a:lvl4pPr indent="-3302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■"/>
              <a:defRPr/>
            </a:lvl4pPr>
            <a:lvl5pPr indent="-3302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●"/>
              <a:defRPr/>
            </a:lvl5pPr>
            <a:lvl6pPr indent="-3302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●"/>
              <a:defRPr/>
            </a:lvl6pPr>
            <a:lvl7pPr indent="-3302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■"/>
              <a:defRPr/>
            </a:lvl7pPr>
            <a:lvl8pPr indent="-3302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■"/>
              <a:defRPr/>
            </a:lvl8pPr>
            <a:lvl9pPr indent="-3302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●"/>
              <a:defRPr/>
            </a:lvl9pPr>
          </a:lstStyle>
          <a:p/>
        </p:txBody>
      </p:sp>
      <p:sp>
        <p:nvSpPr>
          <p:cNvPr id="89" name="Google Shape;89;p19"/>
          <p:cNvSpPr txBox="1"/>
          <p:nvPr>
            <p:ph type="title"/>
          </p:nvPr>
        </p:nvSpPr>
        <p:spPr>
          <a:xfrm>
            <a:off x="347472" y="228600"/>
            <a:ext cx="87906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0" name="Google Shape;90;p19"/>
          <p:cNvSpPr txBox="1"/>
          <p:nvPr>
            <p:ph idx="3" type="subTitle"/>
          </p:nvPr>
        </p:nvSpPr>
        <p:spPr>
          <a:xfrm>
            <a:off x="347472" y="533400"/>
            <a:ext cx="8796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rporate Theme" showMasterSp="0">
  <p:cSld name="Corporate Theme_1">
    <p:bg>
      <p:bgPr>
        <a:solidFill>
          <a:schemeClr val="dk1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80402" y="2133688"/>
            <a:ext cx="4320494" cy="6796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title"/>
          </p:nvPr>
        </p:nvSpPr>
        <p:spPr>
          <a:xfrm>
            <a:off x="0" y="228600"/>
            <a:ext cx="9144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20025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Barlow"/>
              <a:buNone/>
              <a:defRPr b="0" i="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" type="subTitle"/>
          </p:nvPr>
        </p:nvSpPr>
        <p:spPr>
          <a:xfrm>
            <a:off x="0" y="5334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20025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rlow"/>
              <a:buNone/>
              <a:defRPr sz="3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5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Content - White Checkered (top) 1">
  <p:cSld name="Headline 04_1_2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lose up of a logo&#10;&#10;Description automatically generated" id="94" name="Google Shape;94;p21"/>
          <p:cNvPicPr preferRelativeResize="0"/>
          <p:nvPr/>
        </p:nvPicPr>
        <p:blipFill rotWithShape="1">
          <a:blip r:embed="rId2">
            <a:alphaModFix amt="50000"/>
          </a:blip>
          <a:srcRect b="0" l="0" r="14273" t="0"/>
          <a:stretch/>
        </p:blipFill>
        <p:spPr>
          <a:xfrm flipH="1" rot="10800000">
            <a:off x="1304925" y="0"/>
            <a:ext cx="783907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21"/>
          <p:cNvSpPr txBox="1"/>
          <p:nvPr>
            <p:ph type="title"/>
          </p:nvPr>
        </p:nvSpPr>
        <p:spPr>
          <a:xfrm>
            <a:off x="347472" y="228600"/>
            <a:ext cx="87906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6" name="Google Shape;96;p21"/>
          <p:cNvSpPr txBox="1"/>
          <p:nvPr>
            <p:ph idx="1" type="body"/>
          </p:nvPr>
        </p:nvSpPr>
        <p:spPr>
          <a:xfrm>
            <a:off x="345734" y="1124712"/>
            <a:ext cx="8798400" cy="34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000"/>
            </a:lvl1pPr>
            <a:lvl2pPr indent="-3302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■"/>
              <a:defRPr/>
            </a:lvl2pPr>
            <a:lvl3pPr indent="-3302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●"/>
              <a:defRPr sz="1600"/>
            </a:lvl3pPr>
            <a:lvl4pPr indent="-3302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■"/>
              <a:defRPr sz="1600"/>
            </a:lvl4pPr>
            <a:lvl5pPr indent="-3302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●"/>
              <a:defRPr sz="1600"/>
            </a:lvl5pPr>
            <a:lvl6pPr indent="-3302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■"/>
              <a:defRPr sz="1600"/>
            </a:lvl8pPr>
            <a:lvl9pPr indent="-3302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●"/>
              <a:defRPr sz="1600"/>
            </a:lvl9pPr>
          </a:lstStyle>
          <a:p/>
        </p:txBody>
      </p:sp>
      <p:sp>
        <p:nvSpPr>
          <p:cNvPr id="97" name="Google Shape;97;p21"/>
          <p:cNvSpPr txBox="1"/>
          <p:nvPr>
            <p:ph idx="2" type="subTitle"/>
          </p:nvPr>
        </p:nvSpPr>
        <p:spPr>
          <a:xfrm>
            <a:off x="347472" y="533400"/>
            <a:ext cx="8796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1">
  <p:cSld name="OBJECT_2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2"/>
          <p:cNvSpPr txBox="1"/>
          <p:nvPr>
            <p:ph type="title"/>
          </p:nvPr>
        </p:nvSpPr>
        <p:spPr>
          <a:xfrm>
            <a:off x="347472" y="228600"/>
            <a:ext cx="87906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0" name="Google Shape;100;p22"/>
          <p:cNvSpPr txBox="1"/>
          <p:nvPr>
            <p:ph idx="1" type="body"/>
          </p:nvPr>
        </p:nvSpPr>
        <p:spPr>
          <a:xfrm>
            <a:off x="345734" y="1124712"/>
            <a:ext cx="8798400" cy="34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3620"/>
              </a:buClr>
              <a:buSzPts val="1600"/>
              <a:buChar char="●"/>
              <a:defRPr sz="2000">
                <a:solidFill>
                  <a:srgbClr val="3A3838"/>
                </a:solidFill>
              </a:defRPr>
            </a:lvl1pPr>
            <a:lvl2pPr indent="-3302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3620"/>
              </a:buClr>
              <a:buSzPts val="1600"/>
              <a:buChar char="■"/>
              <a:defRPr>
                <a:solidFill>
                  <a:srgbClr val="3A3838"/>
                </a:solidFill>
              </a:defRPr>
            </a:lvl2pPr>
            <a:lvl3pPr indent="-3302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A3838"/>
              </a:buClr>
              <a:buSzPts val="1600"/>
              <a:buChar char="●"/>
              <a:defRPr sz="1600">
                <a:solidFill>
                  <a:srgbClr val="3A3838"/>
                </a:solidFill>
              </a:defRPr>
            </a:lvl3pPr>
            <a:lvl4pPr indent="-3302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A3838"/>
              </a:buClr>
              <a:buSzPts val="1600"/>
              <a:buChar char="■"/>
              <a:defRPr sz="1600">
                <a:solidFill>
                  <a:srgbClr val="3A3838"/>
                </a:solidFill>
              </a:defRPr>
            </a:lvl4pPr>
            <a:lvl5pPr indent="-3302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3620"/>
              </a:buClr>
              <a:buSzPts val="1600"/>
              <a:buChar char="●"/>
              <a:defRPr sz="1600">
                <a:solidFill>
                  <a:srgbClr val="3A3838"/>
                </a:solidFill>
              </a:defRPr>
            </a:lvl5pPr>
            <a:lvl6pPr indent="-3302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3620"/>
              </a:buClr>
              <a:buSzPts val="1600"/>
              <a:buChar char="■"/>
              <a:defRPr sz="1600">
                <a:solidFill>
                  <a:srgbClr val="3A3838"/>
                </a:solidFill>
              </a:defRPr>
            </a:lvl6pPr>
            <a:lvl7pPr indent="-3302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A3838"/>
              </a:buClr>
              <a:buSzPts val="1600"/>
              <a:buChar char="●"/>
              <a:defRPr sz="1600">
                <a:solidFill>
                  <a:srgbClr val="3A3838"/>
                </a:solidFill>
              </a:defRPr>
            </a:lvl7pPr>
            <a:lvl8pPr indent="-3302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A3838"/>
              </a:buClr>
              <a:buSzPts val="1600"/>
              <a:buChar char="■"/>
              <a:defRPr sz="1600">
                <a:solidFill>
                  <a:srgbClr val="3A3838"/>
                </a:solidFill>
              </a:defRPr>
            </a:lvl8pPr>
            <a:lvl9pPr indent="-3302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3620"/>
              </a:buClr>
              <a:buSzPts val="1600"/>
              <a:buChar char="●"/>
              <a:defRPr sz="1600">
                <a:solidFill>
                  <a:srgbClr val="3A3838"/>
                </a:solidFill>
              </a:defRPr>
            </a:lvl9pPr>
          </a:lstStyle>
          <a:p/>
        </p:txBody>
      </p:sp>
      <p:sp>
        <p:nvSpPr>
          <p:cNvPr id="101" name="Google Shape;101;p22"/>
          <p:cNvSpPr txBox="1"/>
          <p:nvPr>
            <p:ph idx="2" type="subTitle"/>
          </p:nvPr>
        </p:nvSpPr>
        <p:spPr>
          <a:xfrm>
            <a:off x="347472" y="533400"/>
            <a:ext cx="8796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3">
  <p:cSld name="OBJECT_3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3"/>
          <p:cNvSpPr txBox="1"/>
          <p:nvPr>
            <p:ph type="title"/>
          </p:nvPr>
        </p:nvSpPr>
        <p:spPr>
          <a:xfrm>
            <a:off x="347472" y="228600"/>
            <a:ext cx="87906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23"/>
          <p:cNvSpPr txBox="1"/>
          <p:nvPr>
            <p:ph idx="1" type="body"/>
          </p:nvPr>
        </p:nvSpPr>
        <p:spPr>
          <a:xfrm>
            <a:off x="345734" y="1124712"/>
            <a:ext cx="8798400" cy="34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3620"/>
              </a:buClr>
              <a:buSzPts val="1600"/>
              <a:buChar char="●"/>
              <a:defRPr sz="2000">
                <a:solidFill>
                  <a:srgbClr val="3A3838"/>
                </a:solidFill>
              </a:defRPr>
            </a:lvl1pPr>
            <a:lvl2pPr indent="-3302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3620"/>
              </a:buClr>
              <a:buSzPts val="1600"/>
              <a:buChar char="■"/>
              <a:defRPr>
                <a:solidFill>
                  <a:srgbClr val="3A3838"/>
                </a:solidFill>
              </a:defRPr>
            </a:lvl2pPr>
            <a:lvl3pPr indent="-3302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A3838"/>
              </a:buClr>
              <a:buSzPts val="1600"/>
              <a:buChar char="●"/>
              <a:defRPr sz="1600">
                <a:solidFill>
                  <a:srgbClr val="3A3838"/>
                </a:solidFill>
              </a:defRPr>
            </a:lvl3pPr>
            <a:lvl4pPr indent="-3302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A3838"/>
              </a:buClr>
              <a:buSzPts val="1600"/>
              <a:buChar char="■"/>
              <a:defRPr sz="1600">
                <a:solidFill>
                  <a:srgbClr val="3A3838"/>
                </a:solidFill>
              </a:defRPr>
            </a:lvl4pPr>
            <a:lvl5pPr indent="-3302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3620"/>
              </a:buClr>
              <a:buSzPts val="1600"/>
              <a:buChar char="●"/>
              <a:defRPr sz="1600">
                <a:solidFill>
                  <a:srgbClr val="3A3838"/>
                </a:solidFill>
              </a:defRPr>
            </a:lvl5pPr>
            <a:lvl6pPr indent="-3302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3620"/>
              </a:buClr>
              <a:buSzPts val="1600"/>
              <a:buChar char="■"/>
              <a:defRPr sz="1600">
                <a:solidFill>
                  <a:srgbClr val="3A3838"/>
                </a:solidFill>
              </a:defRPr>
            </a:lvl6pPr>
            <a:lvl7pPr indent="-3302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A3838"/>
              </a:buClr>
              <a:buSzPts val="1600"/>
              <a:buChar char="●"/>
              <a:defRPr sz="1600">
                <a:solidFill>
                  <a:srgbClr val="3A3838"/>
                </a:solidFill>
              </a:defRPr>
            </a:lvl7pPr>
            <a:lvl8pPr indent="-3302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A3838"/>
              </a:buClr>
              <a:buSzPts val="1600"/>
              <a:buChar char="■"/>
              <a:defRPr sz="1600">
                <a:solidFill>
                  <a:srgbClr val="3A3838"/>
                </a:solidFill>
              </a:defRPr>
            </a:lvl8pPr>
            <a:lvl9pPr indent="-3302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3620"/>
              </a:buClr>
              <a:buSzPts val="1600"/>
              <a:buChar char="●"/>
              <a:defRPr sz="1600">
                <a:solidFill>
                  <a:srgbClr val="3A3838"/>
                </a:solidFill>
              </a:defRPr>
            </a:lvl9pPr>
          </a:lstStyle>
          <a:p/>
        </p:txBody>
      </p:sp>
      <p:sp>
        <p:nvSpPr>
          <p:cNvPr id="105" name="Google Shape;105;p23"/>
          <p:cNvSpPr txBox="1"/>
          <p:nvPr>
            <p:ph idx="2" type="subTitle"/>
          </p:nvPr>
        </p:nvSpPr>
        <p:spPr>
          <a:xfrm>
            <a:off x="347472" y="533400"/>
            <a:ext cx="8796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4">
  <p:cSld name="OBJECT_4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4"/>
          <p:cNvSpPr txBox="1"/>
          <p:nvPr>
            <p:ph type="title"/>
          </p:nvPr>
        </p:nvSpPr>
        <p:spPr>
          <a:xfrm>
            <a:off x="347472" y="228600"/>
            <a:ext cx="87906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" name="Google Shape;108;p24"/>
          <p:cNvSpPr txBox="1"/>
          <p:nvPr>
            <p:ph idx="1" type="body"/>
          </p:nvPr>
        </p:nvSpPr>
        <p:spPr>
          <a:xfrm>
            <a:off x="345734" y="1124712"/>
            <a:ext cx="8798400" cy="34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3620"/>
              </a:buClr>
              <a:buSzPts val="1600"/>
              <a:buChar char="●"/>
              <a:defRPr sz="2000">
                <a:solidFill>
                  <a:srgbClr val="3A3838"/>
                </a:solidFill>
              </a:defRPr>
            </a:lvl1pPr>
            <a:lvl2pPr indent="-3302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3620"/>
              </a:buClr>
              <a:buSzPts val="1600"/>
              <a:buChar char="■"/>
              <a:defRPr>
                <a:solidFill>
                  <a:srgbClr val="3A3838"/>
                </a:solidFill>
              </a:defRPr>
            </a:lvl2pPr>
            <a:lvl3pPr indent="-3302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A3838"/>
              </a:buClr>
              <a:buSzPts val="1600"/>
              <a:buChar char="●"/>
              <a:defRPr sz="1600">
                <a:solidFill>
                  <a:srgbClr val="3A3838"/>
                </a:solidFill>
              </a:defRPr>
            </a:lvl3pPr>
            <a:lvl4pPr indent="-3302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A3838"/>
              </a:buClr>
              <a:buSzPts val="1600"/>
              <a:buChar char="■"/>
              <a:defRPr sz="1600">
                <a:solidFill>
                  <a:srgbClr val="3A3838"/>
                </a:solidFill>
              </a:defRPr>
            </a:lvl4pPr>
            <a:lvl5pPr indent="-3302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3620"/>
              </a:buClr>
              <a:buSzPts val="1600"/>
              <a:buChar char="●"/>
              <a:defRPr sz="1600">
                <a:solidFill>
                  <a:srgbClr val="3A3838"/>
                </a:solidFill>
              </a:defRPr>
            </a:lvl5pPr>
            <a:lvl6pPr indent="-3302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3620"/>
              </a:buClr>
              <a:buSzPts val="1600"/>
              <a:buChar char="■"/>
              <a:defRPr sz="1600">
                <a:solidFill>
                  <a:srgbClr val="3A3838"/>
                </a:solidFill>
              </a:defRPr>
            </a:lvl6pPr>
            <a:lvl7pPr indent="-3302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A3838"/>
              </a:buClr>
              <a:buSzPts val="1600"/>
              <a:buChar char="●"/>
              <a:defRPr sz="1600">
                <a:solidFill>
                  <a:srgbClr val="3A3838"/>
                </a:solidFill>
              </a:defRPr>
            </a:lvl7pPr>
            <a:lvl8pPr indent="-3302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A3838"/>
              </a:buClr>
              <a:buSzPts val="1600"/>
              <a:buChar char="■"/>
              <a:defRPr sz="1600">
                <a:solidFill>
                  <a:srgbClr val="3A3838"/>
                </a:solidFill>
              </a:defRPr>
            </a:lvl8pPr>
            <a:lvl9pPr indent="-3302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3620"/>
              </a:buClr>
              <a:buSzPts val="1600"/>
              <a:buChar char="●"/>
              <a:defRPr sz="1600">
                <a:solidFill>
                  <a:srgbClr val="3A3838"/>
                </a:solidFill>
              </a:defRPr>
            </a:lvl9pPr>
          </a:lstStyle>
          <a:p/>
        </p:txBody>
      </p:sp>
      <p:sp>
        <p:nvSpPr>
          <p:cNvPr id="109" name="Google Shape;109;p24"/>
          <p:cNvSpPr txBox="1"/>
          <p:nvPr>
            <p:ph idx="2" type="subTitle"/>
          </p:nvPr>
        </p:nvSpPr>
        <p:spPr>
          <a:xfrm>
            <a:off x="347472" y="533400"/>
            <a:ext cx="8796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5">
  <p:cSld name="OBJECT_5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5"/>
          <p:cNvSpPr txBox="1"/>
          <p:nvPr>
            <p:ph type="title"/>
          </p:nvPr>
        </p:nvSpPr>
        <p:spPr>
          <a:xfrm>
            <a:off x="347472" y="228600"/>
            <a:ext cx="87906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2" name="Google Shape;112;p25"/>
          <p:cNvSpPr txBox="1"/>
          <p:nvPr>
            <p:ph idx="1" type="body"/>
          </p:nvPr>
        </p:nvSpPr>
        <p:spPr>
          <a:xfrm>
            <a:off x="345734" y="1124712"/>
            <a:ext cx="8798400" cy="34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3620"/>
              </a:buClr>
              <a:buSzPts val="1600"/>
              <a:buChar char="●"/>
              <a:defRPr sz="2000">
                <a:solidFill>
                  <a:srgbClr val="3A3838"/>
                </a:solidFill>
              </a:defRPr>
            </a:lvl1pPr>
            <a:lvl2pPr indent="-3302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3620"/>
              </a:buClr>
              <a:buSzPts val="1600"/>
              <a:buChar char="■"/>
              <a:defRPr>
                <a:solidFill>
                  <a:srgbClr val="3A3838"/>
                </a:solidFill>
              </a:defRPr>
            </a:lvl2pPr>
            <a:lvl3pPr indent="-3302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A3838"/>
              </a:buClr>
              <a:buSzPts val="1600"/>
              <a:buChar char="●"/>
              <a:defRPr sz="1600">
                <a:solidFill>
                  <a:srgbClr val="3A3838"/>
                </a:solidFill>
              </a:defRPr>
            </a:lvl3pPr>
            <a:lvl4pPr indent="-3302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A3838"/>
              </a:buClr>
              <a:buSzPts val="1600"/>
              <a:buChar char="■"/>
              <a:defRPr sz="1600">
                <a:solidFill>
                  <a:srgbClr val="3A3838"/>
                </a:solidFill>
              </a:defRPr>
            </a:lvl4pPr>
            <a:lvl5pPr indent="-3302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3620"/>
              </a:buClr>
              <a:buSzPts val="1600"/>
              <a:buChar char="●"/>
              <a:defRPr sz="1600">
                <a:solidFill>
                  <a:srgbClr val="3A3838"/>
                </a:solidFill>
              </a:defRPr>
            </a:lvl5pPr>
            <a:lvl6pPr indent="-3302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3620"/>
              </a:buClr>
              <a:buSzPts val="1600"/>
              <a:buChar char="■"/>
              <a:defRPr sz="1600">
                <a:solidFill>
                  <a:srgbClr val="3A3838"/>
                </a:solidFill>
              </a:defRPr>
            </a:lvl6pPr>
            <a:lvl7pPr indent="-3302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A3838"/>
              </a:buClr>
              <a:buSzPts val="1600"/>
              <a:buChar char="●"/>
              <a:defRPr sz="1600">
                <a:solidFill>
                  <a:srgbClr val="3A3838"/>
                </a:solidFill>
              </a:defRPr>
            </a:lvl7pPr>
            <a:lvl8pPr indent="-3302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A3838"/>
              </a:buClr>
              <a:buSzPts val="1600"/>
              <a:buChar char="■"/>
              <a:defRPr sz="1600">
                <a:solidFill>
                  <a:srgbClr val="3A3838"/>
                </a:solidFill>
              </a:defRPr>
            </a:lvl8pPr>
            <a:lvl9pPr indent="-3302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3620"/>
              </a:buClr>
              <a:buSzPts val="1600"/>
              <a:buChar char="●"/>
              <a:defRPr sz="1600">
                <a:solidFill>
                  <a:srgbClr val="3A3838"/>
                </a:solidFill>
              </a:defRPr>
            </a:lvl9pPr>
          </a:lstStyle>
          <a:p/>
        </p:txBody>
      </p:sp>
      <p:sp>
        <p:nvSpPr>
          <p:cNvPr id="113" name="Google Shape;113;p25"/>
          <p:cNvSpPr txBox="1"/>
          <p:nvPr>
            <p:ph idx="2" type="subTitle"/>
          </p:nvPr>
        </p:nvSpPr>
        <p:spPr>
          <a:xfrm>
            <a:off x="347472" y="533400"/>
            <a:ext cx="8796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Title Only_1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20040" y="1128900"/>
            <a:ext cx="8823900" cy="3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30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●"/>
              <a:defRPr b="0" i="0" sz="2000" u="none" cap="none" strike="noStrike">
                <a:solidFill>
                  <a:schemeClr val="dk1"/>
                </a:solidFill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■"/>
              <a:defRPr b="0" i="0" sz="18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type="title"/>
          </p:nvPr>
        </p:nvSpPr>
        <p:spPr>
          <a:xfrm>
            <a:off x="0" y="2286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20025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Barlow"/>
              <a:buNone/>
              <a:defRPr b="0" i="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7" name="Google Shape;27;p5"/>
          <p:cNvSpPr txBox="1"/>
          <p:nvPr>
            <p:ph idx="2" type="subTitle"/>
          </p:nvPr>
        </p:nvSpPr>
        <p:spPr>
          <a:xfrm>
            <a:off x="0" y="5334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20025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rlow"/>
              <a:buNone/>
              <a:defRPr sz="3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5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">
  <p:cSld name="Two Column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Google Shape;30;p6"/>
          <p:cNvCxnSpPr/>
          <p:nvPr/>
        </p:nvCxnSpPr>
        <p:spPr>
          <a:xfrm>
            <a:off x="4476584" y="1189435"/>
            <a:ext cx="0" cy="3442800"/>
          </a:xfrm>
          <a:prstGeom prst="straightConnector1">
            <a:avLst/>
          </a:prstGeom>
          <a:noFill/>
          <a:ln cap="flat" cmpd="sng" w="1270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1" name="Google Shape;31;p6"/>
          <p:cNvSpPr txBox="1"/>
          <p:nvPr>
            <p:ph idx="1" type="body"/>
          </p:nvPr>
        </p:nvSpPr>
        <p:spPr>
          <a:xfrm>
            <a:off x="320040" y="1128900"/>
            <a:ext cx="4050900" cy="3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30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20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■"/>
              <a:defRPr b="0" i="0" sz="18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2" name="Google Shape;32;p6"/>
          <p:cNvSpPr txBox="1"/>
          <p:nvPr>
            <p:ph idx="2" type="body"/>
          </p:nvPr>
        </p:nvSpPr>
        <p:spPr>
          <a:xfrm>
            <a:off x="4736592" y="1124712"/>
            <a:ext cx="4050900" cy="38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30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20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■"/>
              <a:defRPr b="0" i="0" sz="18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3" name="Google Shape;33;p6"/>
          <p:cNvSpPr txBox="1"/>
          <p:nvPr>
            <p:ph type="title"/>
          </p:nvPr>
        </p:nvSpPr>
        <p:spPr>
          <a:xfrm>
            <a:off x="0" y="2286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20025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Barlow"/>
              <a:buNone/>
              <a:defRPr b="0" i="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4" name="Google Shape;34;p6"/>
          <p:cNvSpPr txBox="1"/>
          <p:nvPr>
            <p:ph idx="3" type="subTitle"/>
          </p:nvPr>
        </p:nvSpPr>
        <p:spPr>
          <a:xfrm>
            <a:off x="0" y="5334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20025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rlow"/>
              <a:buNone/>
              <a:defRPr sz="3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5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">
  <p:cSld name="Three Colum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Google Shape;37;p7"/>
          <p:cNvCxnSpPr/>
          <p:nvPr/>
        </p:nvCxnSpPr>
        <p:spPr>
          <a:xfrm>
            <a:off x="5939624" y="1189435"/>
            <a:ext cx="0" cy="3442800"/>
          </a:xfrm>
          <a:prstGeom prst="straightConnector1">
            <a:avLst/>
          </a:prstGeom>
          <a:noFill/>
          <a:ln cap="flat" cmpd="sng" w="1270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8" name="Google Shape;38;p7"/>
          <p:cNvCxnSpPr/>
          <p:nvPr/>
        </p:nvCxnSpPr>
        <p:spPr>
          <a:xfrm>
            <a:off x="3023483" y="1189435"/>
            <a:ext cx="0" cy="3442800"/>
          </a:xfrm>
          <a:prstGeom prst="straightConnector1">
            <a:avLst/>
          </a:prstGeom>
          <a:noFill/>
          <a:ln cap="flat" cmpd="sng" w="1270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71796" y="1128900"/>
            <a:ext cx="2606100" cy="3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30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20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■"/>
              <a:defRPr b="0" i="0" sz="18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2" type="body"/>
          </p:nvPr>
        </p:nvSpPr>
        <p:spPr>
          <a:xfrm>
            <a:off x="3264408" y="1124712"/>
            <a:ext cx="2606100" cy="38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30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20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■"/>
              <a:defRPr b="0" i="0" sz="18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3" type="body"/>
          </p:nvPr>
        </p:nvSpPr>
        <p:spPr>
          <a:xfrm>
            <a:off x="6233100" y="1124712"/>
            <a:ext cx="2606100" cy="38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30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20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■"/>
              <a:defRPr b="0" i="0" sz="18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42" name="Google Shape;42;p7"/>
          <p:cNvSpPr txBox="1"/>
          <p:nvPr>
            <p:ph type="title"/>
          </p:nvPr>
        </p:nvSpPr>
        <p:spPr>
          <a:xfrm>
            <a:off x="0" y="2286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20025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None/>
              <a:defRPr b="0" i="0" sz="18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"/>
              <a:buNone/>
              <a:defRPr b="0" i="0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"/>
              <a:buNone/>
              <a:defRPr b="0" i="0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"/>
              <a:buNone/>
              <a:defRPr b="0" i="0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"/>
              <a:buNone/>
              <a:defRPr b="0" i="0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"/>
              <a:buNone/>
              <a:defRPr b="0" i="0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"/>
              <a:buNone/>
              <a:defRPr b="0" i="0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"/>
              <a:buNone/>
              <a:defRPr b="0" i="0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43" name="Google Shape;43;p7"/>
          <p:cNvSpPr txBox="1"/>
          <p:nvPr>
            <p:ph idx="4" type="subTitle"/>
          </p:nvPr>
        </p:nvSpPr>
        <p:spPr>
          <a:xfrm>
            <a:off x="0" y="5334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20025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rlow"/>
              <a:buNone/>
              <a:defRPr sz="3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5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Content - White Checkered (bottom)">
  <p:cSld name="Headline 04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lose up of a logo&#10;&#10;Description automatically generated" id="46" name="Google Shape;46;p8"/>
          <p:cNvPicPr preferRelativeResize="0"/>
          <p:nvPr/>
        </p:nvPicPr>
        <p:blipFill rotWithShape="1">
          <a:blip r:embed="rId2">
            <a:alphaModFix amt="50000"/>
          </a:blip>
          <a:srcRect b="0" l="0" r="14273" t="0"/>
          <a:stretch/>
        </p:blipFill>
        <p:spPr>
          <a:xfrm>
            <a:off x="1304925" y="0"/>
            <a:ext cx="783907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8"/>
          <p:cNvSpPr txBox="1"/>
          <p:nvPr>
            <p:ph idx="1" type="body"/>
          </p:nvPr>
        </p:nvSpPr>
        <p:spPr>
          <a:xfrm>
            <a:off x="320040" y="1128900"/>
            <a:ext cx="8823900" cy="3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30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20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■"/>
              <a:defRPr b="0" i="0" sz="18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48" name="Google Shape;48;p8"/>
          <p:cNvSpPr txBox="1"/>
          <p:nvPr>
            <p:ph type="title"/>
          </p:nvPr>
        </p:nvSpPr>
        <p:spPr>
          <a:xfrm>
            <a:off x="0" y="2286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20025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Barlow"/>
              <a:buNone/>
              <a:defRPr b="0" i="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49" name="Google Shape;49;p8"/>
          <p:cNvSpPr txBox="1"/>
          <p:nvPr>
            <p:ph idx="2" type="subTitle"/>
          </p:nvPr>
        </p:nvSpPr>
        <p:spPr>
          <a:xfrm>
            <a:off x="0" y="5334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20025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rlow"/>
              <a:buNone/>
              <a:defRPr sz="3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5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0" name="Google Shape;50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hite Checkered (bottom)">
  <p:cSld name="Headline 04_2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lose up of a logo&#10;&#10;Description automatically generated" id="52" name="Google Shape;52;p9"/>
          <p:cNvPicPr preferRelativeResize="0"/>
          <p:nvPr/>
        </p:nvPicPr>
        <p:blipFill rotWithShape="1">
          <a:blip r:embed="rId2">
            <a:alphaModFix amt="50000"/>
          </a:blip>
          <a:srcRect b="0" l="0" r="14273" t="0"/>
          <a:stretch/>
        </p:blipFill>
        <p:spPr>
          <a:xfrm>
            <a:off x="1304925" y="0"/>
            <a:ext cx="783907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Content - White Checkered (top)">
  <p:cSld name="Headline 04_1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lose up of a logo&#10;&#10;Description automatically generated" id="55" name="Google Shape;55;p10"/>
          <p:cNvPicPr preferRelativeResize="0"/>
          <p:nvPr/>
        </p:nvPicPr>
        <p:blipFill rotWithShape="1">
          <a:blip r:embed="rId2">
            <a:alphaModFix amt="50000"/>
          </a:blip>
          <a:srcRect b="0" l="0" r="14273" t="0"/>
          <a:stretch/>
        </p:blipFill>
        <p:spPr>
          <a:xfrm flipH="1" rot="10800000">
            <a:off x="1304925" y="0"/>
            <a:ext cx="783907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0"/>
          <p:cNvSpPr txBox="1"/>
          <p:nvPr>
            <p:ph idx="1" type="body"/>
          </p:nvPr>
        </p:nvSpPr>
        <p:spPr>
          <a:xfrm>
            <a:off x="320040" y="1128900"/>
            <a:ext cx="8823900" cy="3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30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20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■"/>
              <a:defRPr b="0" i="0" sz="18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57" name="Google Shape;57;p10"/>
          <p:cNvSpPr txBox="1"/>
          <p:nvPr>
            <p:ph type="title"/>
          </p:nvPr>
        </p:nvSpPr>
        <p:spPr>
          <a:xfrm>
            <a:off x="0" y="2286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20025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Barlow"/>
              <a:buNone/>
              <a:defRPr b="0" i="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58" name="Google Shape;58;p10"/>
          <p:cNvSpPr txBox="1"/>
          <p:nvPr>
            <p:ph idx="2" type="subTitle"/>
          </p:nvPr>
        </p:nvSpPr>
        <p:spPr>
          <a:xfrm>
            <a:off x="0" y="5334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20025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rlow"/>
              <a:buNone/>
              <a:defRPr sz="3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5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20.xml"/><Relationship Id="rId24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22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26" Type="http://schemas.openxmlformats.org/officeDocument/2006/relationships/theme" Target="../theme/theme1.xml"/><Relationship Id="rId25" Type="http://schemas.openxmlformats.org/officeDocument/2006/relationships/slideLayout" Target="../slideLayouts/slideLayout24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0" y="2286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20025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Barlow"/>
              <a:buNone/>
              <a:defRPr b="0" i="0" sz="23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"/>
              <a:buNone/>
              <a:defRPr b="0" i="0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"/>
              <a:buNone/>
              <a:defRPr b="0" i="0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"/>
              <a:buNone/>
              <a:defRPr b="0" i="0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"/>
              <a:buNone/>
              <a:defRPr b="0" i="0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"/>
              <a:buNone/>
              <a:defRPr b="0" i="0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"/>
              <a:buNone/>
              <a:defRPr b="0" i="0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"/>
              <a:buNone/>
              <a:defRPr b="0" i="0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"/>
              <a:buNone/>
              <a:defRPr b="0" i="0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18000" y="1128900"/>
            <a:ext cx="8826000" cy="3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30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i="0" sz="20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■"/>
              <a:defRPr b="0" i="0" sz="18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pic>
        <p:nvPicPr>
          <p:cNvPr id="12" name="Google Shape;12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65531" y="4947897"/>
            <a:ext cx="1001269" cy="157503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  <p:sldLayoutId id="2147483671" r:id="rId2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databricks.training/spark-ui-simulator/experiment-4112/v002-S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databricks.training/spark-ui-simulator/experiment-8342/v002-S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databricks.training/spark-ui-simulator/experiment-8342/v002-S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6"/>
          <p:cNvSpPr txBox="1"/>
          <p:nvPr/>
        </p:nvSpPr>
        <p:spPr>
          <a:xfrm>
            <a:off x="345729" y="2074675"/>
            <a:ext cx="46809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Optimizing Apache Spark</a:t>
            </a:r>
            <a:br>
              <a:rPr lang="en-US" sz="2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</a:br>
            <a:endParaRPr sz="2000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Key Ingestion Concepts</a:t>
            </a:r>
            <a:endParaRPr sz="2500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Predicate Push Downs</a:t>
            </a:r>
            <a:endParaRPr sz="3000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5"/>
          <p:cNvSpPr txBox="1"/>
          <p:nvPr>
            <p:ph idx="2" type="subTitle"/>
          </p:nvPr>
        </p:nvSpPr>
        <p:spPr>
          <a:xfrm>
            <a:off x="347472" y="533400"/>
            <a:ext cx="8796600" cy="45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Columnar Reads</a:t>
            </a:r>
            <a:endParaRPr/>
          </a:p>
        </p:txBody>
      </p:sp>
      <p:sp>
        <p:nvSpPr>
          <p:cNvPr id="195" name="Google Shape;195;p35"/>
          <p:cNvSpPr txBox="1"/>
          <p:nvPr>
            <p:ph type="title"/>
          </p:nvPr>
        </p:nvSpPr>
        <p:spPr>
          <a:xfrm>
            <a:off x="347472" y="228600"/>
            <a:ext cx="87906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300"/>
              <a:t>Key Ingestion Concepts</a:t>
            </a:r>
            <a:endParaRPr sz="2300"/>
          </a:p>
        </p:txBody>
      </p:sp>
      <p:sp>
        <p:nvSpPr>
          <p:cNvPr id="196" name="Google Shape;196;p35"/>
          <p:cNvSpPr txBox="1"/>
          <p:nvPr>
            <p:ph idx="1" type="body"/>
          </p:nvPr>
        </p:nvSpPr>
        <p:spPr>
          <a:xfrm>
            <a:off x="345734" y="1124712"/>
            <a:ext cx="8798400" cy="34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By reading in </a:t>
            </a:r>
            <a:r>
              <a:rPr lang="en-US"/>
              <a:t>only specific columns, Spark can reduce the overall IO</a:t>
            </a:r>
            <a:br>
              <a:rPr lang="en-US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Consider the schema from the previous example:</a:t>
            </a:r>
            <a:br>
              <a:rPr lang="en-US"/>
            </a:b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name:STRING, color:STRING, city:STRING, age:INTEGER</a:t>
            </a:r>
            <a:br>
              <a:rPr b="1" lang="en-US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And the following SQL Query:</a:t>
            </a:r>
            <a:br>
              <a:rPr lang="en-US"/>
            </a:b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SELECT name, age FROM whatever</a:t>
            </a:r>
            <a:br>
              <a:rPr lang="en-US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Only the qualifying columns (name &amp; age) are returned</a:t>
            </a:r>
            <a:br>
              <a:rPr lang="en-US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Compare this to JSON and CSV in which the entire row</a:t>
            </a:r>
            <a:r>
              <a:rPr lang="en-US"/>
              <a:t> must </a:t>
            </a:r>
            <a:r>
              <a:rPr lang="en-US"/>
              <a:t>be</a:t>
            </a:r>
            <a:br>
              <a:rPr lang="en-US"/>
            </a:br>
            <a:r>
              <a:rPr lang="en-US"/>
              <a:t>read into the executor before </a:t>
            </a:r>
            <a:r>
              <a:rPr lang="en-US"/>
              <a:t>unused</a:t>
            </a:r>
            <a:r>
              <a:rPr lang="en-US"/>
              <a:t> columns can be discarded</a:t>
            </a:r>
            <a:endParaRPr/>
          </a:p>
        </p:txBody>
      </p:sp>
      <p:sp>
        <p:nvSpPr>
          <p:cNvPr id="197" name="Google Shape;197;p35"/>
          <p:cNvSpPr txBox="1"/>
          <p:nvPr/>
        </p:nvSpPr>
        <p:spPr>
          <a:xfrm>
            <a:off x="5989800" y="393975"/>
            <a:ext cx="9849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6"/>
          <p:cNvSpPr txBox="1"/>
          <p:nvPr>
            <p:ph type="title"/>
          </p:nvPr>
        </p:nvSpPr>
        <p:spPr>
          <a:xfrm>
            <a:off x="347472" y="228600"/>
            <a:ext cx="87906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300"/>
              <a:t>Key Ingestion Concepts</a:t>
            </a:r>
            <a:endParaRPr sz="2300"/>
          </a:p>
        </p:txBody>
      </p:sp>
      <p:sp>
        <p:nvSpPr>
          <p:cNvPr id="203" name="Google Shape;203;p36"/>
          <p:cNvSpPr txBox="1"/>
          <p:nvPr>
            <p:ph idx="4294967295" type="body"/>
          </p:nvPr>
        </p:nvSpPr>
        <p:spPr>
          <a:xfrm>
            <a:off x="345734" y="1124712"/>
            <a:ext cx="8798400" cy="34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See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Experiment #4112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Contrast </a:t>
            </a:r>
            <a:r>
              <a:rPr b="1" lang="en-US"/>
              <a:t>Steps B, C &amp; D</a:t>
            </a:r>
            <a:endParaRPr b="1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-US"/>
              <a:t>Note the execution duration of each command</a:t>
            </a:r>
            <a:br>
              <a:rPr lang="en-US"/>
            </a:b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-US"/>
              <a:t>Note the code differences of each command</a:t>
            </a:r>
            <a:br>
              <a:rPr lang="en-US"/>
            </a:b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-US"/>
              <a:t>In the </a:t>
            </a:r>
            <a:r>
              <a:rPr b="1" lang="en-US"/>
              <a:t>Spark UI</a:t>
            </a:r>
            <a:r>
              <a:rPr lang="en-US"/>
              <a:t>, </a:t>
            </a:r>
            <a:r>
              <a:rPr b="1" lang="en-US"/>
              <a:t>Query Details</a:t>
            </a:r>
            <a:r>
              <a:rPr lang="en-US"/>
              <a:t>, note</a:t>
            </a:r>
            <a:endParaRPr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The </a:t>
            </a:r>
            <a:r>
              <a:rPr b="1" lang="en-US"/>
              <a:t>Scan parquet</a:t>
            </a:r>
            <a:r>
              <a:rPr lang="en-US"/>
              <a:t> block, </a:t>
            </a:r>
            <a:r>
              <a:rPr b="1" lang="en-US"/>
              <a:t>scan time total</a:t>
            </a:r>
            <a:endParaRPr b="1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The </a:t>
            </a:r>
            <a:r>
              <a:rPr b="1" lang="en-US"/>
              <a:t>Scan parquet</a:t>
            </a:r>
            <a:r>
              <a:rPr lang="en-US"/>
              <a:t> block, </a:t>
            </a:r>
            <a:r>
              <a:rPr b="1" lang="en-US"/>
              <a:t>filesystem read data size</a:t>
            </a:r>
            <a:endParaRPr b="1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The </a:t>
            </a:r>
            <a:r>
              <a:rPr b="1" lang="en-US"/>
              <a:t>WholeStageCodegen(1)</a:t>
            </a:r>
            <a:r>
              <a:rPr lang="en-US"/>
              <a:t> block, </a:t>
            </a:r>
            <a:r>
              <a:rPr b="1" lang="en-US"/>
              <a:t>rows output</a:t>
            </a:r>
            <a:br>
              <a:rPr lang="en-US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is different in each of these queries’ </a:t>
            </a:r>
            <a:r>
              <a:rPr b="1" lang="en-US"/>
              <a:t>Physical Plan</a:t>
            </a:r>
            <a:r>
              <a:rPr lang="en-US"/>
              <a:t>?</a:t>
            </a:r>
            <a:endParaRPr/>
          </a:p>
        </p:txBody>
      </p:sp>
      <p:sp>
        <p:nvSpPr>
          <p:cNvPr id="204" name="Google Shape;204;p36"/>
          <p:cNvSpPr txBox="1"/>
          <p:nvPr/>
        </p:nvSpPr>
        <p:spPr>
          <a:xfrm>
            <a:off x="5989800" y="393975"/>
            <a:ext cx="9849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05" name="Google Shape;205;p36"/>
          <p:cNvSpPr txBox="1"/>
          <p:nvPr>
            <p:ph idx="2" type="subTitle"/>
          </p:nvPr>
        </p:nvSpPr>
        <p:spPr>
          <a:xfrm>
            <a:off x="347472" y="533400"/>
            <a:ext cx="8796600" cy="45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Columnar Reads w/Parquet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7"/>
          <p:cNvSpPr txBox="1"/>
          <p:nvPr>
            <p:ph type="title"/>
          </p:nvPr>
        </p:nvSpPr>
        <p:spPr>
          <a:xfrm>
            <a:off x="347472" y="228600"/>
            <a:ext cx="87906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300"/>
              <a:t>Key Ingestion Concepts</a:t>
            </a:r>
            <a:endParaRPr sz="2300"/>
          </a:p>
        </p:txBody>
      </p:sp>
      <p:sp>
        <p:nvSpPr>
          <p:cNvPr id="211" name="Google Shape;211;p37"/>
          <p:cNvSpPr txBox="1"/>
          <p:nvPr>
            <p:ph idx="1" type="body"/>
          </p:nvPr>
        </p:nvSpPr>
        <p:spPr>
          <a:xfrm>
            <a:off x="345734" y="1124712"/>
            <a:ext cx="8798400" cy="34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 can see in the Spark UI how different (or similar) these strategies are:</a:t>
            </a:r>
            <a:r>
              <a:rPr lang="en-US"/>
              <a:t>	</a:t>
            </a:r>
            <a:br>
              <a:rPr lang="en-US"/>
            </a:br>
            <a:br>
              <a:rPr lang="en-US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Note: The </a:t>
            </a:r>
            <a:r>
              <a:rPr b="1" lang="en-US"/>
              <a:t>Physical Plans</a:t>
            </a:r>
            <a:r>
              <a:rPr lang="en-US"/>
              <a:t> for </a:t>
            </a:r>
            <a:r>
              <a:rPr b="1" lang="en-US"/>
              <a:t>Step C</a:t>
            </a:r>
            <a:r>
              <a:rPr lang="en-US"/>
              <a:t> and </a:t>
            </a:r>
            <a:r>
              <a:rPr b="1" lang="en-US"/>
              <a:t>Step D</a:t>
            </a:r>
            <a:r>
              <a:rPr lang="en-US"/>
              <a:t> are </a:t>
            </a:r>
            <a:r>
              <a:rPr b="1" lang="en-US"/>
              <a:t>100% identical</a:t>
            </a:r>
            <a:r>
              <a:rPr lang="en-US"/>
              <a:t>!</a:t>
            </a:r>
            <a:endParaRPr/>
          </a:p>
        </p:txBody>
      </p:sp>
      <p:sp>
        <p:nvSpPr>
          <p:cNvPr id="212" name="Google Shape;212;p37"/>
          <p:cNvSpPr txBox="1"/>
          <p:nvPr/>
        </p:nvSpPr>
        <p:spPr>
          <a:xfrm>
            <a:off x="5989800" y="393975"/>
            <a:ext cx="9849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Barlow"/>
              <a:ea typeface="Barlow"/>
              <a:cs typeface="Barlow"/>
              <a:sym typeface="Barlow"/>
            </a:endParaRPr>
          </a:p>
        </p:txBody>
      </p:sp>
      <p:graphicFrame>
        <p:nvGraphicFramePr>
          <p:cNvPr id="213" name="Google Shape;213;p37"/>
          <p:cNvGraphicFramePr/>
          <p:nvPr/>
        </p:nvGraphicFramePr>
        <p:xfrm>
          <a:off x="1597888" y="1878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{8F531265-2AAD-4EAA-9DDA-E63600E7779A}</a:tableStyleId>
              </a:tblPr>
              <a:tblGrid>
                <a:gridCol w="625750"/>
                <a:gridCol w="1409350"/>
                <a:gridCol w="1385975"/>
                <a:gridCol w="25271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FFFFFF"/>
                          </a:solidFill>
                        </a:rPr>
                        <a:t>Step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FFFFFF"/>
                          </a:solidFill>
                        </a:rPr>
                        <a:t>Filesystem</a:t>
                      </a:r>
                      <a:br>
                        <a:rPr b="1" lang="en-US">
                          <a:solidFill>
                            <a:srgbClr val="FFFFFF"/>
                          </a:solidFill>
                        </a:rPr>
                      </a:br>
                      <a:r>
                        <a:rPr b="1" lang="en-US">
                          <a:solidFill>
                            <a:srgbClr val="FFFFFF"/>
                          </a:solidFill>
                        </a:rPr>
                        <a:t>read data size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FFFFFF"/>
                          </a:solidFill>
                        </a:rPr>
                        <a:t>scan time</a:t>
                      </a:r>
                      <a:br>
                        <a:rPr b="1" lang="en-US">
                          <a:solidFill>
                            <a:srgbClr val="FFFFFF"/>
                          </a:solidFill>
                        </a:rPr>
                      </a:br>
                      <a:r>
                        <a:rPr b="1" lang="en-US">
                          <a:solidFill>
                            <a:srgbClr val="FFFFFF"/>
                          </a:solidFill>
                        </a:rPr>
                        <a:t>total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FFFFFF"/>
                          </a:solidFill>
                        </a:rPr>
                        <a:t>Physical Plan</a:t>
                      </a:r>
                      <a:br>
                        <a:rPr b="1" lang="en-US">
                          <a:solidFill>
                            <a:srgbClr val="FFFFFF"/>
                          </a:solidFill>
                        </a:rPr>
                      </a:br>
                      <a:r>
                        <a:rPr b="1" lang="en-US">
                          <a:solidFill>
                            <a:srgbClr val="FFFFFF"/>
                          </a:solidFill>
                        </a:rPr>
                        <a:t>FileScan | ReadSchema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~</a:t>
                      </a:r>
                      <a:r>
                        <a:rPr lang="en-US"/>
                        <a:t>100 GiB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43.2 minutes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all 6 columns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~</a:t>
                      </a:r>
                      <a:r>
                        <a:rPr lang="en-US"/>
                        <a:t>30 GiB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16.9 minutes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trx_id, retailer_id &amp; city_id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~</a:t>
                      </a:r>
                      <a:r>
                        <a:rPr lang="en-US"/>
                        <a:t>30 GiB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16.2 minutes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trx_id, retailer_id &amp; city_id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14" name="Google Shape;214;p37"/>
          <p:cNvSpPr txBox="1"/>
          <p:nvPr>
            <p:ph idx="2" type="subTitle"/>
          </p:nvPr>
        </p:nvSpPr>
        <p:spPr>
          <a:xfrm>
            <a:off x="347472" y="533400"/>
            <a:ext cx="8796600" cy="45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Columnar Reads w/Parquet, Review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7"/>
          <p:cNvSpPr txBox="1"/>
          <p:nvPr>
            <p:ph type="title"/>
          </p:nvPr>
        </p:nvSpPr>
        <p:spPr>
          <a:xfrm>
            <a:off x="347472" y="228600"/>
            <a:ext cx="87906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300"/>
              <a:t>Key Ingestion Concepts</a:t>
            </a:r>
            <a:endParaRPr sz="2300"/>
          </a:p>
        </p:txBody>
      </p:sp>
      <p:sp>
        <p:nvSpPr>
          <p:cNvPr id="124" name="Google Shape;124;p27"/>
          <p:cNvSpPr txBox="1"/>
          <p:nvPr>
            <p:ph idx="1" type="body"/>
          </p:nvPr>
        </p:nvSpPr>
        <p:spPr>
          <a:xfrm>
            <a:off x="345734" y="1124712"/>
            <a:ext cx="8798400" cy="34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Reducing Data Ingestion is one of the best strategies</a:t>
            </a:r>
            <a:br>
              <a:rPr lang="en-US"/>
            </a:br>
            <a:r>
              <a:rPr lang="en-US"/>
              <a:t>for mitigating performance problems in Apache Spark</a:t>
            </a:r>
            <a:br>
              <a:rPr lang="en-US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The </a:t>
            </a:r>
            <a:r>
              <a:rPr b="1" lang="en-US"/>
              <a:t>Predicate Pushdown</a:t>
            </a:r>
            <a:r>
              <a:rPr lang="en-US"/>
              <a:t> is the basis for</a:t>
            </a:r>
            <a:br>
              <a:rPr lang="en-US"/>
            </a:br>
            <a:r>
              <a:rPr lang="en-US"/>
              <a:t>most of the reduction strategies</a:t>
            </a:r>
            <a:br>
              <a:rPr lang="en-US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A Predicate is simply a condition applied to</a:t>
            </a:r>
            <a:br>
              <a:rPr lang="en-US"/>
            </a:br>
            <a:r>
              <a:rPr lang="en-US"/>
              <a:t>records</a:t>
            </a:r>
            <a:r>
              <a:rPr lang="en-US"/>
              <a:t> read in by a Spark job</a:t>
            </a:r>
            <a:br>
              <a:rPr lang="en-US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More specifically, it’s employing discrete schemas,</a:t>
            </a:r>
            <a:br>
              <a:rPr lang="en-US"/>
            </a:br>
            <a:r>
              <a:rPr b="1" lang="en-US"/>
              <a:t>filter(..)</a:t>
            </a:r>
            <a:r>
              <a:rPr lang="en-US"/>
              <a:t>, </a:t>
            </a:r>
            <a:r>
              <a:rPr b="1" lang="en-US"/>
              <a:t>where(..)</a:t>
            </a:r>
            <a:r>
              <a:rPr lang="en-US"/>
              <a:t>, </a:t>
            </a:r>
            <a:r>
              <a:rPr b="1" lang="en-US"/>
              <a:t>select()</a:t>
            </a:r>
            <a:r>
              <a:rPr lang="en-US"/>
              <a:t>,</a:t>
            </a:r>
            <a:r>
              <a:rPr lang="en-US"/>
              <a:t> </a:t>
            </a:r>
            <a:r>
              <a:rPr lang="en-US"/>
              <a:t>and </a:t>
            </a:r>
            <a:r>
              <a:rPr b="1" lang="en-US"/>
              <a:t>drop() </a:t>
            </a:r>
            <a:br>
              <a:rPr b="1" lang="en-US"/>
            </a:br>
            <a:r>
              <a:rPr lang="en-US"/>
              <a:t>transformation (</a:t>
            </a:r>
            <a:r>
              <a:rPr lang="en-US"/>
              <a:t>to name a few) </a:t>
            </a:r>
            <a:r>
              <a:rPr lang="en-US"/>
              <a:t>that are then</a:t>
            </a:r>
            <a:br>
              <a:rPr lang="en-US"/>
            </a:br>
            <a:r>
              <a:rPr lang="en-US"/>
              <a:t>pushed down to the underlying data store</a:t>
            </a:r>
            <a:endParaRPr/>
          </a:p>
        </p:txBody>
      </p:sp>
      <p:sp>
        <p:nvSpPr>
          <p:cNvPr id="125" name="Google Shape;125;p27"/>
          <p:cNvSpPr txBox="1"/>
          <p:nvPr/>
        </p:nvSpPr>
        <p:spPr>
          <a:xfrm>
            <a:off x="5989800" y="393975"/>
            <a:ext cx="9849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126" name="Google Shape;126;p27"/>
          <p:cNvPicPr preferRelativeResize="0"/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7315200" y="152400"/>
            <a:ext cx="1797368" cy="499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7"/>
          <p:cNvSpPr txBox="1"/>
          <p:nvPr>
            <p:ph idx="2" type="subTitle"/>
          </p:nvPr>
        </p:nvSpPr>
        <p:spPr>
          <a:xfrm>
            <a:off x="347472" y="533400"/>
            <a:ext cx="8796600" cy="45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Predicate Pushdowns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8"/>
          <p:cNvSpPr txBox="1"/>
          <p:nvPr>
            <p:ph type="title"/>
          </p:nvPr>
        </p:nvSpPr>
        <p:spPr>
          <a:xfrm>
            <a:off x="347472" y="228600"/>
            <a:ext cx="87906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300"/>
              <a:t>Key Ingestion Concepts</a:t>
            </a:r>
            <a:endParaRPr sz="2300"/>
          </a:p>
        </p:txBody>
      </p:sp>
      <p:sp>
        <p:nvSpPr>
          <p:cNvPr id="133" name="Google Shape;133;p28"/>
          <p:cNvSpPr txBox="1"/>
          <p:nvPr>
            <p:ph idx="1" type="body"/>
          </p:nvPr>
        </p:nvSpPr>
        <p:spPr>
          <a:xfrm>
            <a:off x="345734" y="1124712"/>
            <a:ext cx="8798400" cy="34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How is 100% dependent on the underlying data source</a:t>
            </a:r>
            <a:br>
              <a:rPr lang="en-US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For a relational database like PostgreSQL this</a:t>
            </a:r>
            <a:r>
              <a:rPr lang="en-US"/>
              <a:t> </a:t>
            </a:r>
            <a:r>
              <a:rPr lang="en-US"/>
              <a:t>involves</a:t>
            </a:r>
            <a:br>
              <a:rPr lang="en-US"/>
            </a:br>
            <a:r>
              <a:rPr lang="en-US"/>
              <a:t>a </a:t>
            </a:r>
            <a:r>
              <a:rPr b="1" lang="en-US"/>
              <a:t>SELECT </a:t>
            </a:r>
            <a:r>
              <a:rPr lang="en-US"/>
              <a:t>statement and a </a:t>
            </a:r>
            <a:r>
              <a:rPr b="1" lang="en-US"/>
              <a:t>WHERE </a:t>
            </a:r>
            <a:r>
              <a:rPr lang="en-US"/>
              <a:t>condition</a:t>
            </a:r>
            <a:br>
              <a:rPr lang="en-US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In this scenario, only qualifying records and columns</a:t>
            </a:r>
            <a:r>
              <a:rPr lang="en-US"/>
              <a:t> </a:t>
            </a:r>
            <a:r>
              <a:rPr lang="en-US"/>
              <a:t>are</a:t>
            </a:r>
            <a:br>
              <a:rPr lang="en-US"/>
            </a:br>
            <a:r>
              <a:rPr lang="en-US"/>
              <a:t>returned to Apache Spark</a:t>
            </a:r>
            <a:r>
              <a:rPr lang="en-US"/>
              <a:t> by the </a:t>
            </a:r>
            <a:r>
              <a:rPr lang="en-US"/>
              <a:t>PostgreSQL server</a:t>
            </a:r>
            <a:endParaRPr/>
          </a:p>
        </p:txBody>
      </p:sp>
      <p:sp>
        <p:nvSpPr>
          <p:cNvPr id="134" name="Google Shape;134;p28"/>
          <p:cNvSpPr txBox="1"/>
          <p:nvPr/>
        </p:nvSpPr>
        <p:spPr>
          <a:xfrm>
            <a:off x="5989800" y="393975"/>
            <a:ext cx="9849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35" name="Google Shape;135;p28"/>
          <p:cNvSpPr txBox="1"/>
          <p:nvPr>
            <p:ph idx="2" type="subTitle"/>
          </p:nvPr>
        </p:nvSpPr>
        <p:spPr>
          <a:xfrm>
            <a:off x="347472" y="533400"/>
            <a:ext cx="8796600" cy="45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Is The Predicate Applied?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9"/>
          <p:cNvSpPr txBox="1"/>
          <p:nvPr>
            <p:ph type="title"/>
          </p:nvPr>
        </p:nvSpPr>
        <p:spPr>
          <a:xfrm>
            <a:off x="347472" y="228600"/>
            <a:ext cx="87906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300"/>
              <a:t>Key Ingestion Concepts</a:t>
            </a:r>
            <a:endParaRPr sz="2300"/>
          </a:p>
        </p:txBody>
      </p:sp>
      <p:sp>
        <p:nvSpPr>
          <p:cNvPr id="141" name="Google Shape;141;p29"/>
          <p:cNvSpPr txBox="1"/>
          <p:nvPr>
            <p:ph idx="1" type="body"/>
          </p:nvPr>
        </p:nvSpPr>
        <p:spPr>
          <a:xfrm>
            <a:off x="345734" y="1124712"/>
            <a:ext cx="8798400" cy="34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The predicate is applied as early as possible</a:t>
            </a:r>
            <a:br>
              <a:rPr lang="en-US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If applied early early enough (e.g. as the first transformation)</a:t>
            </a:r>
            <a:r>
              <a:rPr lang="en-US"/>
              <a:t>,</a:t>
            </a:r>
            <a:br>
              <a:rPr lang="en-US"/>
            </a:br>
            <a:r>
              <a:rPr lang="en-US"/>
              <a:t>then records can be excluded and never pulled into the executor</a:t>
            </a:r>
            <a:br>
              <a:rPr lang="en-US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If applied late, all records might be pulled into the executor,</a:t>
            </a:r>
            <a:br>
              <a:rPr lang="en-US"/>
            </a:br>
            <a:r>
              <a:rPr lang="en-US"/>
              <a:t>after which non-matching records are discarded</a:t>
            </a:r>
            <a:br>
              <a:rPr lang="en-US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One of the most common “bugs” results from introducing transformations between the initial read and filtering transformation as we will see next</a:t>
            </a:r>
            <a:endParaRPr/>
          </a:p>
        </p:txBody>
      </p:sp>
      <p:sp>
        <p:nvSpPr>
          <p:cNvPr id="142" name="Google Shape;142;p29"/>
          <p:cNvSpPr txBox="1"/>
          <p:nvPr/>
        </p:nvSpPr>
        <p:spPr>
          <a:xfrm>
            <a:off x="5989800" y="393975"/>
            <a:ext cx="9849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43" name="Google Shape;143;p29"/>
          <p:cNvSpPr txBox="1"/>
          <p:nvPr>
            <p:ph idx="2" type="subTitle"/>
          </p:nvPr>
        </p:nvSpPr>
        <p:spPr>
          <a:xfrm>
            <a:off x="347472" y="533400"/>
            <a:ext cx="8796600" cy="45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When Is The Predicate Applied?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0"/>
          <p:cNvSpPr txBox="1"/>
          <p:nvPr>
            <p:ph type="title"/>
          </p:nvPr>
        </p:nvSpPr>
        <p:spPr>
          <a:xfrm>
            <a:off x="347472" y="228600"/>
            <a:ext cx="87906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300"/>
              <a:t>Key Ingestion Concepts</a:t>
            </a:r>
            <a:endParaRPr sz="2300"/>
          </a:p>
        </p:txBody>
      </p:sp>
      <p:sp>
        <p:nvSpPr>
          <p:cNvPr id="149" name="Google Shape;149;p30"/>
          <p:cNvSpPr txBox="1"/>
          <p:nvPr/>
        </p:nvSpPr>
        <p:spPr>
          <a:xfrm>
            <a:off x="5989800" y="393975"/>
            <a:ext cx="9849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50" name="Google Shape;150;p30"/>
          <p:cNvSpPr txBox="1"/>
          <p:nvPr>
            <p:ph idx="2" type="subTitle"/>
          </p:nvPr>
        </p:nvSpPr>
        <p:spPr>
          <a:xfrm>
            <a:off x="347472" y="533400"/>
            <a:ext cx="8796600" cy="45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Predicate Pushdown w/PostgreSQL</a:t>
            </a:r>
            <a:endParaRPr/>
          </a:p>
        </p:txBody>
      </p:sp>
      <p:sp>
        <p:nvSpPr>
          <p:cNvPr id="151" name="Google Shape;151;p30"/>
          <p:cNvSpPr txBox="1"/>
          <p:nvPr>
            <p:ph idx="1" type="body"/>
          </p:nvPr>
        </p:nvSpPr>
        <p:spPr>
          <a:xfrm>
            <a:off x="345734" y="1124712"/>
            <a:ext cx="8798400" cy="3443100"/>
          </a:xfrm>
          <a:prstGeom prst="rect">
            <a:avLst/>
          </a:prstGeom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</a:t>
            </a:r>
            <a:r>
              <a:rPr lang="en-US"/>
              <a:t>ee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Experiment #8342</a:t>
            </a:r>
            <a:br>
              <a:rPr lang="en-US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Contrast </a:t>
            </a:r>
            <a:r>
              <a:rPr b="1" lang="en-US"/>
              <a:t>Step B</a:t>
            </a:r>
            <a:r>
              <a:rPr lang="en-US"/>
              <a:t> </a:t>
            </a:r>
            <a:r>
              <a:rPr lang="en-US"/>
              <a:t>and </a:t>
            </a:r>
            <a:r>
              <a:rPr b="1" lang="en-US"/>
              <a:t>Step C</a:t>
            </a:r>
            <a:r>
              <a:rPr lang="en-US"/>
              <a:t> which query a table with 1M records</a:t>
            </a:r>
            <a:br>
              <a:rPr lang="en-US"/>
            </a:b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-US"/>
              <a:t>Note the one line code difference between each command</a:t>
            </a:r>
            <a:br>
              <a:rPr lang="en-US"/>
            </a:b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-US"/>
              <a:t>Note the execution duration of both commands</a:t>
            </a:r>
            <a:br>
              <a:rPr lang="en-US"/>
            </a:b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-US"/>
              <a:t>In the </a:t>
            </a:r>
            <a:r>
              <a:rPr b="1" lang="en-US"/>
              <a:t>Spark UI</a:t>
            </a:r>
            <a:r>
              <a:rPr lang="en-US"/>
              <a:t>, </a:t>
            </a:r>
            <a:r>
              <a:rPr b="1" lang="en-US"/>
              <a:t>Query Details</a:t>
            </a:r>
            <a:endParaRPr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N</a:t>
            </a:r>
            <a:r>
              <a:rPr lang="en-US"/>
              <a:t>ote how many records were  returned by</a:t>
            </a:r>
            <a:r>
              <a:rPr lang="en-US"/>
              <a:t> </a:t>
            </a:r>
            <a:r>
              <a:rPr lang="en-US"/>
              <a:t>t</a:t>
            </a:r>
            <a:r>
              <a:rPr lang="en-US"/>
              <a:t>he </a:t>
            </a:r>
            <a:r>
              <a:rPr b="1" lang="en-US"/>
              <a:t>Scan JDBCRelation</a:t>
            </a:r>
            <a:endParaRPr b="1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In the </a:t>
            </a:r>
            <a:r>
              <a:rPr b="1" lang="en-US"/>
              <a:t>Physical Plan</a:t>
            </a:r>
            <a:r>
              <a:rPr lang="en-US"/>
              <a:t>, note the values passed to the </a:t>
            </a:r>
            <a:r>
              <a:rPr b="1" lang="en-US"/>
              <a:t>PushedFilters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31"/>
          <p:cNvPicPr preferRelativeResize="0"/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6455200" y="1658375"/>
            <a:ext cx="2688800" cy="3485124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31"/>
          <p:cNvSpPr txBox="1"/>
          <p:nvPr>
            <p:ph type="title"/>
          </p:nvPr>
        </p:nvSpPr>
        <p:spPr>
          <a:xfrm>
            <a:off x="347472" y="228600"/>
            <a:ext cx="87906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300"/>
              <a:t>Key Ingestion Concepts</a:t>
            </a:r>
            <a:endParaRPr sz="2300"/>
          </a:p>
        </p:txBody>
      </p:sp>
      <p:sp>
        <p:nvSpPr>
          <p:cNvPr id="158" name="Google Shape;158;p31"/>
          <p:cNvSpPr txBox="1"/>
          <p:nvPr>
            <p:ph idx="1" type="body"/>
          </p:nvPr>
        </p:nvSpPr>
        <p:spPr>
          <a:xfrm>
            <a:off x="345734" y="1124712"/>
            <a:ext cx="8798400" cy="34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One common performance problem is the crippling of the predicate</a:t>
            </a:r>
            <a:br>
              <a:rPr lang="en-US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This often happens when refactoring existing code where</a:t>
            </a:r>
            <a:br>
              <a:rPr lang="en-US"/>
            </a:br>
            <a:r>
              <a:rPr lang="en-US"/>
              <a:t>the full context of the Spark query might get lost</a:t>
            </a:r>
            <a:br>
              <a:rPr lang="en-US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In nearly all cases, it is the result of introducing</a:t>
            </a:r>
            <a:br>
              <a:rPr lang="en-US"/>
            </a:br>
            <a:r>
              <a:rPr lang="en-US"/>
              <a:t>operations between the </a:t>
            </a:r>
            <a:r>
              <a:rPr b="1" lang="en-US"/>
              <a:t>read</a:t>
            </a:r>
            <a:r>
              <a:rPr lang="en-US"/>
              <a:t> and the </a:t>
            </a:r>
            <a:r>
              <a:rPr b="1" lang="en-US"/>
              <a:t>filter </a:t>
            </a:r>
            <a:r>
              <a:rPr lang="en-US"/>
              <a:t>with</a:t>
            </a:r>
            <a:br>
              <a:rPr lang="en-US"/>
            </a:br>
            <a:r>
              <a:rPr lang="en-US"/>
              <a:t>unintended</a:t>
            </a:r>
            <a:r>
              <a:rPr lang="en-US"/>
              <a:t> side effects</a:t>
            </a:r>
            <a:br>
              <a:rPr lang="en-US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They can be recognized before and after the code change,</a:t>
            </a:r>
            <a:br>
              <a:rPr lang="en-US"/>
            </a:br>
            <a:r>
              <a:rPr lang="en-US"/>
              <a:t>but a review of the query should become standard practice</a:t>
            </a:r>
            <a:endParaRPr/>
          </a:p>
        </p:txBody>
      </p:sp>
      <p:sp>
        <p:nvSpPr>
          <p:cNvPr id="159" name="Google Shape;159;p31"/>
          <p:cNvSpPr txBox="1"/>
          <p:nvPr/>
        </p:nvSpPr>
        <p:spPr>
          <a:xfrm>
            <a:off x="5989800" y="393975"/>
            <a:ext cx="9849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60" name="Google Shape;160;p31"/>
          <p:cNvSpPr txBox="1"/>
          <p:nvPr>
            <p:ph idx="2" type="subTitle"/>
          </p:nvPr>
        </p:nvSpPr>
        <p:spPr>
          <a:xfrm>
            <a:off x="347472" y="533400"/>
            <a:ext cx="8796600" cy="45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Crippling the Predicate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2"/>
          <p:cNvSpPr txBox="1"/>
          <p:nvPr>
            <p:ph type="title"/>
          </p:nvPr>
        </p:nvSpPr>
        <p:spPr>
          <a:xfrm>
            <a:off x="347472" y="228600"/>
            <a:ext cx="87906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300"/>
              <a:t>Key Ingestion Concepts</a:t>
            </a:r>
            <a:endParaRPr sz="2300"/>
          </a:p>
        </p:txBody>
      </p:sp>
      <p:sp>
        <p:nvSpPr>
          <p:cNvPr id="166" name="Google Shape;166;p32"/>
          <p:cNvSpPr txBox="1"/>
          <p:nvPr>
            <p:ph idx="4294967295" type="body"/>
          </p:nvPr>
        </p:nvSpPr>
        <p:spPr>
          <a:xfrm>
            <a:off x="345734" y="1124712"/>
            <a:ext cx="8798400" cy="34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See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Experiment #8342</a:t>
            </a:r>
            <a:br>
              <a:rPr lang="en-US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Contrast </a:t>
            </a:r>
            <a:r>
              <a:rPr b="1" lang="en-US"/>
              <a:t>Step D</a:t>
            </a:r>
            <a:r>
              <a:rPr lang="en-US"/>
              <a:t> with  </a:t>
            </a:r>
            <a:r>
              <a:rPr b="1" lang="en-US"/>
              <a:t>Steps B </a:t>
            </a:r>
            <a:r>
              <a:rPr lang="en-US"/>
              <a:t>&amp;</a:t>
            </a:r>
            <a:r>
              <a:rPr b="1" lang="en-US"/>
              <a:t> C</a:t>
            </a:r>
            <a:br>
              <a:rPr lang="en-US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Performance wise, which step (</a:t>
            </a:r>
            <a:r>
              <a:rPr b="1" lang="en-US"/>
              <a:t>B</a:t>
            </a:r>
            <a:r>
              <a:rPr lang="en-US"/>
              <a:t> vs </a:t>
            </a:r>
            <a:r>
              <a:rPr b="1" lang="en-US"/>
              <a:t>C</a:t>
            </a:r>
            <a:r>
              <a:rPr lang="en-US"/>
              <a:t>) does</a:t>
            </a:r>
            <a:br>
              <a:rPr lang="en-US"/>
            </a:br>
            <a:r>
              <a:rPr b="1" lang="en-US"/>
              <a:t>Step D</a:t>
            </a:r>
            <a:r>
              <a:rPr lang="en-US"/>
              <a:t> most closely resemble?</a:t>
            </a:r>
            <a:br>
              <a:rPr lang="en-US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What has changed in the code?</a:t>
            </a:r>
            <a:br>
              <a:rPr lang="en-US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What has changed in the </a:t>
            </a:r>
            <a:r>
              <a:rPr b="1" lang="en-US"/>
              <a:t>Query Details</a:t>
            </a:r>
            <a:r>
              <a:rPr lang="en-US"/>
              <a:t>?</a:t>
            </a:r>
            <a:br>
              <a:rPr lang="en-US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What has changed in the </a:t>
            </a:r>
            <a:r>
              <a:rPr b="1" lang="en-US"/>
              <a:t>Physical Plan</a:t>
            </a:r>
            <a:r>
              <a:rPr lang="en-US"/>
              <a:t>?</a:t>
            </a:r>
            <a:endParaRPr/>
          </a:p>
        </p:txBody>
      </p:sp>
      <p:sp>
        <p:nvSpPr>
          <p:cNvPr id="167" name="Google Shape;167;p32"/>
          <p:cNvSpPr txBox="1"/>
          <p:nvPr/>
        </p:nvSpPr>
        <p:spPr>
          <a:xfrm>
            <a:off x="5989800" y="393975"/>
            <a:ext cx="9849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68" name="Google Shape;168;p32"/>
          <p:cNvSpPr txBox="1"/>
          <p:nvPr>
            <p:ph idx="2" type="subTitle"/>
          </p:nvPr>
        </p:nvSpPr>
        <p:spPr>
          <a:xfrm>
            <a:off x="347472" y="533400"/>
            <a:ext cx="8796600" cy="45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Crippling the Predicate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3"/>
          <p:cNvSpPr txBox="1"/>
          <p:nvPr>
            <p:ph type="title"/>
          </p:nvPr>
        </p:nvSpPr>
        <p:spPr>
          <a:xfrm>
            <a:off x="347472" y="228600"/>
            <a:ext cx="87906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300"/>
              <a:t>Key Ingestion Concepts</a:t>
            </a:r>
            <a:endParaRPr sz="2300"/>
          </a:p>
        </p:txBody>
      </p:sp>
      <p:sp>
        <p:nvSpPr>
          <p:cNvPr id="174" name="Google Shape;174;p33"/>
          <p:cNvSpPr txBox="1"/>
          <p:nvPr>
            <p:ph idx="1" type="body"/>
          </p:nvPr>
        </p:nvSpPr>
        <p:spPr>
          <a:xfrm>
            <a:off x="345734" y="1124712"/>
            <a:ext cx="8798400" cy="34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Filters are not the only “predicate” that can be pushed down</a:t>
            </a:r>
            <a:br>
              <a:rPr lang="en-US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Column selection can also be pushed down</a:t>
            </a:r>
            <a:endParaRPr/>
          </a:p>
          <a:p>
            <a:pPr indent="-330200" lvl="1" marL="914400" rtl="0" algn="l">
              <a:spcBef>
                <a:spcPts val="400"/>
              </a:spcBef>
              <a:spcAft>
                <a:spcPts val="0"/>
              </a:spcAft>
              <a:buSzPts val="1600"/>
              <a:buChar char="■"/>
            </a:pPr>
            <a:r>
              <a:rPr lang="en-US"/>
              <a:t>With a database like </a:t>
            </a:r>
            <a:r>
              <a:rPr lang="en-US"/>
              <a:t>PostgreSQL</a:t>
            </a:r>
            <a:r>
              <a:rPr lang="en-US"/>
              <a:t>, this is done with a </a:t>
            </a:r>
            <a:r>
              <a:rPr b="1" lang="en-US"/>
              <a:t>SELECT</a:t>
            </a:r>
            <a:r>
              <a:rPr lang="en-US"/>
              <a:t> statement</a:t>
            </a:r>
            <a:endParaRPr/>
          </a:p>
          <a:p>
            <a:pPr indent="-330200" lvl="1" marL="914400" rtl="0" algn="l">
              <a:spcBef>
                <a:spcPts val="400"/>
              </a:spcBef>
              <a:spcAft>
                <a:spcPts val="0"/>
              </a:spcAft>
              <a:buSzPts val="1600"/>
              <a:buChar char="■"/>
            </a:pPr>
            <a:r>
              <a:rPr lang="en-US"/>
              <a:t>For files, we require a </a:t>
            </a:r>
            <a:r>
              <a:rPr b="1" lang="en-US"/>
              <a:t>Columnar File Format</a:t>
            </a:r>
            <a:br>
              <a:rPr lang="en-US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What </a:t>
            </a:r>
            <a:r>
              <a:rPr lang="en-US"/>
              <a:t>constitutes</a:t>
            </a:r>
            <a:r>
              <a:rPr lang="en-US"/>
              <a:t> a “Columnar File Format?”</a:t>
            </a:r>
            <a:endParaRPr/>
          </a:p>
          <a:p>
            <a:pPr indent="-330200" lvl="1" marL="914400" rtl="0" algn="l">
              <a:spcBef>
                <a:spcPts val="400"/>
              </a:spcBef>
              <a:spcAft>
                <a:spcPts val="0"/>
              </a:spcAft>
              <a:buSzPts val="1600"/>
              <a:buChar char="■"/>
            </a:pPr>
            <a:r>
              <a:rPr lang="en-US"/>
              <a:t>Textbook Definition: </a:t>
            </a:r>
            <a:r>
              <a:rPr b="1" lang="en-US"/>
              <a:t>Data is stored by column, not by row</a:t>
            </a:r>
            <a:endParaRPr/>
          </a:p>
          <a:p>
            <a:pPr indent="-330200" lvl="1" marL="914400" rtl="0" algn="l">
              <a:spcBef>
                <a:spcPts val="400"/>
              </a:spcBef>
              <a:spcAft>
                <a:spcPts val="0"/>
              </a:spcAft>
              <a:buSzPts val="1600"/>
              <a:buChar char="■"/>
            </a:pPr>
            <a:r>
              <a:rPr lang="en-US"/>
              <a:t>Examples include Delta, Parquet, and ORC</a:t>
            </a:r>
            <a:br>
              <a:rPr lang="en-US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Compared to Row-Based File formats that store data by row</a:t>
            </a:r>
            <a:endParaRPr/>
          </a:p>
          <a:p>
            <a:pPr indent="-330200" lvl="1" marL="914400" rtl="0" algn="l">
              <a:spcBef>
                <a:spcPts val="400"/>
              </a:spcBef>
              <a:spcAft>
                <a:spcPts val="0"/>
              </a:spcAft>
              <a:buSzPts val="1600"/>
              <a:buChar char="■"/>
            </a:pPr>
            <a:r>
              <a:rPr lang="en-US"/>
              <a:t>Examples include CSV, TSV, JSON, and AVRO</a:t>
            </a:r>
            <a:endParaRPr/>
          </a:p>
        </p:txBody>
      </p:sp>
      <p:sp>
        <p:nvSpPr>
          <p:cNvPr id="175" name="Google Shape;175;p33"/>
          <p:cNvSpPr txBox="1"/>
          <p:nvPr/>
        </p:nvSpPr>
        <p:spPr>
          <a:xfrm>
            <a:off x="5989800" y="393975"/>
            <a:ext cx="9849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76" name="Google Shape;176;p33"/>
          <p:cNvSpPr txBox="1"/>
          <p:nvPr>
            <p:ph idx="2" type="subTitle"/>
          </p:nvPr>
        </p:nvSpPr>
        <p:spPr>
          <a:xfrm>
            <a:off x="347472" y="533400"/>
            <a:ext cx="8796600" cy="45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Columnar Data Formats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4"/>
          <p:cNvSpPr txBox="1"/>
          <p:nvPr>
            <p:ph type="title"/>
          </p:nvPr>
        </p:nvSpPr>
        <p:spPr>
          <a:xfrm>
            <a:off x="347472" y="228600"/>
            <a:ext cx="87906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300"/>
              <a:t>Key Ingestion Concepts</a:t>
            </a:r>
            <a:endParaRPr sz="2300"/>
          </a:p>
        </p:txBody>
      </p:sp>
      <p:sp>
        <p:nvSpPr>
          <p:cNvPr id="182" name="Google Shape;182;p34"/>
          <p:cNvSpPr txBox="1"/>
          <p:nvPr>
            <p:ph idx="4294967295" type="body"/>
          </p:nvPr>
        </p:nvSpPr>
        <p:spPr>
          <a:xfrm>
            <a:off x="457200" y="990600"/>
            <a:ext cx="7543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2"/>
                </a:solidFill>
              </a:rPr>
              <a:t>Row-Based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83" name="Google Shape;183;p34"/>
          <p:cNvSpPr txBox="1"/>
          <p:nvPr/>
        </p:nvSpPr>
        <p:spPr>
          <a:xfrm>
            <a:off x="5989800" y="393975"/>
            <a:ext cx="9849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Barlow"/>
              <a:ea typeface="Barlow"/>
              <a:cs typeface="Barlow"/>
              <a:sym typeface="Barlow"/>
            </a:endParaRPr>
          </a:p>
        </p:txBody>
      </p:sp>
      <p:graphicFrame>
        <p:nvGraphicFramePr>
          <p:cNvPr id="184" name="Google Shape;184;p34"/>
          <p:cNvGraphicFramePr/>
          <p:nvPr/>
        </p:nvGraphicFramePr>
        <p:xfrm>
          <a:off x="457200" y="1403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{D3333768-2C2F-4200-AD83-56E6B4FEB672}</a:tableStyleId>
              </a:tblPr>
              <a:tblGrid>
                <a:gridCol w="1519600"/>
                <a:gridCol w="1516200"/>
                <a:gridCol w="1517900"/>
                <a:gridCol w="1517900"/>
                <a:gridCol w="151790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rgbClr val="FFFFFF"/>
                          </a:solidFill>
                        </a:rPr>
                        <a:t>name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rgbClr val="FFFFFF"/>
                          </a:solidFill>
                        </a:rPr>
                        <a:t>color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rgbClr val="FFFFFF"/>
                          </a:solidFill>
                        </a:rPr>
                        <a:t>city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rgbClr val="FFFFFF"/>
                          </a:solidFill>
                        </a:rPr>
                        <a:t>age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solidFill>
                      <a:schemeClr val="accent2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rgbClr val="FFFFFF"/>
                          </a:solidFill>
                        </a:rPr>
                        <a:t>Row 1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Tom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red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Chicago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32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rgbClr val="FFFFFF"/>
                          </a:solidFill>
                        </a:rPr>
                        <a:t>Row 2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Sally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blue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Paris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87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rgbClr val="FFFFFF"/>
                          </a:solidFill>
                        </a:rPr>
                        <a:t>Row 3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Mike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green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London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20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rgbClr val="FFFFFF"/>
                          </a:solidFill>
                        </a:rPr>
                        <a:t>Row 4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Mary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yellow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Fresno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55</a:t>
                      </a:r>
                      <a:endParaRPr sz="11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graphicFrame>
        <p:nvGraphicFramePr>
          <p:cNvPr id="185" name="Google Shape;185;p34"/>
          <p:cNvGraphicFramePr/>
          <p:nvPr/>
        </p:nvGraphicFramePr>
        <p:xfrm>
          <a:off x="457200" y="3384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{D3333768-2C2F-4200-AD83-56E6B4FEB672}</a:tableStyleId>
              </a:tblPr>
              <a:tblGrid>
                <a:gridCol w="1517900"/>
                <a:gridCol w="1517900"/>
                <a:gridCol w="1517900"/>
                <a:gridCol w="1517900"/>
                <a:gridCol w="151790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rgbClr val="FFFFFF"/>
                          </a:solidFill>
                        </a:rPr>
                        <a:t>Row 1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rgbClr val="FFFFFF"/>
                          </a:solidFill>
                        </a:rPr>
                        <a:t>Row 2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rgbClr val="FFFFFF"/>
                          </a:solidFill>
                        </a:rPr>
                        <a:t>Row 3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rgbClr val="FFFFFF"/>
                          </a:solidFill>
                        </a:rPr>
                        <a:t>Row 4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solidFill>
                      <a:schemeClr val="accent5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rgbClr val="FFFFFF"/>
                          </a:solidFill>
                        </a:rPr>
                        <a:t>name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Tom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Sally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Mike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Mary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rgbClr val="FFFFFF"/>
                          </a:solidFill>
                        </a:rPr>
                        <a:t>color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red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blue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green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yellow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rgbClr val="FFFFFF"/>
                          </a:solidFill>
                        </a:rPr>
                        <a:t>city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Chicago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Paris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London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Fresno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rgbClr val="FFFFFF"/>
                          </a:solidFill>
                        </a:rPr>
                        <a:t>age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32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87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20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55</a:t>
                      </a:r>
                      <a:endParaRPr sz="11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sp>
        <p:nvSpPr>
          <p:cNvPr id="186" name="Google Shape;186;p34"/>
          <p:cNvSpPr txBox="1"/>
          <p:nvPr>
            <p:ph idx="1" type="subTitle"/>
          </p:nvPr>
        </p:nvSpPr>
        <p:spPr>
          <a:xfrm>
            <a:off x="347472" y="533400"/>
            <a:ext cx="8796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 Example: Columnar vs Row-Based</a:t>
            </a:r>
            <a:endParaRPr/>
          </a:p>
        </p:txBody>
      </p:sp>
      <p:sp>
        <p:nvSpPr>
          <p:cNvPr id="187" name="Google Shape;187;p34"/>
          <p:cNvSpPr/>
          <p:nvPr/>
        </p:nvSpPr>
        <p:spPr>
          <a:xfrm>
            <a:off x="7616952" y="1450800"/>
            <a:ext cx="1444800" cy="7590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F0000"/>
                </a:solidFill>
              </a:rPr>
              <a:t>Reads Row #1</a:t>
            </a:r>
            <a:endParaRPr b="1" sz="1000">
              <a:solidFill>
                <a:srgbClr val="FF0000"/>
              </a:solidFill>
            </a:endParaRPr>
          </a:p>
        </p:txBody>
      </p:sp>
      <p:sp>
        <p:nvSpPr>
          <p:cNvPr id="188" name="Google Shape;188;p34"/>
          <p:cNvSpPr/>
          <p:nvPr/>
        </p:nvSpPr>
        <p:spPr>
          <a:xfrm>
            <a:off x="7620000" y="3429000"/>
            <a:ext cx="1447800" cy="7620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F0000"/>
                </a:solidFill>
              </a:rPr>
              <a:t>Reads the “name” column</a:t>
            </a:r>
            <a:endParaRPr b="1" sz="1000">
              <a:solidFill>
                <a:srgbClr val="FF0000"/>
              </a:solidFill>
            </a:endParaRPr>
          </a:p>
        </p:txBody>
      </p:sp>
      <p:sp>
        <p:nvSpPr>
          <p:cNvPr id="189" name="Google Shape;189;p34"/>
          <p:cNvSpPr txBox="1"/>
          <p:nvPr>
            <p:ph idx="4294967295" type="body"/>
          </p:nvPr>
        </p:nvSpPr>
        <p:spPr>
          <a:xfrm>
            <a:off x="457200" y="2971800"/>
            <a:ext cx="7543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2"/>
                </a:solidFill>
              </a:rPr>
              <a:t>Columnar</a:t>
            </a: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ptimization Theme">
  <a:themeElements>
    <a:clrScheme name="Databricks 2020">
      <a:dk1>
        <a:srgbClr val="1B3038"/>
      </a:dk1>
      <a:lt1>
        <a:srgbClr val="FFFFFF"/>
      </a:lt1>
      <a:dk2>
        <a:srgbClr val="1B5161"/>
      </a:dk2>
      <a:lt2>
        <a:srgbClr val="E7E6E6"/>
      </a:lt2>
      <a:accent1>
        <a:srgbClr val="1B3038"/>
      </a:accent1>
      <a:accent2>
        <a:srgbClr val="FF3620"/>
      </a:accent2>
      <a:accent3>
        <a:srgbClr val="1B5161"/>
      </a:accent3>
      <a:accent4>
        <a:srgbClr val="FFAB00"/>
      </a:accent4>
      <a:accent5>
        <a:srgbClr val="618793"/>
      </a:accent5>
      <a:accent6>
        <a:srgbClr val="A0ACBE"/>
      </a:accent6>
      <a:hlink>
        <a:srgbClr val="98102A"/>
      </a:hlink>
      <a:folHlink>
        <a:srgbClr val="7D531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