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Barlow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54F6233-1F77-4292-A4A7-580F9B5D7E8F}">
  <a:tblStyle styleId="{E54F6233-1F77-4292-A4A7-580F9B5D7E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font" Target="fonts/Barlow-regular.fntdata"/><Relationship Id="rId10" Type="http://schemas.openxmlformats.org/officeDocument/2006/relationships/slide" Target="slides/slide4.xml"/><Relationship Id="rId13" Type="http://schemas.openxmlformats.org/officeDocument/2006/relationships/font" Target="fonts/Barlow-italic.fntdata"/><Relationship Id="rId12" Type="http://schemas.openxmlformats.org/officeDocument/2006/relationships/font" Target="fonts/Barlow-bold.fntdata"/><Relationship Id="rId14" Type="http://schemas.openxmlformats.org/officeDocument/2006/relationships/font" Target="fonts/Barlow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072ab18f3_0_40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g9072ab18f3_0_40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6e79197b7_0_7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86e79197b7_0_7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072ab18f3_0_40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072ab18f3_0_40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you do nothing else, use Delta for columnar reads and you retain the ability to add Z-Ordered indexes later.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again, if you obfuscate the datasets with table names, you can refactor after the fact with minimal impact on the downstream consumers.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9072ab18f3_0_40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907c1dc484_0_1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g907c1dc484_0_1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" showMasterSp="0">
  <p:cSld name="Corporate Theme">
    <p:bg>
      <p:bgPr>
        <a:solidFill>
          <a:schemeClr val="accent2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person, black, holding, white&#10;&#10;Description automatically generated"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/>
          <p:nvPr>
            <p:ph type="title"/>
          </p:nvPr>
        </p:nvSpPr>
        <p:spPr>
          <a:xfrm>
            <a:off x="345735" y="2074663"/>
            <a:ext cx="8169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arlow"/>
              <a:buNone/>
              <a:defRPr sz="20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 Checkered (top)">
  <p:cSld name="Headline 04_1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61" name="Google Shape;61;p11"/>
          <p:cNvPicPr preferRelativeResize="0"/>
          <p:nvPr/>
        </p:nvPicPr>
        <p:blipFill rotWithShape="1">
          <a:blip r:embed="rId2">
            <a:alphaModFix amt="50000"/>
          </a:blip>
          <a:srcRect b="0" l="0" r="14273" t="0"/>
          <a:stretch/>
        </p:blipFill>
        <p:spPr>
          <a:xfrm flipH="1" rot="10800000">
            <a:off x="1304925" y="0"/>
            <a:ext cx="78390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 Slide">
  <p:cSld name="CUSTOM_1"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0402" y="2133688"/>
            <a:ext cx="4320494" cy="67963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/>
          <p:nvPr/>
        </p:nvSpPr>
        <p:spPr>
          <a:xfrm>
            <a:off x="0" y="4876800"/>
            <a:ext cx="1600200" cy="228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2">
  <p:cSld name="OBJECT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347472" y="228600"/>
            <a:ext cx="87906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345734" y="1124712"/>
            <a:ext cx="8798400" cy="3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3620"/>
              </a:buClr>
              <a:buSzPts val="1600"/>
              <a:buChar char="●"/>
              <a:defRPr sz="2000">
                <a:solidFill>
                  <a:srgbClr val="3A3838"/>
                </a:solidFill>
              </a:defRPr>
            </a:lvl1pPr>
            <a:lvl2pPr indent="-3302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620"/>
              </a:buClr>
              <a:buSzPts val="1600"/>
              <a:buChar char="■"/>
              <a:defRPr>
                <a:solidFill>
                  <a:srgbClr val="3A3838"/>
                </a:solidFill>
              </a:defRPr>
            </a:lvl2pPr>
            <a:lvl3pPr indent="-3302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600"/>
              <a:buChar char="●"/>
              <a:defRPr sz="1600">
                <a:solidFill>
                  <a:srgbClr val="3A3838"/>
                </a:solidFill>
              </a:defRPr>
            </a:lvl3pPr>
            <a:lvl4pPr indent="-3302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600"/>
              <a:buChar char="■"/>
              <a:defRPr sz="1600">
                <a:solidFill>
                  <a:srgbClr val="3A3838"/>
                </a:solidFill>
              </a:defRPr>
            </a:lvl4pPr>
            <a:lvl5pPr indent="-3302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620"/>
              </a:buClr>
              <a:buSzPts val="1600"/>
              <a:buChar char="●"/>
              <a:defRPr sz="1600">
                <a:solidFill>
                  <a:srgbClr val="3A3838"/>
                </a:solidFill>
              </a:defRPr>
            </a:lvl5pPr>
            <a:lvl6pPr indent="-3302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620"/>
              </a:buClr>
              <a:buSzPts val="1600"/>
              <a:buChar char="■"/>
              <a:defRPr sz="1600">
                <a:solidFill>
                  <a:srgbClr val="3A3838"/>
                </a:solidFill>
              </a:defRPr>
            </a:lvl6pPr>
            <a:lvl7pPr indent="-3302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600"/>
              <a:buChar char="●"/>
              <a:defRPr sz="1600">
                <a:solidFill>
                  <a:srgbClr val="3A3838"/>
                </a:solidFill>
              </a:defRPr>
            </a:lvl7pPr>
            <a:lvl8pPr indent="-3302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600"/>
              <a:buChar char="■"/>
              <a:defRPr sz="1600">
                <a:solidFill>
                  <a:srgbClr val="3A3838"/>
                </a:solidFill>
              </a:defRPr>
            </a:lvl8pPr>
            <a:lvl9pPr indent="-3302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620"/>
              </a:buClr>
              <a:buSzPts val="1600"/>
              <a:buChar char="●"/>
              <a:defRPr sz="1600">
                <a:solidFill>
                  <a:srgbClr val="3A3838"/>
                </a:solidFill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2" type="subTitle"/>
          </p:nvPr>
        </p:nvSpPr>
        <p:spPr>
          <a:xfrm>
            <a:off x="347472" y="533400"/>
            <a:ext cx="8796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 Only_1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47472" y="228600"/>
            <a:ext cx="87906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" type="subTitle"/>
          </p:nvPr>
        </p:nvSpPr>
        <p:spPr>
          <a:xfrm>
            <a:off x="347472" y="533400"/>
            <a:ext cx="8796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hite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01" showMasterSp="0" type="titleOnly">
  <p:cSld name="TITLE_ONLY">
    <p:bg>
      <p:bgPr>
        <a:solidFill>
          <a:schemeClr val="accent2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person, black, holding, white&#10;&#10;Description automatically generated" id="76" name="Google Shape;76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>
            <p:ph type="title"/>
          </p:nvPr>
        </p:nvSpPr>
        <p:spPr>
          <a:xfrm>
            <a:off x="345735" y="2074663"/>
            <a:ext cx="8169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616" y="4761292"/>
            <a:ext cx="1001269" cy="157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Content - White Checkered (bottom) 1">
  <p:cSld name="Headline 04_1_1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80" name="Google Shape;80;p17"/>
          <p:cNvPicPr preferRelativeResize="0"/>
          <p:nvPr/>
        </p:nvPicPr>
        <p:blipFill rotWithShape="1">
          <a:blip r:embed="rId2">
            <a:alphaModFix amt="50000"/>
          </a:blip>
          <a:srcRect b="0" l="0" r="14273" t="0"/>
          <a:stretch/>
        </p:blipFill>
        <p:spPr>
          <a:xfrm>
            <a:off x="1304925" y="0"/>
            <a:ext cx="78390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>
            <p:ph type="title"/>
          </p:nvPr>
        </p:nvSpPr>
        <p:spPr>
          <a:xfrm>
            <a:off x="347472" y="228600"/>
            <a:ext cx="87906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45734" y="1124712"/>
            <a:ext cx="8798400" cy="3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000"/>
            </a:lvl1pPr>
            <a:lvl2pPr indent="-3302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/>
            </a:lvl2pPr>
            <a:lvl3pPr indent="-3302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302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 sz="1600"/>
            </a:lvl4pPr>
            <a:lvl5pPr indent="-3302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302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 sz="1600"/>
            </a:lvl8pPr>
            <a:lvl9pPr indent="-3302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1600"/>
            </a:lvl9pPr>
          </a:lstStyle>
          <a:p/>
        </p:txBody>
      </p:sp>
      <p:sp>
        <p:nvSpPr>
          <p:cNvPr id="83" name="Google Shape;83;p17"/>
          <p:cNvSpPr txBox="1"/>
          <p:nvPr>
            <p:ph idx="2" type="subTitle"/>
          </p:nvPr>
        </p:nvSpPr>
        <p:spPr>
          <a:xfrm>
            <a:off x="347472" y="533400"/>
            <a:ext cx="8796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Title Only_1_1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 1">
  <p:cSld name="Two Column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Google Shape;86;p19"/>
          <p:cNvCxnSpPr/>
          <p:nvPr/>
        </p:nvCxnSpPr>
        <p:spPr>
          <a:xfrm>
            <a:off x="4476584" y="1189435"/>
            <a:ext cx="0" cy="3442800"/>
          </a:xfrm>
          <a:prstGeom prst="straightConnector1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4740842" y="1124712"/>
            <a:ext cx="40497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/>
            </a:lvl2pPr>
            <a:lvl3pPr indent="-3302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/>
            </a:lvl3pPr>
            <a:lvl4pPr indent="-3302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/>
            </a:lvl4pPr>
            <a:lvl5pPr indent="-3302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/>
            </a:lvl5pPr>
            <a:lvl6pPr indent="-3302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/>
            </a:lvl6pPr>
            <a:lvl7pPr indent="-3302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/>
            </a:lvl7pPr>
            <a:lvl8pPr indent="-3302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/>
            </a:lvl8pPr>
            <a:lvl9pPr indent="-3302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345733" y="1124712"/>
            <a:ext cx="40497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/>
            </a:lvl2pPr>
            <a:lvl3pPr indent="-3302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/>
            </a:lvl3pPr>
            <a:lvl4pPr indent="-3302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/>
            </a:lvl4pPr>
            <a:lvl5pPr indent="-3302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/>
            </a:lvl5pPr>
            <a:lvl6pPr indent="-3302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/>
            </a:lvl6pPr>
            <a:lvl7pPr indent="-3302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/>
            </a:lvl7pPr>
            <a:lvl8pPr indent="-3302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/>
            </a:lvl8pPr>
            <a:lvl9pPr indent="-3302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type="title"/>
          </p:nvPr>
        </p:nvSpPr>
        <p:spPr>
          <a:xfrm>
            <a:off x="347472" y="228600"/>
            <a:ext cx="87906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3" type="subTitle"/>
          </p:nvPr>
        </p:nvSpPr>
        <p:spPr>
          <a:xfrm>
            <a:off x="347472" y="533400"/>
            <a:ext cx="8796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rporate Theme" showMasterSp="0">
  <p:cSld name="Corporate Theme_1">
    <p:bg>
      <p:bgPr>
        <a:solidFill>
          <a:schemeClr val="dk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0402" y="2133688"/>
            <a:ext cx="4320494" cy="679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0" y="228600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Content - White Checkered (top) 1">
  <p:cSld name="Headline 04_1_2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94" name="Google Shape;94;p21"/>
          <p:cNvPicPr preferRelativeResize="0"/>
          <p:nvPr/>
        </p:nvPicPr>
        <p:blipFill rotWithShape="1">
          <a:blip r:embed="rId2">
            <a:alphaModFix amt="50000"/>
          </a:blip>
          <a:srcRect b="0" l="0" r="14273" t="0"/>
          <a:stretch/>
        </p:blipFill>
        <p:spPr>
          <a:xfrm flipH="1" rot="10800000">
            <a:off x="1304925" y="0"/>
            <a:ext cx="78390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1"/>
          <p:cNvSpPr txBox="1"/>
          <p:nvPr>
            <p:ph type="title"/>
          </p:nvPr>
        </p:nvSpPr>
        <p:spPr>
          <a:xfrm>
            <a:off x="347472" y="228600"/>
            <a:ext cx="87906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1" type="body"/>
          </p:nvPr>
        </p:nvSpPr>
        <p:spPr>
          <a:xfrm>
            <a:off x="345734" y="1124712"/>
            <a:ext cx="8798400" cy="3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000"/>
            </a:lvl1pPr>
            <a:lvl2pPr indent="-3302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/>
            </a:lvl2pPr>
            <a:lvl3pPr indent="-3302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302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 sz="1600"/>
            </a:lvl4pPr>
            <a:lvl5pPr indent="-3302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302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 sz="1600"/>
            </a:lvl8pPr>
            <a:lvl9pPr indent="-3302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1600"/>
            </a:lvl9pPr>
          </a:lstStyle>
          <a:p/>
        </p:txBody>
      </p:sp>
      <p:sp>
        <p:nvSpPr>
          <p:cNvPr id="97" name="Google Shape;97;p21"/>
          <p:cNvSpPr txBox="1"/>
          <p:nvPr>
            <p:ph idx="2" type="subTitle"/>
          </p:nvPr>
        </p:nvSpPr>
        <p:spPr>
          <a:xfrm>
            <a:off x="347472" y="533400"/>
            <a:ext cx="8796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OBJECT_2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/>
          <p:nvPr>
            <p:ph type="title"/>
          </p:nvPr>
        </p:nvSpPr>
        <p:spPr>
          <a:xfrm>
            <a:off x="347472" y="228600"/>
            <a:ext cx="87906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2"/>
          <p:cNvSpPr txBox="1"/>
          <p:nvPr>
            <p:ph idx="1" type="body"/>
          </p:nvPr>
        </p:nvSpPr>
        <p:spPr>
          <a:xfrm>
            <a:off x="345734" y="1124712"/>
            <a:ext cx="8798400" cy="3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3620"/>
              </a:buClr>
              <a:buSzPts val="1600"/>
              <a:buChar char="●"/>
              <a:defRPr sz="2000">
                <a:solidFill>
                  <a:srgbClr val="3A3838"/>
                </a:solidFill>
              </a:defRPr>
            </a:lvl1pPr>
            <a:lvl2pPr indent="-3302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620"/>
              </a:buClr>
              <a:buSzPts val="1600"/>
              <a:buChar char="■"/>
              <a:defRPr>
                <a:solidFill>
                  <a:srgbClr val="3A3838"/>
                </a:solidFill>
              </a:defRPr>
            </a:lvl2pPr>
            <a:lvl3pPr indent="-3302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600"/>
              <a:buChar char="●"/>
              <a:defRPr sz="1600">
                <a:solidFill>
                  <a:srgbClr val="3A3838"/>
                </a:solidFill>
              </a:defRPr>
            </a:lvl3pPr>
            <a:lvl4pPr indent="-3302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600"/>
              <a:buChar char="■"/>
              <a:defRPr sz="1600">
                <a:solidFill>
                  <a:srgbClr val="3A3838"/>
                </a:solidFill>
              </a:defRPr>
            </a:lvl4pPr>
            <a:lvl5pPr indent="-3302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620"/>
              </a:buClr>
              <a:buSzPts val="1600"/>
              <a:buChar char="●"/>
              <a:defRPr sz="1600">
                <a:solidFill>
                  <a:srgbClr val="3A3838"/>
                </a:solidFill>
              </a:defRPr>
            </a:lvl5pPr>
            <a:lvl6pPr indent="-3302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620"/>
              </a:buClr>
              <a:buSzPts val="1600"/>
              <a:buChar char="■"/>
              <a:defRPr sz="1600">
                <a:solidFill>
                  <a:srgbClr val="3A3838"/>
                </a:solidFill>
              </a:defRPr>
            </a:lvl6pPr>
            <a:lvl7pPr indent="-3302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600"/>
              <a:buChar char="●"/>
              <a:defRPr sz="1600">
                <a:solidFill>
                  <a:srgbClr val="3A3838"/>
                </a:solidFill>
              </a:defRPr>
            </a:lvl7pPr>
            <a:lvl8pPr indent="-3302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600"/>
              <a:buChar char="■"/>
              <a:defRPr sz="1600">
                <a:solidFill>
                  <a:srgbClr val="3A3838"/>
                </a:solidFill>
              </a:defRPr>
            </a:lvl8pPr>
            <a:lvl9pPr indent="-3302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620"/>
              </a:buClr>
              <a:buSzPts val="1600"/>
              <a:buChar char="●"/>
              <a:defRPr sz="1600">
                <a:solidFill>
                  <a:srgbClr val="3A3838"/>
                </a:solidFill>
              </a:defRPr>
            </a:lvl9pPr>
          </a:lstStyle>
          <a:p/>
        </p:txBody>
      </p:sp>
      <p:sp>
        <p:nvSpPr>
          <p:cNvPr id="101" name="Google Shape;101;p22"/>
          <p:cNvSpPr txBox="1"/>
          <p:nvPr>
            <p:ph idx="2" type="subTitle"/>
          </p:nvPr>
        </p:nvSpPr>
        <p:spPr>
          <a:xfrm>
            <a:off x="347472" y="533400"/>
            <a:ext cx="8796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3">
  <p:cSld name="OBJECT_3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>
            <p:ph type="title"/>
          </p:nvPr>
        </p:nvSpPr>
        <p:spPr>
          <a:xfrm>
            <a:off x="347472" y="228600"/>
            <a:ext cx="87906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345734" y="1124712"/>
            <a:ext cx="8798400" cy="3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3620"/>
              </a:buClr>
              <a:buSzPts val="1600"/>
              <a:buChar char="●"/>
              <a:defRPr sz="2000">
                <a:solidFill>
                  <a:srgbClr val="3A3838"/>
                </a:solidFill>
              </a:defRPr>
            </a:lvl1pPr>
            <a:lvl2pPr indent="-3302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620"/>
              </a:buClr>
              <a:buSzPts val="1600"/>
              <a:buChar char="■"/>
              <a:defRPr>
                <a:solidFill>
                  <a:srgbClr val="3A3838"/>
                </a:solidFill>
              </a:defRPr>
            </a:lvl2pPr>
            <a:lvl3pPr indent="-3302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600"/>
              <a:buChar char="●"/>
              <a:defRPr sz="1600">
                <a:solidFill>
                  <a:srgbClr val="3A3838"/>
                </a:solidFill>
              </a:defRPr>
            </a:lvl3pPr>
            <a:lvl4pPr indent="-3302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600"/>
              <a:buChar char="■"/>
              <a:defRPr sz="1600">
                <a:solidFill>
                  <a:srgbClr val="3A3838"/>
                </a:solidFill>
              </a:defRPr>
            </a:lvl4pPr>
            <a:lvl5pPr indent="-3302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620"/>
              </a:buClr>
              <a:buSzPts val="1600"/>
              <a:buChar char="●"/>
              <a:defRPr sz="1600">
                <a:solidFill>
                  <a:srgbClr val="3A3838"/>
                </a:solidFill>
              </a:defRPr>
            </a:lvl5pPr>
            <a:lvl6pPr indent="-3302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620"/>
              </a:buClr>
              <a:buSzPts val="1600"/>
              <a:buChar char="■"/>
              <a:defRPr sz="1600">
                <a:solidFill>
                  <a:srgbClr val="3A3838"/>
                </a:solidFill>
              </a:defRPr>
            </a:lvl6pPr>
            <a:lvl7pPr indent="-3302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600"/>
              <a:buChar char="●"/>
              <a:defRPr sz="1600">
                <a:solidFill>
                  <a:srgbClr val="3A3838"/>
                </a:solidFill>
              </a:defRPr>
            </a:lvl7pPr>
            <a:lvl8pPr indent="-3302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600"/>
              <a:buChar char="■"/>
              <a:defRPr sz="1600">
                <a:solidFill>
                  <a:srgbClr val="3A3838"/>
                </a:solidFill>
              </a:defRPr>
            </a:lvl8pPr>
            <a:lvl9pPr indent="-3302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620"/>
              </a:buClr>
              <a:buSzPts val="1600"/>
              <a:buChar char="●"/>
              <a:defRPr sz="1600">
                <a:solidFill>
                  <a:srgbClr val="3A3838"/>
                </a:solidFill>
              </a:defRPr>
            </a:lvl9pPr>
          </a:lstStyle>
          <a:p/>
        </p:txBody>
      </p:sp>
      <p:sp>
        <p:nvSpPr>
          <p:cNvPr id="105" name="Google Shape;105;p23"/>
          <p:cNvSpPr txBox="1"/>
          <p:nvPr>
            <p:ph idx="2" type="subTitle"/>
          </p:nvPr>
        </p:nvSpPr>
        <p:spPr>
          <a:xfrm>
            <a:off x="347472" y="533400"/>
            <a:ext cx="8796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4">
  <p:cSld name="OBJECT_4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/>
          <p:nvPr>
            <p:ph type="title"/>
          </p:nvPr>
        </p:nvSpPr>
        <p:spPr>
          <a:xfrm>
            <a:off x="347472" y="228600"/>
            <a:ext cx="87906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4"/>
          <p:cNvSpPr txBox="1"/>
          <p:nvPr>
            <p:ph idx="1" type="body"/>
          </p:nvPr>
        </p:nvSpPr>
        <p:spPr>
          <a:xfrm>
            <a:off x="345734" y="1124712"/>
            <a:ext cx="8798400" cy="3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3620"/>
              </a:buClr>
              <a:buSzPts val="1600"/>
              <a:buChar char="●"/>
              <a:defRPr sz="2000">
                <a:solidFill>
                  <a:srgbClr val="3A3838"/>
                </a:solidFill>
              </a:defRPr>
            </a:lvl1pPr>
            <a:lvl2pPr indent="-3302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620"/>
              </a:buClr>
              <a:buSzPts val="1600"/>
              <a:buChar char="■"/>
              <a:defRPr>
                <a:solidFill>
                  <a:srgbClr val="3A3838"/>
                </a:solidFill>
              </a:defRPr>
            </a:lvl2pPr>
            <a:lvl3pPr indent="-3302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600"/>
              <a:buChar char="●"/>
              <a:defRPr sz="1600">
                <a:solidFill>
                  <a:srgbClr val="3A3838"/>
                </a:solidFill>
              </a:defRPr>
            </a:lvl3pPr>
            <a:lvl4pPr indent="-3302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600"/>
              <a:buChar char="■"/>
              <a:defRPr sz="1600">
                <a:solidFill>
                  <a:srgbClr val="3A3838"/>
                </a:solidFill>
              </a:defRPr>
            </a:lvl4pPr>
            <a:lvl5pPr indent="-3302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620"/>
              </a:buClr>
              <a:buSzPts val="1600"/>
              <a:buChar char="●"/>
              <a:defRPr sz="1600">
                <a:solidFill>
                  <a:srgbClr val="3A3838"/>
                </a:solidFill>
              </a:defRPr>
            </a:lvl5pPr>
            <a:lvl6pPr indent="-3302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620"/>
              </a:buClr>
              <a:buSzPts val="1600"/>
              <a:buChar char="■"/>
              <a:defRPr sz="1600">
                <a:solidFill>
                  <a:srgbClr val="3A3838"/>
                </a:solidFill>
              </a:defRPr>
            </a:lvl6pPr>
            <a:lvl7pPr indent="-3302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600"/>
              <a:buChar char="●"/>
              <a:defRPr sz="1600">
                <a:solidFill>
                  <a:srgbClr val="3A3838"/>
                </a:solidFill>
              </a:defRPr>
            </a:lvl7pPr>
            <a:lvl8pPr indent="-3302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600"/>
              <a:buChar char="■"/>
              <a:defRPr sz="1600">
                <a:solidFill>
                  <a:srgbClr val="3A3838"/>
                </a:solidFill>
              </a:defRPr>
            </a:lvl8pPr>
            <a:lvl9pPr indent="-3302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620"/>
              </a:buClr>
              <a:buSzPts val="1600"/>
              <a:buChar char="●"/>
              <a:defRPr sz="1600">
                <a:solidFill>
                  <a:srgbClr val="3A3838"/>
                </a:solidFill>
              </a:defRPr>
            </a:lvl9pPr>
          </a:lstStyle>
          <a:p/>
        </p:txBody>
      </p:sp>
      <p:sp>
        <p:nvSpPr>
          <p:cNvPr id="109" name="Google Shape;109;p24"/>
          <p:cNvSpPr txBox="1"/>
          <p:nvPr>
            <p:ph idx="2" type="subTitle"/>
          </p:nvPr>
        </p:nvSpPr>
        <p:spPr>
          <a:xfrm>
            <a:off x="347472" y="533400"/>
            <a:ext cx="8796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5">
  <p:cSld name="OBJECT_5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/>
          <p:nvPr>
            <p:ph type="title"/>
          </p:nvPr>
        </p:nvSpPr>
        <p:spPr>
          <a:xfrm>
            <a:off x="347472" y="228600"/>
            <a:ext cx="87906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5"/>
          <p:cNvSpPr txBox="1"/>
          <p:nvPr>
            <p:ph idx="1" type="body"/>
          </p:nvPr>
        </p:nvSpPr>
        <p:spPr>
          <a:xfrm>
            <a:off x="345734" y="1124712"/>
            <a:ext cx="8798400" cy="3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3620"/>
              </a:buClr>
              <a:buSzPts val="1600"/>
              <a:buChar char="●"/>
              <a:defRPr sz="2000">
                <a:solidFill>
                  <a:srgbClr val="3A3838"/>
                </a:solidFill>
              </a:defRPr>
            </a:lvl1pPr>
            <a:lvl2pPr indent="-3302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620"/>
              </a:buClr>
              <a:buSzPts val="1600"/>
              <a:buChar char="■"/>
              <a:defRPr>
                <a:solidFill>
                  <a:srgbClr val="3A3838"/>
                </a:solidFill>
              </a:defRPr>
            </a:lvl2pPr>
            <a:lvl3pPr indent="-3302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600"/>
              <a:buChar char="●"/>
              <a:defRPr sz="1600">
                <a:solidFill>
                  <a:srgbClr val="3A3838"/>
                </a:solidFill>
              </a:defRPr>
            </a:lvl3pPr>
            <a:lvl4pPr indent="-3302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600"/>
              <a:buChar char="■"/>
              <a:defRPr sz="1600">
                <a:solidFill>
                  <a:srgbClr val="3A3838"/>
                </a:solidFill>
              </a:defRPr>
            </a:lvl4pPr>
            <a:lvl5pPr indent="-3302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620"/>
              </a:buClr>
              <a:buSzPts val="1600"/>
              <a:buChar char="●"/>
              <a:defRPr sz="1600">
                <a:solidFill>
                  <a:srgbClr val="3A3838"/>
                </a:solidFill>
              </a:defRPr>
            </a:lvl5pPr>
            <a:lvl6pPr indent="-3302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620"/>
              </a:buClr>
              <a:buSzPts val="1600"/>
              <a:buChar char="■"/>
              <a:defRPr sz="1600">
                <a:solidFill>
                  <a:srgbClr val="3A3838"/>
                </a:solidFill>
              </a:defRPr>
            </a:lvl6pPr>
            <a:lvl7pPr indent="-3302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600"/>
              <a:buChar char="●"/>
              <a:defRPr sz="1600">
                <a:solidFill>
                  <a:srgbClr val="3A3838"/>
                </a:solidFill>
              </a:defRPr>
            </a:lvl7pPr>
            <a:lvl8pPr indent="-3302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A3838"/>
              </a:buClr>
              <a:buSzPts val="1600"/>
              <a:buChar char="■"/>
              <a:defRPr sz="1600">
                <a:solidFill>
                  <a:srgbClr val="3A3838"/>
                </a:solidFill>
              </a:defRPr>
            </a:lvl8pPr>
            <a:lvl9pPr indent="-3302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620"/>
              </a:buClr>
              <a:buSzPts val="1600"/>
              <a:buChar char="●"/>
              <a:defRPr sz="1600">
                <a:solidFill>
                  <a:srgbClr val="3A3838"/>
                </a:solidFill>
              </a:defRPr>
            </a:lvl9pPr>
          </a:lstStyle>
          <a:p/>
        </p:txBody>
      </p:sp>
      <p:sp>
        <p:nvSpPr>
          <p:cNvPr id="113" name="Google Shape;113;p25"/>
          <p:cNvSpPr txBox="1"/>
          <p:nvPr>
            <p:ph idx="2" type="subTitle"/>
          </p:nvPr>
        </p:nvSpPr>
        <p:spPr>
          <a:xfrm>
            <a:off x="347472" y="533400"/>
            <a:ext cx="8796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Title Only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  <a:defRPr b="0" i="0" sz="2000" u="none" cap="none" strike="noStrike">
                <a:solidFill>
                  <a:schemeClr val="dk1"/>
                </a:solidFill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">
  <p:cSld name="Two Colum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Google Shape;30;p6"/>
          <p:cNvCxnSpPr/>
          <p:nvPr/>
        </p:nvCxnSpPr>
        <p:spPr>
          <a:xfrm>
            <a:off x="4476584" y="1189435"/>
            <a:ext cx="0" cy="3442800"/>
          </a:xfrm>
          <a:prstGeom prst="straightConnector1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320040" y="1128900"/>
            <a:ext cx="4050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4736592" y="1124712"/>
            <a:ext cx="4050900" cy="38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3" name="Google Shape;33;p6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3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">
  <p:cSld name="Three Colum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5939624" y="1189435"/>
            <a:ext cx="0" cy="3442800"/>
          </a:xfrm>
          <a:prstGeom prst="straightConnector1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8" name="Google Shape;38;p7"/>
          <p:cNvCxnSpPr/>
          <p:nvPr/>
        </p:nvCxnSpPr>
        <p:spPr>
          <a:xfrm>
            <a:off x="3023483" y="1189435"/>
            <a:ext cx="0" cy="3442800"/>
          </a:xfrm>
          <a:prstGeom prst="straightConnector1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71796" y="1128900"/>
            <a:ext cx="26061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3264408" y="1124712"/>
            <a:ext cx="2606100" cy="38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3" type="body"/>
          </p:nvPr>
        </p:nvSpPr>
        <p:spPr>
          <a:xfrm>
            <a:off x="6233100" y="1124712"/>
            <a:ext cx="2606100" cy="38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4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Content - White Checkered (bottom)">
  <p:cSld name="Headline 04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46" name="Google Shape;46;p8"/>
          <p:cNvPicPr preferRelativeResize="0"/>
          <p:nvPr/>
        </p:nvPicPr>
        <p:blipFill rotWithShape="1">
          <a:blip r:embed="rId2">
            <a:alphaModFix amt="50000"/>
          </a:blip>
          <a:srcRect b="0" l="0" r="14273" t="0"/>
          <a:stretch/>
        </p:blipFill>
        <p:spPr>
          <a:xfrm>
            <a:off x="1304925" y="0"/>
            <a:ext cx="78390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8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49" name="Google Shape;49;p8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 Checkered (bottom)">
  <p:cSld name="Headline 04_2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52" name="Google Shape;52;p9"/>
          <p:cNvPicPr preferRelativeResize="0"/>
          <p:nvPr/>
        </p:nvPicPr>
        <p:blipFill rotWithShape="1">
          <a:blip r:embed="rId2">
            <a:alphaModFix amt="50000"/>
          </a:blip>
          <a:srcRect b="0" l="0" r="14273" t="0"/>
          <a:stretch/>
        </p:blipFill>
        <p:spPr>
          <a:xfrm>
            <a:off x="1304925" y="0"/>
            <a:ext cx="78390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Content - White Checkered (top)">
  <p:cSld name="Headline 04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55" name="Google Shape;55;p10"/>
          <p:cNvPicPr preferRelativeResize="0"/>
          <p:nvPr/>
        </p:nvPicPr>
        <p:blipFill rotWithShape="1">
          <a:blip r:embed="rId2">
            <a:alphaModFix amt="50000"/>
          </a:blip>
          <a:srcRect b="0" l="0" r="14273" t="0"/>
          <a:stretch/>
        </p:blipFill>
        <p:spPr>
          <a:xfrm flipH="1" rot="10800000">
            <a:off x="1304925" y="0"/>
            <a:ext cx="78390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320040" y="1128900"/>
            <a:ext cx="88239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57" name="Google Shape;57;p10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"/>
              <a:buNone/>
              <a:defRPr b="0" i="0" sz="2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58" name="Google Shape;58;p10"/>
          <p:cNvSpPr txBox="1"/>
          <p:nvPr>
            <p:ph idx="2" type="subTitle"/>
          </p:nvPr>
        </p:nvSpPr>
        <p:spPr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5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4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0025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Barlow"/>
              <a:buNone/>
              <a:defRPr b="0" i="0" sz="23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"/>
              <a:buNone/>
              <a:defRPr b="0" i="0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8000" y="1128900"/>
            <a:ext cx="88260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i="0" sz="2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5531" y="4947897"/>
            <a:ext cx="1001269" cy="15750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6"/>
          <p:cNvSpPr txBox="1"/>
          <p:nvPr/>
        </p:nvSpPr>
        <p:spPr>
          <a:xfrm>
            <a:off x="345729" y="2074675"/>
            <a:ext cx="46809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Optimizing Apache Spark</a:t>
            </a:r>
            <a:br>
              <a:rPr lang="en-US" sz="2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</a:br>
            <a:endParaRPr sz="20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Key Ingestion Concepts</a:t>
            </a:r>
            <a:endParaRPr sz="25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Review</a:t>
            </a:r>
            <a:endParaRPr sz="30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/>
        </p:nvSpPr>
        <p:spPr>
          <a:xfrm>
            <a:off x="5989800" y="393975"/>
            <a:ext cx="9849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Barlow"/>
              <a:ea typeface="Barlow"/>
              <a:cs typeface="Barlow"/>
              <a:sym typeface="Barlow"/>
            </a:endParaRPr>
          </a:p>
        </p:txBody>
      </p:sp>
      <p:graphicFrame>
        <p:nvGraphicFramePr>
          <p:cNvPr id="124" name="Google Shape;124;p27"/>
          <p:cNvGraphicFramePr/>
          <p:nvPr/>
        </p:nvGraphicFramePr>
        <p:xfrm>
          <a:off x="457200" y="308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{E54F6233-1F77-4292-A4A7-580F9B5D7E8F}</a:tableStyleId>
              </a:tblPr>
              <a:tblGrid>
                <a:gridCol w="1298825"/>
                <a:gridCol w="3174900"/>
                <a:gridCol w="3755850"/>
              </a:tblGrid>
              <a:tr h="444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Optimization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Features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FFFFFF"/>
                          </a:solidFill>
                        </a:rPr>
                        <a:t>Special Notes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accent2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Parquet Files</a:t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45700" marL="457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21919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Barlow"/>
                        <a:buChar char="●"/>
                      </a:pPr>
                      <a:r>
                        <a:rPr lang="en-US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Columnar Reads</a:t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45700" marL="457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21919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Barlow"/>
                        <a:buChar char="●"/>
                      </a:pPr>
                      <a:r>
                        <a:rPr lang="en-US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When unpartitioned, entire dataset is read</a:t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45700" marL="45700">
                    <a:solidFill>
                      <a:srgbClr val="FFFFFF"/>
                    </a:solidFill>
                  </a:tcPr>
                </a:tc>
              </a:tr>
              <a:tr h="54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Delta Files</a:t>
                      </a:r>
                      <a:br>
                        <a:rPr lang="en-US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</a:br>
                      <a:r>
                        <a:rPr lang="en-US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w/</a:t>
                      </a:r>
                      <a:r>
                        <a:rPr lang="en-US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Databricks</a:t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45700" marL="457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21919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Barlow"/>
                        <a:buChar char="●"/>
                      </a:pPr>
                      <a:r>
                        <a:rPr lang="en-US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Open Sourced File Format</a:t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indent="-121919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Barlow"/>
                        <a:buChar char="●"/>
                      </a:pPr>
                      <a:r>
                        <a:rPr lang="en-US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Backwards compatible with Parquet</a:t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indent="-121919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Barlow"/>
                        <a:buChar char="●"/>
                      </a:pPr>
                      <a:r>
                        <a:rPr lang="en-US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Data Skipping</a:t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indent="-121919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Barlow"/>
                        <a:buChar char="●"/>
                      </a:pPr>
                      <a:r>
                        <a:rPr lang="en-US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Z-Ordering</a:t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indent="-121919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Barlow"/>
                        <a:buChar char="●"/>
                      </a:pPr>
                      <a:r>
                        <a:rPr lang="en-US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Auto-Compaction mitigates Tiny-Files</a:t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indent="-121919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Barlow"/>
                        <a:buChar char="●"/>
                      </a:pPr>
                      <a:r>
                        <a:rPr lang="en-US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Optimized Writes</a:t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45700" marL="457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21919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Barlow"/>
                        <a:buChar char="●"/>
                      </a:pPr>
                      <a:r>
                        <a:rPr lang="en-US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Some features requires Databricks for maximum optimization</a:t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45700" marL="45700">
                    <a:solidFill>
                      <a:srgbClr val="FFFFFF"/>
                    </a:solidFill>
                  </a:tcPr>
                </a:tc>
              </a:tr>
              <a:tr h="544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Disk-Partitioning</a:t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45700" marL="457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21919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Barlow"/>
                        <a:buChar char="●"/>
                      </a:pPr>
                      <a:r>
                        <a:rPr lang="en-US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Reads only the required partition </a:t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indent="-121919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Barlow"/>
                        <a:buChar char="●"/>
                      </a:pPr>
                      <a:r>
                        <a:rPr lang="en-US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Highly effective on large data segments</a:t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indent="-121919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Barlow"/>
                        <a:buChar char="●"/>
                      </a:pPr>
                      <a:r>
                        <a:rPr lang="en-US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Pairable with Z-Ordering</a:t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45700" marL="457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21919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Barlow"/>
                        <a:buChar char="●"/>
                      </a:pPr>
                      <a:r>
                        <a:rPr lang="en-US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Can lead to tiny files &amp; high scanning overhead</a:t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indent="-121919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Barlow"/>
                        <a:buChar char="●"/>
                      </a:pPr>
                      <a:r>
                        <a:rPr lang="en-US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Re-indexing is a full rewrite</a:t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indent="-121919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Barlow"/>
                        <a:buChar char="●"/>
                      </a:pPr>
                      <a:r>
                        <a:rPr lang="en-US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Features should be advertised to consumers</a:t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indent="-121919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Barlow"/>
                        <a:buChar char="●"/>
                      </a:pPr>
                      <a:r>
                        <a:rPr lang="en-US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Not as effective for specific records as Z-Ordering</a:t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45700" marL="45700">
                    <a:solidFill>
                      <a:srgbClr val="FFFFFF"/>
                    </a:solidFill>
                  </a:tcPr>
                </a:tc>
              </a:tr>
              <a:tr h="688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Z-Ordering</a:t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45700" marL="457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21919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Barlow"/>
                        <a:buChar char="●"/>
                      </a:pPr>
                      <a:r>
                        <a:rPr lang="en-US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Highly effective for specific records</a:t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indent="-121919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Barlow"/>
                        <a:buChar char="●"/>
                      </a:pPr>
                      <a:r>
                        <a:rPr lang="en-US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Mitigates Tiny-Files</a:t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indent="-121919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Barlow"/>
                        <a:buChar char="●"/>
                      </a:pPr>
                      <a:r>
                        <a:rPr lang="en-US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Reduced scanning overhead</a:t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indent="-121919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Barlow"/>
                        <a:buChar char="●"/>
                      </a:pPr>
                      <a:r>
                        <a:rPr lang="en-US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Indexable in-place, after the fact</a:t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indent="-121919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Barlow"/>
                        <a:buChar char="●"/>
                      </a:pPr>
                      <a:r>
                        <a:rPr lang="en-US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Pairable with Disk-Partitioning</a:t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45700" marL="457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21919" lvl="0" marL="18288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Barlow"/>
                        <a:buChar char="●"/>
                      </a:pPr>
                      <a:r>
                        <a:rPr lang="en-US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Requires the Delta file format</a:t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indent="-121919" lvl="0" marL="18288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Barlow"/>
                        <a:buChar char="●"/>
                      </a:pPr>
                      <a:r>
                        <a:rPr lang="en-US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Features should be advertised to consumers</a:t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indent="-121919" lvl="0" marL="18288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Barlow"/>
                        <a:buChar char="●"/>
                      </a:pPr>
                      <a:r>
                        <a:rPr lang="en-US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Not as effective for large data segments as Disk-Partitioning </a:t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45700" marL="45700">
                    <a:solidFill>
                      <a:srgbClr val="FFFFFF"/>
                    </a:solidFill>
                  </a:tcPr>
                </a:tc>
              </a:tr>
              <a:tr h="231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Bucketing</a:t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45700" marL="457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21919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Barlow"/>
                        <a:buChar char="●"/>
                      </a:pPr>
                      <a:r>
                        <a:rPr lang="en-US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Joins can skip the exchange</a:t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45700" marL="457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21919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Barlow"/>
                        <a:buChar char="●"/>
                      </a:pPr>
                      <a:r>
                        <a:rPr lang="en-US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Highly specialized use case</a:t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indent="-121919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Barlow"/>
                        <a:buChar char="●"/>
                      </a:pPr>
                      <a:r>
                        <a:rPr lang="en-US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Difficult to produce, harder to get right</a:t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45700" marL="4570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 txBox="1"/>
          <p:nvPr>
            <p:ph type="title"/>
          </p:nvPr>
        </p:nvSpPr>
        <p:spPr>
          <a:xfrm>
            <a:off x="347472" y="228600"/>
            <a:ext cx="8790600" cy="38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 Ingestion Concepts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8"/>
          <p:cNvSpPr txBox="1"/>
          <p:nvPr>
            <p:ph idx="3" type="subTitle"/>
          </p:nvPr>
        </p:nvSpPr>
        <p:spPr>
          <a:xfrm>
            <a:off x="347472" y="533400"/>
            <a:ext cx="87966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Combine Strategies!</a:t>
            </a:r>
            <a:endParaRPr/>
          </a:p>
        </p:txBody>
      </p:sp>
      <p:sp>
        <p:nvSpPr>
          <p:cNvPr id="132" name="Google Shape;132;p28"/>
          <p:cNvSpPr txBox="1"/>
          <p:nvPr>
            <p:ph idx="1" type="body"/>
          </p:nvPr>
        </p:nvSpPr>
        <p:spPr>
          <a:xfrm>
            <a:off x="4740842" y="1124712"/>
            <a:ext cx="4049700" cy="4383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2"/>
                </a:solidFill>
              </a:rPr>
              <a:t>Z-Ordering	</a:t>
            </a:r>
            <a:endParaRPr b="1">
              <a:solidFill>
                <a:schemeClr val="accent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>
                <a:solidFill>
                  <a:srgbClr val="3A3838"/>
                </a:solidFill>
              </a:rPr>
              <a:t>Ideal for selecting specific records (e.g. by primary key)</a:t>
            </a:r>
            <a:endParaRPr>
              <a:solidFill>
                <a:srgbClr val="3A3838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>
                <a:solidFill>
                  <a:srgbClr val="3A3838"/>
                </a:solidFill>
              </a:rPr>
              <a:t>Or for time ordered data (e.g. transaction date, creation date, etc)</a:t>
            </a:r>
            <a:endParaRPr>
              <a:solidFill>
                <a:srgbClr val="3A3838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A38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2"/>
                </a:solidFill>
              </a:rPr>
              <a:t>Bucketing</a:t>
            </a:r>
            <a:endParaRPr b="1">
              <a:solidFill>
                <a:schemeClr val="accent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>
                <a:solidFill>
                  <a:srgbClr val="3A3838"/>
                </a:solidFill>
              </a:rPr>
              <a:t>Reserved for Terabyte Joins</a:t>
            </a:r>
            <a:endParaRPr>
              <a:solidFill>
                <a:srgbClr val="3A3838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>
                <a:solidFill>
                  <a:srgbClr val="3A3838"/>
                </a:solidFill>
              </a:rPr>
              <a:t>Can preclude the exchange</a:t>
            </a:r>
            <a:endParaRPr>
              <a:solidFill>
                <a:srgbClr val="3A3838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>
                <a:solidFill>
                  <a:srgbClr val="3A3838"/>
                </a:solidFill>
              </a:rPr>
              <a:t>May not be worth the time if the data is frequently filtered</a:t>
            </a:r>
            <a:endParaRPr>
              <a:solidFill>
                <a:srgbClr val="3A38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8"/>
          <p:cNvSpPr txBox="1"/>
          <p:nvPr>
            <p:ph idx="2" type="body"/>
          </p:nvPr>
        </p:nvSpPr>
        <p:spPr>
          <a:xfrm>
            <a:off x="345733" y="1124712"/>
            <a:ext cx="4049700" cy="4383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2"/>
                </a:solidFill>
              </a:rPr>
              <a:t>Delta/Parquet file format</a:t>
            </a:r>
            <a:endParaRPr b="1">
              <a:solidFill>
                <a:schemeClr val="accent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>
                <a:solidFill>
                  <a:srgbClr val="3A3838"/>
                </a:solidFill>
              </a:rPr>
              <a:t>Columnar reads</a:t>
            </a:r>
            <a:endParaRPr>
              <a:solidFill>
                <a:srgbClr val="3A3838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>
                <a:solidFill>
                  <a:srgbClr val="3A3838"/>
                </a:solidFill>
              </a:rPr>
              <a:t>Open sourced and backwards compatible with Parquet</a:t>
            </a:r>
            <a:endParaRPr>
              <a:solidFill>
                <a:srgbClr val="3A3838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>
                <a:solidFill>
                  <a:srgbClr val="3A3838"/>
                </a:solidFill>
              </a:rPr>
              <a:t>Enables new and emerging optimizations like Z-ordering and auto-compaction</a:t>
            </a:r>
            <a:br>
              <a:rPr lang="en-US">
                <a:solidFill>
                  <a:srgbClr val="3A3838"/>
                </a:solidFill>
              </a:rPr>
            </a:br>
            <a:endParaRPr>
              <a:solidFill>
                <a:srgbClr val="3A38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2"/>
                </a:solidFill>
              </a:rPr>
              <a:t>Disk-Partitioning</a:t>
            </a:r>
            <a:endParaRPr b="1">
              <a:solidFill>
                <a:schemeClr val="accent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>
                <a:solidFill>
                  <a:srgbClr val="3A3838"/>
                </a:solidFill>
              </a:rPr>
              <a:t>Partition by the largest segment (e.g. by year and month)</a:t>
            </a:r>
            <a:endParaRPr>
              <a:solidFill>
                <a:srgbClr val="3A3838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>
                <a:solidFill>
                  <a:srgbClr val="3A3838"/>
                </a:solidFill>
              </a:rPr>
              <a:t>Appendable and scalable if designed correctly</a:t>
            </a:r>
            <a:endParaRPr>
              <a:solidFill>
                <a:srgbClr val="3A383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ptimization Theme">
  <a:themeElements>
    <a:clrScheme name="Databricks 2020">
      <a:dk1>
        <a:srgbClr val="1B3038"/>
      </a:dk1>
      <a:lt1>
        <a:srgbClr val="FFFFFF"/>
      </a:lt1>
      <a:dk2>
        <a:srgbClr val="1B5161"/>
      </a:dk2>
      <a:lt2>
        <a:srgbClr val="E7E6E6"/>
      </a:lt2>
      <a:accent1>
        <a:srgbClr val="1B3038"/>
      </a:accent1>
      <a:accent2>
        <a:srgbClr val="FF3620"/>
      </a:accent2>
      <a:accent3>
        <a:srgbClr val="1B5161"/>
      </a:accent3>
      <a:accent4>
        <a:srgbClr val="FFAB00"/>
      </a:accent4>
      <a:accent5>
        <a:srgbClr val="618793"/>
      </a:accent5>
      <a:accent6>
        <a:srgbClr val="A0ACBE"/>
      </a:accent6>
      <a:hlink>
        <a:srgbClr val="98102A"/>
      </a:hlink>
      <a:folHlink>
        <a:srgbClr val="7D531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