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Barlow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Barlow-bold.fntdata"/><Relationship Id="rId12" Type="http://schemas.openxmlformats.org/officeDocument/2006/relationships/font" Target="fonts/Barlow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arlow-boldItalic.fntdata"/><Relationship Id="rId14" Type="http://schemas.openxmlformats.org/officeDocument/2006/relationships/font" Target="fonts/Barlow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1eff0ec79_0_5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91eff0ec79_0_5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1eff0ec79_0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91eff0ec79_0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1eff0ec79_0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91eff0ec79_0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1eff0ec79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91eff0ec79_0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1eff0ec79_0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91eff0ec79_0_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029bc8688_5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9029bc8688_5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d48862944_4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8d48862944_4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 showMasterSp="0">
  <p:cSld name="Corporate Theme">
    <p:bg>
      <p:bgPr>
        <a:solidFill>
          <a:schemeClr val="accen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black, holding, white&#10;&#10;Description automatically generated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"/>
              <a:buNone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Checkered (top)">
  <p:cSld name="Headline 04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57" name="Google Shape;57;p11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">
  <p:cSld name="CUSTOM_1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/>
        </p:nvSpPr>
        <p:spPr>
          <a:xfrm>
            <a:off x="0" y="4876800"/>
            <a:ext cx="1600200" cy="22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01" showMasterSp="0" type="titleOnly">
  <p:cSld name="TITLE_ONLY">
    <p:bg>
      <p:bgPr>
        <a:solidFill>
          <a:schemeClr val="accen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black, holding, white&#10;&#10;Description automatically generated" id="64" name="Google Shape;6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616" y="4761292"/>
            <a:ext cx="1001269" cy="15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2000">
                <a:solidFill>
                  <a:srgbClr val="3A3838"/>
                </a:solidFill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>
                <a:solidFill>
                  <a:srgbClr val="3A3838"/>
                </a:solidFill>
              </a:defRPr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bottom) 1">
  <p:cSld name="Headline 04_1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75" name="Google Shape;75;p16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000"/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78" name="Google Shape;78;p16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1">
  <p:cSld name="Two Column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7"/>
          <p:cNvCxnSpPr/>
          <p:nvPr/>
        </p:nvCxnSpPr>
        <p:spPr>
          <a:xfrm>
            <a:off x="447658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740842" y="1124712"/>
            <a:ext cx="4049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345733" y="1124712"/>
            <a:ext cx="4049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rate Theme" showMasterSp="0">
  <p:cSld name="Corporate Theme_1"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0" y="2286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 Only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b="0" i="0" sz="2000" u="none" cap="none" strike="noStrike">
                <a:solidFill>
                  <a:schemeClr val="dk1"/>
                </a:solidFill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wo Colum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6"/>
          <p:cNvCxnSpPr/>
          <p:nvPr/>
        </p:nvCxnSpPr>
        <p:spPr>
          <a:xfrm>
            <a:off x="447658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20040" y="1128900"/>
            <a:ext cx="4050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736592" y="1124712"/>
            <a:ext cx="40509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3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7"/>
          <p:cNvCxnSpPr/>
          <p:nvPr/>
        </p:nvCxnSpPr>
        <p:spPr>
          <a:xfrm>
            <a:off x="593962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" name="Google Shape;34;p7"/>
          <p:cNvCxnSpPr/>
          <p:nvPr/>
        </p:nvCxnSpPr>
        <p:spPr>
          <a:xfrm>
            <a:off x="3023483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71796" y="1128900"/>
            <a:ext cx="26061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264408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6233100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4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bottom)">
  <p:cSld name="Headline 04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2" name="Google Shape;42;p8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Checkered (bottom)">
  <p:cSld name="Headline 04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8" name="Google Shape;48;p9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top)">
  <p:cSld name="Headline 04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51" name="Google Shape;51;p10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sz="23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8000" y="1128900"/>
            <a:ext cx="88260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531" y="4947897"/>
            <a:ext cx="1001269" cy="1575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databricks.training/spark-ui-simulator/experiment-3799B/v002-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"/>
              <a:buNone/>
            </a:pPr>
            <a:r>
              <a:rPr lang="en"/>
              <a:t>Optimizing Apache Spark</a:t>
            </a:r>
            <a:br>
              <a:rPr lang="en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"/>
              <a:buNone/>
            </a:pPr>
            <a:r>
              <a:rPr lang="en" sz="2500"/>
              <a:t>Optimizing with AQE &amp; DPP</a:t>
            </a:r>
            <a:br>
              <a:rPr lang="en"/>
            </a:br>
            <a:br>
              <a:rPr lang="en"/>
            </a:br>
            <a:r>
              <a:rPr lang="en" sz="3000"/>
              <a:t>Dynamic Partition Pruning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300"/>
              <a:t>New Strategies for Spark 3.x</a:t>
            </a:r>
            <a:endParaRPr sz="2300"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Consider a 100GB table of </a:t>
            </a:r>
            <a:r>
              <a:rPr b="1" lang="en"/>
              <a:t>transactions </a:t>
            </a:r>
            <a:r>
              <a:rPr lang="en"/>
              <a:t>and a 30MB table of </a:t>
            </a:r>
            <a:r>
              <a:rPr b="1" lang="en"/>
              <a:t>cities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Without any filtering, this is a massive shuffle operation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1-minute query on </a:t>
            </a:r>
            <a:r>
              <a:rPr b="1" lang="en"/>
              <a:t>transactions </a:t>
            </a:r>
            <a:r>
              <a:rPr lang="en"/>
              <a:t>can easily become</a:t>
            </a:r>
            <a:br>
              <a:rPr lang="en"/>
            </a:br>
            <a:r>
              <a:rPr lang="en"/>
              <a:t>an hour long join with the subsequent shuffle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Filtering the </a:t>
            </a:r>
            <a:r>
              <a:rPr b="1" lang="en"/>
              <a:t>cities </a:t>
            </a:r>
            <a:r>
              <a:rPr lang="en"/>
              <a:t>table by country (e.g. USA only)</a:t>
            </a:r>
            <a:br>
              <a:rPr lang="en"/>
            </a:br>
            <a:r>
              <a:rPr lang="en"/>
              <a:t>means we are now joining a 100GB table to a 15MB table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This is still a massive shuffle operation!</a:t>
            </a:r>
            <a:br>
              <a:rPr lang="en"/>
            </a:br>
            <a:endParaRPr/>
          </a:p>
        </p:txBody>
      </p:sp>
      <p:sp>
        <p:nvSpPr>
          <p:cNvPr id="99" name="Google Shape;99;p20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Partition Pruning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5" name="Google Shape;105;p21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300"/>
              <a:t>New Strategies for Spark 3.x</a:t>
            </a:r>
            <a:endParaRPr sz="2300"/>
          </a:p>
        </p:txBody>
      </p:sp>
      <p:sp>
        <p:nvSpPr>
          <p:cNvPr id="106" name="Google Shape;106;p21"/>
          <p:cNvSpPr/>
          <p:nvPr/>
        </p:nvSpPr>
        <p:spPr>
          <a:xfrm>
            <a:off x="5715000" y="381000"/>
            <a:ext cx="3657600" cy="514200"/>
          </a:xfrm>
          <a:prstGeom prst="roundRect">
            <a:avLst>
              <a:gd fmla="val 50000" name="adj"/>
            </a:avLst>
          </a:prstGeom>
          <a:solidFill>
            <a:srgbClr val="FF3620"/>
          </a:solidFill>
          <a:ln>
            <a:noFill/>
          </a:ln>
        </p:spPr>
        <p:txBody>
          <a:bodyPr anchorCtr="0" anchor="ctr" bIns="34275" lIns="68575" spcFirstLastPara="1" rIns="137150" wrap="square" tIns="205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Both of these solutions can work</a:t>
            </a:r>
            <a:br>
              <a:rPr b="1" lang="en" sz="1300">
                <a:solidFill>
                  <a:srgbClr val="FFFFFF"/>
                </a:solidFill>
              </a:rPr>
            </a:br>
            <a:r>
              <a:rPr b="1" lang="en" sz="1300">
                <a:solidFill>
                  <a:srgbClr val="FFFFFF"/>
                </a:solidFill>
              </a:rPr>
              <a:t>but only to a very limited degree</a:t>
            </a:r>
            <a:endParaRPr b="1" i="0" sz="1300" u="none" cap="none" strike="noStrike">
              <a:solidFill>
                <a:srgbClr val="FFFFFF"/>
              </a:solidFill>
            </a:endParaRPr>
          </a:p>
        </p:txBody>
      </p:sp>
      <p:sp>
        <p:nvSpPr>
          <p:cNvPr id="107" name="Google Shape;107;p21"/>
          <p:cNvSpPr/>
          <p:nvPr/>
        </p:nvSpPr>
        <p:spPr>
          <a:xfrm>
            <a:off x="-228600" y="4362600"/>
            <a:ext cx="3657600" cy="514200"/>
          </a:xfrm>
          <a:prstGeom prst="roundRect">
            <a:avLst>
              <a:gd fmla="val 50000" name="adj"/>
            </a:avLst>
          </a:prstGeom>
          <a:solidFill>
            <a:srgbClr val="FF3620"/>
          </a:solidFill>
          <a:ln>
            <a:noFill/>
          </a:ln>
        </p:spPr>
        <p:txBody>
          <a:bodyPr anchorCtr="0" anchor="ctr" bIns="34275" lIns="68575" spcFirstLastPara="1" rIns="137150" wrap="square" tIns="20575">
            <a:noAutofit/>
          </a:bodyPr>
          <a:lstStyle/>
          <a:p>
            <a:pPr indent="0" lvl="0" marL="381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But it may not be reasonable to expect the consumers of your data to do this</a:t>
            </a:r>
            <a:endParaRPr b="1" i="0" sz="1300" u="none" cap="none" strike="noStrike">
              <a:solidFill>
                <a:srgbClr val="FFFFFF"/>
              </a:solidFill>
            </a:endParaRPr>
          </a:p>
        </p:txBody>
      </p:sp>
      <p:sp>
        <p:nvSpPr>
          <p:cNvPr id="108" name="Google Shape;108;p21"/>
          <p:cNvSpPr/>
          <p:nvPr/>
        </p:nvSpPr>
        <p:spPr>
          <a:xfrm>
            <a:off x="8763000" y="47244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8305800" y="47244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7870" y="4814689"/>
            <a:ext cx="466130" cy="3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4740842" y="1124712"/>
            <a:ext cx="4049700" cy="438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create our own subquery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accent1"/>
                </a:solidFill>
              </a:rPr>
              <a:t>Explicitly select all the US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city ids and </a:t>
            </a:r>
            <a:r>
              <a:rPr b="1" lang="en">
                <a:solidFill>
                  <a:schemeClr val="accent1"/>
                </a:solidFill>
              </a:rPr>
              <a:t>collect()</a:t>
            </a:r>
            <a:r>
              <a:rPr lang="en">
                <a:solidFill>
                  <a:schemeClr val="accent1"/>
                </a:solidFill>
              </a:rPr>
              <a:t> them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as the array </a:t>
            </a:r>
            <a:r>
              <a:rPr b="1" lang="en">
                <a:solidFill>
                  <a:schemeClr val="accent1"/>
                </a:solidFill>
              </a:rPr>
              <a:t>city_ids</a:t>
            </a:r>
            <a:br>
              <a:rPr lang="en">
                <a:solidFill>
                  <a:schemeClr val="accent1"/>
                </a:solidFill>
              </a:rPr>
            </a:br>
            <a:endParaRPr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accent1"/>
                </a:solidFill>
              </a:rPr>
              <a:t>Filter both the </a:t>
            </a:r>
            <a:r>
              <a:rPr b="1" lang="en">
                <a:solidFill>
                  <a:schemeClr val="accent1"/>
                </a:solidFill>
              </a:rPr>
              <a:t>transactions </a:t>
            </a:r>
            <a:r>
              <a:rPr lang="en">
                <a:solidFill>
                  <a:schemeClr val="accent1"/>
                </a:solidFill>
              </a:rPr>
              <a:t>and </a:t>
            </a:r>
            <a:r>
              <a:rPr b="1" lang="en">
                <a:solidFill>
                  <a:schemeClr val="accent1"/>
                </a:solidFill>
              </a:rPr>
              <a:t>cities</a:t>
            </a:r>
            <a:r>
              <a:rPr lang="en">
                <a:solidFill>
                  <a:schemeClr val="accent1"/>
                </a:solidFill>
              </a:rPr>
              <a:t> table with </a:t>
            </a:r>
            <a:r>
              <a:rPr b="1" lang="en">
                <a:solidFill>
                  <a:schemeClr val="accent1"/>
                </a:solidFill>
              </a:rPr>
              <a:t>$”city_id”.isin(city_ids)</a:t>
            </a:r>
            <a:br>
              <a:rPr lang="en">
                <a:solidFill>
                  <a:schemeClr val="accent1"/>
                </a:solidFill>
              </a:rPr>
            </a:br>
            <a:endParaRPr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accent1"/>
                </a:solidFill>
              </a:rPr>
              <a:t>Join the ~70GB </a:t>
            </a:r>
            <a:r>
              <a:rPr b="1" lang="en">
                <a:solidFill>
                  <a:schemeClr val="accent1"/>
                </a:solidFill>
              </a:rPr>
              <a:t>transactions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table to the ~15MB </a:t>
            </a:r>
            <a:r>
              <a:rPr b="1" lang="en">
                <a:solidFill>
                  <a:schemeClr val="accent1"/>
                </a:solidFill>
              </a:rPr>
              <a:t>cities </a:t>
            </a:r>
            <a:r>
              <a:rPr lang="en">
                <a:solidFill>
                  <a:schemeClr val="accent1"/>
                </a:solidFill>
              </a:rPr>
              <a:t>table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345733" y="1124712"/>
            <a:ext cx="4049700" cy="438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broadcast the cities table: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At 10+ MB, it’s still too big for auto-broadcasting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would have to force a broadcast with a hint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This wouldn’t be an option if our “big” table was </a:t>
            </a:r>
            <a:r>
              <a:rPr b="1" lang="en"/>
              <a:t>1 TB</a:t>
            </a:r>
            <a:r>
              <a:rPr lang="en"/>
              <a:t> and</a:t>
            </a:r>
            <a:br>
              <a:rPr lang="en"/>
            </a:br>
            <a:r>
              <a:rPr lang="en"/>
              <a:t>our “small” table was </a:t>
            </a:r>
            <a:r>
              <a:rPr b="1" lang="en"/>
              <a:t>100 GB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3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DPP - What Can We Do?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5790639" y="0"/>
            <a:ext cx="335336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0" name="Google Shape;120;p22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300"/>
              <a:t>New Strategies for Spark 3.x</a:t>
            </a:r>
            <a:endParaRPr sz="2300"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Partition Pruning uses a combination of those strategies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Spark will produce a query on the “small” table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result of which is used to produce a</a:t>
            </a:r>
            <a:br>
              <a:rPr lang="en"/>
            </a:br>
            <a:r>
              <a:rPr lang="en"/>
              <a:t>“dynamic filter” similar to our list of city_ids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“dynamic filter” is then broadcast to each executor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At runtime, Spark’s physical plan is adjusted so that</a:t>
            </a:r>
            <a:br>
              <a:rPr lang="en"/>
            </a:br>
            <a:r>
              <a:rPr lang="en"/>
              <a:t>our “large” table is reduced with the “dynamic filter”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And if possible, that filter will employ a predicate</a:t>
            </a:r>
            <a:br>
              <a:rPr lang="en"/>
            </a:br>
            <a:r>
              <a:rPr lang="en"/>
              <a:t>pushdown so as to avoid an </a:t>
            </a:r>
            <a:r>
              <a:rPr b="1" lang="en"/>
              <a:t>InMemoryTableScan</a:t>
            </a:r>
            <a:endParaRPr b="1"/>
          </a:p>
        </p:txBody>
      </p:sp>
      <p:sp>
        <p:nvSpPr>
          <p:cNvPr id="122" name="Google Shape;122;p22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DPP Actually Do?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8" name="Google Shape;128;p23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300"/>
              <a:t>New Strategies for Spark 3.x</a:t>
            </a:r>
            <a:endParaRPr sz="2300"/>
          </a:p>
        </p:txBody>
      </p:sp>
      <p:sp>
        <p:nvSpPr>
          <p:cNvPr id="129" name="Google Shape;129;p23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Partition Pruning, In Action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Experiment #3799B</a:t>
            </a:r>
            <a:r>
              <a:rPr lang="en"/>
              <a:t>, </a:t>
            </a:r>
            <a:r>
              <a:rPr b="1" lang="en"/>
              <a:t>Step C</a:t>
            </a:r>
            <a:r>
              <a:rPr lang="en"/>
              <a:t> (standard)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Note that DPP is enabled by default in Spark 3.0</a:t>
            </a:r>
            <a:br>
              <a:rPr lang="en"/>
            </a:br>
            <a:r>
              <a:rPr lang="en"/>
              <a:t>(no contrast this time)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Recalling how a “standard” </a:t>
            </a:r>
            <a:r>
              <a:rPr b="1" lang="en"/>
              <a:t>Scan</a:t>
            </a:r>
            <a:r>
              <a:rPr lang="en"/>
              <a:t> / </a:t>
            </a:r>
            <a:r>
              <a:rPr b="1" lang="en"/>
              <a:t>Filter</a:t>
            </a:r>
            <a:r>
              <a:rPr lang="en"/>
              <a:t> / </a:t>
            </a:r>
            <a:r>
              <a:rPr b="1" lang="en"/>
              <a:t>SortMergeJoin </a:t>
            </a:r>
            <a:r>
              <a:rPr lang="en"/>
              <a:t>works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Identify the difference in this </a:t>
            </a:r>
            <a:r>
              <a:rPr b="1" lang="en"/>
              <a:t>Query Plan</a:t>
            </a:r>
            <a:br>
              <a:rPr b="1" lang="en"/>
            </a:br>
            <a:r>
              <a:rPr lang="en"/>
              <a:t>compared to other queries we have seen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6" name="Google Shape;136;p24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300"/>
              <a:t>New Strategies for Spark 3.x</a:t>
            </a:r>
            <a:endParaRPr sz="2300"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“left” of the join is the </a:t>
            </a:r>
            <a:r>
              <a:rPr b="1" lang="en"/>
              <a:t>transactions</a:t>
            </a:r>
            <a:r>
              <a:rPr lang="en"/>
              <a:t> table &amp; the “right” is the </a:t>
            </a:r>
            <a:r>
              <a:rPr b="1" lang="en"/>
              <a:t>cities</a:t>
            </a:r>
            <a:r>
              <a:rPr lang="en"/>
              <a:t> table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“left” starts by scanning the </a:t>
            </a:r>
            <a:r>
              <a:rPr b="1" lang="en"/>
              <a:t>cities</a:t>
            </a:r>
            <a:r>
              <a:rPr lang="en"/>
              <a:t> table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results of the </a:t>
            </a:r>
            <a:r>
              <a:rPr b="1" lang="en"/>
              <a:t>cities</a:t>
            </a:r>
            <a:r>
              <a:rPr lang="en"/>
              <a:t> scan is fed into the </a:t>
            </a:r>
            <a:r>
              <a:rPr b="1" lang="en"/>
              <a:t>Subquery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subsequent </a:t>
            </a:r>
            <a:r>
              <a:rPr b="1" lang="en"/>
              <a:t>Scan parquet </a:t>
            </a:r>
            <a:r>
              <a:rPr lang="en"/>
              <a:t>employes its predicate push down to...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...read 27 of 100 files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...</a:t>
            </a:r>
            <a:r>
              <a:rPr lang="en"/>
              <a:t>read in only 7.5GB of the full 100GB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…read in only 2M of the 2B records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“right” is processed and ultimately fed into a </a:t>
            </a:r>
            <a:r>
              <a:rPr b="1" lang="en"/>
              <a:t>SortMergeJoin</a:t>
            </a:r>
            <a:br>
              <a:rPr b="1" lang="en"/>
            </a:b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Further </a:t>
            </a:r>
            <a:r>
              <a:rPr lang="en"/>
              <a:t>proof is in the </a:t>
            </a:r>
            <a:r>
              <a:rPr b="1" lang="en"/>
              <a:t>Physical Plan</a:t>
            </a:r>
            <a:r>
              <a:rPr lang="en"/>
              <a:t> - see the </a:t>
            </a:r>
            <a:r>
              <a:rPr b="1" lang="en"/>
              <a:t>DataFilter</a:t>
            </a:r>
            <a:r>
              <a:rPr lang="en"/>
              <a:t> &amp; </a:t>
            </a:r>
            <a:r>
              <a:rPr b="1" lang="en"/>
              <a:t>PushedFilter</a:t>
            </a:r>
            <a:endParaRPr b="1"/>
          </a:p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Partition Pruning, Review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ptimization Theme">
  <a:themeElements>
    <a:clrScheme name="Databricks 2020">
      <a:dk1>
        <a:srgbClr val="1B3038"/>
      </a:dk1>
      <a:lt1>
        <a:srgbClr val="FFFFFF"/>
      </a:lt1>
      <a:dk2>
        <a:srgbClr val="1B5161"/>
      </a:dk2>
      <a:lt2>
        <a:srgbClr val="E7E6E6"/>
      </a:lt2>
      <a:accent1>
        <a:srgbClr val="1B3038"/>
      </a:accent1>
      <a:accent2>
        <a:srgbClr val="FF3620"/>
      </a:accent2>
      <a:accent3>
        <a:srgbClr val="1B5161"/>
      </a:accent3>
      <a:accent4>
        <a:srgbClr val="FFAB00"/>
      </a:accent4>
      <a:accent5>
        <a:srgbClr val="618793"/>
      </a:accent5>
      <a:accent6>
        <a:srgbClr val="A0ACBE"/>
      </a:accent6>
      <a:hlink>
        <a:srgbClr val="98102A"/>
      </a:hlink>
      <a:folHlink>
        <a:srgbClr val="7D531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