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Barlow"/>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7A4580-4578-426B-BBDD-9D12180C6A60}">
  <a:tblStyle styleId="{F97A4580-4578-426B-BBDD-9D12180C6A6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7"/>
          </a:solidFill>
        </a:fill>
      </a:tcStyle>
    </a:wholeTbl>
    <a:band1H>
      <a:tcTxStyle b="off" i="off"/>
      <a:tcStyle>
        <a:fill>
          <a:solidFill>
            <a:srgbClr val="CBCCCC"/>
          </a:solidFill>
        </a:fill>
      </a:tcStyle>
    </a:band1H>
    <a:band2H>
      <a:tcTxStyle b="off" i="off"/>
    </a:band2H>
    <a:band1V>
      <a:tcTxStyle b="off" i="off"/>
      <a:tcStyle>
        <a:fill>
          <a:solidFill>
            <a:srgbClr val="CBCCCC"/>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Barlow-regular.fntdata"/><Relationship Id="rId47" Type="http://schemas.openxmlformats.org/officeDocument/2006/relationships/slide" Target="slides/slide41.xml"/><Relationship Id="rId49" Type="http://schemas.openxmlformats.org/officeDocument/2006/relationships/font" Target="fonts/Barlow-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arlow-boldItalic.fntdata"/><Relationship Id="rId50" Type="http://schemas.openxmlformats.org/officeDocument/2006/relationships/font" Target="fonts/Barlow-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a6f552b35_0_4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8a6f552b35_0_4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1eff0ecb3_0_5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b="1" lang="en"/>
              <a:t>Ad Hoc Data Analysis</a:t>
            </a:r>
            <a:r>
              <a:rPr lang="en"/>
              <a:t> is an exploratory processes and as such, is a little hard to plan for.</a:t>
            </a:r>
            <a:endParaRPr/>
          </a:p>
          <a:p>
            <a:pPr indent="0" lvl="0" marL="0" rtl="0" algn="l">
              <a:lnSpc>
                <a:spcPct val="100000"/>
              </a:lnSpc>
              <a:spcBef>
                <a:spcPts val="0"/>
              </a:spcBef>
              <a:spcAft>
                <a:spcPts val="0"/>
              </a:spcAft>
              <a:buClr>
                <a:schemeClr val="dk1"/>
              </a:buClr>
              <a:buSzPts val="1200"/>
              <a:buFont typeface="Calibri"/>
              <a:buNone/>
            </a:pPr>
            <a:r>
              <a:rPr b="1" lang="en"/>
              <a:t>Report Generation </a:t>
            </a:r>
            <a:r>
              <a:rPr lang="en"/>
              <a:t>is really just a job. Consider it a productionized version of an ad hoc report.</a:t>
            </a:r>
            <a:endParaRPr/>
          </a:p>
          <a:p>
            <a:pPr indent="0" lvl="0" marL="0" rtl="0" algn="l">
              <a:lnSpc>
                <a:spcPct val="100000"/>
              </a:lnSpc>
              <a:spcBef>
                <a:spcPts val="0"/>
              </a:spcBef>
              <a:spcAft>
                <a:spcPts val="0"/>
              </a:spcAft>
              <a:buClr>
                <a:schemeClr val="dk1"/>
              </a:buClr>
              <a:buSzPts val="1200"/>
              <a:buFont typeface="Calibri"/>
              <a:buNone/>
            </a:pPr>
            <a:r>
              <a:rPr b="1" lang="en"/>
              <a:t>Training ML &amp; Deep Learning Models</a:t>
            </a:r>
            <a:r>
              <a:rPr lang="en"/>
              <a:t> generally comes in two phases - the first being the exploratory “what can I do” or first production run and the secondary iterations are retraining existing models generally based on new data or information. This should exclude the exploratory aspect required to get here.</a:t>
            </a:r>
            <a:endParaRPr/>
          </a:p>
          <a:p>
            <a:pPr indent="0" lvl="0" marL="0" rtl="0" algn="l">
              <a:lnSpc>
                <a:spcPct val="100000"/>
              </a:lnSpc>
              <a:spcBef>
                <a:spcPts val="0"/>
              </a:spcBef>
              <a:spcAft>
                <a:spcPts val="0"/>
              </a:spcAft>
              <a:buClr>
                <a:schemeClr val="dk1"/>
              </a:buClr>
              <a:buSzPts val="1200"/>
              <a:buFont typeface="Calibri"/>
              <a:buNone/>
            </a:pPr>
            <a:r>
              <a:rPr b="1" lang="en"/>
              <a:t>Structured Streaming Jobs</a:t>
            </a:r>
            <a:r>
              <a:rPr lang="en"/>
              <a:t> are a distinct use case in and of themselves - a “real time” form of batch etl</a:t>
            </a:r>
            <a:endParaRPr/>
          </a:p>
          <a:p>
            <a:pPr indent="0" lvl="0" marL="0" rtl="0" algn="l">
              <a:lnSpc>
                <a:spcPct val="100000"/>
              </a:lnSpc>
              <a:spcBef>
                <a:spcPts val="0"/>
              </a:spcBef>
              <a:spcAft>
                <a:spcPts val="0"/>
              </a:spcAft>
              <a:buClr>
                <a:schemeClr val="dk1"/>
              </a:buClr>
              <a:buSzPts val="1200"/>
              <a:buFont typeface="Calibri"/>
              <a:buNone/>
            </a:pPr>
            <a:r>
              <a:rPr b="1" lang="en"/>
              <a:t>Batch ETL </a:t>
            </a:r>
            <a:r>
              <a:rPr lang="en"/>
              <a:t>is simply data in and data out. It does not distinguish between raw, bronze, silver or gold, get involved in “why” and is generally a scheduled operation (e.g. daily, weekly, hourly, etc)</a:t>
            </a:r>
            <a:endParaRPr/>
          </a:p>
          <a:p>
            <a:pPr indent="0" lvl="0" marL="0" rtl="0" algn="l">
              <a:lnSpc>
                <a:spcPct val="100000"/>
              </a:lnSpc>
              <a:spcBef>
                <a:spcPts val="0"/>
              </a:spcBef>
              <a:spcAft>
                <a:spcPts val="0"/>
              </a:spcAft>
              <a:buClr>
                <a:schemeClr val="dk1"/>
              </a:buClr>
              <a:buSzPts val="1200"/>
              <a:buFont typeface="Calibri"/>
              <a:buNone/>
            </a:pPr>
            <a:r>
              <a:rPr b="1" lang="en"/>
              <a:t>Data Pipelines</a:t>
            </a:r>
            <a:r>
              <a:rPr lang="en"/>
              <a:t> is simply the orchestration of many batch jobs.</a:t>
            </a:r>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155" name="Google Shape;155;g91eff0ecb3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1eff0ecb3_0_6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67" name="Google Shape;167;g91eff0ecb3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1eff0ecb3_0_6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5" name="Google Shape;175;g91eff0ecb3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1eff0ecb3_0_7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
              <a:t>During the first run, it should be considered that the Data Scientist is developing the model and as such data sets, data format, memory requirements, etc are all being figured out.</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lang="en"/>
              <a:t>On secondary runs, when a module is being updated with new data on a regular basis, for example, SLAs can be imposed because all the variables should be known</a:t>
            </a:r>
            <a:endParaRPr/>
          </a:p>
        </p:txBody>
      </p:sp>
      <p:sp>
        <p:nvSpPr>
          <p:cNvPr id="183" name="Google Shape;183;g91eff0ecb3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1eff0ecb3_0_7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
              <a:t>If a stream is not processing fast enough, it will fall behind. For that reason it is often over-provisioned to enable it to catch up when it’s stopped and restarted, if it bottle necks for some unknown reason, and so forth.</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lang="en"/>
              <a:t>Schedule &amp; Terminate: The idea here is that a stream that runs for a short duration every N days does not need to be left on 24/7. The stream can be terminated while preserving the stream’s state, and then restarting it the next time job needs to run. The key difference between this and a regularly scheduled batch job is the need to preserve the stream’s state.</a:t>
            </a:r>
            <a:endParaRPr/>
          </a:p>
        </p:txBody>
      </p:sp>
      <p:sp>
        <p:nvSpPr>
          <p:cNvPr id="192" name="Google Shape;192;g91eff0ecb3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1eff0ecb3_0_8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
              <a:t>You cannot mitigate shuffles here with use-case specific datasets because one is presumably actively engaged with making those use-case specific datasets. Naturally, one can use anything that was produced up to this point, but that is just a matter of smart engineering.</a:t>
            </a:r>
            <a:endParaRPr/>
          </a:p>
        </p:txBody>
      </p:sp>
      <p:sp>
        <p:nvSpPr>
          <p:cNvPr id="200" name="Google Shape;200;g91eff0ecb3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1eff0ecb3_0_8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08" name="Google Shape;208;g91eff0ecb3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06fcd2833_1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906fcd2833_1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1eff0ecb3_0_9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On-Prem</a:t>
            </a:r>
            <a:endParaRPr/>
          </a:p>
          <a:p>
            <a:pPr indent="-298450" lvl="0" marL="457200" rtl="0" algn="l">
              <a:spcBef>
                <a:spcPts val="0"/>
              </a:spcBef>
              <a:spcAft>
                <a:spcPts val="0"/>
              </a:spcAft>
              <a:buSzPts val="1100"/>
              <a:buChar char="●"/>
            </a:pPr>
            <a:r>
              <a:rPr lang="en"/>
              <a:t>Cloud: Which Cloud, MSA, AWS?</a:t>
            </a:r>
            <a:endParaRPr/>
          </a:p>
          <a:p>
            <a:pPr indent="-298450" lvl="0" marL="457200" rtl="0" algn="l">
              <a:spcBef>
                <a:spcPts val="0"/>
              </a:spcBef>
              <a:spcAft>
                <a:spcPts val="0"/>
              </a:spcAft>
              <a:buSzPts val="1100"/>
              <a:buChar char="●"/>
            </a:pPr>
            <a:r>
              <a:rPr lang="en"/>
              <a:t>Gov-Cloud</a:t>
            </a:r>
            <a:endParaRPr/>
          </a:p>
          <a:p>
            <a:pPr indent="-298450" lvl="0" marL="457200" rtl="0" algn="l">
              <a:spcBef>
                <a:spcPts val="0"/>
              </a:spcBef>
              <a:spcAft>
                <a:spcPts val="0"/>
              </a:spcAft>
              <a:buSzPts val="1100"/>
              <a:buChar char="●"/>
            </a:pPr>
            <a:r>
              <a:rPr lang="en"/>
              <a:t>Cluster-in-cloud, data-on-prem</a:t>
            </a:r>
            <a:endParaRPr/>
          </a:p>
        </p:txBody>
      </p:sp>
      <p:sp>
        <p:nvSpPr>
          <p:cNvPr id="222" name="Google Shape;222;g91eff0ecb3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1eff0ecb3_0_9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On-Prem</a:t>
            </a:r>
            <a:endParaRPr/>
          </a:p>
          <a:p>
            <a:pPr indent="-298450" lvl="0" marL="457200" rtl="0" algn="l">
              <a:spcBef>
                <a:spcPts val="0"/>
              </a:spcBef>
              <a:spcAft>
                <a:spcPts val="0"/>
              </a:spcAft>
              <a:buSzPts val="1100"/>
              <a:buChar char="●"/>
            </a:pPr>
            <a:r>
              <a:rPr lang="en"/>
              <a:t>Cloud: Which Cloud, MSA, AWS?</a:t>
            </a:r>
            <a:endParaRPr/>
          </a:p>
          <a:p>
            <a:pPr indent="-298450" lvl="0" marL="457200" rtl="0" algn="l">
              <a:spcBef>
                <a:spcPts val="0"/>
              </a:spcBef>
              <a:spcAft>
                <a:spcPts val="0"/>
              </a:spcAft>
              <a:buSzPts val="1100"/>
              <a:buChar char="●"/>
            </a:pPr>
            <a:r>
              <a:rPr lang="en"/>
              <a:t>Gov-Cloud</a:t>
            </a:r>
            <a:endParaRPr/>
          </a:p>
          <a:p>
            <a:pPr indent="-298450" lvl="0" marL="457200" rtl="0" algn="l">
              <a:spcBef>
                <a:spcPts val="0"/>
              </a:spcBef>
              <a:spcAft>
                <a:spcPts val="0"/>
              </a:spcAft>
              <a:buSzPts val="1100"/>
              <a:buChar char="●"/>
            </a:pPr>
            <a:r>
              <a:rPr lang="en"/>
              <a:t>Cluster-in-cloud, data-on-prem</a:t>
            </a:r>
            <a:endParaRPr/>
          </a:p>
        </p:txBody>
      </p:sp>
      <p:sp>
        <p:nvSpPr>
          <p:cNvPr id="230" name="Google Shape;230;g91eff0ecb3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4afc06993_0_30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
              <a:t>Why do I care about all these details?</a:t>
            </a:r>
            <a:br>
              <a:rPr lang="en"/>
            </a:br>
            <a:r>
              <a:rPr lang="en"/>
              <a:t>Because all of these play into the proper design of a cluster!</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lang="en">
                <a:solidFill>
                  <a:schemeClr val="dk1"/>
                </a:solidFill>
              </a:rPr>
              <a:t>Do not answer these questions here, they will be answered later</a:t>
            </a:r>
            <a:endParaRPr>
              <a:solidFill>
                <a:schemeClr val="dk1"/>
              </a:solidFill>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92" name="Google Shape;92;gf4afc06993_0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1eff0ecb3_0_10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On-Prem</a:t>
            </a:r>
            <a:endParaRPr/>
          </a:p>
          <a:p>
            <a:pPr indent="-298450" lvl="0" marL="457200" rtl="0" algn="l">
              <a:spcBef>
                <a:spcPts val="0"/>
              </a:spcBef>
              <a:spcAft>
                <a:spcPts val="0"/>
              </a:spcAft>
              <a:buSzPts val="1100"/>
              <a:buChar char="●"/>
            </a:pPr>
            <a:r>
              <a:rPr lang="en"/>
              <a:t>Cloud: Which Cloud, MSA, AWS?</a:t>
            </a:r>
            <a:endParaRPr/>
          </a:p>
          <a:p>
            <a:pPr indent="-298450" lvl="0" marL="457200" rtl="0" algn="l">
              <a:spcBef>
                <a:spcPts val="0"/>
              </a:spcBef>
              <a:spcAft>
                <a:spcPts val="0"/>
              </a:spcAft>
              <a:buSzPts val="1100"/>
              <a:buChar char="●"/>
            </a:pPr>
            <a:r>
              <a:rPr lang="en"/>
              <a:t>Gov-Cloud</a:t>
            </a:r>
            <a:endParaRPr/>
          </a:p>
          <a:p>
            <a:pPr indent="-298450" lvl="0" marL="457200" rtl="0" algn="l">
              <a:spcBef>
                <a:spcPts val="0"/>
              </a:spcBef>
              <a:spcAft>
                <a:spcPts val="0"/>
              </a:spcAft>
              <a:buSzPts val="1100"/>
              <a:buChar char="●"/>
            </a:pPr>
            <a:r>
              <a:rPr lang="en"/>
              <a:t>Cluster-in-cloud, data-on-prem</a:t>
            </a:r>
            <a:endParaRPr/>
          </a:p>
        </p:txBody>
      </p:sp>
      <p:sp>
        <p:nvSpPr>
          <p:cNvPr id="238" name="Google Shape;238;g91eff0ecb3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1eff0ecb3_0_10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On-Prem</a:t>
            </a:r>
            <a:endParaRPr/>
          </a:p>
          <a:p>
            <a:pPr indent="-298450" lvl="0" marL="457200" rtl="0" algn="l">
              <a:spcBef>
                <a:spcPts val="0"/>
              </a:spcBef>
              <a:spcAft>
                <a:spcPts val="0"/>
              </a:spcAft>
              <a:buSzPts val="1100"/>
              <a:buChar char="●"/>
            </a:pPr>
            <a:r>
              <a:rPr lang="en"/>
              <a:t>Cloud: Which Cloud, MSA, AWS?</a:t>
            </a:r>
            <a:endParaRPr/>
          </a:p>
          <a:p>
            <a:pPr indent="-298450" lvl="0" marL="457200" rtl="0" algn="l">
              <a:spcBef>
                <a:spcPts val="0"/>
              </a:spcBef>
              <a:spcAft>
                <a:spcPts val="0"/>
              </a:spcAft>
              <a:buSzPts val="1100"/>
              <a:buChar char="●"/>
            </a:pPr>
            <a:r>
              <a:rPr lang="en"/>
              <a:t>Gov-Cloud</a:t>
            </a:r>
            <a:endParaRPr/>
          </a:p>
          <a:p>
            <a:pPr indent="-298450" lvl="0" marL="457200" rtl="0" algn="l">
              <a:spcBef>
                <a:spcPts val="0"/>
              </a:spcBef>
              <a:spcAft>
                <a:spcPts val="0"/>
              </a:spcAft>
              <a:buSzPts val="1100"/>
              <a:buChar char="●"/>
            </a:pPr>
            <a:r>
              <a:rPr lang="en"/>
              <a:t>Cluster-in-cloud, data-on-prem</a:t>
            </a:r>
            <a:endParaRPr/>
          </a:p>
        </p:txBody>
      </p:sp>
      <p:sp>
        <p:nvSpPr>
          <p:cNvPr id="246" name="Google Shape;246;g91eff0ecb3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1eff0ecb3_0_1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On-Prem</a:t>
            </a:r>
            <a:endParaRPr/>
          </a:p>
          <a:p>
            <a:pPr indent="-298450" lvl="0" marL="457200" rtl="0" algn="l">
              <a:spcBef>
                <a:spcPts val="0"/>
              </a:spcBef>
              <a:spcAft>
                <a:spcPts val="0"/>
              </a:spcAft>
              <a:buSzPts val="1100"/>
              <a:buChar char="●"/>
            </a:pPr>
            <a:r>
              <a:rPr lang="en"/>
              <a:t>Cloud: Which Cloud, MSA, AWS?</a:t>
            </a:r>
            <a:endParaRPr/>
          </a:p>
          <a:p>
            <a:pPr indent="-298450" lvl="0" marL="457200" rtl="0" algn="l">
              <a:spcBef>
                <a:spcPts val="0"/>
              </a:spcBef>
              <a:spcAft>
                <a:spcPts val="0"/>
              </a:spcAft>
              <a:buSzPts val="1100"/>
              <a:buChar char="●"/>
            </a:pPr>
            <a:r>
              <a:rPr lang="en"/>
              <a:t>Gov-Cloud</a:t>
            </a:r>
            <a:endParaRPr/>
          </a:p>
          <a:p>
            <a:pPr indent="-298450" lvl="0" marL="457200" rtl="0" algn="l">
              <a:spcBef>
                <a:spcPts val="0"/>
              </a:spcBef>
              <a:spcAft>
                <a:spcPts val="0"/>
              </a:spcAft>
              <a:buSzPts val="1100"/>
              <a:buChar char="●"/>
            </a:pPr>
            <a:r>
              <a:rPr lang="en"/>
              <a:t>Cluster-in-cloud, data-on-prem</a:t>
            </a:r>
            <a:endParaRPr/>
          </a:p>
        </p:txBody>
      </p:sp>
      <p:sp>
        <p:nvSpPr>
          <p:cNvPr id="254" name="Google Shape;254;g91eff0ecb3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06fcd2833_1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906fcd2833_1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1eff0ecb3_0_1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8" name="Google Shape;268;g91eff0ecb3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1eff0ecb3_0_1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76" name="Google Shape;276;g91eff0ecb3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1eff0ecb3_0_1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84" name="Google Shape;284;g91eff0ecb3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4afc06993_0_9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
              <a:t>A job can only run so fast. If I can make a 4 hour job run in 1 hour for the same price (because we are paying for compute and it shouldn’t matter) then go for it.</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lang="en"/>
              <a:t>However, you might be looking at a situation where it cannot be optimized with more cores. One example is ten, 1 GB, non-splittable, part files, each one taking approximately 30 minutes to process. Because they are non-splittable, you cannot parallelize their processing to any extent greater than 10 at a time dictating a minimum of 5 hours to execute.</a:t>
            </a:r>
            <a:endParaRPr/>
          </a:p>
        </p:txBody>
      </p:sp>
      <p:sp>
        <p:nvSpPr>
          <p:cNvPr id="292" name="Google Shape;292;gf4afc06993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4afc06993_0_10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02" name="Google Shape;302;gf4afc06993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06fcd2833_1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906fcd2833_1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06fcd2833_1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906fcd2833_1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1eff0ecb3_0_1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
              <a:t>This is just a quick summary - we going into them more later</a:t>
            </a:r>
            <a:endParaRPr/>
          </a:p>
          <a:p>
            <a:pPr indent="-298450" lvl="0" marL="457200" rtl="0" algn="l">
              <a:lnSpc>
                <a:spcPct val="100000"/>
              </a:lnSpc>
              <a:spcBef>
                <a:spcPts val="0"/>
              </a:spcBef>
              <a:spcAft>
                <a:spcPts val="0"/>
              </a:spcAft>
              <a:buSzPts val="1100"/>
              <a:buAutoNum type="arabicPeriod"/>
            </a:pPr>
            <a:r>
              <a:rPr lang="en"/>
              <a:t>In the long run using the cloud will save over deploying everything yourself (manpower and materials)</a:t>
            </a:r>
            <a:endParaRPr/>
          </a:p>
          <a:p>
            <a:pPr indent="-298450" lvl="0" marL="457200" rtl="0" algn="l">
              <a:lnSpc>
                <a:spcPct val="100000"/>
              </a:lnSpc>
              <a:spcBef>
                <a:spcPts val="0"/>
              </a:spcBef>
              <a:spcAft>
                <a:spcPts val="0"/>
              </a:spcAft>
              <a:buSzPts val="1100"/>
              <a:buAutoNum type="arabicPeriod"/>
            </a:pPr>
            <a:r>
              <a:rPr lang="en"/>
              <a:t>Labor/</a:t>
            </a:r>
            <a:r>
              <a:rPr lang="en"/>
              <a:t>developers</a:t>
            </a:r>
            <a:r>
              <a:rPr lang="en"/>
              <a:t> cost more than the services. Look to increase developer </a:t>
            </a:r>
            <a:r>
              <a:rPr lang="en"/>
              <a:t>efficiencies</a:t>
            </a:r>
            <a:r>
              <a:rPr lang="en"/>
              <a:t> more </a:t>
            </a:r>
            <a:endParaRPr/>
          </a:p>
          <a:p>
            <a:pPr indent="-298450" lvl="0" marL="457200" rtl="0" algn="l">
              <a:lnSpc>
                <a:spcPct val="100000"/>
              </a:lnSpc>
              <a:spcBef>
                <a:spcPts val="0"/>
              </a:spcBef>
              <a:spcAft>
                <a:spcPts val="0"/>
              </a:spcAft>
              <a:buSzPts val="1100"/>
              <a:buAutoNum type="arabicPeriod"/>
            </a:pPr>
            <a:r>
              <a:rPr lang="en"/>
              <a:t>Don’t deploy a cluster with 1,000 cores if you only need 200. Or an always hot cluster when a 1-10 auto-scaling cluster will do the job.</a:t>
            </a:r>
            <a:endParaRPr/>
          </a:p>
          <a:p>
            <a:pPr indent="-298450" lvl="0" marL="457200" rtl="0" algn="l">
              <a:lnSpc>
                <a:spcPct val="100000"/>
              </a:lnSpc>
              <a:spcBef>
                <a:spcPts val="0"/>
              </a:spcBef>
              <a:spcAft>
                <a:spcPts val="0"/>
              </a:spcAft>
              <a:buSzPts val="1100"/>
              <a:buAutoNum type="arabicPeriod"/>
            </a:pPr>
            <a:r>
              <a:rPr lang="en"/>
              <a:t>This is NOT about just throwing more cores at something and taking up less live-hours. We pay for compute-time and that won’t change by throwing more cores at it. This is about a true performance gain by denormalizing, bucketing, partitioning, or some other strategy that truely reduces the </a:t>
            </a:r>
            <a:r>
              <a:rPr b="1" lang="en"/>
              <a:t>compute</a:t>
            </a:r>
            <a:r>
              <a:rPr lang="en"/>
              <a:t> time.</a:t>
            </a:r>
            <a:endParaRPr/>
          </a:p>
        </p:txBody>
      </p:sp>
      <p:sp>
        <p:nvSpPr>
          <p:cNvPr id="318" name="Google Shape;318;g91eff0ecb3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06fcd2833_1_2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26" name="Google Shape;326;g906fcd2833_1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1eff0ecb3_0_15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This is USUALLY true. There are always exceptions.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DO NOT COMPARE </a:t>
            </a:r>
            <a:r>
              <a:rPr lang="en"/>
              <a:t>Azure to AWS, that is not the point of this slide!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DO COMPARE</a:t>
            </a:r>
            <a:r>
              <a:rPr lang="en"/>
              <a:t> the cores, RAM and price between each level for a given cloud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The differences are too small to matter</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
              <a:t>Available quota in AWS and Azure will affect your ability to get different VM types</a:t>
            </a:r>
            <a:endParaRPr/>
          </a:p>
        </p:txBody>
      </p:sp>
      <p:sp>
        <p:nvSpPr>
          <p:cNvPr id="334" name="Google Shape;334;g91eff0ecb3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4afc06993_0_16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Execution is 8 hours, 32 minutes (512 minutes, 256 partitions * 2 minutes)</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b="1" lang="en"/>
              <a:t>YOU PAY FOR COMPUTE </a:t>
            </a:r>
            <a:r>
              <a:rPr lang="en"/>
              <a:t>- All at once or over time, it will be the same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matter how we look at it, we are paying for 512 minutes of compute.</a:t>
            </a:r>
            <a:endParaRPr/>
          </a:p>
        </p:txBody>
      </p:sp>
      <p:sp>
        <p:nvSpPr>
          <p:cNvPr id="343" name="Google Shape;343;gf4afc06993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4afc06993_0_17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Getting coffee…</a:t>
            </a:r>
            <a:endParaRPr/>
          </a:p>
          <a:p>
            <a:pPr indent="0" lvl="0" marL="0" rtl="0" algn="l">
              <a:lnSpc>
                <a:spcPct val="90000"/>
              </a:lnSpc>
              <a:spcBef>
                <a:spcPts val="0"/>
              </a:spcBef>
              <a:spcAft>
                <a:spcPts val="0"/>
              </a:spcAft>
              <a:buNone/>
            </a:pPr>
            <a:r>
              <a:t/>
            </a:r>
            <a:endParaRPr/>
          </a:p>
          <a:p>
            <a:pPr indent="0" lvl="0" marL="0" rtl="0" algn="l">
              <a:lnSpc>
                <a:spcPct val="100000"/>
              </a:lnSpc>
              <a:spcBef>
                <a:spcPts val="0"/>
              </a:spcBef>
              <a:spcAft>
                <a:spcPts val="0"/>
              </a:spcAft>
              <a:buNone/>
            </a:pPr>
            <a:r>
              <a:rPr lang="en"/>
              <a:t>The key point here is simply that the developer costs far more than these clusters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Don’t be afraid to use bigger, more robust VMs - it will save money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355" name="Google Shape;355;gf4afc06993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06fcd2833_1_2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g906fcd2833_1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91eff0ecb3_0_18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more nodes there are, the more shuffles there are.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Level 7 might be the most optimal for shuffles because there is no network IO, it’s all in one VM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Putting everything into one node has other consequences such as stability over long-running jobs in light of executor failures</a:t>
            </a:r>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372" name="Google Shape;372;g91eff0ecb3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4afc06993_0_24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denotes VMs optimized with Delta Cache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DO NOT go into details of the various VMs - it’s meant as nothing more than a visual and to show how each cloud has representation for each category</a:t>
            </a:r>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381" name="Google Shape;381;gf4afc06993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1eff0ecb3_0_19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1B3038"/>
              </a:buClr>
              <a:buSzPts val="1200"/>
              <a:buFont typeface="Calibri"/>
              <a:buNone/>
            </a:pPr>
            <a:r>
              <a:rPr lang="en">
                <a:solidFill>
                  <a:schemeClr val="dk1"/>
                </a:solidFill>
              </a:rPr>
              <a:t>Memory and Storage optimized VMs will help with shuffle-spill but it is often ignoring an underlying problem such as skew.</a:t>
            </a:r>
            <a:endParaRPr>
              <a:solidFill>
                <a:schemeClr val="dk1"/>
              </a:solidFill>
            </a:endParaRPr>
          </a:p>
          <a:p>
            <a:pPr indent="0" lvl="0" marL="0" rtl="0" algn="l">
              <a:spcBef>
                <a:spcPts val="0"/>
              </a:spcBef>
              <a:spcAft>
                <a:spcPts val="0"/>
              </a:spcAft>
              <a:buClr>
                <a:srgbClr val="1B3038"/>
              </a:buClr>
              <a:buSzPts val="1200"/>
              <a:buFont typeface="Calibri"/>
              <a:buNone/>
            </a:pPr>
            <a:r>
              <a:t/>
            </a:r>
            <a:endParaRPr>
              <a:solidFill>
                <a:schemeClr val="dk1"/>
              </a:solidFill>
            </a:endParaRPr>
          </a:p>
          <a:p>
            <a:pPr indent="0" lvl="0" marL="0" rtl="0" algn="l">
              <a:spcBef>
                <a:spcPts val="0"/>
              </a:spcBef>
              <a:spcAft>
                <a:spcPts val="0"/>
              </a:spcAft>
              <a:buClr>
                <a:srgbClr val="1B3038"/>
              </a:buClr>
              <a:buSzPts val="1200"/>
              <a:buFont typeface="Calibri"/>
              <a:buNone/>
            </a:pPr>
            <a:r>
              <a:rPr lang="en">
                <a:solidFill>
                  <a:schemeClr val="dk1"/>
                </a:solidFill>
              </a:rPr>
              <a:t>Memory Optimized helps spill by providing more RAM and thus reducing spill</a:t>
            </a:r>
            <a:endParaRPr>
              <a:solidFill>
                <a:schemeClr val="dk1"/>
              </a:solidFill>
            </a:endParaRPr>
          </a:p>
          <a:p>
            <a:pPr indent="0" lvl="0" marL="0" rtl="0" algn="l">
              <a:spcBef>
                <a:spcPts val="0"/>
              </a:spcBef>
              <a:spcAft>
                <a:spcPts val="0"/>
              </a:spcAft>
              <a:buClr>
                <a:srgbClr val="1B3038"/>
              </a:buClr>
              <a:buSzPts val="1200"/>
              <a:buFont typeface="Calibri"/>
              <a:buNone/>
            </a:pPr>
            <a:r>
              <a:t/>
            </a:r>
            <a:endParaRPr>
              <a:solidFill>
                <a:schemeClr val="dk1"/>
              </a:solidFill>
            </a:endParaRPr>
          </a:p>
          <a:p>
            <a:pPr indent="0" lvl="0" marL="0" rtl="0" algn="l">
              <a:spcBef>
                <a:spcPts val="0"/>
              </a:spcBef>
              <a:spcAft>
                <a:spcPts val="0"/>
              </a:spcAft>
              <a:buClr>
                <a:srgbClr val="1B3038"/>
              </a:buClr>
              <a:buSzPts val="1200"/>
              <a:buFont typeface="Calibri"/>
              <a:buNone/>
            </a:pPr>
            <a:r>
              <a:rPr lang="en">
                <a:solidFill>
                  <a:srgbClr val="1B3038"/>
                </a:solidFill>
              </a:rPr>
              <a:t>Memory Optimized helps spill by providing more RAM and thus reducing spill AND by providing SSD and NVMEs for super farst disk IO reducing spill reads and writes</a:t>
            </a:r>
            <a:endParaRPr>
              <a:solidFill>
                <a:schemeClr val="dk1"/>
              </a:solidFill>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393" name="Google Shape;393;g91eff0ecb3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91eff0ecb3_0_20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
              <a:t>The idea behind crunching the numbers is to give the developer a decent starting part.</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lang="en"/>
              <a:t>It will ALWAYS require some experimentation to perfectly tune a cluster.</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lang="en"/>
              <a:t>Remember the developer’s cost and weigh that against the actual/potential performance gains found through further experimentation</a:t>
            </a:r>
            <a:endParaRPr/>
          </a:p>
        </p:txBody>
      </p:sp>
      <p:sp>
        <p:nvSpPr>
          <p:cNvPr id="402" name="Google Shape;402;g91eff0ecb3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1eff0ecb3_0_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08" name="Google Shape;108;g91eff0ecb3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f4afc06993_0_36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
              <a:t>The idea behind crunching the numbers is to give the developer a decent starting part.</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lang="en"/>
              <a:t>It will ALWAYS require some experimentation to perfectly tune a cluster.</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lang="en"/>
              <a:t>Remember the developer’s cost and weigh that against the actual/potential performance gains found through further experimentation</a:t>
            </a:r>
            <a:endParaRPr/>
          </a:p>
        </p:txBody>
      </p:sp>
      <p:sp>
        <p:nvSpPr>
          <p:cNvPr id="412" name="Google Shape;412;gf4afc06993_0_3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8d48862944_4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g8d48862944_4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1eff0ecb3_0_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16" name="Google Shape;116;g91eff0ecb3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1eff0ecb3_0_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5" name="Google Shape;125;g91eff0ecb3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1eff0ecb3_0_4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33" name="Google Shape;133;g91eff0ecb3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1eff0ecb3_0_5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
              <a:t>When Group A and Group B have different restriction, it’s common to create clusters with specific permissions to key datasets. This can also be addressed by different workspaces if the groups are large.</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lang="en"/>
              <a:t>When usage of a cluster is light, it’s reasonable to expect that a “light” group to share a cluster. In this case we might provision sightly more resources to account for scale.</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lang="en"/>
              <a:t>When a group shares a cluster, one might consider auto-scaling clusters</a:t>
            </a:r>
            <a:endParaRPr/>
          </a:p>
        </p:txBody>
      </p:sp>
      <p:sp>
        <p:nvSpPr>
          <p:cNvPr id="141" name="Google Shape;141;g91eff0ecb3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06fcd2833_1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906fcd2833_1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showMasterSp="0">
  <p:cSld name="Corporate Theme">
    <p:bg>
      <p:bgPr>
        <a:solidFill>
          <a:schemeClr val="accent2"/>
        </a:solidFill>
      </p:bgPr>
    </p:bg>
    <p:spTree>
      <p:nvGrpSpPr>
        <p:cNvPr id="10" name="Shape 10"/>
        <p:cNvGrpSpPr/>
        <p:nvPr/>
      </p:nvGrpSpPr>
      <p:grpSpPr>
        <a:xfrm>
          <a:off x="0" y="0"/>
          <a:ext cx="0" cy="0"/>
          <a:chOff x="0" y="0"/>
          <a:chExt cx="0" cy="0"/>
        </a:xfrm>
      </p:grpSpPr>
      <p:pic>
        <p:nvPicPr>
          <p:cNvPr descr="A picture containing person, black, holding, white&#10;&#10;Description automatically generated" id="11" name="Google Shape;11;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 name="Google Shape;12;p2"/>
          <p:cNvSpPr txBox="1"/>
          <p:nvPr>
            <p:ph type="title"/>
          </p:nvPr>
        </p:nvSpPr>
        <p:spPr>
          <a:xfrm>
            <a:off x="345735" y="2074663"/>
            <a:ext cx="8169600" cy="994200"/>
          </a:xfrm>
          <a:prstGeom prst="rect">
            <a:avLst/>
          </a:prstGeom>
          <a:noFill/>
          <a:ln>
            <a:noFill/>
          </a:ln>
        </p:spPr>
        <p:txBody>
          <a:bodyPr anchorCtr="0" anchor="ctr" bIns="34275" lIns="0" spcFirstLastPara="1" rIns="0" wrap="square" tIns="34275">
            <a:noAutofit/>
          </a:bodyPr>
          <a:lstStyle>
            <a:lvl1pPr lvl="0" rtl="0" algn="l">
              <a:lnSpc>
                <a:spcPct val="90000"/>
              </a:lnSpc>
              <a:spcBef>
                <a:spcPts val="0"/>
              </a:spcBef>
              <a:spcAft>
                <a:spcPts val="0"/>
              </a:spcAft>
              <a:buClr>
                <a:schemeClr val="lt1"/>
              </a:buClr>
              <a:buSzPts val="2000"/>
              <a:buFont typeface="Barlow"/>
              <a:buNone/>
              <a:defRPr sz="2000">
                <a:solidFill>
                  <a:schemeClr val="lt1"/>
                </a:solidFill>
              </a:defRPr>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heckered (top)">
  <p:cSld name="Headline 04_1_1">
    <p:spTree>
      <p:nvGrpSpPr>
        <p:cNvPr id="56" name="Shape 56"/>
        <p:cNvGrpSpPr/>
        <p:nvPr/>
      </p:nvGrpSpPr>
      <p:grpSpPr>
        <a:xfrm>
          <a:off x="0" y="0"/>
          <a:ext cx="0" cy="0"/>
          <a:chOff x="0" y="0"/>
          <a:chExt cx="0" cy="0"/>
        </a:xfrm>
      </p:grpSpPr>
      <p:pic>
        <p:nvPicPr>
          <p:cNvPr descr="A close up of a logo&#10;&#10;Description automatically generated" id="57" name="Google Shape;57;p11"/>
          <p:cNvPicPr preferRelativeResize="0"/>
          <p:nvPr/>
        </p:nvPicPr>
        <p:blipFill rotWithShape="1">
          <a:blip r:embed="rId2">
            <a:alphaModFix amt="50000"/>
          </a:blip>
          <a:srcRect b="0" l="0" r="14273" t="0"/>
          <a:stretch/>
        </p:blipFill>
        <p:spPr>
          <a:xfrm flipH="1" rot="10800000">
            <a:off x="1304925" y="0"/>
            <a:ext cx="7839077" cy="5143500"/>
          </a:xfrm>
          <a:prstGeom prst="rect">
            <a:avLst/>
          </a:prstGeom>
          <a:noFill/>
          <a:ln>
            <a:noFill/>
          </a:ln>
        </p:spPr>
      </p:pic>
      <p:sp>
        <p:nvSpPr>
          <p:cNvPr id="58" name="Google Shape;5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p:cSld name="CUSTOM_1">
    <p:bg>
      <p:bgPr>
        <a:solidFill>
          <a:schemeClr val="dk1"/>
        </a:solidFill>
      </p:bgPr>
    </p:bg>
    <p:spTree>
      <p:nvGrpSpPr>
        <p:cNvPr id="59" name="Shape 59"/>
        <p:cNvGrpSpPr/>
        <p:nvPr/>
      </p:nvGrpSpPr>
      <p:grpSpPr>
        <a:xfrm>
          <a:off x="0" y="0"/>
          <a:ext cx="0" cy="0"/>
          <a:chOff x="0" y="0"/>
          <a:chExt cx="0" cy="0"/>
        </a:xfrm>
      </p:grpSpPr>
      <p:pic>
        <p:nvPicPr>
          <p:cNvPr id="60" name="Google Shape;60;p12"/>
          <p:cNvPicPr preferRelativeResize="0"/>
          <p:nvPr/>
        </p:nvPicPr>
        <p:blipFill rotWithShape="1">
          <a:blip r:embed="rId2">
            <a:alphaModFix/>
          </a:blip>
          <a:srcRect b="0" l="0" r="0" t="0"/>
          <a:stretch/>
        </p:blipFill>
        <p:spPr>
          <a:xfrm>
            <a:off x="380402" y="2133688"/>
            <a:ext cx="4320494" cy="679630"/>
          </a:xfrm>
          <a:prstGeom prst="rect">
            <a:avLst/>
          </a:prstGeom>
          <a:noFill/>
          <a:ln>
            <a:noFill/>
          </a:ln>
        </p:spPr>
      </p:pic>
      <p:sp>
        <p:nvSpPr>
          <p:cNvPr id="61" name="Google Shape;61;p12"/>
          <p:cNvSpPr/>
          <p:nvPr/>
        </p:nvSpPr>
        <p:spPr>
          <a:xfrm>
            <a:off x="0" y="4876800"/>
            <a:ext cx="1600200" cy="22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2"/>
        </a:solidFill>
      </p:bgPr>
    </p:bg>
    <p:spTree>
      <p:nvGrpSpPr>
        <p:cNvPr id="63" name="Shape 63"/>
        <p:cNvGrpSpPr/>
        <p:nvPr/>
      </p:nvGrpSpPr>
      <p:grpSpPr>
        <a:xfrm>
          <a:off x="0" y="0"/>
          <a:ext cx="0" cy="0"/>
          <a:chOff x="0" y="0"/>
          <a:chExt cx="0" cy="0"/>
        </a:xfrm>
      </p:grpSpPr>
      <p:sp>
        <p:nvSpPr>
          <p:cNvPr id="64" name="Google Shape;64;p13"/>
          <p:cNvSpPr/>
          <p:nvPr/>
        </p:nvSpPr>
        <p:spPr>
          <a:xfrm>
            <a:off x="0" y="0"/>
            <a:ext cx="5284500" cy="5143500"/>
          </a:xfrm>
          <a:prstGeom prst="rect">
            <a:avLst/>
          </a:prstGeom>
          <a:solidFill>
            <a:schemeClr val="dk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A picture containing person, black, holding, white&#10;&#10;Description automatically generated" id="65" name="Google Shape;65;p13"/>
          <p:cNvPicPr preferRelativeResize="0"/>
          <p:nvPr/>
        </p:nvPicPr>
        <p:blipFill rotWithShape="1">
          <a:blip r:embed="rId2">
            <a:alphaModFix/>
          </a:blip>
          <a:srcRect b="0" l="0" r="26291" t="0"/>
          <a:stretch/>
        </p:blipFill>
        <p:spPr>
          <a:xfrm>
            <a:off x="2403881" y="0"/>
            <a:ext cx="6740117" cy="5143500"/>
          </a:xfrm>
          <a:prstGeom prst="rect">
            <a:avLst/>
          </a:prstGeom>
          <a:noFill/>
          <a:ln>
            <a:noFill/>
          </a:ln>
        </p:spPr>
      </p:pic>
      <p:sp>
        <p:nvSpPr>
          <p:cNvPr id="66" name="Google Shape;66;p13"/>
          <p:cNvSpPr txBox="1"/>
          <p:nvPr>
            <p:ph type="ctrTitle"/>
          </p:nvPr>
        </p:nvSpPr>
        <p:spPr>
          <a:xfrm>
            <a:off x="345735" y="841772"/>
            <a:ext cx="6858000" cy="1790700"/>
          </a:xfrm>
          <a:prstGeom prst="rect">
            <a:avLst/>
          </a:prstGeom>
          <a:noFill/>
          <a:ln>
            <a:noFill/>
          </a:ln>
        </p:spPr>
        <p:txBody>
          <a:bodyPr anchorCtr="0" anchor="b" bIns="34275" lIns="0" spcFirstLastPara="1" rIns="0" wrap="square" tIns="34275">
            <a:noAutofit/>
          </a:bodyPr>
          <a:lstStyle>
            <a:lvl1pPr lvl="0" rtl="0" algn="l">
              <a:lnSpc>
                <a:spcPct val="90000"/>
              </a:lnSpc>
              <a:spcBef>
                <a:spcPts val="0"/>
              </a:spcBef>
              <a:spcAft>
                <a:spcPts val="0"/>
              </a:spcAft>
              <a:buClr>
                <a:schemeClr val="lt1"/>
              </a:buClr>
              <a:buSzPts val="4500"/>
              <a:buFont typeface="Barlow"/>
              <a:buNone/>
              <a:defRPr sz="45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3"/>
          <p:cNvSpPr txBox="1"/>
          <p:nvPr>
            <p:ph idx="1" type="subTitle"/>
          </p:nvPr>
        </p:nvSpPr>
        <p:spPr>
          <a:xfrm>
            <a:off x="345735" y="2701528"/>
            <a:ext cx="6858000" cy="1241700"/>
          </a:xfrm>
          <a:prstGeom prst="rect">
            <a:avLst/>
          </a:prstGeom>
          <a:noFill/>
          <a:ln>
            <a:noFill/>
          </a:ln>
        </p:spPr>
        <p:txBody>
          <a:bodyPr anchorCtr="0" anchor="t" bIns="34275" lIns="0" spcFirstLastPara="1" rIns="0" wrap="square" tIns="34275">
            <a:noAutofit/>
          </a:bodyPr>
          <a:lstStyle>
            <a:lvl1pPr lvl="0" rtl="0" algn="l">
              <a:lnSpc>
                <a:spcPct val="90000"/>
              </a:lnSpc>
              <a:spcBef>
                <a:spcPts val="800"/>
              </a:spcBef>
              <a:spcAft>
                <a:spcPts val="0"/>
              </a:spcAft>
              <a:buSzPts val="1400"/>
              <a:buNone/>
              <a:defRPr sz="1800">
                <a:solidFill>
                  <a:schemeClr val="lt1"/>
                </a:solidFill>
              </a:defRPr>
            </a:lvl1pPr>
            <a:lvl2pPr lvl="1" rtl="0" algn="ctr">
              <a:lnSpc>
                <a:spcPct val="90000"/>
              </a:lnSpc>
              <a:spcBef>
                <a:spcPts val="400"/>
              </a:spcBef>
              <a:spcAft>
                <a:spcPts val="0"/>
              </a:spcAft>
              <a:buSzPts val="1100"/>
              <a:buNone/>
              <a:defRPr sz="1500"/>
            </a:lvl2pPr>
            <a:lvl3pPr lvl="2" rtl="0" algn="ctr">
              <a:lnSpc>
                <a:spcPct val="90000"/>
              </a:lnSpc>
              <a:spcBef>
                <a:spcPts val="400"/>
              </a:spcBef>
              <a:spcAft>
                <a:spcPts val="0"/>
              </a:spcAft>
              <a:buSzPts val="1000"/>
              <a:buNone/>
              <a:defRPr sz="1400"/>
            </a:lvl3pPr>
            <a:lvl4pPr lvl="3" rtl="0" algn="ctr">
              <a:lnSpc>
                <a:spcPct val="90000"/>
              </a:lnSpc>
              <a:spcBef>
                <a:spcPts val="400"/>
              </a:spcBef>
              <a:spcAft>
                <a:spcPts val="0"/>
              </a:spcAft>
              <a:buSzPts val="900"/>
              <a:buNone/>
              <a:defRPr sz="1200"/>
            </a:lvl4pPr>
            <a:lvl5pPr lvl="4" rtl="0" algn="ctr">
              <a:lnSpc>
                <a:spcPct val="90000"/>
              </a:lnSpc>
              <a:spcBef>
                <a:spcPts val="400"/>
              </a:spcBef>
              <a:spcAft>
                <a:spcPts val="0"/>
              </a:spcAft>
              <a:buSzPts val="9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68" name="Google Shape;68;p13"/>
          <p:cNvPicPr preferRelativeResize="0"/>
          <p:nvPr/>
        </p:nvPicPr>
        <p:blipFill rotWithShape="1">
          <a:blip r:embed="rId3">
            <a:alphaModFix/>
          </a:blip>
          <a:srcRect b="0" l="0" r="0" t="0"/>
          <a:stretch/>
        </p:blipFill>
        <p:spPr>
          <a:xfrm>
            <a:off x="356616" y="4761292"/>
            <a:ext cx="1001269" cy="15750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OBJECT_1">
    <p:spTree>
      <p:nvGrpSpPr>
        <p:cNvPr id="69" name="Shape 69"/>
        <p:cNvGrpSpPr/>
        <p:nvPr/>
      </p:nvGrpSpPr>
      <p:grpSpPr>
        <a:xfrm>
          <a:off x="0" y="0"/>
          <a:ext cx="0" cy="0"/>
          <a:chOff x="0" y="0"/>
          <a:chExt cx="0" cy="0"/>
        </a:xfrm>
      </p:grpSpPr>
      <p:sp>
        <p:nvSpPr>
          <p:cNvPr id="70" name="Google Shape;70;p14"/>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Char char="●"/>
              <a:defRPr b="0" i="0" sz="2000" u="none" cap="none" strike="noStrike">
                <a:solidFill>
                  <a:schemeClr val="dk1"/>
                </a:solidFill>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71" name="Google Shape;71;p14"/>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72" name="Google Shape;72;p14"/>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73" name="Google Shape;7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1">
  <p:cSld name="Two Column_1">
    <p:spTree>
      <p:nvGrpSpPr>
        <p:cNvPr id="74" name="Shape 74"/>
        <p:cNvGrpSpPr/>
        <p:nvPr/>
      </p:nvGrpSpPr>
      <p:grpSpPr>
        <a:xfrm>
          <a:off x="0" y="0"/>
          <a:ext cx="0" cy="0"/>
          <a:chOff x="0" y="0"/>
          <a:chExt cx="0" cy="0"/>
        </a:xfrm>
      </p:grpSpPr>
      <p:cxnSp>
        <p:nvCxnSpPr>
          <p:cNvPr id="75" name="Google Shape;75;p15"/>
          <p:cNvCxnSpPr/>
          <p:nvPr/>
        </p:nvCxnSpPr>
        <p:spPr>
          <a:xfrm>
            <a:off x="4476584"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76" name="Google Shape;76;p15"/>
          <p:cNvSpPr txBox="1"/>
          <p:nvPr>
            <p:ph idx="1" type="body"/>
          </p:nvPr>
        </p:nvSpPr>
        <p:spPr>
          <a:xfrm>
            <a:off x="320040" y="1128900"/>
            <a:ext cx="4050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77" name="Google Shape;77;p15"/>
          <p:cNvSpPr txBox="1"/>
          <p:nvPr>
            <p:ph idx="2" type="body"/>
          </p:nvPr>
        </p:nvSpPr>
        <p:spPr>
          <a:xfrm>
            <a:off x="4736592" y="1124712"/>
            <a:ext cx="40509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78" name="Google Shape;78;p15"/>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79" name="Google Shape;79;p15"/>
          <p:cNvSpPr txBox="1"/>
          <p:nvPr>
            <p:ph idx="3"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80" name="Google Shape;80;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rporate Theme" showMasterSp="0">
  <p:cSld name="1_Corporate Theme">
    <p:bg>
      <p:bgPr>
        <a:solidFill>
          <a:schemeClr val="dk1"/>
        </a:solidFill>
      </p:bgPr>
    </p:bg>
    <p:spTree>
      <p:nvGrpSpPr>
        <p:cNvPr id="81" name="Shape 81"/>
        <p:cNvGrpSpPr/>
        <p:nvPr/>
      </p:nvGrpSpPr>
      <p:grpSpPr>
        <a:xfrm>
          <a:off x="0" y="0"/>
          <a:ext cx="0" cy="0"/>
          <a:chOff x="0" y="0"/>
          <a:chExt cx="0" cy="0"/>
        </a:xfrm>
      </p:grpSpPr>
      <p:pic>
        <p:nvPicPr>
          <p:cNvPr descr="A picture containing red, light&#10;&#10;Description automatically generated" id="82" name="Google Shape;82;p16"/>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83" name="Google Shape;83;p16"/>
          <p:cNvPicPr preferRelativeResize="0"/>
          <p:nvPr/>
        </p:nvPicPr>
        <p:blipFill rotWithShape="1">
          <a:blip r:embed="rId3">
            <a:alphaModFix/>
          </a:blip>
          <a:srcRect b="0" l="0" r="0" t="0"/>
          <a:stretch/>
        </p:blipFill>
        <p:spPr>
          <a:xfrm>
            <a:off x="380402" y="2133688"/>
            <a:ext cx="4320494" cy="67963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 name="Shape 14"/>
        <p:cNvGrpSpPr/>
        <p:nvPr/>
      </p:nvGrpSpPr>
      <p:grpSpPr>
        <a:xfrm>
          <a:off x="0" y="0"/>
          <a:ext cx="0" cy="0"/>
          <a:chOff x="0" y="0"/>
          <a:chExt cx="0" cy="0"/>
        </a:xfrm>
      </p:grpSpPr>
      <p:sp>
        <p:nvSpPr>
          <p:cNvPr id="15" name="Google Shape;15;p3"/>
          <p:cNvSpPr txBox="1"/>
          <p:nvPr>
            <p:ph type="title"/>
          </p:nvPr>
        </p:nvSpPr>
        <p:spPr>
          <a:xfrm>
            <a:off x="0" y="228600"/>
            <a:ext cx="9144000" cy="3810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16" name="Google Shape;16;p3"/>
          <p:cNvSpPr txBox="1"/>
          <p:nvPr>
            <p:ph idx="1"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 Only_1">
    <p:spTree>
      <p:nvGrpSpPr>
        <p:cNvPr id="18" name="Shape 18"/>
        <p:cNvGrpSpPr/>
        <p:nvPr/>
      </p:nvGrpSpPr>
      <p:grpSpPr>
        <a:xfrm>
          <a:off x="0" y="0"/>
          <a:ext cx="0" cy="0"/>
          <a:chOff x="0" y="0"/>
          <a:chExt cx="0" cy="0"/>
        </a:xfrm>
      </p:grpSpPr>
      <p:sp>
        <p:nvSpPr>
          <p:cNvPr id="19" name="Google Shape;19;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Char char="●"/>
              <a:defRPr b="0" i="0" sz="2000" u="none" cap="none" strike="noStrike">
                <a:solidFill>
                  <a:schemeClr val="dk1"/>
                </a:solidFill>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22" name="Google Shape;22;p5"/>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23" name="Google Shape;23;p5"/>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24" name="Google Shape;2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25" name="Shape 25"/>
        <p:cNvGrpSpPr/>
        <p:nvPr/>
      </p:nvGrpSpPr>
      <p:grpSpPr>
        <a:xfrm>
          <a:off x="0" y="0"/>
          <a:ext cx="0" cy="0"/>
          <a:chOff x="0" y="0"/>
          <a:chExt cx="0" cy="0"/>
        </a:xfrm>
      </p:grpSpPr>
      <p:cxnSp>
        <p:nvCxnSpPr>
          <p:cNvPr id="26" name="Google Shape;26;p6"/>
          <p:cNvCxnSpPr/>
          <p:nvPr/>
        </p:nvCxnSpPr>
        <p:spPr>
          <a:xfrm>
            <a:off x="4476584"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27" name="Google Shape;27;p6"/>
          <p:cNvSpPr txBox="1"/>
          <p:nvPr>
            <p:ph idx="1" type="body"/>
          </p:nvPr>
        </p:nvSpPr>
        <p:spPr>
          <a:xfrm>
            <a:off x="320040" y="1128900"/>
            <a:ext cx="4050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28" name="Google Shape;28;p6"/>
          <p:cNvSpPr txBox="1"/>
          <p:nvPr>
            <p:ph idx="2" type="body"/>
          </p:nvPr>
        </p:nvSpPr>
        <p:spPr>
          <a:xfrm>
            <a:off x="4736592" y="1124712"/>
            <a:ext cx="40509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29" name="Google Shape;29;p6"/>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30" name="Google Shape;30;p6"/>
          <p:cNvSpPr txBox="1"/>
          <p:nvPr>
            <p:ph idx="3"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31" name="Google Shape;3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32" name="Shape 32"/>
        <p:cNvGrpSpPr/>
        <p:nvPr/>
      </p:nvGrpSpPr>
      <p:grpSpPr>
        <a:xfrm>
          <a:off x="0" y="0"/>
          <a:ext cx="0" cy="0"/>
          <a:chOff x="0" y="0"/>
          <a:chExt cx="0" cy="0"/>
        </a:xfrm>
      </p:grpSpPr>
      <p:cxnSp>
        <p:nvCxnSpPr>
          <p:cNvPr id="33" name="Google Shape;33;p7"/>
          <p:cNvCxnSpPr/>
          <p:nvPr/>
        </p:nvCxnSpPr>
        <p:spPr>
          <a:xfrm>
            <a:off x="5939624" y="1189435"/>
            <a:ext cx="0" cy="3442800"/>
          </a:xfrm>
          <a:prstGeom prst="straightConnector1">
            <a:avLst/>
          </a:prstGeom>
          <a:noFill/>
          <a:ln cap="flat" cmpd="sng" w="12700">
            <a:solidFill>
              <a:schemeClr val="accent5"/>
            </a:solidFill>
            <a:prstDash val="solid"/>
            <a:miter lim="800000"/>
            <a:headEnd len="sm" w="sm" type="none"/>
            <a:tailEnd len="sm" w="sm" type="none"/>
          </a:ln>
        </p:spPr>
      </p:cxnSp>
      <p:cxnSp>
        <p:nvCxnSpPr>
          <p:cNvPr id="34" name="Google Shape;34;p7"/>
          <p:cNvCxnSpPr/>
          <p:nvPr/>
        </p:nvCxnSpPr>
        <p:spPr>
          <a:xfrm>
            <a:off x="3023483" y="1189435"/>
            <a:ext cx="0" cy="3442800"/>
          </a:xfrm>
          <a:prstGeom prst="straightConnector1">
            <a:avLst/>
          </a:prstGeom>
          <a:noFill/>
          <a:ln cap="flat" cmpd="sng" w="12700">
            <a:solidFill>
              <a:schemeClr val="accent5"/>
            </a:solidFill>
            <a:prstDash val="solid"/>
            <a:miter lim="800000"/>
            <a:headEnd len="sm" w="sm" type="none"/>
            <a:tailEnd len="sm" w="sm" type="none"/>
          </a:ln>
        </p:spPr>
      </p:cxnSp>
      <p:sp>
        <p:nvSpPr>
          <p:cNvPr id="35" name="Google Shape;35;p7"/>
          <p:cNvSpPr txBox="1"/>
          <p:nvPr>
            <p:ph idx="1" type="body"/>
          </p:nvPr>
        </p:nvSpPr>
        <p:spPr>
          <a:xfrm>
            <a:off x="371796" y="1128900"/>
            <a:ext cx="26061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6" name="Google Shape;36;p7"/>
          <p:cNvSpPr txBox="1"/>
          <p:nvPr>
            <p:ph idx="2" type="body"/>
          </p:nvPr>
        </p:nvSpPr>
        <p:spPr>
          <a:xfrm>
            <a:off x="3264408" y="1124712"/>
            <a:ext cx="26061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7" name="Google Shape;37;p7"/>
          <p:cNvSpPr txBox="1"/>
          <p:nvPr>
            <p:ph idx="3" type="body"/>
          </p:nvPr>
        </p:nvSpPr>
        <p:spPr>
          <a:xfrm>
            <a:off x="6233100" y="1124712"/>
            <a:ext cx="2606100" cy="38283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38" name="Google Shape;38;p7"/>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1800"/>
              <a:buFont typeface="Barlow"/>
              <a:buNone/>
              <a:defRPr b="0" i="0" sz="180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39" name="Google Shape;39;p7"/>
          <p:cNvSpPr txBox="1"/>
          <p:nvPr>
            <p:ph idx="4"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40" name="Google Shape;4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 White Checkered (bottom)">
  <p:cSld name="Headline 04">
    <p:spTree>
      <p:nvGrpSpPr>
        <p:cNvPr id="41" name="Shape 41"/>
        <p:cNvGrpSpPr/>
        <p:nvPr/>
      </p:nvGrpSpPr>
      <p:grpSpPr>
        <a:xfrm>
          <a:off x="0" y="0"/>
          <a:ext cx="0" cy="0"/>
          <a:chOff x="0" y="0"/>
          <a:chExt cx="0" cy="0"/>
        </a:xfrm>
      </p:grpSpPr>
      <p:pic>
        <p:nvPicPr>
          <p:cNvPr descr="A close up of a logo&#10;&#10;Description automatically generated" id="42" name="Google Shape;42;p8"/>
          <p:cNvPicPr preferRelativeResize="0"/>
          <p:nvPr/>
        </p:nvPicPr>
        <p:blipFill rotWithShape="1">
          <a:blip r:embed="rId2">
            <a:alphaModFix amt="50000"/>
          </a:blip>
          <a:srcRect b="0" l="0" r="14273" t="0"/>
          <a:stretch/>
        </p:blipFill>
        <p:spPr>
          <a:xfrm>
            <a:off x="1304925" y="0"/>
            <a:ext cx="7839077" cy="5143500"/>
          </a:xfrm>
          <a:prstGeom prst="rect">
            <a:avLst/>
          </a:prstGeom>
          <a:noFill/>
          <a:ln>
            <a:noFill/>
          </a:ln>
        </p:spPr>
      </p:pic>
      <p:sp>
        <p:nvSpPr>
          <p:cNvPr id="43" name="Google Shape;43;p8"/>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44" name="Google Shape;44;p8"/>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45" name="Google Shape;45;p8"/>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46" name="Google Shape;4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heckered (bottom)">
  <p:cSld name="Headline 04_2">
    <p:spTree>
      <p:nvGrpSpPr>
        <p:cNvPr id="47" name="Shape 47"/>
        <p:cNvGrpSpPr/>
        <p:nvPr/>
      </p:nvGrpSpPr>
      <p:grpSpPr>
        <a:xfrm>
          <a:off x="0" y="0"/>
          <a:ext cx="0" cy="0"/>
          <a:chOff x="0" y="0"/>
          <a:chExt cx="0" cy="0"/>
        </a:xfrm>
      </p:grpSpPr>
      <p:pic>
        <p:nvPicPr>
          <p:cNvPr descr="A close up of a logo&#10;&#10;Description automatically generated" id="48" name="Google Shape;48;p9"/>
          <p:cNvPicPr preferRelativeResize="0"/>
          <p:nvPr/>
        </p:nvPicPr>
        <p:blipFill rotWithShape="1">
          <a:blip r:embed="rId2">
            <a:alphaModFix amt="50000"/>
          </a:blip>
          <a:srcRect b="0" l="0" r="14273" t="0"/>
          <a:stretch/>
        </p:blipFill>
        <p:spPr>
          <a:xfrm>
            <a:off x="1304925" y="0"/>
            <a:ext cx="7839077" cy="5143500"/>
          </a:xfrm>
          <a:prstGeom prst="rect">
            <a:avLst/>
          </a:prstGeom>
          <a:noFill/>
          <a:ln>
            <a:noFill/>
          </a:ln>
        </p:spPr>
      </p:pic>
      <p:sp>
        <p:nvSpPr>
          <p:cNvPr id="49" name="Google Shape;4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 White Checkered (top)">
  <p:cSld name="Headline 04_1">
    <p:spTree>
      <p:nvGrpSpPr>
        <p:cNvPr id="50" name="Shape 50"/>
        <p:cNvGrpSpPr/>
        <p:nvPr/>
      </p:nvGrpSpPr>
      <p:grpSpPr>
        <a:xfrm>
          <a:off x="0" y="0"/>
          <a:ext cx="0" cy="0"/>
          <a:chOff x="0" y="0"/>
          <a:chExt cx="0" cy="0"/>
        </a:xfrm>
      </p:grpSpPr>
      <p:pic>
        <p:nvPicPr>
          <p:cNvPr descr="A close up of a logo&#10;&#10;Description automatically generated" id="51" name="Google Shape;51;p10"/>
          <p:cNvPicPr preferRelativeResize="0"/>
          <p:nvPr/>
        </p:nvPicPr>
        <p:blipFill rotWithShape="1">
          <a:blip r:embed="rId2">
            <a:alphaModFix amt="50000"/>
          </a:blip>
          <a:srcRect b="0" l="0" r="14273" t="0"/>
          <a:stretch/>
        </p:blipFill>
        <p:spPr>
          <a:xfrm flipH="1" rot="10800000">
            <a:off x="1304925" y="0"/>
            <a:ext cx="7839077" cy="5143500"/>
          </a:xfrm>
          <a:prstGeom prst="rect">
            <a:avLst/>
          </a:prstGeom>
          <a:noFill/>
          <a:ln>
            <a:noFill/>
          </a:ln>
        </p:spPr>
      </p:pic>
      <p:sp>
        <p:nvSpPr>
          <p:cNvPr id="52" name="Google Shape;52;p10"/>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b="0"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sp>
        <p:nvSpPr>
          <p:cNvPr id="53" name="Google Shape;53;p10"/>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2300"/>
              <a:buFont typeface="Barlow"/>
              <a:buNone/>
              <a:defRPr b="0" i="0" sz="2300" u="none" cap="none" strike="noStrike">
                <a:solidFill>
                  <a:srgbClr val="000000"/>
                </a:solidFill>
                <a:latin typeface="Barlow"/>
                <a:ea typeface="Barlow"/>
                <a:cs typeface="Barlow"/>
                <a:sym typeface="Barlow"/>
              </a:defRPr>
            </a:lvl9pPr>
          </a:lstStyle>
          <a:p/>
        </p:txBody>
      </p:sp>
      <p:sp>
        <p:nvSpPr>
          <p:cNvPr id="54" name="Google Shape;54;p10"/>
          <p:cNvSpPr txBox="1"/>
          <p:nvPr>
            <p:ph idx="2" type="subTitle"/>
          </p:nvPr>
        </p:nvSpPr>
        <p:spPr>
          <a:xfrm>
            <a:off x="0" y="533400"/>
            <a:ext cx="9144000" cy="457200"/>
          </a:xfrm>
          <a:prstGeom prst="rect">
            <a:avLst/>
          </a:prstGeom>
          <a:noFill/>
          <a:ln>
            <a:noFill/>
          </a:ln>
        </p:spPr>
        <p:txBody>
          <a:bodyPr anchorCtr="0" anchor="t" bIns="0" lIns="320025" spcFirstLastPara="1" rIns="0" wrap="square" tIns="0">
            <a:noAutofit/>
          </a:bodyPr>
          <a:lstStyle>
            <a:lvl1pPr lvl="0" rtl="0" algn="l">
              <a:lnSpc>
                <a:spcPct val="100000"/>
              </a:lnSpc>
              <a:spcBef>
                <a:spcPts val="0"/>
              </a:spcBef>
              <a:spcAft>
                <a:spcPts val="0"/>
              </a:spcAft>
              <a:buClr>
                <a:schemeClr val="dk1"/>
              </a:buClr>
              <a:buSzPts val="3000"/>
              <a:buFont typeface="Barlow"/>
              <a:buNone/>
              <a:defRPr sz="3000">
                <a:solidFill>
                  <a:schemeClr val="dk1"/>
                </a:solidFill>
                <a:latin typeface="Barlow"/>
                <a:ea typeface="Barlow"/>
                <a:cs typeface="Barlow"/>
                <a:sym typeface="Barlow"/>
              </a:defRPr>
            </a:lvl1pPr>
            <a:lvl2pPr lvl="1" rtl="0" algn="ctr">
              <a:lnSpc>
                <a:spcPct val="100000"/>
              </a:lnSpc>
              <a:spcBef>
                <a:spcPts val="400"/>
              </a:spcBef>
              <a:spcAft>
                <a:spcPts val="0"/>
              </a:spcAft>
              <a:buClr>
                <a:schemeClr val="dk1"/>
              </a:buClr>
              <a:buSzPts val="1100"/>
              <a:buNone/>
              <a:defRPr sz="1500">
                <a:solidFill>
                  <a:schemeClr val="dk1"/>
                </a:solidFill>
              </a:defRPr>
            </a:lvl2pPr>
            <a:lvl3pPr lvl="2" rtl="0" algn="ctr">
              <a:lnSpc>
                <a:spcPct val="100000"/>
              </a:lnSpc>
              <a:spcBef>
                <a:spcPts val="400"/>
              </a:spcBef>
              <a:spcAft>
                <a:spcPts val="0"/>
              </a:spcAft>
              <a:buClr>
                <a:schemeClr val="dk1"/>
              </a:buClr>
              <a:buSzPts val="1000"/>
              <a:buNone/>
              <a:defRPr sz="1400">
                <a:solidFill>
                  <a:schemeClr val="dk1"/>
                </a:solidFill>
              </a:defRPr>
            </a:lvl3pPr>
            <a:lvl4pPr lvl="3" rtl="0" algn="ctr">
              <a:lnSpc>
                <a:spcPct val="100000"/>
              </a:lnSpc>
              <a:spcBef>
                <a:spcPts val="400"/>
              </a:spcBef>
              <a:spcAft>
                <a:spcPts val="0"/>
              </a:spcAft>
              <a:buClr>
                <a:schemeClr val="dk1"/>
              </a:buClr>
              <a:buSzPts val="900"/>
              <a:buNone/>
              <a:defRPr sz="1200">
                <a:solidFill>
                  <a:schemeClr val="dk1"/>
                </a:solidFill>
              </a:defRPr>
            </a:lvl4pPr>
            <a:lvl5pPr lvl="4" rtl="0" algn="ctr">
              <a:lnSpc>
                <a:spcPct val="100000"/>
              </a:lnSpc>
              <a:spcBef>
                <a:spcPts val="400"/>
              </a:spcBef>
              <a:spcAft>
                <a:spcPts val="0"/>
              </a:spcAft>
              <a:buClr>
                <a:schemeClr val="dk1"/>
              </a:buClr>
              <a:buSzPts val="900"/>
              <a:buNone/>
              <a:defRPr sz="1200">
                <a:solidFill>
                  <a:schemeClr val="dk1"/>
                </a:solidFill>
              </a:defRPr>
            </a:lvl5pPr>
            <a:lvl6pPr lvl="5" rtl="0" algn="ctr">
              <a:lnSpc>
                <a:spcPct val="100000"/>
              </a:lnSpc>
              <a:spcBef>
                <a:spcPts val="400"/>
              </a:spcBef>
              <a:spcAft>
                <a:spcPts val="0"/>
              </a:spcAft>
              <a:buClr>
                <a:schemeClr val="dk1"/>
              </a:buClr>
              <a:buSzPts val="1200"/>
              <a:buNone/>
              <a:defRPr sz="1200">
                <a:solidFill>
                  <a:schemeClr val="dk1"/>
                </a:solidFill>
              </a:defRPr>
            </a:lvl6pPr>
            <a:lvl7pPr lvl="6" rtl="0" algn="ctr">
              <a:lnSpc>
                <a:spcPct val="100000"/>
              </a:lnSpc>
              <a:spcBef>
                <a:spcPts val="400"/>
              </a:spcBef>
              <a:spcAft>
                <a:spcPts val="0"/>
              </a:spcAft>
              <a:buClr>
                <a:schemeClr val="dk1"/>
              </a:buClr>
              <a:buSzPts val="1200"/>
              <a:buNone/>
              <a:defRPr sz="1200">
                <a:solidFill>
                  <a:schemeClr val="dk1"/>
                </a:solidFill>
              </a:defRPr>
            </a:lvl7pPr>
            <a:lvl8pPr lvl="7" rtl="0" algn="ctr">
              <a:lnSpc>
                <a:spcPct val="100000"/>
              </a:lnSpc>
              <a:spcBef>
                <a:spcPts val="400"/>
              </a:spcBef>
              <a:spcAft>
                <a:spcPts val="0"/>
              </a:spcAft>
              <a:buClr>
                <a:schemeClr val="dk1"/>
              </a:buClr>
              <a:buSzPts val="1200"/>
              <a:buNone/>
              <a:defRPr sz="1200">
                <a:solidFill>
                  <a:schemeClr val="dk1"/>
                </a:solidFill>
              </a:defRPr>
            </a:lvl8pPr>
            <a:lvl9pPr lvl="8" rtl="0" algn="ctr">
              <a:lnSpc>
                <a:spcPct val="100000"/>
              </a:lnSpc>
              <a:spcBef>
                <a:spcPts val="400"/>
              </a:spcBef>
              <a:spcAft>
                <a:spcPts val="0"/>
              </a:spcAft>
              <a:buClr>
                <a:schemeClr val="dk1"/>
              </a:buClr>
              <a:buSzPts val="1200"/>
              <a:buNone/>
              <a:defRPr sz="1200">
                <a:solidFill>
                  <a:schemeClr val="dk1"/>
                </a:solidFill>
              </a:defRPr>
            </a:lvl9pPr>
          </a:lstStyle>
          <a:p/>
        </p:txBody>
      </p:sp>
      <p:sp>
        <p:nvSpPr>
          <p:cNvPr id="55" name="Google Shape;5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228600"/>
            <a:ext cx="9144000" cy="457200"/>
          </a:xfrm>
          <a:prstGeom prst="rect">
            <a:avLst/>
          </a:prstGeom>
          <a:noFill/>
          <a:ln>
            <a:noFill/>
          </a:ln>
        </p:spPr>
        <p:txBody>
          <a:bodyPr anchorCtr="0" anchor="t" bIns="0" lIns="320025" spcFirstLastPara="1" rIns="0" wrap="square" tIns="0">
            <a:noAutofit/>
          </a:bodyPr>
          <a:lstStyle>
            <a:lvl1pPr lvl="0" marR="0" rtl="0" algn="l">
              <a:lnSpc>
                <a:spcPct val="100000"/>
              </a:lnSpc>
              <a:spcBef>
                <a:spcPts val="0"/>
              </a:spcBef>
              <a:spcAft>
                <a:spcPts val="0"/>
              </a:spcAft>
              <a:buClr>
                <a:schemeClr val="dk1"/>
              </a:buClr>
              <a:buSzPts val="2300"/>
              <a:buFont typeface="Barlow"/>
              <a:buNone/>
              <a:defRPr b="0" i="0" sz="2300" u="none" cap="none" strike="noStrike">
                <a:solidFill>
                  <a:schemeClr val="dk1"/>
                </a:solidFill>
                <a:latin typeface="Barlow"/>
                <a:ea typeface="Barlow"/>
                <a:cs typeface="Barlow"/>
                <a:sym typeface="Barlow"/>
              </a:defRPr>
            </a:lvl1pPr>
            <a:lvl2pPr lvl="1"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2pPr>
            <a:lvl3pPr lvl="2"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3pPr>
            <a:lvl4pPr lvl="3"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4pPr>
            <a:lvl5pPr lvl="4"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5pPr>
            <a:lvl6pPr lvl="5"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6pPr>
            <a:lvl7pPr lvl="6"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7pPr>
            <a:lvl8pPr lvl="7"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8pPr>
            <a:lvl9pPr lvl="8" marR="0" rtl="0" algn="l">
              <a:lnSpc>
                <a:spcPct val="100000"/>
              </a:lnSpc>
              <a:spcBef>
                <a:spcPts val="0"/>
              </a:spcBef>
              <a:spcAft>
                <a:spcPts val="0"/>
              </a:spcAft>
              <a:buClr>
                <a:srgbClr val="000000"/>
              </a:buClr>
              <a:buSzPts val="1100"/>
              <a:buFont typeface="Barlow"/>
              <a:buNone/>
              <a:defRPr b="0" i="0" sz="1400" u="none" cap="none" strike="noStrike">
                <a:solidFill>
                  <a:srgbClr val="000000"/>
                </a:solidFill>
                <a:latin typeface="Barlow"/>
                <a:ea typeface="Barlow"/>
                <a:cs typeface="Barlow"/>
                <a:sym typeface="Barlow"/>
              </a:defRPr>
            </a:lvl9pPr>
          </a:lstStyle>
          <a:p/>
        </p:txBody>
      </p:sp>
      <p:sp>
        <p:nvSpPr>
          <p:cNvPr id="7" name="Google Shape;7;p1"/>
          <p:cNvSpPr txBox="1"/>
          <p:nvPr>
            <p:ph idx="1" type="body"/>
          </p:nvPr>
        </p:nvSpPr>
        <p:spPr>
          <a:xfrm>
            <a:off x="318000" y="1128900"/>
            <a:ext cx="8826000" cy="3824100"/>
          </a:xfrm>
          <a:prstGeom prst="rect">
            <a:avLst/>
          </a:prstGeom>
          <a:noFill/>
          <a:ln>
            <a:noFill/>
          </a:ln>
        </p:spPr>
        <p:txBody>
          <a:bodyPr anchorCtr="0" anchor="t" bIns="34275" lIns="0" spcFirstLastPara="1" rIns="0" wrap="square" tIns="34275">
            <a:noAutofit/>
          </a:bodyPr>
          <a:lstStyle>
            <a:lvl1pPr indent="-330200" lvl="0" marL="457200" marR="0" rtl="0" algn="l">
              <a:lnSpc>
                <a:spcPct val="90000"/>
              </a:lnSpc>
              <a:spcBef>
                <a:spcPts val="0"/>
              </a:spcBef>
              <a:spcAft>
                <a:spcPts val="0"/>
              </a:spcAft>
              <a:buClr>
                <a:schemeClr val="accent2"/>
              </a:buClr>
              <a:buSzPts val="1600"/>
              <a:buFont typeface="Barlow"/>
              <a:buChar char="●"/>
              <a:defRPr i="0" sz="2000" u="none" cap="none" strike="noStrike">
                <a:solidFill>
                  <a:schemeClr val="dk1"/>
                </a:solidFill>
                <a:latin typeface="Barlow"/>
                <a:ea typeface="Barlow"/>
                <a:cs typeface="Barlow"/>
                <a:sym typeface="Barlow"/>
              </a:defRPr>
            </a:lvl1pPr>
            <a:lvl2pPr indent="-330200" lvl="1" marL="914400" marR="0" rtl="0" algn="l">
              <a:lnSpc>
                <a:spcPct val="90000"/>
              </a:lnSpc>
              <a:spcBef>
                <a:spcPts val="0"/>
              </a:spcBef>
              <a:spcAft>
                <a:spcPts val="0"/>
              </a:spcAft>
              <a:buClr>
                <a:schemeClr val="accent2"/>
              </a:buClr>
              <a:buSzPts val="1600"/>
              <a:buFont typeface="Barlow"/>
              <a:buChar char="■"/>
              <a:defRPr b="0" i="0" sz="1800" u="none" cap="none" strike="noStrike">
                <a:solidFill>
                  <a:schemeClr val="dk1"/>
                </a:solidFill>
                <a:latin typeface="Barlow"/>
                <a:ea typeface="Barlow"/>
                <a:cs typeface="Barlow"/>
                <a:sym typeface="Barlow"/>
              </a:defRPr>
            </a:lvl2pPr>
            <a:lvl3pPr indent="-330200" lvl="2" marL="1371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3pPr>
            <a:lvl4pPr indent="-330200" lvl="3" marL="18288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4pPr>
            <a:lvl5pPr indent="-330200" lvl="4" marL="22860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5pPr>
            <a:lvl6pPr indent="-330200" lvl="5" marL="27432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6pPr>
            <a:lvl7pPr indent="-330200" lvl="6" marL="32004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7pPr>
            <a:lvl8pPr indent="-330200" lvl="7" marL="3657600" marR="0" rtl="0" algn="l">
              <a:lnSpc>
                <a:spcPct val="90000"/>
              </a:lnSpc>
              <a:spcBef>
                <a:spcPts val="0"/>
              </a:spcBef>
              <a:spcAft>
                <a:spcPts val="0"/>
              </a:spcAft>
              <a:buClr>
                <a:schemeClr val="dk1"/>
              </a:buClr>
              <a:buSzPts val="1600"/>
              <a:buFont typeface="Barlow"/>
              <a:buChar char="■"/>
              <a:defRPr b="0" i="0" sz="1600" u="none" cap="none" strike="noStrike">
                <a:solidFill>
                  <a:schemeClr val="dk1"/>
                </a:solidFill>
                <a:latin typeface="Barlow"/>
                <a:ea typeface="Barlow"/>
                <a:cs typeface="Barlow"/>
                <a:sym typeface="Barlow"/>
              </a:defRPr>
            </a:lvl8pPr>
            <a:lvl9pPr indent="-330200" lvl="8" marL="4114800" marR="0" rtl="0" algn="l">
              <a:lnSpc>
                <a:spcPct val="90000"/>
              </a:lnSpc>
              <a:spcBef>
                <a:spcPts val="0"/>
              </a:spcBef>
              <a:spcAft>
                <a:spcPts val="0"/>
              </a:spcAft>
              <a:buClr>
                <a:schemeClr val="accent2"/>
              </a:buClr>
              <a:buSzPts val="1600"/>
              <a:buFont typeface="Barlow"/>
              <a:buChar char="●"/>
              <a:defRPr b="0" i="0" sz="1600" u="none" cap="none" strike="noStrike">
                <a:solidFill>
                  <a:schemeClr val="dk1"/>
                </a:solidFill>
                <a:latin typeface="Barlow"/>
                <a:ea typeface="Barlow"/>
                <a:cs typeface="Barlow"/>
                <a:sym typeface="Barlow"/>
              </a:defRPr>
            </a:lvl9pPr>
          </a:lstStyle>
          <a:p/>
        </p:txBody>
      </p:sp>
      <p:pic>
        <p:nvPicPr>
          <p:cNvPr id="8" name="Google Shape;8;p1"/>
          <p:cNvPicPr preferRelativeResize="0"/>
          <p:nvPr/>
        </p:nvPicPr>
        <p:blipFill rotWithShape="1">
          <a:blip r:embed="rId1">
            <a:alphaModFix/>
          </a:blip>
          <a:srcRect b="0" l="0" r="0" t="0"/>
          <a:stretch/>
        </p:blipFill>
        <p:spPr>
          <a:xfrm>
            <a:off x="65531" y="4947897"/>
            <a:ext cx="1001269" cy="157503"/>
          </a:xfrm>
          <a:prstGeom prst="rect">
            <a:avLst/>
          </a:prstGeom>
          <a:noFill/>
          <a:ln>
            <a:noFill/>
          </a:ln>
        </p:spPr>
      </p:pic>
      <p:sp>
        <p:nvSpPr>
          <p:cNvPr id="9" name="Google Shape;9;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5.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5.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5.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5.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9.gif"/><Relationship Id="rId4" Type="http://schemas.openxmlformats.org/officeDocument/2006/relationships/image" Target="../media/image5.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5.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7"/>
          <p:cNvSpPr txBox="1"/>
          <p:nvPr/>
        </p:nvSpPr>
        <p:spPr>
          <a:xfrm>
            <a:off x="345735" y="2074663"/>
            <a:ext cx="8169600" cy="9942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None/>
            </a:pPr>
            <a:r>
              <a:rPr lang="en" sz="2000">
                <a:solidFill>
                  <a:srgbClr val="FFFFFF"/>
                </a:solidFill>
                <a:latin typeface="Barlow"/>
                <a:ea typeface="Barlow"/>
                <a:cs typeface="Barlow"/>
                <a:sym typeface="Barlow"/>
              </a:rPr>
              <a:t>Optimizing Apache Spark</a:t>
            </a:r>
            <a:br>
              <a:rPr lang="en" sz="2000">
                <a:solidFill>
                  <a:srgbClr val="FFFFFF"/>
                </a:solidFill>
                <a:latin typeface="Barlow"/>
                <a:ea typeface="Barlow"/>
                <a:cs typeface="Barlow"/>
                <a:sym typeface="Barlow"/>
              </a:rPr>
            </a:b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2500">
                <a:solidFill>
                  <a:srgbClr val="FFFFFF"/>
                </a:solidFill>
                <a:latin typeface="Barlow"/>
                <a:ea typeface="Barlow"/>
                <a:cs typeface="Barlow"/>
                <a:sym typeface="Barlow"/>
              </a:rPr>
              <a:t>Designing Clusters for</a:t>
            </a:r>
            <a:br>
              <a:rPr lang="en" sz="2500">
                <a:solidFill>
                  <a:srgbClr val="FFFFFF"/>
                </a:solidFill>
                <a:latin typeface="Barlow"/>
                <a:ea typeface="Barlow"/>
                <a:cs typeface="Barlow"/>
                <a:sym typeface="Barlow"/>
              </a:rPr>
            </a:br>
            <a:r>
              <a:rPr lang="en" sz="2500">
                <a:solidFill>
                  <a:srgbClr val="FFFFFF"/>
                </a:solidFill>
                <a:latin typeface="Barlow"/>
                <a:ea typeface="Barlow"/>
                <a:cs typeface="Barlow"/>
                <a:sym typeface="Barlow"/>
              </a:rPr>
              <a:t>High Performance</a:t>
            </a:r>
            <a:endParaRPr sz="2500">
              <a:solidFill>
                <a:srgbClr val="FFFFFF"/>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2" type="body"/>
          </p:nvPr>
        </p:nvSpPr>
        <p:spPr>
          <a:xfrm>
            <a:off x="4736592" y="1124712"/>
            <a:ext cx="4050900" cy="3828300"/>
          </a:xfrm>
          <a:prstGeom prst="rect">
            <a:avLst/>
          </a:prstGeom>
        </p:spPr>
        <p:txBody>
          <a:bodyPr anchorCtr="0" anchor="t" bIns="34275" lIns="0" spcFirstLastPara="1" rIns="0" wrap="square" tIns="34275">
            <a:noAutofit/>
          </a:bodyPr>
          <a:lstStyle/>
          <a:p>
            <a:pPr indent="0" lvl="0" marL="0" rtl="0" algn="l">
              <a:spcBef>
                <a:spcPts val="0"/>
              </a:spcBef>
              <a:spcAft>
                <a:spcPts val="0"/>
              </a:spcAft>
              <a:buNone/>
            </a:pPr>
            <a:r>
              <a:t/>
            </a:r>
            <a:endParaRPr/>
          </a:p>
          <a:p>
            <a:pPr indent="-266700" lvl="0" marL="342900" rtl="0" algn="l">
              <a:spcBef>
                <a:spcPts val="0"/>
              </a:spcBef>
              <a:spcAft>
                <a:spcPts val="0"/>
              </a:spcAft>
              <a:buSzPts val="1600"/>
              <a:buChar char="●"/>
            </a:pPr>
            <a:r>
              <a:rPr lang="en"/>
              <a:t>Structured Streaming Jobs</a:t>
            </a:r>
            <a:br>
              <a:rPr lang="en"/>
            </a:br>
            <a:endParaRPr/>
          </a:p>
          <a:p>
            <a:pPr indent="-266700" lvl="0" marL="342900" rtl="0" algn="l">
              <a:spcBef>
                <a:spcPts val="0"/>
              </a:spcBef>
              <a:spcAft>
                <a:spcPts val="0"/>
              </a:spcAft>
              <a:buSzPts val="1600"/>
              <a:buChar char="●"/>
            </a:pPr>
            <a:r>
              <a:rPr lang="en"/>
              <a:t>Batch ETL</a:t>
            </a:r>
            <a:br>
              <a:rPr lang="en"/>
            </a:br>
            <a:endParaRPr/>
          </a:p>
          <a:p>
            <a:pPr indent="-266700" lvl="0" marL="342900" rtl="0" algn="l">
              <a:spcBef>
                <a:spcPts val="0"/>
              </a:spcBef>
              <a:spcAft>
                <a:spcPts val="0"/>
              </a:spcAft>
              <a:buSzPts val="1600"/>
              <a:buChar char="●"/>
            </a:pPr>
            <a:r>
              <a:rPr lang="en"/>
              <a:t>Data Pipelines</a:t>
            </a:r>
            <a:endParaRPr/>
          </a:p>
          <a:p>
            <a:pPr indent="0" lvl="0" marL="0" rtl="0" algn="l">
              <a:spcBef>
                <a:spcPts val="0"/>
              </a:spcBef>
              <a:spcAft>
                <a:spcPts val="0"/>
              </a:spcAft>
              <a:buNone/>
            </a:pPr>
            <a:r>
              <a:t/>
            </a:r>
            <a:endParaRPr/>
          </a:p>
        </p:txBody>
      </p:sp>
      <p:sp>
        <p:nvSpPr>
          <p:cNvPr id="158" name="Google Shape;158;p26"/>
          <p:cNvSpPr txBox="1"/>
          <p:nvPr>
            <p:ph idx="1" type="body"/>
          </p:nvPr>
        </p:nvSpPr>
        <p:spPr>
          <a:xfrm>
            <a:off x="320040" y="1128900"/>
            <a:ext cx="4050900" cy="3824100"/>
          </a:xfrm>
          <a:prstGeom prst="rect">
            <a:avLst/>
          </a:prstGeom>
        </p:spPr>
        <p:txBody>
          <a:bodyPr anchorCtr="0" anchor="t" bIns="34275" lIns="0" spcFirstLastPara="1" rIns="0" wrap="square" tIns="34275">
            <a:noAutofit/>
          </a:bodyPr>
          <a:lstStyle/>
          <a:p>
            <a:pPr indent="0" lvl="0" marL="0" rtl="0" algn="l">
              <a:spcBef>
                <a:spcPts val="0"/>
              </a:spcBef>
              <a:spcAft>
                <a:spcPts val="0"/>
              </a:spcAft>
              <a:buNone/>
            </a:pPr>
            <a:r>
              <a:t/>
            </a:r>
            <a:endParaRPr/>
          </a:p>
          <a:p>
            <a:pPr indent="-266700" lvl="0" marL="342900" rtl="0" algn="l">
              <a:spcBef>
                <a:spcPts val="0"/>
              </a:spcBef>
              <a:spcAft>
                <a:spcPts val="0"/>
              </a:spcAft>
              <a:buSzPts val="1600"/>
              <a:buChar char="●"/>
            </a:pPr>
            <a:r>
              <a:rPr lang="en"/>
              <a:t>Ad Hoc Data Analysis</a:t>
            </a:r>
            <a:br>
              <a:rPr lang="en"/>
            </a:br>
            <a:endParaRPr/>
          </a:p>
          <a:p>
            <a:pPr indent="-266700" lvl="0" marL="342900" rtl="0" algn="l">
              <a:spcBef>
                <a:spcPts val="0"/>
              </a:spcBef>
              <a:spcAft>
                <a:spcPts val="0"/>
              </a:spcAft>
              <a:buSzPts val="1600"/>
              <a:buChar char="●"/>
            </a:pPr>
            <a:r>
              <a:rPr lang="en"/>
              <a:t>Reporting Generation</a:t>
            </a:r>
            <a:br>
              <a:rPr lang="en"/>
            </a:br>
            <a:endParaRPr/>
          </a:p>
          <a:p>
            <a:pPr indent="-266700" lvl="0" marL="342900" rtl="0" algn="l">
              <a:spcBef>
                <a:spcPts val="0"/>
              </a:spcBef>
              <a:spcAft>
                <a:spcPts val="0"/>
              </a:spcAft>
              <a:buSzPts val="1600"/>
              <a:buChar char="●"/>
            </a:pPr>
            <a:r>
              <a:rPr lang="en"/>
              <a:t>Training ML &amp; Deep Learning Models</a:t>
            </a:r>
            <a:br>
              <a:rPr lang="en"/>
            </a:br>
            <a:endParaRPr/>
          </a:p>
          <a:p>
            <a:pPr indent="0" lvl="0" marL="0" rtl="0" algn="l">
              <a:spcBef>
                <a:spcPts val="0"/>
              </a:spcBef>
              <a:spcAft>
                <a:spcPts val="0"/>
              </a:spcAft>
              <a:buNone/>
            </a:pPr>
            <a:r>
              <a:t/>
            </a:r>
            <a:endParaRPr/>
          </a:p>
        </p:txBody>
      </p:sp>
      <p:sp>
        <p:nvSpPr>
          <p:cNvPr id="159" name="Google Shape;159;p26"/>
          <p:cNvSpPr/>
          <p:nvPr/>
        </p:nvSpPr>
        <p:spPr>
          <a:xfrm>
            <a:off x="4343400" y="3048000"/>
            <a:ext cx="304800" cy="167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txBox="1"/>
          <p:nvPr>
            <p:ph idx="3"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What will the cluster be used for?</a:t>
            </a:r>
            <a:endParaRPr/>
          </a:p>
        </p:txBody>
      </p:sp>
      <p:sp>
        <p:nvSpPr>
          <p:cNvPr id="161" name="Google Shape;161;p26"/>
          <p:cNvSpPr txBox="1"/>
          <p:nvPr/>
        </p:nvSpPr>
        <p:spPr>
          <a:xfrm>
            <a:off x="347472" y="3886200"/>
            <a:ext cx="8796600" cy="38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000">
                <a:solidFill>
                  <a:schemeClr val="dk1"/>
                </a:solidFill>
                <a:latin typeface="Barlow"/>
                <a:ea typeface="Barlow"/>
                <a:cs typeface="Barlow"/>
                <a:sym typeface="Barlow"/>
              </a:rPr>
              <a:t>How a cluster is used often follows the persona of the person using it</a:t>
            </a:r>
            <a:endParaRPr/>
          </a:p>
        </p:txBody>
      </p:sp>
      <p:sp>
        <p:nvSpPr>
          <p:cNvPr id="162" name="Google Shape;162;p26"/>
          <p:cNvSpPr/>
          <p:nvPr/>
        </p:nvSpPr>
        <p:spPr>
          <a:xfrm>
            <a:off x="4343400" y="990600"/>
            <a:ext cx="304800" cy="457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164" name="Google Shape;16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10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0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170" name="Google Shape;170;p27"/>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What - Ad Hoc Data Analysis</a:t>
            </a:r>
            <a:endParaRPr/>
          </a:p>
        </p:txBody>
      </p:sp>
      <p:sp>
        <p:nvSpPr>
          <p:cNvPr id="171" name="Google Shape;171;p27"/>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b="1" lang="en"/>
              <a:t>Level</a:t>
            </a:r>
            <a:r>
              <a:rPr lang="en"/>
              <a:t>: The amount of memory and compute is difficult to estimate</a:t>
            </a:r>
            <a:br>
              <a:rPr lang="en"/>
            </a:br>
            <a:endParaRPr/>
          </a:p>
          <a:p>
            <a:pPr indent="-266700" lvl="0" marL="342900" rtl="0" algn="l">
              <a:spcBef>
                <a:spcPts val="0"/>
              </a:spcBef>
              <a:spcAft>
                <a:spcPts val="0"/>
              </a:spcAft>
              <a:buSzPts val="1600"/>
              <a:buChar char="●"/>
            </a:pPr>
            <a:r>
              <a:rPr b="1" lang="en"/>
              <a:t>Shuffles</a:t>
            </a:r>
            <a:r>
              <a:rPr lang="en"/>
              <a:t>: Often employs arbitrary wide operations (e.g. joins). Tuning needs to be done in the general case, not query specific.</a:t>
            </a:r>
            <a:br>
              <a:rPr lang="en"/>
            </a:br>
            <a:endParaRPr/>
          </a:p>
          <a:p>
            <a:pPr indent="-266700" lvl="0" marL="342900" rtl="0" algn="l">
              <a:spcBef>
                <a:spcPts val="0"/>
              </a:spcBef>
              <a:spcAft>
                <a:spcPts val="0"/>
              </a:spcAft>
              <a:buSzPts val="1600"/>
              <a:buChar char="●"/>
            </a:pPr>
            <a:r>
              <a:rPr b="1" lang="en"/>
              <a:t>Caching</a:t>
            </a:r>
            <a:r>
              <a:rPr lang="en"/>
              <a:t>: Repetitive queries can benefit from Delta caching.</a:t>
            </a:r>
            <a:br>
              <a:rPr lang="en"/>
            </a:br>
            <a:r>
              <a:rPr lang="en"/>
              <a:t>Spark caching should only be used to temporarily store aggregates.</a:t>
            </a:r>
            <a:br>
              <a:rPr lang="en"/>
            </a:br>
            <a:endParaRPr/>
          </a:p>
          <a:p>
            <a:pPr indent="-266700" lvl="0" marL="342900" rtl="0" algn="l">
              <a:spcBef>
                <a:spcPts val="0"/>
              </a:spcBef>
              <a:spcAft>
                <a:spcPts val="0"/>
              </a:spcAft>
              <a:buSzPts val="1600"/>
              <a:buChar char="●"/>
            </a:pPr>
            <a:r>
              <a:rPr b="1" lang="en"/>
              <a:t>Opportunity</a:t>
            </a:r>
            <a:r>
              <a:rPr lang="en"/>
              <a:t>: Little opportunity for specific tuning</a:t>
            </a:r>
            <a:br>
              <a:rPr lang="en"/>
            </a:br>
            <a:endParaRPr/>
          </a:p>
          <a:p>
            <a:pPr indent="-266700" lvl="0" marL="342900" rtl="0" algn="l">
              <a:spcBef>
                <a:spcPts val="0"/>
              </a:spcBef>
              <a:spcAft>
                <a:spcPts val="0"/>
              </a:spcAft>
              <a:buSzPts val="1600"/>
              <a:buChar char="●"/>
            </a:pPr>
            <a:r>
              <a:rPr b="1" lang="en"/>
              <a:t>SLAs</a:t>
            </a:r>
            <a:r>
              <a:rPr lang="en"/>
              <a:t>: Generally not applicable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dynamic nature of this activity makes planning and tuning hard</a:t>
            </a:r>
            <a:endParaRPr/>
          </a:p>
        </p:txBody>
      </p:sp>
      <p:sp>
        <p:nvSpPr>
          <p:cNvPr id="172" name="Google Shape;17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178" name="Google Shape;178;p28"/>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What - Reporting Generation</a:t>
            </a:r>
            <a:endParaRPr/>
          </a:p>
        </p:txBody>
      </p:sp>
      <p:sp>
        <p:nvSpPr>
          <p:cNvPr id="179" name="Google Shape;179;p28"/>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b="1" lang="en"/>
              <a:t>Level</a:t>
            </a:r>
            <a:r>
              <a:rPr lang="en"/>
              <a:t>: The amount of memory and compute can be fine tuned</a:t>
            </a:r>
            <a:br>
              <a:rPr lang="en"/>
            </a:br>
            <a:endParaRPr/>
          </a:p>
          <a:p>
            <a:pPr indent="-266700" lvl="0" marL="342900" rtl="0" algn="l">
              <a:spcBef>
                <a:spcPts val="0"/>
              </a:spcBef>
              <a:spcAft>
                <a:spcPts val="0"/>
              </a:spcAft>
              <a:buSzPts val="1600"/>
              <a:buChar char="●"/>
            </a:pPr>
            <a:r>
              <a:rPr b="1" lang="en"/>
              <a:t>Shuffles</a:t>
            </a:r>
            <a:r>
              <a:rPr lang="en"/>
              <a:t>: Shuffles can be mitigated with use-case specific datasets</a:t>
            </a:r>
            <a:br>
              <a:rPr lang="en"/>
            </a:br>
            <a:endParaRPr/>
          </a:p>
          <a:p>
            <a:pPr indent="-266700" lvl="0" marL="342900" rtl="0" algn="l">
              <a:spcBef>
                <a:spcPts val="0"/>
              </a:spcBef>
              <a:spcAft>
                <a:spcPts val="0"/>
              </a:spcAft>
              <a:buSzPts val="1600"/>
              <a:buChar char="●"/>
            </a:pPr>
            <a:r>
              <a:rPr b="1" lang="en"/>
              <a:t>Caching</a:t>
            </a:r>
            <a:r>
              <a:rPr lang="en"/>
              <a:t>: Generally does not require repetitive reads</a:t>
            </a:r>
            <a:br>
              <a:rPr lang="en"/>
            </a:br>
            <a:endParaRPr/>
          </a:p>
          <a:p>
            <a:pPr indent="-266700" lvl="0" marL="342900" rtl="0" algn="l">
              <a:spcBef>
                <a:spcPts val="0"/>
              </a:spcBef>
              <a:spcAft>
                <a:spcPts val="0"/>
              </a:spcAft>
              <a:buSzPts val="1600"/>
              <a:buChar char="●"/>
            </a:pPr>
            <a:r>
              <a:rPr b="1" lang="en"/>
              <a:t>Opportunity</a:t>
            </a:r>
            <a:r>
              <a:rPr lang="en"/>
              <a:t>: More opportunity for job-specific tuning</a:t>
            </a:r>
            <a:br>
              <a:rPr lang="en"/>
            </a:br>
            <a:endParaRPr/>
          </a:p>
          <a:p>
            <a:pPr indent="-266700" lvl="0" marL="342900" rtl="0" algn="l">
              <a:spcBef>
                <a:spcPts val="0"/>
              </a:spcBef>
              <a:spcAft>
                <a:spcPts val="0"/>
              </a:spcAft>
              <a:buSzPts val="1600"/>
              <a:buChar char="●"/>
            </a:pPr>
            <a:r>
              <a:rPr b="1" lang="en"/>
              <a:t>SLAs</a:t>
            </a:r>
            <a:r>
              <a:rPr lang="en"/>
              <a:t>: May be imposed in that the report is a job in and of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Presumably “lighter” than full batch ETL, this activity</a:t>
            </a:r>
            <a:br>
              <a:rPr lang="en"/>
            </a:br>
            <a:r>
              <a:rPr lang="en"/>
              <a:t>is still nothing more than periodically running a job</a:t>
            </a:r>
            <a:endParaRPr/>
          </a:p>
        </p:txBody>
      </p:sp>
      <p:sp>
        <p:nvSpPr>
          <p:cNvPr id="180" name="Google Shape;18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idx="2" type="body"/>
          </p:nvPr>
        </p:nvSpPr>
        <p:spPr>
          <a:xfrm>
            <a:off x="4736592" y="1124712"/>
            <a:ext cx="4050900" cy="3828300"/>
          </a:xfrm>
          <a:prstGeom prst="rect">
            <a:avLst/>
          </a:prstGeom>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b="1" lang="en"/>
              <a:t>Shuffles</a:t>
            </a:r>
            <a:r>
              <a:rPr lang="en"/>
              <a:t>: Shuffles can be mitigated with use-case specific datasets</a:t>
            </a:r>
            <a:br>
              <a:rPr lang="en"/>
            </a:br>
            <a:endParaRPr/>
          </a:p>
          <a:p>
            <a:pPr indent="-266700" lvl="0" marL="342900" rtl="0" algn="l">
              <a:spcBef>
                <a:spcPts val="0"/>
              </a:spcBef>
              <a:spcAft>
                <a:spcPts val="0"/>
              </a:spcAft>
              <a:buSzPts val="1600"/>
              <a:buChar char="●"/>
            </a:pPr>
            <a:r>
              <a:rPr b="1" lang="en"/>
              <a:t>Caching</a:t>
            </a:r>
            <a:r>
              <a:rPr lang="en"/>
              <a:t>: Entire datasets are often cached to achieve maximum performance via Spark and Delta caches</a:t>
            </a:r>
            <a:br>
              <a:rPr lang="en"/>
            </a:br>
            <a:endParaRPr/>
          </a:p>
          <a:p>
            <a:pPr indent="-266700" lvl="0" marL="342900" rtl="0" algn="l">
              <a:spcBef>
                <a:spcPts val="0"/>
              </a:spcBef>
              <a:spcAft>
                <a:spcPts val="0"/>
              </a:spcAft>
              <a:buSzPts val="1600"/>
              <a:buChar char="●"/>
            </a:pPr>
            <a:r>
              <a:rPr lang="en"/>
              <a:t>In some cases GPUs may be warranted to maximize memory and/or compute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6" name="Google Shape;186;p29"/>
          <p:cNvSpPr txBox="1"/>
          <p:nvPr>
            <p:ph idx="1" type="body"/>
          </p:nvPr>
        </p:nvSpPr>
        <p:spPr>
          <a:xfrm>
            <a:off x="320040" y="1128900"/>
            <a:ext cx="4050900" cy="3824100"/>
          </a:xfrm>
          <a:prstGeom prst="rect">
            <a:avLst/>
          </a:prstGeom>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b="1" lang="en"/>
              <a:t>Level - first run</a:t>
            </a:r>
            <a:r>
              <a:rPr lang="en"/>
              <a:t>: Memory and compute is difficult to estimate</a:t>
            </a:r>
            <a:br>
              <a:rPr lang="en"/>
            </a:br>
            <a:endParaRPr/>
          </a:p>
          <a:p>
            <a:pPr indent="-266700" lvl="0" marL="342900" rtl="0" algn="l">
              <a:spcBef>
                <a:spcPts val="0"/>
              </a:spcBef>
              <a:spcAft>
                <a:spcPts val="0"/>
              </a:spcAft>
              <a:buSzPts val="1600"/>
              <a:buChar char="●"/>
            </a:pPr>
            <a:r>
              <a:rPr b="1" lang="en"/>
              <a:t>Level - secondary runs</a:t>
            </a:r>
            <a:r>
              <a:rPr lang="en"/>
              <a:t>: Memory and compute can be fine tuned</a:t>
            </a:r>
            <a:br>
              <a:rPr lang="en"/>
            </a:br>
            <a:endParaRPr/>
          </a:p>
          <a:p>
            <a:pPr indent="-266700" lvl="0" marL="342900" rtl="0" algn="l">
              <a:spcBef>
                <a:spcPts val="0"/>
              </a:spcBef>
              <a:spcAft>
                <a:spcPts val="0"/>
              </a:spcAft>
              <a:buSzPts val="1600"/>
              <a:buChar char="●"/>
            </a:pPr>
            <a:r>
              <a:rPr b="1" lang="en"/>
              <a:t>SLAs - first run</a:t>
            </a:r>
            <a:r>
              <a:rPr lang="en"/>
              <a:t>: Difficult to impose requirements on first runs</a:t>
            </a:r>
            <a:endParaRPr/>
          </a:p>
          <a:p>
            <a:pPr indent="-266700" lvl="0" marL="342900" rtl="0" algn="l">
              <a:spcBef>
                <a:spcPts val="0"/>
              </a:spcBef>
              <a:spcAft>
                <a:spcPts val="0"/>
              </a:spcAft>
              <a:buSzPts val="1600"/>
              <a:buChar char="●"/>
            </a:pPr>
            <a:r>
              <a:rPr b="1" lang="en"/>
              <a:t>SLAs - secondary runs</a:t>
            </a:r>
            <a:r>
              <a:rPr lang="en"/>
              <a:t>: May be imposed when retraining a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87" name="Google Shape;187;p29"/>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188" name="Google Shape;188;p29"/>
          <p:cNvSpPr txBox="1"/>
          <p:nvPr>
            <p:ph idx="3"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What - Training ML &amp; Deep Learning Models</a:t>
            </a:r>
            <a:endParaRPr/>
          </a:p>
        </p:txBody>
      </p:sp>
      <p:sp>
        <p:nvSpPr>
          <p:cNvPr id="189" name="Google Shape;18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195" name="Google Shape;195;p30"/>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What - Structured Streaming Jobs</a:t>
            </a:r>
            <a:endParaRPr/>
          </a:p>
        </p:txBody>
      </p:sp>
      <p:sp>
        <p:nvSpPr>
          <p:cNvPr id="196" name="Google Shape;196;p30"/>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b="1" lang="en"/>
              <a:t>Level</a:t>
            </a:r>
            <a:r>
              <a:rPr lang="en"/>
              <a:t>: The amount of memory and compute are often</a:t>
            </a:r>
            <a:br>
              <a:rPr lang="en"/>
            </a:br>
            <a:r>
              <a:rPr lang="en"/>
              <a:t>over-provisioned to enable a stopped stream to catch up</a:t>
            </a:r>
            <a:br>
              <a:rPr lang="en"/>
            </a:br>
            <a:endParaRPr/>
          </a:p>
          <a:p>
            <a:pPr indent="-266700" lvl="0" marL="342900" rtl="0" algn="l">
              <a:spcBef>
                <a:spcPts val="0"/>
              </a:spcBef>
              <a:spcAft>
                <a:spcPts val="0"/>
              </a:spcAft>
              <a:buSzPts val="1600"/>
              <a:buChar char="●"/>
            </a:pPr>
            <a:r>
              <a:rPr b="1" lang="en"/>
              <a:t>Shuffles</a:t>
            </a:r>
            <a:r>
              <a:rPr lang="en"/>
              <a:t>: Shuffles MUST be mitigated by tuning the cluster,</a:t>
            </a:r>
            <a:br>
              <a:rPr lang="en"/>
            </a:br>
            <a:r>
              <a:rPr lang="en"/>
              <a:t>and when joining other datasets, with use case specific datasets</a:t>
            </a:r>
            <a:br>
              <a:rPr lang="en"/>
            </a:br>
            <a:endParaRPr/>
          </a:p>
          <a:p>
            <a:pPr indent="-266700" lvl="0" marL="342900" rtl="0" algn="l">
              <a:spcBef>
                <a:spcPts val="0"/>
              </a:spcBef>
              <a:spcAft>
                <a:spcPts val="0"/>
              </a:spcAft>
              <a:buSzPts val="1600"/>
              <a:buChar char="●"/>
            </a:pPr>
            <a:r>
              <a:rPr b="1" lang="en"/>
              <a:t>Caching</a:t>
            </a:r>
            <a:r>
              <a:rPr lang="en"/>
              <a:t>: Generally not employed in a streaming job</a:t>
            </a:r>
            <a:br>
              <a:rPr lang="en"/>
            </a:br>
            <a:endParaRPr/>
          </a:p>
          <a:p>
            <a:pPr indent="-266700" lvl="0" marL="342900" rtl="0" algn="l">
              <a:spcBef>
                <a:spcPts val="0"/>
              </a:spcBef>
              <a:spcAft>
                <a:spcPts val="0"/>
              </a:spcAft>
              <a:buSzPts val="1600"/>
              <a:buChar char="●"/>
            </a:pPr>
            <a:r>
              <a:rPr b="1" lang="en"/>
              <a:t>Opportunity</a:t>
            </a:r>
            <a:r>
              <a:rPr lang="en"/>
              <a:t>: High opportunity for specific tuning</a:t>
            </a:r>
            <a:br>
              <a:rPr lang="en"/>
            </a:br>
            <a:endParaRPr/>
          </a:p>
          <a:p>
            <a:pPr indent="-266700" lvl="0" marL="342900" rtl="0" algn="l">
              <a:spcBef>
                <a:spcPts val="0"/>
              </a:spcBef>
              <a:spcAft>
                <a:spcPts val="0"/>
              </a:spcAft>
              <a:buSzPts val="1600"/>
              <a:buChar char="●"/>
            </a:pPr>
            <a:r>
              <a:rPr b="1" lang="en"/>
              <a:t>SLAs</a:t>
            </a:r>
            <a:r>
              <a:rPr lang="en"/>
              <a:t>: Dictated by the throughput of the stream - possibly</a:t>
            </a:r>
            <a:br>
              <a:rPr lang="en"/>
            </a:br>
            <a:r>
              <a:rPr lang="en"/>
              <a:t>schedule &amp; terminate short-running streams (e.g. 2 hr, every 1 wk)</a:t>
            </a:r>
            <a:endParaRPr/>
          </a:p>
          <a:p>
            <a:pPr indent="0" lvl="0" marL="0" rtl="0" algn="l">
              <a:spcBef>
                <a:spcPts val="0"/>
              </a:spcBef>
              <a:spcAft>
                <a:spcPts val="0"/>
              </a:spcAft>
              <a:buNone/>
            </a:pPr>
            <a:r>
              <a:t/>
            </a:r>
            <a:endParaRPr/>
          </a:p>
        </p:txBody>
      </p:sp>
      <p:sp>
        <p:nvSpPr>
          <p:cNvPr id="197" name="Google Shape;197;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203" name="Google Shape;203;p31"/>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What - Batch ETL</a:t>
            </a:r>
            <a:endParaRPr/>
          </a:p>
        </p:txBody>
      </p:sp>
      <p:sp>
        <p:nvSpPr>
          <p:cNvPr id="204" name="Google Shape;204;p31"/>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b="1" lang="en"/>
              <a:t>Level</a:t>
            </a:r>
            <a:r>
              <a:rPr lang="en"/>
              <a:t>: The amount of memory and compute can be fine tuned</a:t>
            </a:r>
            <a:br>
              <a:rPr lang="en"/>
            </a:br>
            <a:endParaRPr/>
          </a:p>
          <a:p>
            <a:pPr indent="-266700" lvl="0" marL="342900" rtl="0" algn="l">
              <a:spcBef>
                <a:spcPts val="0"/>
              </a:spcBef>
              <a:spcAft>
                <a:spcPts val="0"/>
              </a:spcAft>
              <a:buSzPts val="1600"/>
              <a:buChar char="●"/>
            </a:pPr>
            <a:r>
              <a:rPr b="1" lang="en"/>
              <a:t>Shuffles</a:t>
            </a:r>
            <a:r>
              <a:rPr lang="en"/>
              <a:t>: Shuffles “cannot” be mitigated with use-case</a:t>
            </a:r>
            <a:br>
              <a:rPr lang="en"/>
            </a:br>
            <a:r>
              <a:rPr lang="en"/>
              <a:t>specific datasets - should be mitigated by fine tuning</a:t>
            </a:r>
            <a:br>
              <a:rPr lang="en"/>
            </a:br>
            <a:endParaRPr/>
          </a:p>
          <a:p>
            <a:pPr indent="-266700" lvl="0" marL="342900" rtl="0" algn="l">
              <a:spcBef>
                <a:spcPts val="0"/>
              </a:spcBef>
              <a:spcAft>
                <a:spcPts val="0"/>
              </a:spcAft>
              <a:buSzPts val="1600"/>
              <a:buChar char="●"/>
            </a:pPr>
            <a:r>
              <a:rPr b="1" lang="en"/>
              <a:t>Caching</a:t>
            </a:r>
            <a:r>
              <a:rPr lang="en"/>
              <a:t>: Generally does not require repetitive reads</a:t>
            </a:r>
            <a:br>
              <a:rPr lang="en"/>
            </a:br>
            <a:r>
              <a:rPr lang="en"/>
              <a:t>(opt for Delta caching over Spark caching if needed)</a:t>
            </a:r>
            <a:br>
              <a:rPr lang="en"/>
            </a:br>
            <a:endParaRPr/>
          </a:p>
          <a:p>
            <a:pPr indent="-266700" lvl="0" marL="342900" rtl="0" algn="l">
              <a:spcBef>
                <a:spcPts val="0"/>
              </a:spcBef>
              <a:spcAft>
                <a:spcPts val="0"/>
              </a:spcAft>
              <a:buSzPts val="1600"/>
              <a:buChar char="●"/>
            </a:pPr>
            <a:r>
              <a:rPr b="1" lang="en"/>
              <a:t>Opportunity</a:t>
            </a:r>
            <a:r>
              <a:rPr lang="en"/>
              <a:t>: High tuning opportunity as it pertains to a specific job</a:t>
            </a:r>
            <a:br>
              <a:rPr lang="en"/>
            </a:br>
            <a:endParaRPr/>
          </a:p>
          <a:p>
            <a:pPr indent="-266700" lvl="0" marL="342900" rtl="0" algn="l">
              <a:spcBef>
                <a:spcPts val="0"/>
              </a:spcBef>
              <a:spcAft>
                <a:spcPts val="0"/>
              </a:spcAft>
              <a:buSzPts val="1600"/>
              <a:buChar char="●"/>
            </a:pPr>
            <a:r>
              <a:rPr b="1" lang="en"/>
              <a:t>SLAs</a:t>
            </a:r>
            <a:r>
              <a:rPr lang="en"/>
              <a:t>: Post tuning, different SLAs levels are met by adjusting</a:t>
            </a:r>
            <a:br>
              <a:rPr lang="en"/>
            </a:br>
            <a:r>
              <a:rPr lang="en"/>
              <a:t>compute levels (e.g. size of and number of executors and thus cores)</a:t>
            </a:r>
            <a:endParaRPr/>
          </a:p>
          <a:p>
            <a:pPr indent="0" lvl="0" marL="0" rtl="0" algn="l">
              <a:spcBef>
                <a:spcPts val="0"/>
              </a:spcBef>
              <a:spcAft>
                <a:spcPts val="0"/>
              </a:spcAft>
              <a:buNone/>
            </a:pPr>
            <a:r>
              <a:t/>
            </a:r>
            <a:endParaRPr/>
          </a:p>
        </p:txBody>
      </p:sp>
      <p:sp>
        <p:nvSpPr>
          <p:cNvPr id="205" name="Google Shape;205;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211" name="Google Shape;211;p32"/>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What - Data Pipelines</a:t>
            </a:r>
            <a:endParaRPr/>
          </a:p>
          <a:p>
            <a:pPr indent="0" lvl="0" marL="0" rtl="0" algn="l">
              <a:spcBef>
                <a:spcPts val="0"/>
              </a:spcBef>
              <a:spcAft>
                <a:spcPts val="0"/>
              </a:spcAft>
              <a:buNone/>
            </a:pPr>
            <a:r>
              <a:t/>
            </a:r>
            <a:endParaRPr/>
          </a:p>
        </p:txBody>
      </p:sp>
      <p:sp>
        <p:nvSpPr>
          <p:cNvPr id="212" name="Google Shape;212;p32"/>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lang="en"/>
              <a:t>Batch ETL can be thought of as one instance of data-in and data-out</a:t>
            </a:r>
            <a:br>
              <a:rPr lang="en"/>
            </a:br>
            <a:endParaRPr/>
          </a:p>
          <a:p>
            <a:pPr indent="-266700" lvl="0" marL="342900" rtl="0" algn="l">
              <a:spcBef>
                <a:spcPts val="0"/>
              </a:spcBef>
              <a:spcAft>
                <a:spcPts val="0"/>
              </a:spcAft>
              <a:buSzPts val="1600"/>
              <a:buChar char="●"/>
            </a:pPr>
            <a:r>
              <a:rPr lang="en"/>
              <a:t>Data Pipelines can be thought of as many</a:t>
            </a:r>
            <a:br>
              <a:rPr lang="en"/>
            </a:br>
            <a:r>
              <a:rPr lang="en"/>
              <a:t>batches orchestrated to work together</a:t>
            </a:r>
            <a:br>
              <a:rPr lang="en"/>
            </a:br>
            <a:endParaRPr/>
          </a:p>
          <a:p>
            <a:pPr indent="-266700" lvl="0" marL="342900" rtl="0" algn="l">
              <a:spcBef>
                <a:spcPts val="0"/>
              </a:spcBef>
              <a:spcAft>
                <a:spcPts val="0"/>
              </a:spcAft>
              <a:buSzPts val="1600"/>
              <a:buChar char="●"/>
            </a:pPr>
            <a:r>
              <a:rPr lang="en"/>
              <a:t>Do you use one general-purpose cluster for the entire pipeline?</a:t>
            </a:r>
            <a:br>
              <a:rPr lang="en"/>
            </a:br>
            <a:r>
              <a:rPr lang="en"/>
              <a:t>Or does each “job” get a highly-tuned configuration?</a:t>
            </a:r>
            <a:br>
              <a:rPr lang="en"/>
            </a:br>
            <a:endParaRPr/>
          </a:p>
          <a:p>
            <a:pPr indent="-266700" lvl="0" marL="342900" rtl="0" algn="l">
              <a:spcBef>
                <a:spcPts val="0"/>
              </a:spcBef>
              <a:spcAft>
                <a:spcPts val="0"/>
              </a:spcAft>
              <a:buSzPts val="1600"/>
              <a:buChar char="●"/>
            </a:pPr>
            <a:r>
              <a:rPr lang="en"/>
              <a:t>SLAs will most likely decide between a shared-cluster</a:t>
            </a:r>
            <a:br>
              <a:rPr lang="en"/>
            </a:br>
            <a:r>
              <a:rPr lang="en"/>
              <a:t>design vs a cluster-per-batch design</a:t>
            </a:r>
            <a:br>
              <a:rPr lang="en"/>
            </a:br>
            <a:endParaRPr/>
          </a:p>
          <a:p>
            <a:pPr indent="-266700" lvl="0" marL="342900" rtl="0" algn="l">
              <a:spcBef>
                <a:spcPts val="0"/>
              </a:spcBef>
              <a:spcAft>
                <a:spcPts val="0"/>
              </a:spcAft>
              <a:buSzPts val="1600"/>
              <a:buChar char="●"/>
            </a:pPr>
            <a:r>
              <a:rPr lang="en"/>
              <a:t>For example, low-latency pipelines might require a cluster-per-batch design where higher latency pipelines might use a shared cluster.</a:t>
            </a:r>
            <a:endParaRPr/>
          </a:p>
        </p:txBody>
      </p:sp>
      <p:sp>
        <p:nvSpPr>
          <p:cNvPr id="213" name="Google Shape;213;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33"/>
          <p:cNvSpPr txBox="1"/>
          <p:nvPr/>
        </p:nvSpPr>
        <p:spPr>
          <a:xfrm>
            <a:off x="345735" y="2074663"/>
            <a:ext cx="8169600" cy="9942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None/>
            </a:pPr>
            <a:r>
              <a:rPr lang="en" sz="2000">
                <a:solidFill>
                  <a:srgbClr val="FFFFFF"/>
                </a:solidFill>
                <a:latin typeface="Barlow"/>
                <a:ea typeface="Barlow"/>
                <a:cs typeface="Barlow"/>
                <a:sym typeface="Barlow"/>
              </a:rPr>
              <a:t>Optimizing Apache Spark</a:t>
            </a:r>
            <a:br>
              <a:rPr lang="en" sz="2000">
                <a:solidFill>
                  <a:srgbClr val="FFFFFF"/>
                </a:solidFill>
                <a:latin typeface="Barlow"/>
                <a:ea typeface="Barlow"/>
                <a:cs typeface="Barlow"/>
                <a:sym typeface="Barlow"/>
              </a:rPr>
            </a:b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2500">
                <a:solidFill>
                  <a:srgbClr val="FFFFFF"/>
                </a:solidFill>
                <a:latin typeface="Barlow"/>
                <a:ea typeface="Barlow"/>
                <a:cs typeface="Barlow"/>
                <a:sym typeface="Barlow"/>
              </a:rPr>
              <a:t>Designing Clusters for</a:t>
            </a:r>
            <a:br>
              <a:rPr lang="en" sz="2500">
                <a:solidFill>
                  <a:srgbClr val="FFFFFF"/>
                </a:solidFill>
                <a:latin typeface="Barlow"/>
                <a:ea typeface="Barlow"/>
                <a:cs typeface="Barlow"/>
                <a:sym typeface="Barlow"/>
              </a:rPr>
            </a:br>
            <a:r>
              <a:rPr lang="en" sz="2500">
                <a:solidFill>
                  <a:srgbClr val="FFFFFF"/>
                </a:solidFill>
                <a:latin typeface="Barlow"/>
                <a:ea typeface="Barlow"/>
                <a:cs typeface="Barlow"/>
                <a:sym typeface="Barlow"/>
              </a:rPr>
              <a:t>High Performance</a:t>
            </a:r>
            <a:endParaRPr sz="25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3000">
                <a:solidFill>
                  <a:srgbClr val="FFFFFF"/>
                </a:solidFill>
                <a:latin typeface="Barlow"/>
                <a:ea typeface="Barlow"/>
                <a:cs typeface="Barlow"/>
                <a:sym typeface="Barlow"/>
              </a:rPr>
              <a:t>Where will the cluster</a:t>
            </a:r>
            <a:br>
              <a:rPr lang="en" sz="3000">
                <a:solidFill>
                  <a:srgbClr val="FFFFFF"/>
                </a:solidFill>
                <a:latin typeface="Barlow"/>
                <a:ea typeface="Barlow"/>
                <a:cs typeface="Barlow"/>
                <a:sym typeface="Barlow"/>
              </a:rPr>
            </a:br>
            <a:r>
              <a:rPr lang="en" sz="3000">
                <a:solidFill>
                  <a:srgbClr val="FFFFFF"/>
                </a:solidFill>
                <a:latin typeface="Barlow"/>
                <a:ea typeface="Barlow"/>
                <a:cs typeface="Barlow"/>
                <a:sym typeface="Barlow"/>
              </a:rPr>
              <a:t>[and data] reside?</a:t>
            </a:r>
            <a:endParaRPr sz="3000">
              <a:solidFill>
                <a:srgbClr val="FFFFFF"/>
              </a:solidFill>
              <a:latin typeface="Barlow"/>
              <a:ea typeface="Barlow"/>
              <a:cs typeface="Barlow"/>
              <a:sym typeface="Barl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225" name="Google Shape;225;p34"/>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Where will the cluster [and data] reside?</a:t>
            </a:r>
            <a:endParaRPr/>
          </a:p>
        </p:txBody>
      </p:sp>
      <p:sp>
        <p:nvSpPr>
          <p:cNvPr id="226" name="Google Shape;226;p34"/>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Where is often </a:t>
            </a:r>
            <a:r>
              <a:rPr lang="en"/>
              <a:t>dictated</a:t>
            </a:r>
            <a:r>
              <a:rPr lang="en"/>
              <a:t> to us, but consider these options...</a:t>
            </a:r>
            <a:br>
              <a:rPr lang="en"/>
            </a:br>
            <a:endParaRPr/>
          </a:p>
          <a:p>
            <a:pPr indent="-266700" lvl="0" marL="342900" rtl="0" algn="l">
              <a:spcBef>
                <a:spcPts val="0"/>
              </a:spcBef>
              <a:spcAft>
                <a:spcPts val="0"/>
              </a:spcAft>
              <a:buSzPts val="1600"/>
              <a:buChar char="●"/>
            </a:pPr>
            <a:r>
              <a:rPr lang="en"/>
              <a:t>Personal PC or Laptop</a:t>
            </a:r>
            <a:br>
              <a:rPr lang="en"/>
            </a:br>
            <a:endParaRPr/>
          </a:p>
          <a:p>
            <a:pPr indent="-266700" lvl="0" marL="342900" rtl="0" algn="l">
              <a:spcBef>
                <a:spcPts val="0"/>
              </a:spcBef>
              <a:spcAft>
                <a:spcPts val="0"/>
              </a:spcAft>
              <a:buSzPts val="1600"/>
              <a:buChar char="●"/>
            </a:pPr>
            <a:r>
              <a:rPr lang="en"/>
              <a:t>On-Prem</a:t>
            </a:r>
            <a:br>
              <a:rPr lang="en"/>
            </a:br>
            <a:endParaRPr/>
          </a:p>
          <a:p>
            <a:pPr indent="-266700" lvl="0" marL="342900" rtl="0" algn="l">
              <a:spcBef>
                <a:spcPts val="0"/>
              </a:spcBef>
              <a:spcAft>
                <a:spcPts val="0"/>
              </a:spcAft>
              <a:buSzPts val="1600"/>
              <a:buChar char="●"/>
            </a:pPr>
            <a:r>
              <a:rPr lang="en"/>
              <a:t>Cloud (MSA, AWS, GCP, Other)</a:t>
            </a:r>
            <a:br>
              <a:rPr lang="en"/>
            </a:br>
            <a:endParaRPr/>
          </a:p>
          <a:p>
            <a:pPr indent="-266700" lvl="0" marL="342900" rtl="0" algn="l">
              <a:spcBef>
                <a:spcPts val="0"/>
              </a:spcBef>
              <a:spcAft>
                <a:spcPts val="0"/>
              </a:spcAft>
              <a:buSzPts val="1600"/>
              <a:buChar char="●"/>
            </a:pPr>
            <a:r>
              <a:rPr lang="en"/>
              <a:t>Gov-Cloud</a:t>
            </a:r>
            <a:br>
              <a:rPr lang="en"/>
            </a:br>
            <a:endParaRPr/>
          </a:p>
          <a:p>
            <a:pPr indent="-266700" lvl="0" marL="342900" rtl="0" algn="l">
              <a:spcBef>
                <a:spcPts val="0"/>
              </a:spcBef>
              <a:spcAft>
                <a:spcPts val="0"/>
              </a:spcAft>
              <a:buSzPts val="1600"/>
              <a:buChar char="●"/>
            </a:pPr>
            <a:r>
              <a:rPr lang="en"/>
              <a:t>Databricks</a:t>
            </a:r>
            <a:endParaRPr/>
          </a:p>
          <a:p>
            <a:pPr indent="0" lvl="0" marL="0" rtl="0" algn="l">
              <a:spcBef>
                <a:spcPts val="0"/>
              </a:spcBef>
              <a:spcAft>
                <a:spcPts val="0"/>
              </a:spcAft>
              <a:buNone/>
            </a:pPr>
            <a:r>
              <a:t/>
            </a:r>
            <a:endParaRPr/>
          </a:p>
        </p:txBody>
      </p:sp>
      <p:sp>
        <p:nvSpPr>
          <p:cNvPr id="227" name="Google Shape;22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1000"/>
                                        <p:tgtEl>
                                          <p:spTgt spid="2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1000"/>
                                        <p:tgtEl>
                                          <p:spTgt spid="2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1000"/>
                                        <p:tgtEl>
                                          <p:spTgt spid="2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Effect filter="fade" transition="in">
                                      <p:cBhvr>
                                        <p:cTn dur="1000"/>
                                        <p:tgtEl>
                                          <p:spTgt spid="2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animEffect filter="fade" transition="in">
                                      <p:cBhvr>
                                        <p:cTn dur="1000"/>
                                        <p:tgtEl>
                                          <p:spTgt spid="2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animEffect filter="fade" transition="in">
                                      <p:cBhvr>
                                        <p:cTn dur="1000"/>
                                        <p:tgtEl>
                                          <p:spTgt spid="2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animEffect filter="fade" transition="in">
                                      <p:cBhvr>
                                        <p:cTn dur="1000"/>
                                        <p:tgtEl>
                                          <p:spTgt spid="22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233" name="Google Shape;233;p35"/>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Where - Personal PC or Laptop</a:t>
            </a:r>
            <a:endParaRPr/>
          </a:p>
        </p:txBody>
      </p:sp>
      <p:sp>
        <p:nvSpPr>
          <p:cNvPr id="234" name="Google Shape;234;p35"/>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lang="en"/>
              <a:t>Data Scientist and individuals learning Apache Spark</a:t>
            </a:r>
            <a:br>
              <a:rPr lang="en"/>
            </a:br>
            <a:r>
              <a:rPr lang="en"/>
              <a:t>do this all the time assuming the datasets are small enough</a:t>
            </a:r>
            <a:br>
              <a:rPr lang="en"/>
            </a:br>
            <a:endParaRPr/>
          </a:p>
          <a:p>
            <a:pPr indent="-266700" lvl="0" marL="342900" rtl="0" algn="l">
              <a:spcBef>
                <a:spcPts val="0"/>
              </a:spcBef>
              <a:spcAft>
                <a:spcPts val="0"/>
              </a:spcAft>
              <a:buSzPts val="1600"/>
              <a:buChar char="●"/>
            </a:pPr>
            <a:r>
              <a:rPr lang="en"/>
              <a:t>Limited by to the max compute of your one PC</a:t>
            </a:r>
            <a:br>
              <a:rPr lang="en"/>
            </a:br>
            <a:endParaRPr/>
          </a:p>
          <a:p>
            <a:pPr indent="-266700" lvl="0" marL="342900" rtl="0" algn="l">
              <a:spcBef>
                <a:spcPts val="0"/>
              </a:spcBef>
              <a:spcAft>
                <a:spcPts val="0"/>
              </a:spcAft>
              <a:buSzPts val="1600"/>
              <a:buChar char="●"/>
            </a:pPr>
            <a:r>
              <a:rPr lang="en"/>
              <a:t>Limited by bandwidth of your personal network</a:t>
            </a:r>
            <a:endParaRPr/>
          </a:p>
          <a:p>
            <a:pPr indent="0" lvl="0" marL="0" rtl="0" algn="l">
              <a:spcBef>
                <a:spcPts val="0"/>
              </a:spcBef>
              <a:spcAft>
                <a:spcPts val="0"/>
              </a:spcAft>
              <a:buNone/>
            </a:pPr>
            <a:r>
              <a:t/>
            </a:r>
            <a:endParaRPr/>
          </a:p>
        </p:txBody>
      </p:sp>
      <p:sp>
        <p:nvSpPr>
          <p:cNvPr id="235" name="Google Shape;23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8"/>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800"/>
              </a:spcBef>
              <a:spcAft>
                <a:spcPts val="0"/>
              </a:spcAft>
              <a:buNone/>
            </a:pPr>
            <a:r>
              <a:rPr lang="en"/>
              <a:t>Before designing the cluster, we need to answer 6 questions:</a:t>
            </a:r>
            <a:endParaRPr/>
          </a:p>
        </p:txBody>
      </p:sp>
      <p:sp>
        <p:nvSpPr>
          <p:cNvPr id="96" name="Google Shape;96;p18"/>
          <p:cNvSpPr txBox="1"/>
          <p:nvPr/>
        </p:nvSpPr>
        <p:spPr>
          <a:xfrm>
            <a:off x="320040" y="1511700"/>
            <a:ext cx="8644200" cy="3212700"/>
          </a:xfrm>
          <a:prstGeom prst="rect">
            <a:avLst/>
          </a:prstGeom>
          <a:noFill/>
          <a:ln>
            <a:noFill/>
          </a:ln>
        </p:spPr>
        <p:txBody>
          <a:bodyPr anchorCtr="0" anchor="t" bIns="91425" lIns="91425" spcFirstLastPara="1" rIns="91425" wrap="square" tIns="91425">
            <a:noAutofit/>
          </a:bodyPr>
          <a:lstStyle/>
          <a:p>
            <a:pPr indent="-393700" lvl="0" marL="342900" rtl="0" algn="l">
              <a:lnSpc>
                <a:spcPct val="90000"/>
              </a:lnSpc>
              <a:spcBef>
                <a:spcPts val="0"/>
              </a:spcBef>
              <a:spcAft>
                <a:spcPts val="0"/>
              </a:spcAft>
              <a:buClr>
                <a:schemeClr val="accent2"/>
              </a:buClr>
              <a:buSzPts val="2000"/>
              <a:buFont typeface="Barlow"/>
              <a:buChar char="●"/>
            </a:pPr>
            <a:r>
              <a:rPr lang="en" sz="2000">
                <a:latin typeface="Barlow"/>
                <a:ea typeface="Barlow"/>
                <a:cs typeface="Barlow"/>
                <a:sym typeface="Barlow"/>
              </a:rPr>
              <a:t>Who will be using the cluster?</a:t>
            </a:r>
            <a:br>
              <a:rPr lang="en" sz="2000">
                <a:latin typeface="Barlow"/>
                <a:ea typeface="Barlow"/>
                <a:cs typeface="Barlow"/>
                <a:sym typeface="Barlow"/>
              </a:rPr>
            </a:br>
            <a:endParaRPr sz="2000">
              <a:latin typeface="Barlow"/>
              <a:ea typeface="Barlow"/>
              <a:cs typeface="Barlow"/>
              <a:sym typeface="Barlow"/>
            </a:endParaRPr>
          </a:p>
          <a:p>
            <a:pPr indent="-393700" lvl="0" marL="342900" rtl="0" algn="l">
              <a:lnSpc>
                <a:spcPct val="90000"/>
              </a:lnSpc>
              <a:spcBef>
                <a:spcPts val="0"/>
              </a:spcBef>
              <a:spcAft>
                <a:spcPts val="0"/>
              </a:spcAft>
              <a:buClr>
                <a:schemeClr val="accent2"/>
              </a:buClr>
              <a:buSzPts val="2000"/>
              <a:buFont typeface="Barlow"/>
              <a:buChar char="●"/>
            </a:pPr>
            <a:r>
              <a:rPr lang="en" sz="2000">
                <a:latin typeface="Barlow"/>
                <a:ea typeface="Barlow"/>
                <a:cs typeface="Barlow"/>
                <a:sym typeface="Barlow"/>
              </a:rPr>
              <a:t>What will the cluster be used for?</a:t>
            </a:r>
            <a:br>
              <a:rPr lang="en" sz="2000">
                <a:latin typeface="Barlow"/>
                <a:ea typeface="Barlow"/>
                <a:cs typeface="Barlow"/>
                <a:sym typeface="Barlow"/>
              </a:rPr>
            </a:br>
            <a:endParaRPr sz="2000">
              <a:latin typeface="Barlow"/>
              <a:ea typeface="Barlow"/>
              <a:cs typeface="Barlow"/>
              <a:sym typeface="Barlow"/>
            </a:endParaRPr>
          </a:p>
          <a:p>
            <a:pPr indent="-393700" lvl="0" marL="342900" rtl="0" algn="l">
              <a:lnSpc>
                <a:spcPct val="90000"/>
              </a:lnSpc>
              <a:spcBef>
                <a:spcPts val="0"/>
              </a:spcBef>
              <a:spcAft>
                <a:spcPts val="0"/>
              </a:spcAft>
              <a:buClr>
                <a:schemeClr val="accent2"/>
              </a:buClr>
              <a:buSzPts val="2000"/>
              <a:buFont typeface="Barlow"/>
              <a:buChar char="●"/>
            </a:pPr>
            <a:r>
              <a:rPr lang="en" sz="2000">
                <a:latin typeface="Barlow"/>
                <a:ea typeface="Barlow"/>
                <a:cs typeface="Barlow"/>
                <a:sym typeface="Barlow"/>
              </a:rPr>
              <a:t>Where will the cluster [and data] reside?</a:t>
            </a:r>
            <a:br>
              <a:rPr lang="en" sz="2000">
                <a:latin typeface="Barlow"/>
                <a:ea typeface="Barlow"/>
                <a:cs typeface="Barlow"/>
                <a:sym typeface="Barlow"/>
              </a:rPr>
            </a:br>
            <a:endParaRPr sz="2000">
              <a:latin typeface="Barlow"/>
              <a:ea typeface="Barlow"/>
              <a:cs typeface="Barlow"/>
              <a:sym typeface="Barlow"/>
            </a:endParaRPr>
          </a:p>
          <a:p>
            <a:pPr indent="-393700" lvl="0" marL="342900" rtl="0" algn="l">
              <a:lnSpc>
                <a:spcPct val="90000"/>
              </a:lnSpc>
              <a:spcBef>
                <a:spcPts val="0"/>
              </a:spcBef>
              <a:spcAft>
                <a:spcPts val="0"/>
              </a:spcAft>
              <a:buClr>
                <a:schemeClr val="accent2"/>
              </a:buClr>
              <a:buSzPts val="2000"/>
              <a:buFont typeface="Barlow"/>
              <a:buChar char="●"/>
            </a:pPr>
            <a:r>
              <a:rPr lang="en" sz="2000">
                <a:latin typeface="Barlow"/>
                <a:ea typeface="Barlow"/>
                <a:cs typeface="Barlow"/>
                <a:sym typeface="Barlow"/>
              </a:rPr>
              <a:t>When are the results needed?</a:t>
            </a:r>
            <a:br>
              <a:rPr lang="en" sz="2000">
                <a:latin typeface="Barlow"/>
                <a:ea typeface="Barlow"/>
                <a:cs typeface="Barlow"/>
                <a:sym typeface="Barlow"/>
              </a:rPr>
            </a:br>
            <a:endParaRPr sz="2000">
              <a:latin typeface="Barlow"/>
              <a:ea typeface="Barlow"/>
              <a:cs typeface="Barlow"/>
              <a:sym typeface="Barlow"/>
            </a:endParaRPr>
          </a:p>
          <a:p>
            <a:pPr indent="-393700" lvl="0" marL="342900" rtl="0" algn="l">
              <a:lnSpc>
                <a:spcPct val="90000"/>
              </a:lnSpc>
              <a:spcBef>
                <a:spcPts val="0"/>
              </a:spcBef>
              <a:spcAft>
                <a:spcPts val="0"/>
              </a:spcAft>
              <a:buClr>
                <a:schemeClr val="accent2"/>
              </a:buClr>
              <a:buSzPts val="2000"/>
              <a:buFont typeface="Barlow"/>
              <a:buChar char="●"/>
            </a:pPr>
            <a:r>
              <a:rPr lang="en" sz="2000">
                <a:latin typeface="Barlow"/>
                <a:ea typeface="Barlow"/>
                <a:cs typeface="Barlow"/>
                <a:sym typeface="Barlow"/>
              </a:rPr>
              <a:t>How do I control/predict the costs?</a:t>
            </a:r>
            <a:br>
              <a:rPr lang="en" sz="2000">
                <a:latin typeface="Barlow"/>
                <a:ea typeface="Barlow"/>
                <a:cs typeface="Barlow"/>
                <a:sym typeface="Barlow"/>
              </a:rPr>
            </a:br>
            <a:endParaRPr sz="2000">
              <a:latin typeface="Barlow"/>
              <a:ea typeface="Barlow"/>
              <a:cs typeface="Barlow"/>
              <a:sym typeface="Barlow"/>
            </a:endParaRPr>
          </a:p>
          <a:p>
            <a:pPr indent="-393700" lvl="0" marL="342900" rtl="0" algn="l">
              <a:lnSpc>
                <a:spcPct val="90000"/>
              </a:lnSpc>
              <a:spcBef>
                <a:spcPts val="0"/>
              </a:spcBef>
              <a:spcAft>
                <a:spcPts val="0"/>
              </a:spcAft>
              <a:buClr>
                <a:schemeClr val="accent2"/>
              </a:buClr>
              <a:buSzPts val="2000"/>
              <a:buFont typeface="Barlow"/>
              <a:buChar char="●"/>
            </a:pPr>
            <a:r>
              <a:rPr lang="en" sz="2000">
                <a:latin typeface="Barlow"/>
                <a:ea typeface="Barlow"/>
                <a:cs typeface="Barlow"/>
                <a:sym typeface="Barlow"/>
              </a:rPr>
              <a:t>Why do I care about all these details?</a:t>
            </a:r>
            <a:endParaRPr sz="2000">
              <a:latin typeface="Barlow"/>
              <a:ea typeface="Barlow"/>
              <a:cs typeface="Barlow"/>
              <a:sym typeface="Barlow"/>
            </a:endParaRPr>
          </a:p>
        </p:txBody>
      </p:sp>
      <p:sp>
        <p:nvSpPr>
          <p:cNvPr id="97" name="Google Shape;97;p18"/>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98" name="Google Shape;98;p18"/>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WWWWHW</a:t>
            </a:r>
            <a:endParaRPr/>
          </a:p>
        </p:txBody>
      </p:sp>
      <p:pic>
        <p:nvPicPr>
          <p:cNvPr id="99" name="Google Shape;99;p18"/>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10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10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1000"/>
                                        <p:tgtEl>
                                          <p:spTgt spid="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1000"/>
                                        <p:tgtEl>
                                          <p:spTgt spid="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Effect filter="fade" transition="in">
                                      <p:cBhvr>
                                        <p:cTn dur="1000"/>
                                        <p:tgtEl>
                                          <p:spTgt spid="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animEffect filter="fade" transition="in">
                                      <p:cBhvr>
                                        <p:cTn dur="1000"/>
                                        <p:tgtEl>
                                          <p:spTgt spid="9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241" name="Google Shape;241;p36"/>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Where - On-Prem</a:t>
            </a:r>
            <a:endParaRPr/>
          </a:p>
        </p:txBody>
      </p:sp>
      <p:sp>
        <p:nvSpPr>
          <p:cNvPr id="242" name="Google Shape;242;p36"/>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lang="en"/>
              <a:t>The cost of running an on-prem cluster is</a:t>
            </a:r>
            <a:br>
              <a:rPr lang="en"/>
            </a:br>
            <a:r>
              <a:rPr lang="en"/>
              <a:t>EXTREMELY high and often underestimated</a:t>
            </a:r>
            <a:br>
              <a:rPr lang="en"/>
            </a:br>
            <a:endParaRPr/>
          </a:p>
          <a:p>
            <a:pPr indent="-266700" lvl="0" marL="342900" rtl="0" algn="l">
              <a:spcBef>
                <a:spcPts val="0"/>
              </a:spcBef>
              <a:spcAft>
                <a:spcPts val="0"/>
              </a:spcAft>
              <a:buSzPts val="1600"/>
              <a:buChar char="●"/>
            </a:pPr>
            <a:r>
              <a:rPr lang="en"/>
              <a:t>Requires an army of admins to </a:t>
            </a:r>
            <a:r>
              <a:rPr lang="en"/>
              <a:t>maintain</a:t>
            </a:r>
            <a:r>
              <a:rPr lang="en"/>
              <a:t> and</a:t>
            </a:r>
            <a:br>
              <a:rPr lang="en"/>
            </a:br>
            <a:r>
              <a:rPr lang="en"/>
              <a:t>scale (hardware, software, security, etc)</a:t>
            </a:r>
            <a:br>
              <a:rPr lang="en"/>
            </a:br>
            <a:endParaRPr/>
          </a:p>
          <a:p>
            <a:pPr indent="-266700" lvl="0" marL="342900" rtl="0" algn="l">
              <a:spcBef>
                <a:spcPts val="0"/>
              </a:spcBef>
              <a:spcAft>
                <a:spcPts val="0"/>
              </a:spcAft>
              <a:buSzPts val="1600"/>
              <a:buChar char="●"/>
            </a:pPr>
            <a:r>
              <a:rPr lang="en"/>
              <a:t>Mismanaged security requirements often expose</a:t>
            </a:r>
            <a:br>
              <a:rPr lang="en"/>
            </a:br>
            <a:r>
              <a:rPr lang="en"/>
              <a:t>companies to unnecessary risks/violations</a:t>
            </a:r>
            <a:br>
              <a:rPr lang="en"/>
            </a:br>
            <a:endParaRPr/>
          </a:p>
          <a:p>
            <a:pPr indent="-266700" lvl="0" marL="342900" rtl="0" algn="l">
              <a:spcBef>
                <a:spcPts val="0"/>
              </a:spcBef>
              <a:spcAft>
                <a:spcPts val="0"/>
              </a:spcAft>
              <a:buSzPts val="1600"/>
              <a:buChar char="●"/>
            </a:pPr>
            <a:r>
              <a:rPr lang="en"/>
              <a:t>Scalability is limited by </a:t>
            </a:r>
            <a:r>
              <a:rPr lang="en"/>
              <a:t>local resources</a:t>
            </a:r>
            <a:r>
              <a:rPr lang="en"/>
              <a:t> - namely</a:t>
            </a:r>
            <a:br>
              <a:rPr lang="en"/>
            </a:br>
            <a:r>
              <a:rPr lang="en"/>
              <a:t>hardware, network bandwidth, even labor</a:t>
            </a:r>
            <a:endParaRPr/>
          </a:p>
        </p:txBody>
      </p:sp>
      <p:sp>
        <p:nvSpPr>
          <p:cNvPr id="243" name="Google Shape;24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lang="en"/>
              <a:t>The cloud is infinitely scalable - use as little or as much as you need</a:t>
            </a:r>
            <a:br>
              <a:rPr lang="en"/>
            </a:br>
            <a:endParaRPr/>
          </a:p>
          <a:p>
            <a:pPr indent="-266700" lvl="0" marL="342900" rtl="0" algn="l">
              <a:spcBef>
                <a:spcPts val="0"/>
              </a:spcBef>
              <a:spcAft>
                <a:spcPts val="0"/>
              </a:spcAft>
              <a:buSzPts val="1600"/>
              <a:buChar char="●"/>
            </a:pPr>
            <a:r>
              <a:rPr lang="en"/>
              <a:t>Hardware &amp;  software concerns are offloaded to the</a:t>
            </a:r>
            <a:br>
              <a:rPr lang="en"/>
            </a:br>
            <a:r>
              <a:rPr lang="en"/>
              <a:t>cloud providers who are experts in their respective domains</a:t>
            </a:r>
            <a:br>
              <a:rPr lang="en"/>
            </a:br>
            <a:endParaRPr/>
          </a:p>
          <a:p>
            <a:pPr indent="-266700" lvl="0" marL="342900" rtl="0" algn="l">
              <a:spcBef>
                <a:spcPts val="0"/>
              </a:spcBef>
              <a:spcAft>
                <a:spcPts val="0"/>
              </a:spcAft>
              <a:buSzPts val="1600"/>
              <a:buChar char="●"/>
            </a:pPr>
            <a:r>
              <a:rPr lang="en"/>
              <a:t>Significant costs savings can be found by</a:t>
            </a:r>
            <a:br>
              <a:rPr lang="en"/>
            </a:br>
            <a:r>
              <a:rPr lang="en"/>
              <a:t>off-loading administration to a 3rd-party</a:t>
            </a:r>
            <a:br>
              <a:rPr lang="en"/>
            </a:br>
            <a:endParaRPr/>
          </a:p>
          <a:p>
            <a:pPr indent="-266700" lvl="0" marL="342900" rtl="0" algn="l">
              <a:spcBef>
                <a:spcPts val="0"/>
              </a:spcBef>
              <a:spcAft>
                <a:spcPts val="0"/>
              </a:spcAft>
              <a:buSzPts val="1600"/>
              <a:buChar char="●"/>
            </a:pPr>
            <a:r>
              <a:rPr lang="en"/>
              <a:t>Security is not the anti-cloud reality that most people think it is</a:t>
            </a:r>
            <a:br>
              <a:rPr lang="en"/>
            </a:br>
            <a:endParaRPr/>
          </a:p>
          <a:p>
            <a:pPr indent="-266700" lvl="0" marL="342900" rtl="0" algn="l">
              <a:spcBef>
                <a:spcPts val="0"/>
              </a:spcBef>
              <a:spcAft>
                <a:spcPts val="0"/>
              </a:spcAft>
              <a:buSzPts val="1600"/>
              <a:buChar char="●"/>
            </a:pPr>
            <a:r>
              <a:rPr lang="en"/>
              <a:t>Cloud providers provide an ever increasing number</a:t>
            </a:r>
            <a:br>
              <a:rPr lang="en"/>
            </a:br>
            <a:r>
              <a:rPr lang="en"/>
              <a:t>of features that are not financially viable on-prem</a:t>
            </a:r>
            <a:endParaRPr/>
          </a:p>
          <a:p>
            <a:pPr indent="0" lvl="0" marL="0" rtl="0" algn="l">
              <a:spcBef>
                <a:spcPts val="0"/>
              </a:spcBef>
              <a:spcAft>
                <a:spcPts val="0"/>
              </a:spcAft>
              <a:buNone/>
            </a:pPr>
            <a:r>
              <a:t/>
            </a:r>
            <a:endParaRPr/>
          </a:p>
        </p:txBody>
      </p:sp>
      <p:sp>
        <p:nvSpPr>
          <p:cNvPr id="249" name="Google Shape;249;p37"/>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250" name="Google Shape;250;p37"/>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Where - Cloud &amp; Gov-Cloud</a:t>
            </a:r>
            <a:endParaRPr/>
          </a:p>
        </p:txBody>
      </p:sp>
      <p:sp>
        <p:nvSpPr>
          <p:cNvPr id="251" name="Google Shape;25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lang="en"/>
              <a:t>Databricks is a cloud provider plus…</a:t>
            </a:r>
            <a:br>
              <a:rPr lang="en"/>
            </a:br>
            <a:endParaRPr/>
          </a:p>
          <a:p>
            <a:pPr indent="-266700" lvl="0" marL="342900" rtl="0" algn="l">
              <a:spcBef>
                <a:spcPts val="0"/>
              </a:spcBef>
              <a:spcAft>
                <a:spcPts val="0"/>
              </a:spcAft>
              <a:buSzPts val="1600"/>
              <a:buChar char="●"/>
            </a:pPr>
            <a:r>
              <a:rPr lang="en"/>
              <a:t>Databricks provides proprietary</a:t>
            </a:r>
            <a:br>
              <a:rPr lang="en"/>
            </a:br>
            <a:r>
              <a:rPr lang="en"/>
              <a:t>optimizations not found anywhere else</a:t>
            </a:r>
            <a:br>
              <a:rPr lang="en"/>
            </a:br>
            <a:endParaRPr/>
          </a:p>
          <a:p>
            <a:pPr indent="-266700" lvl="0" marL="342900" rtl="0" algn="l">
              <a:spcBef>
                <a:spcPts val="0"/>
              </a:spcBef>
              <a:spcAft>
                <a:spcPts val="0"/>
              </a:spcAft>
              <a:buSzPts val="1600"/>
              <a:buChar char="●"/>
            </a:pPr>
            <a:r>
              <a:rPr lang="en"/>
              <a:t>Databricks provides services and features</a:t>
            </a:r>
            <a:br>
              <a:rPr lang="en"/>
            </a:br>
            <a:r>
              <a:rPr lang="en"/>
              <a:t>beyond what other providers can offer</a:t>
            </a:r>
            <a:br>
              <a:rPr lang="en"/>
            </a:br>
            <a:endParaRPr/>
          </a:p>
          <a:p>
            <a:pPr indent="-266700" lvl="0" marL="342900" rtl="0" algn="l">
              <a:spcBef>
                <a:spcPts val="0"/>
              </a:spcBef>
              <a:spcAft>
                <a:spcPts val="0"/>
              </a:spcAft>
              <a:buSzPts val="1600"/>
              <a:buChar char="●"/>
            </a:pPr>
            <a:r>
              <a:rPr lang="en"/>
              <a:t>Databricks is a key innovator in Apache</a:t>
            </a:r>
            <a:br>
              <a:rPr lang="en"/>
            </a:br>
            <a:r>
              <a:rPr lang="en"/>
              <a:t>Spark, big data and data science</a:t>
            </a:r>
            <a:br>
              <a:rPr lang="en"/>
            </a:br>
            <a:endParaRPr/>
          </a:p>
          <a:p>
            <a:pPr indent="-266700" lvl="0" marL="342900" rtl="0" algn="l">
              <a:spcBef>
                <a:spcPts val="0"/>
              </a:spcBef>
              <a:spcAft>
                <a:spcPts val="0"/>
              </a:spcAft>
              <a:buSzPts val="1600"/>
              <a:buChar char="●"/>
            </a:pPr>
            <a:r>
              <a:rPr lang="en"/>
              <a:t>Unlike other providers, where lock-in is a given,</a:t>
            </a:r>
            <a:br>
              <a:rPr lang="en"/>
            </a:br>
            <a:r>
              <a:rPr lang="en"/>
              <a:t>with Databricks, lock-in is easily mitigated</a:t>
            </a:r>
            <a:endParaRPr/>
          </a:p>
        </p:txBody>
      </p:sp>
      <p:sp>
        <p:nvSpPr>
          <p:cNvPr id="257" name="Google Shape;257;p38"/>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258" name="Google Shape;258;p38"/>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Where - Databricks</a:t>
            </a:r>
            <a:endParaRPr/>
          </a:p>
        </p:txBody>
      </p:sp>
      <p:sp>
        <p:nvSpPr>
          <p:cNvPr id="259" name="Google Shape;25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5" name="Google Shape;265;p39"/>
          <p:cNvSpPr txBox="1"/>
          <p:nvPr/>
        </p:nvSpPr>
        <p:spPr>
          <a:xfrm>
            <a:off x="345735" y="2074663"/>
            <a:ext cx="8169600" cy="9942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None/>
            </a:pPr>
            <a:r>
              <a:rPr lang="en" sz="2000">
                <a:solidFill>
                  <a:srgbClr val="FFFFFF"/>
                </a:solidFill>
                <a:latin typeface="Barlow"/>
                <a:ea typeface="Barlow"/>
                <a:cs typeface="Barlow"/>
                <a:sym typeface="Barlow"/>
              </a:rPr>
              <a:t>Optimizing Apache Spark</a:t>
            </a:r>
            <a:br>
              <a:rPr lang="en" sz="2000">
                <a:solidFill>
                  <a:srgbClr val="FFFFFF"/>
                </a:solidFill>
                <a:latin typeface="Barlow"/>
                <a:ea typeface="Barlow"/>
                <a:cs typeface="Barlow"/>
                <a:sym typeface="Barlow"/>
              </a:rPr>
            </a:b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2500">
                <a:solidFill>
                  <a:srgbClr val="FFFFFF"/>
                </a:solidFill>
                <a:latin typeface="Barlow"/>
                <a:ea typeface="Barlow"/>
                <a:cs typeface="Barlow"/>
                <a:sym typeface="Barlow"/>
              </a:rPr>
              <a:t>Designing Clusters for</a:t>
            </a:r>
            <a:br>
              <a:rPr lang="en" sz="2500">
                <a:solidFill>
                  <a:srgbClr val="FFFFFF"/>
                </a:solidFill>
                <a:latin typeface="Barlow"/>
                <a:ea typeface="Barlow"/>
                <a:cs typeface="Barlow"/>
                <a:sym typeface="Barlow"/>
              </a:rPr>
            </a:br>
            <a:r>
              <a:rPr lang="en" sz="2500">
                <a:solidFill>
                  <a:srgbClr val="FFFFFF"/>
                </a:solidFill>
                <a:latin typeface="Barlow"/>
                <a:ea typeface="Barlow"/>
                <a:cs typeface="Barlow"/>
                <a:sym typeface="Barlow"/>
              </a:rPr>
              <a:t>High Performance</a:t>
            </a:r>
            <a:endParaRPr sz="25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3000">
                <a:solidFill>
                  <a:srgbClr val="FFFFFF"/>
                </a:solidFill>
                <a:latin typeface="Barlow"/>
                <a:ea typeface="Barlow"/>
                <a:cs typeface="Barlow"/>
                <a:sym typeface="Barlow"/>
              </a:rPr>
              <a:t>When are the results needed?</a:t>
            </a:r>
            <a:endParaRPr sz="3000">
              <a:solidFill>
                <a:srgbClr val="FFFFFF"/>
              </a:solidFill>
              <a:latin typeface="Barlow"/>
              <a:ea typeface="Barlow"/>
              <a:cs typeface="Barlow"/>
              <a:sym typeface="Barlo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A Spark job’s SLA generally refers to how long it takes to “deliver” data</a:t>
            </a:r>
            <a:br>
              <a:rPr lang="en"/>
            </a:br>
            <a:endParaRPr/>
          </a:p>
          <a:p>
            <a:pPr indent="-266700" lvl="0" marL="342900" rtl="0" algn="l">
              <a:spcBef>
                <a:spcPts val="0"/>
              </a:spcBef>
              <a:spcAft>
                <a:spcPts val="0"/>
              </a:spcAft>
              <a:buSzPts val="1600"/>
              <a:buChar char="●"/>
            </a:pPr>
            <a:r>
              <a:rPr lang="en"/>
              <a:t>Real-Time</a:t>
            </a:r>
            <a:br>
              <a:rPr lang="en"/>
            </a:br>
            <a:endParaRPr/>
          </a:p>
          <a:p>
            <a:pPr indent="-266700" lvl="0" marL="342900" rtl="0" algn="l">
              <a:spcBef>
                <a:spcPts val="0"/>
              </a:spcBef>
              <a:spcAft>
                <a:spcPts val="0"/>
              </a:spcAft>
              <a:buSzPts val="1600"/>
              <a:buChar char="●"/>
            </a:pPr>
            <a:r>
              <a:rPr lang="en"/>
              <a:t>Near Real-Time</a:t>
            </a:r>
            <a:br>
              <a:rPr lang="en"/>
            </a:br>
            <a:endParaRPr/>
          </a:p>
          <a:p>
            <a:pPr indent="-266700" lvl="0" marL="342900" rtl="0" algn="l">
              <a:spcBef>
                <a:spcPts val="0"/>
              </a:spcBef>
              <a:spcAft>
                <a:spcPts val="0"/>
              </a:spcAft>
              <a:buSzPts val="1600"/>
              <a:buChar char="●"/>
            </a:pPr>
            <a:r>
              <a:rPr lang="en"/>
              <a:t>...and everything else kind of depends</a:t>
            </a:r>
            <a:endParaRPr/>
          </a:p>
        </p:txBody>
      </p:sp>
      <p:sp>
        <p:nvSpPr>
          <p:cNvPr id="271" name="Google Shape;271;p40"/>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272" name="Google Shape;272;p40"/>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When are the results needed?</a:t>
            </a:r>
            <a:endParaRPr/>
          </a:p>
        </p:txBody>
      </p:sp>
      <p:sp>
        <p:nvSpPr>
          <p:cNvPr id="273" name="Google Shape;273;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1000"/>
                                        <p:tgtEl>
                                          <p:spTgt spid="2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1000"/>
                                        <p:tgtEl>
                                          <p:spTgt spid="2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Effect filter="fade" transition="in">
                                      <p:cBhvr>
                                        <p:cTn dur="1000"/>
                                        <p:tgtEl>
                                          <p:spTgt spid="2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Effect filter="fade" transition="in">
                                      <p:cBhvr>
                                        <p:cTn dur="1000"/>
                                        <p:tgtEl>
                                          <p:spTgt spid="27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lang="en"/>
              <a:t>The data needs to be “processed” as soon as it arrives</a:t>
            </a:r>
            <a:br>
              <a:rPr lang="en"/>
            </a:br>
            <a:endParaRPr/>
          </a:p>
          <a:p>
            <a:pPr indent="-266700" lvl="0" marL="342900" rtl="0" algn="l">
              <a:spcBef>
                <a:spcPts val="0"/>
              </a:spcBef>
              <a:spcAft>
                <a:spcPts val="0"/>
              </a:spcAft>
              <a:buSzPts val="1600"/>
              <a:buChar char="●"/>
            </a:pPr>
            <a:r>
              <a:rPr lang="en"/>
              <a:t>Generally involves Structured Streaming jobs</a:t>
            </a:r>
            <a:br>
              <a:rPr lang="en"/>
            </a:br>
            <a:r>
              <a:rPr lang="en"/>
              <a:t>(but Structured Streaming jobs are not only for real-time SLAs)</a:t>
            </a:r>
            <a:br>
              <a:rPr lang="en"/>
            </a:br>
            <a:endParaRPr/>
          </a:p>
          <a:p>
            <a:pPr indent="-266700" lvl="0" marL="342900" rtl="0" algn="l">
              <a:spcBef>
                <a:spcPts val="0"/>
              </a:spcBef>
              <a:spcAft>
                <a:spcPts val="0"/>
              </a:spcAft>
              <a:buSzPts val="1600"/>
              <a:buChar char="●"/>
            </a:pPr>
            <a:r>
              <a:rPr lang="en"/>
              <a:t>Requires super-low, if not near-zero, latency</a:t>
            </a:r>
            <a:br>
              <a:rPr lang="en"/>
            </a:br>
            <a:r>
              <a:rPr lang="en"/>
              <a:t>(e.g. processing the data as soon as it arrives)</a:t>
            </a:r>
            <a:br>
              <a:rPr lang="en"/>
            </a:br>
            <a:endParaRPr/>
          </a:p>
          <a:p>
            <a:pPr indent="-266700" lvl="0" marL="342900" rtl="0" algn="l">
              <a:spcBef>
                <a:spcPts val="0"/>
              </a:spcBef>
              <a:spcAft>
                <a:spcPts val="0"/>
              </a:spcAft>
              <a:buSzPts val="1600"/>
              <a:buChar char="●"/>
            </a:pPr>
            <a:r>
              <a:rPr lang="en"/>
              <a:t>This cluster’s configuration will generally have a</a:t>
            </a:r>
            <a:br>
              <a:rPr lang="en"/>
            </a:br>
            <a:r>
              <a:rPr lang="en"/>
              <a:t>priority to compute and IO throughput over memory</a:t>
            </a:r>
            <a:br>
              <a:rPr lang="en"/>
            </a:br>
            <a:endParaRPr/>
          </a:p>
          <a:p>
            <a:pPr indent="-266700" lvl="0" marL="342900" rtl="0" algn="l">
              <a:spcBef>
                <a:spcPts val="0"/>
              </a:spcBef>
              <a:spcAft>
                <a:spcPts val="0"/>
              </a:spcAft>
              <a:buSzPts val="1600"/>
              <a:buChar char="●"/>
            </a:pPr>
            <a:r>
              <a:rPr lang="en"/>
              <a:t>Clusters are often design with fault tolerance in mind</a:t>
            </a:r>
            <a:br>
              <a:rPr lang="en"/>
            </a:br>
            <a:r>
              <a:rPr lang="en"/>
              <a:t>(e.g. recovering from random executor failures)</a:t>
            </a:r>
            <a:br>
              <a:rPr lang="en"/>
            </a:br>
            <a:endParaRPr/>
          </a:p>
          <a:p>
            <a:pPr indent="0" lvl="0" marL="0" rtl="0" algn="l">
              <a:spcBef>
                <a:spcPts val="0"/>
              </a:spcBef>
              <a:spcAft>
                <a:spcPts val="0"/>
              </a:spcAft>
              <a:buNone/>
            </a:pPr>
            <a:r>
              <a:t/>
            </a:r>
            <a:endParaRPr/>
          </a:p>
        </p:txBody>
      </p:sp>
      <p:sp>
        <p:nvSpPr>
          <p:cNvPr id="279" name="Google Shape;279;p41"/>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280" name="Google Shape;280;p41"/>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When - Real-Time</a:t>
            </a:r>
            <a:endParaRPr/>
          </a:p>
        </p:txBody>
      </p:sp>
      <p:sp>
        <p:nvSpPr>
          <p:cNvPr id="281" name="Google Shape;28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lang="en"/>
              <a:t>The data needs to be “processed” faster than it arrives</a:t>
            </a:r>
            <a:br>
              <a:rPr lang="en"/>
            </a:br>
            <a:endParaRPr/>
          </a:p>
          <a:p>
            <a:pPr indent="-266700" lvl="0" marL="342900" rtl="0" algn="l">
              <a:spcBef>
                <a:spcPts val="0"/>
              </a:spcBef>
              <a:spcAft>
                <a:spcPts val="0"/>
              </a:spcAft>
              <a:buSzPts val="1600"/>
              <a:buChar char="●"/>
            </a:pPr>
            <a:r>
              <a:rPr lang="en"/>
              <a:t>Generally involves Structured Streaming jobs</a:t>
            </a:r>
            <a:br>
              <a:rPr lang="en"/>
            </a:br>
            <a:endParaRPr/>
          </a:p>
          <a:p>
            <a:pPr indent="-266700" lvl="0" marL="342900" rtl="0" algn="l">
              <a:spcBef>
                <a:spcPts val="0"/>
              </a:spcBef>
              <a:spcAft>
                <a:spcPts val="0"/>
              </a:spcAft>
              <a:buSzPts val="1600"/>
              <a:buChar char="●"/>
            </a:pPr>
            <a:r>
              <a:rPr lang="en"/>
              <a:t>Does not require low-latency, only to process the data</a:t>
            </a:r>
            <a:br>
              <a:rPr lang="en"/>
            </a:br>
            <a:r>
              <a:rPr lang="en"/>
              <a:t>as fast as it arrives (not as soon as)</a:t>
            </a:r>
            <a:br>
              <a:rPr lang="en"/>
            </a:br>
            <a:endParaRPr/>
          </a:p>
          <a:p>
            <a:pPr indent="-266700" lvl="0" marL="342900" rtl="0" algn="l">
              <a:spcBef>
                <a:spcPts val="0"/>
              </a:spcBef>
              <a:spcAft>
                <a:spcPts val="0"/>
              </a:spcAft>
              <a:buSzPts val="1600"/>
              <a:buChar char="●"/>
            </a:pPr>
            <a:r>
              <a:rPr lang="en"/>
              <a:t>The cluster will generally have a priority to compute</a:t>
            </a:r>
            <a:br>
              <a:rPr lang="en"/>
            </a:br>
            <a:r>
              <a:rPr lang="en"/>
              <a:t>over latency and memory</a:t>
            </a:r>
            <a:endParaRPr/>
          </a:p>
        </p:txBody>
      </p:sp>
      <p:sp>
        <p:nvSpPr>
          <p:cNvPr id="287" name="Google Shape;287;p42"/>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288" name="Google Shape;288;p42"/>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When - Near Real-Time</a:t>
            </a:r>
            <a:endParaRPr/>
          </a:p>
        </p:txBody>
      </p:sp>
      <p:sp>
        <p:nvSpPr>
          <p:cNvPr id="289" name="Google Shape;28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43"/>
          <p:cNvSpPr txBox="1"/>
          <p:nvPr>
            <p:ph idx="1" type="body"/>
          </p:nvPr>
        </p:nvSpPr>
        <p:spPr>
          <a:xfrm>
            <a:off x="320040" y="1508760"/>
            <a:ext cx="8823900" cy="34443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lang="en"/>
              <a:t>Data arrives at midnight</a:t>
            </a:r>
            <a:endParaRPr/>
          </a:p>
          <a:p>
            <a:pPr indent="-266700" lvl="0" marL="342900" rtl="0" algn="l">
              <a:spcBef>
                <a:spcPts val="1000"/>
              </a:spcBef>
              <a:spcAft>
                <a:spcPts val="0"/>
              </a:spcAft>
              <a:buSzPts val="1600"/>
              <a:buChar char="●"/>
            </a:pPr>
            <a:r>
              <a:rPr lang="en"/>
              <a:t>The report must be ready by 9 AM the following morning</a:t>
            </a:r>
            <a:endParaRPr/>
          </a:p>
          <a:p>
            <a:pPr indent="-266700" lvl="0" marL="342900" rtl="0" algn="l">
              <a:spcBef>
                <a:spcPts val="1000"/>
              </a:spcBef>
              <a:spcAft>
                <a:spcPts val="0"/>
              </a:spcAft>
              <a:buSzPts val="1600"/>
              <a:buChar char="●"/>
            </a:pPr>
            <a:r>
              <a:rPr lang="en"/>
              <a:t>We have up to 9 hours to “deliver” the data</a:t>
            </a:r>
            <a:endParaRPr/>
          </a:p>
          <a:p>
            <a:pPr indent="-266700" lvl="0" marL="342900" rtl="0" algn="l">
              <a:spcBef>
                <a:spcPts val="1000"/>
              </a:spcBef>
              <a:spcAft>
                <a:spcPts val="0"/>
              </a:spcAft>
              <a:buSzPts val="1600"/>
              <a:buChar char="●"/>
            </a:pPr>
            <a:r>
              <a:rPr lang="en"/>
              <a:t>Given the hours of execution, cluster stability might be a concern</a:t>
            </a:r>
            <a:endParaRPr/>
          </a:p>
          <a:p>
            <a:pPr indent="-266700" lvl="0" marL="342900" rtl="0" algn="l">
              <a:spcBef>
                <a:spcPts val="1000"/>
              </a:spcBef>
              <a:spcAft>
                <a:spcPts val="0"/>
              </a:spcAft>
              <a:buSzPts val="1600"/>
              <a:buChar char="●"/>
            </a:pPr>
            <a:r>
              <a:rPr lang="en"/>
              <a:t>Multiple executors will help mitigate this, but we may want to</a:t>
            </a:r>
            <a:br>
              <a:rPr lang="en"/>
            </a:br>
            <a:r>
              <a:rPr lang="en"/>
              <a:t>limit ourselves to 4 hours of execution in case it has to be reran</a:t>
            </a:r>
            <a:endParaRPr/>
          </a:p>
          <a:p>
            <a:pPr indent="-266700" lvl="0" marL="342900" rtl="0" algn="l">
              <a:spcBef>
                <a:spcPts val="1000"/>
              </a:spcBef>
              <a:spcAft>
                <a:spcPts val="0"/>
              </a:spcAft>
              <a:buSzPts val="1600"/>
              <a:buChar char="●"/>
            </a:pPr>
            <a:r>
              <a:rPr lang="en"/>
              <a:t>In this case a job-specific cluster sized and tuned to 4 hours</a:t>
            </a:r>
            <a:br>
              <a:rPr lang="en"/>
            </a:br>
            <a:r>
              <a:rPr lang="en"/>
              <a:t>of execution would be enough to support retrying the job</a:t>
            </a:r>
            <a:endParaRPr/>
          </a:p>
          <a:p>
            <a:pPr indent="-266700" lvl="0" marL="342900" rtl="0" algn="l">
              <a:spcBef>
                <a:spcPts val="1000"/>
              </a:spcBef>
              <a:spcAft>
                <a:spcPts val="0"/>
              </a:spcAft>
              <a:buSzPts val="1600"/>
              <a:buChar char="●"/>
            </a:pPr>
            <a:r>
              <a:rPr lang="en"/>
              <a:t>There is no need/harm to tune to 1 hour of execution</a:t>
            </a:r>
            <a:endParaRPr/>
          </a:p>
          <a:p>
            <a:pPr indent="0" lvl="0" marL="0" rtl="0" algn="l">
              <a:spcBef>
                <a:spcPts val="1000"/>
              </a:spcBef>
              <a:spcAft>
                <a:spcPts val="0"/>
              </a:spcAft>
              <a:buNone/>
            </a:pPr>
            <a:r>
              <a:t/>
            </a:r>
            <a:endParaRPr/>
          </a:p>
        </p:txBody>
      </p:sp>
      <p:sp>
        <p:nvSpPr>
          <p:cNvPr id="296" name="Google Shape;296;p43"/>
          <p:cNvSpPr txBox="1"/>
          <p:nvPr>
            <p:ph idx="1" type="body"/>
          </p:nvPr>
        </p:nvSpPr>
        <p:spPr>
          <a:xfrm>
            <a:off x="345734" y="1128900"/>
            <a:ext cx="8798400" cy="318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a:t>Example #1: Yesterday’s Sales</a:t>
            </a:r>
            <a:endParaRPr/>
          </a:p>
        </p:txBody>
      </p:sp>
      <p:sp>
        <p:nvSpPr>
          <p:cNvPr id="297" name="Google Shape;297;p43"/>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298" name="Google Shape;298;p43"/>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When - “It Depends” #1</a:t>
            </a:r>
            <a:endParaRPr/>
          </a:p>
        </p:txBody>
      </p:sp>
      <p:pic>
        <p:nvPicPr>
          <p:cNvPr id="299" name="Google Shape;299;p43"/>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0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0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1000"/>
                                        <p:tgtEl>
                                          <p:spTgt spid="2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animEffect filter="fade" transition="in">
                                      <p:cBhvr>
                                        <p:cTn dur="1000"/>
                                        <p:tgtEl>
                                          <p:spTgt spid="2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5" st="5"/>
                                            </p:txEl>
                                          </p:spTgt>
                                        </p:tgtEl>
                                        <p:attrNameLst>
                                          <p:attrName>style.visibility</p:attrName>
                                        </p:attrNameLst>
                                      </p:cBhvr>
                                      <p:to>
                                        <p:strVal val="visible"/>
                                      </p:to>
                                    </p:set>
                                    <p:animEffect filter="fade" transition="in">
                                      <p:cBhvr>
                                        <p:cTn dur="1000"/>
                                        <p:tgtEl>
                                          <p:spTgt spid="2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6" st="6"/>
                                            </p:txEl>
                                          </p:spTgt>
                                        </p:tgtEl>
                                        <p:attrNameLst>
                                          <p:attrName>style.visibility</p:attrName>
                                        </p:attrNameLst>
                                      </p:cBhvr>
                                      <p:to>
                                        <p:strVal val="visible"/>
                                      </p:to>
                                    </p:set>
                                    <p:animEffect filter="fade" transition="in">
                                      <p:cBhvr>
                                        <p:cTn dur="1000"/>
                                        <p:tgtEl>
                                          <p:spTgt spid="2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7" st="7"/>
                                            </p:txEl>
                                          </p:spTgt>
                                        </p:tgtEl>
                                        <p:attrNameLst>
                                          <p:attrName>style.visibility</p:attrName>
                                        </p:attrNameLst>
                                      </p:cBhvr>
                                      <p:to>
                                        <p:strVal val="visible"/>
                                      </p:to>
                                    </p:set>
                                    <p:animEffect filter="fade" transition="in">
                                      <p:cBhvr>
                                        <p:cTn dur="1000"/>
                                        <p:tgtEl>
                                          <p:spTgt spid="29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idx="1" type="body"/>
          </p:nvPr>
        </p:nvSpPr>
        <p:spPr>
          <a:xfrm>
            <a:off x="320040" y="150876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lang="en"/>
              <a:t>Data is collected over the course of the month (1st to ~31st)</a:t>
            </a:r>
            <a:endParaRPr/>
          </a:p>
          <a:p>
            <a:pPr indent="-266700" lvl="0" marL="342900" rtl="0" algn="l">
              <a:spcBef>
                <a:spcPts val="1000"/>
              </a:spcBef>
              <a:spcAft>
                <a:spcPts val="0"/>
              </a:spcAft>
              <a:buSzPts val="1600"/>
              <a:buChar char="●"/>
            </a:pPr>
            <a:r>
              <a:rPr lang="en"/>
              <a:t>The report must be ready by the 7th of the following month</a:t>
            </a:r>
            <a:endParaRPr/>
          </a:p>
          <a:p>
            <a:pPr indent="-266700" lvl="0" marL="342900" rtl="0" algn="l">
              <a:spcBef>
                <a:spcPts val="1000"/>
              </a:spcBef>
              <a:spcAft>
                <a:spcPts val="0"/>
              </a:spcAft>
              <a:buSzPts val="1600"/>
              <a:buChar char="●"/>
            </a:pPr>
            <a:r>
              <a:rPr lang="en"/>
              <a:t>We have up to 7 days to “deliver” the data</a:t>
            </a:r>
            <a:endParaRPr/>
          </a:p>
          <a:p>
            <a:pPr indent="-266700" lvl="0" marL="342900" rtl="0" algn="l">
              <a:spcBef>
                <a:spcPts val="1000"/>
              </a:spcBef>
              <a:spcAft>
                <a:spcPts val="0"/>
              </a:spcAft>
              <a:buSzPts val="1600"/>
              <a:buChar char="●"/>
            </a:pPr>
            <a:r>
              <a:rPr lang="en"/>
              <a:t>Our untuned implementation takes 24 hours to complete</a:t>
            </a:r>
            <a:endParaRPr/>
          </a:p>
          <a:p>
            <a:pPr indent="-266700" lvl="0" marL="342900" rtl="0" algn="l">
              <a:spcBef>
                <a:spcPts val="1000"/>
              </a:spcBef>
              <a:spcAft>
                <a:spcPts val="0"/>
              </a:spcAft>
              <a:buSzPts val="1600"/>
              <a:buChar char="●"/>
            </a:pPr>
            <a:r>
              <a:rPr lang="en"/>
              <a:t>A commodity or even a shared cluster would suffice for this job</a:t>
            </a:r>
            <a:endParaRPr/>
          </a:p>
          <a:p>
            <a:pPr indent="-266700" lvl="0" marL="342900" rtl="0" algn="l">
              <a:spcBef>
                <a:spcPts val="1000"/>
              </a:spcBef>
              <a:spcAft>
                <a:spcPts val="0"/>
              </a:spcAft>
              <a:buSzPts val="1600"/>
              <a:buChar char="●"/>
            </a:pPr>
            <a:r>
              <a:rPr lang="en"/>
              <a:t>If performance is impacted by low memory (e.g. spill) or other jobs,</a:t>
            </a:r>
            <a:br>
              <a:rPr lang="en"/>
            </a:br>
            <a:r>
              <a:rPr lang="en"/>
              <a:t>there is still plenty of time. A job-specific cluster may be unwarranted.</a:t>
            </a:r>
            <a:endParaRPr/>
          </a:p>
          <a:p>
            <a:pPr indent="-266700" lvl="0" marL="342900" rtl="0" algn="l">
              <a:spcBef>
                <a:spcPts val="1000"/>
              </a:spcBef>
              <a:spcAft>
                <a:spcPts val="0"/>
              </a:spcAft>
              <a:buSzPts val="1600"/>
              <a:buChar char="●"/>
            </a:pPr>
            <a:r>
              <a:rPr lang="en"/>
              <a:t>Prudence would dictate that one not tune this job</a:t>
            </a:r>
            <a:endParaRPr/>
          </a:p>
          <a:p>
            <a:pPr indent="-266700" lvl="0" marL="342900" rtl="0" algn="l">
              <a:spcBef>
                <a:spcPts val="1000"/>
              </a:spcBef>
              <a:spcAft>
                <a:spcPts val="0"/>
              </a:spcAft>
              <a:buSzPts val="1600"/>
              <a:buChar char="●"/>
            </a:pPr>
            <a:r>
              <a:rPr lang="en"/>
              <a:t>The cost of tuning this job is not justifiable given its SLA and possible labor</a:t>
            </a:r>
            <a:endParaRPr/>
          </a:p>
        </p:txBody>
      </p:sp>
      <p:sp>
        <p:nvSpPr>
          <p:cNvPr id="305" name="Google Shape;305;p44"/>
          <p:cNvSpPr txBox="1"/>
          <p:nvPr>
            <p:ph idx="1" type="body"/>
          </p:nvPr>
        </p:nvSpPr>
        <p:spPr>
          <a:xfrm>
            <a:off x="345734" y="1128900"/>
            <a:ext cx="8798400" cy="318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a:t>Example #2: Last Month’s Sales</a:t>
            </a:r>
            <a:endParaRPr/>
          </a:p>
          <a:p>
            <a:pPr indent="0" lvl="0" marL="0" rtl="0" algn="l">
              <a:lnSpc>
                <a:spcPct val="100000"/>
              </a:lnSpc>
              <a:spcBef>
                <a:spcPts val="0"/>
              </a:spcBef>
              <a:spcAft>
                <a:spcPts val="0"/>
              </a:spcAft>
              <a:buNone/>
            </a:pPr>
            <a:r>
              <a:t/>
            </a:r>
            <a:endParaRPr b="1"/>
          </a:p>
        </p:txBody>
      </p:sp>
      <p:sp>
        <p:nvSpPr>
          <p:cNvPr id="306" name="Google Shape;306;p44"/>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307" name="Google Shape;307;p44"/>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When - “It Depends” #2</a:t>
            </a:r>
            <a:endParaRPr/>
          </a:p>
        </p:txBody>
      </p:sp>
      <p:sp>
        <p:nvSpPr>
          <p:cNvPr id="308" name="Google Shape;30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9" name="Google Shape;309;p44"/>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1000"/>
                                        <p:tgtEl>
                                          <p:spTgt spid="3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Effect filter="fade" transition="in">
                                      <p:cBhvr>
                                        <p:cTn dur="1000"/>
                                        <p:tgtEl>
                                          <p:spTgt spid="3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Effect filter="fade" transition="in">
                                      <p:cBhvr>
                                        <p:cTn dur="1000"/>
                                        <p:tgtEl>
                                          <p:spTgt spid="3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animEffect filter="fade" transition="in">
                                      <p:cBhvr>
                                        <p:cTn dur="1000"/>
                                        <p:tgtEl>
                                          <p:spTgt spid="3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animEffect filter="fade" transition="in">
                                      <p:cBhvr>
                                        <p:cTn dur="1000"/>
                                        <p:tgtEl>
                                          <p:spTgt spid="3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5" st="5"/>
                                            </p:txEl>
                                          </p:spTgt>
                                        </p:tgtEl>
                                        <p:attrNameLst>
                                          <p:attrName>style.visibility</p:attrName>
                                        </p:attrNameLst>
                                      </p:cBhvr>
                                      <p:to>
                                        <p:strVal val="visible"/>
                                      </p:to>
                                    </p:set>
                                    <p:animEffect filter="fade" transition="in">
                                      <p:cBhvr>
                                        <p:cTn dur="1000"/>
                                        <p:tgtEl>
                                          <p:spTgt spid="3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6" st="6"/>
                                            </p:txEl>
                                          </p:spTgt>
                                        </p:tgtEl>
                                        <p:attrNameLst>
                                          <p:attrName>style.visibility</p:attrName>
                                        </p:attrNameLst>
                                      </p:cBhvr>
                                      <p:to>
                                        <p:strVal val="visible"/>
                                      </p:to>
                                    </p:set>
                                    <p:animEffect filter="fade" transition="in">
                                      <p:cBhvr>
                                        <p:cTn dur="1000"/>
                                        <p:tgtEl>
                                          <p:spTgt spid="3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7" st="7"/>
                                            </p:txEl>
                                          </p:spTgt>
                                        </p:tgtEl>
                                        <p:attrNameLst>
                                          <p:attrName>style.visibility</p:attrName>
                                        </p:attrNameLst>
                                      </p:cBhvr>
                                      <p:to>
                                        <p:strVal val="visible"/>
                                      </p:to>
                                    </p:set>
                                    <p:animEffect filter="fade" transition="in">
                                      <p:cBhvr>
                                        <p:cTn dur="1000"/>
                                        <p:tgtEl>
                                          <p:spTgt spid="30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45"/>
          <p:cNvSpPr txBox="1"/>
          <p:nvPr/>
        </p:nvSpPr>
        <p:spPr>
          <a:xfrm>
            <a:off x="345735" y="2074663"/>
            <a:ext cx="8169600" cy="9942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None/>
            </a:pPr>
            <a:r>
              <a:rPr lang="en" sz="2000">
                <a:solidFill>
                  <a:srgbClr val="FFFFFF"/>
                </a:solidFill>
                <a:latin typeface="Barlow"/>
                <a:ea typeface="Barlow"/>
                <a:cs typeface="Barlow"/>
                <a:sym typeface="Barlow"/>
              </a:rPr>
              <a:t>Optimizing Apache Spark</a:t>
            </a:r>
            <a:br>
              <a:rPr lang="en" sz="2000">
                <a:solidFill>
                  <a:srgbClr val="FFFFFF"/>
                </a:solidFill>
                <a:latin typeface="Barlow"/>
                <a:ea typeface="Barlow"/>
                <a:cs typeface="Barlow"/>
                <a:sym typeface="Barlow"/>
              </a:rPr>
            </a:b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2500">
                <a:solidFill>
                  <a:srgbClr val="FFFFFF"/>
                </a:solidFill>
                <a:latin typeface="Barlow"/>
                <a:ea typeface="Barlow"/>
                <a:cs typeface="Barlow"/>
                <a:sym typeface="Barlow"/>
              </a:rPr>
              <a:t>Designing Clusters for</a:t>
            </a:r>
            <a:br>
              <a:rPr lang="en" sz="2500">
                <a:solidFill>
                  <a:srgbClr val="FFFFFF"/>
                </a:solidFill>
                <a:latin typeface="Barlow"/>
                <a:ea typeface="Barlow"/>
                <a:cs typeface="Barlow"/>
                <a:sym typeface="Barlow"/>
              </a:rPr>
            </a:br>
            <a:r>
              <a:rPr lang="en" sz="2500">
                <a:solidFill>
                  <a:srgbClr val="FFFFFF"/>
                </a:solidFill>
                <a:latin typeface="Barlow"/>
                <a:ea typeface="Barlow"/>
                <a:cs typeface="Barlow"/>
                <a:sym typeface="Barlow"/>
              </a:rPr>
              <a:t>High Performance</a:t>
            </a:r>
            <a:endParaRPr sz="25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3000">
                <a:solidFill>
                  <a:srgbClr val="FFFFFF"/>
                </a:solidFill>
                <a:latin typeface="Barlow"/>
                <a:ea typeface="Barlow"/>
                <a:cs typeface="Barlow"/>
                <a:sym typeface="Barlow"/>
              </a:rPr>
              <a:t>How do I control/predict</a:t>
            </a:r>
            <a:br>
              <a:rPr lang="en" sz="3000">
                <a:solidFill>
                  <a:srgbClr val="FFFFFF"/>
                </a:solidFill>
                <a:latin typeface="Barlow"/>
                <a:ea typeface="Barlow"/>
                <a:cs typeface="Barlow"/>
                <a:sym typeface="Barlow"/>
              </a:rPr>
            </a:br>
            <a:r>
              <a:rPr lang="en" sz="3000">
                <a:solidFill>
                  <a:srgbClr val="FFFFFF"/>
                </a:solidFill>
                <a:latin typeface="Barlow"/>
                <a:ea typeface="Barlow"/>
                <a:cs typeface="Barlow"/>
                <a:sym typeface="Barlow"/>
              </a:rPr>
              <a:t>the costs?</a:t>
            </a:r>
            <a:endParaRPr sz="3000">
              <a:solidFill>
                <a:srgbClr val="FFFFFF"/>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9"/>
          <p:cNvSpPr txBox="1"/>
          <p:nvPr/>
        </p:nvSpPr>
        <p:spPr>
          <a:xfrm>
            <a:off x="345735" y="2074663"/>
            <a:ext cx="8169600" cy="9942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None/>
            </a:pPr>
            <a:r>
              <a:rPr lang="en" sz="2000">
                <a:solidFill>
                  <a:srgbClr val="FFFFFF"/>
                </a:solidFill>
                <a:latin typeface="Barlow"/>
                <a:ea typeface="Barlow"/>
                <a:cs typeface="Barlow"/>
                <a:sym typeface="Barlow"/>
              </a:rPr>
              <a:t>Optimizing Apache Spark</a:t>
            </a:r>
            <a:br>
              <a:rPr lang="en" sz="2000">
                <a:solidFill>
                  <a:srgbClr val="FFFFFF"/>
                </a:solidFill>
                <a:latin typeface="Barlow"/>
                <a:ea typeface="Barlow"/>
                <a:cs typeface="Barlow"/>
                <a:sym typeface="Barlow"/>
              </a:rPr>
            </a:b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2500">
                <a:solidFill>
                  <a:srgbClr val="FFFFFF"/>
                </a:solidFill>
                <a:latin typeface="Barlow"/>
                <a:ea typeface="Barlow"/>
                <a:cs typeface="Barlow"/>
                <a:sym typeface="Barlow"/>
              </a:rPr>
              <a:t>Designing Clusters for</a:t>
            </a:r>
            <a:br>
              <a:rPr lang="en" sz="2500">
                <a:solidFill>
                  <a:srgbClr val="FFFFFF"/>
                </a:solidFill>
                <a:latin typeface="Barlow"/>
                <a:ea typeface="Barlow"/>
                <a:cs typeface="Barlow"/>
                <a:sym typeface="Barlow"/>
              </a:rPr>
            </a:br>
            <a:r>
              <a:rPr lang="en" sz="2500">
                <a:solidFill>
                  <a:srgbClr val="FFFFFF"/>
                </a:solidFill>
                <a:latin typeface="Barlow"/>
                <a:ea typeface="Barlow"/>
                <a:cs typeface="Barlow"/>
                <a:sym typeface="Barlow"/>
              </a:rPr>
              <a:t>High Performance</a:t>
            </a:r>
            <a:endParaRPr sz="25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3000">
                <a:solidFill>
                  <a:srgbClr val="FFFFFF"/>
                </a:solidFill>
                <a:latin typeface="Barlow"/>
                <a:ea typeface="Barlow"/>
                <a:cs typeface="Barlow"/>
                <a:sym typeface="Barlow"/>
              </a:rPr>
              <a:t>Who will be using the cluster?</a:t>
            </a:r>
            <a:endParaRPr sz="3000">
              <a:solidFill>
                <a:srgbClr val="FFFFFF"/>
              </a:solidFill>
              <a:latin typeface="Barlow"/>
              <a:ea typeface="Barlow"/>
              <a:cs typeface="Barlow"/>
              <a:sym typeface="Barlo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n"/>
              <a:t>When it comes to cost, there are a couple of things to keep in mind:</a:t>
            </a:r>
            <a:br>
              <a:rPr lang="en"/>
            </a:br>
            <a:endParaRPr/>
          </a:p>
          <a:p>
            <a:pPr indent="-241300" lvl="0" marL="342900" rtl="0" algn="l">
              <a:lnSpc>
                <a:spcPct val="90000"/>
              </a:lnSpc>
              <a:spcBef>
                <a:spcPts val="0"/>
              </a:spcBef>
              <a:spcAft>
                <a:spcPts val="0"/>
              </a:spcAft>
              <a:buSzPts val="1600"/>
              <a:buChar char="●"/>
            </a:pPr>
            <a:r>
              <a:rPr b="1" lang="en"/>
              <a:t>Rule #1</a:t>
            </a:r>
            <a:r>
              <a:rPr lang="en"/>
              <a:t>: Use a cloud provider</a:t>
            </a:r>
            <a:br>
              <a:rPr lang="en"/>
            </a:br>
            <a:endParaRPr/>
          </a:p>
          <a:p>
            <a:pPr indent="-241300" lvl="0" marL="342900" rtl="0" algn="l">
              <a:lnSpc>
                <a:spcPct val="90000"/>
              </a:lnSpc>
              <a:spcBef>
                <a:spcPts val="0"/>
              </a:spcBef>
              <a:spcAft>
                <a:spcPts val="0"/>
              </a:spcAft>
              <a:buSzPts val="1600"/>
              <a:buChar char="●"/>
            </a:pPr>
            <a:r>
              <a:rPr b="1" lang="en"/>
              <a:t>Rule #2</a:t>
            </a:r>
            <a:r>
              <a:rPr lang="en"/>
              <a:t>: It’s the labor, not the service</a:t>
            </a:r>
            <a:br>
              <a:rPr lang="en"/>
            </a:br>
            <a:endParaRPr/>
          </a:p>
          <a:p>
            <a:pPr indent="-241300" lvl="0" marL="342900" rtl="0" algn="l">
              <a:lnSpc>
                <a:spcPct val="90000"/>
              </a:lnSpc>
              <a:spcBef>
                <a:spcPts val="0"/>
              </a:spcBef>
              <a:spcAft>
                <a:spcPts val="0"/>
              </a:spcAft>
              <a:buSzPts val="1600"/>
              <a:buChar char="●"/>
            </a:pPr>
            <a:r>
              <a:rPr b="1" lang="en"/>
              <a:t>Rule #3</a:t>
            </a:r>
            <a:r>
              <a:rPr lang="en"/>
              <a:t>: Select the right [level] of service</a:t>
            </a:r>
            <a:br>
              <a:rPr lang="en"/>
            </a:br>
            <a:endParaRPr/>
          </a:p>
          <a:p>
            <a:pPr indent="-241300" lvl="0" marL="342900" rtl="0" algn="l">
              <a:lnSpc>
                <a:spcPct val="90000"/>
              </a:lnSpc>
              <a:spcBef>
                <a:spcPts val="0"/>
              </a:spcBef>
              <a:spcAft>
                <a:spcPts val="0"/>
              </a:spcAft>
              <a:buSzPts val="1600"/>
              <a:buChar char="●"/>
            </a:pPr>
            <a:r>
              <a:rPr b="1" lang="en"/>
              <a:t>Rule #4</a:t>
            </a:r>
            <a:r>
              <a:rPr lang="en"/>
              <a:t>: Reduce service costs by shortening compute time</a:t>
            </a:r>
            <a:endParaRPr/>
          </a:p>
        </p:txBody>
      </p:sp>
      <p:sp>
        <p:nvSpPr>
          <p:cNvPr id="321" name="Google Shape;321;p46"/>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322" name="Google Shape;322;p46"/>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How do I control/predict the costs?</a:t>
            </a:r>
            <a:endParaRPr/>
          </a:p>
        </p:txBody>
      </p:sp>
      <p:sp>
        <p:nvSpPr>
          <p:cNvPr id="323" name="Google Shape;323;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41300" lvl="0" marL="342900" rtl="0" algn="l">
              <a:lnSpc>
                <a:spcPct val="90000"/>
              </a:lnSpc>
              <a:spcBef>
                <a:spcPts val="0"/>
              </a:spcBef>
              <a:spcAft>
                <a:spcPts val="0"/>
              </a:spcAft>
              <a:buSzPts val="1600"/>
              <a:buChar char="●"/>
            </a:pPr>
            <a:r>
              <a:rPr lang="en"/>
              <a:t>When you host on-prem you have numerous, uncontrolled expenses</a:t>
            </a:r>
            <a:br>
              <a:rPr lang="en"/>
            </a:br>
            <a:endParaRPr/>
          </a:p>
          <a:p>
            <a:pPr indent="-241300" lvl="0" marL="342900" rtl="0" algn="l">
              <a:lnSpc>
                <a:spcPct val="90000"/>
              </a:lnSpc>
              <a:spcBef>
                <a:spcPts val="0"/>
              </a:spcBef>
              <a:spcAft>
                <a:spcPts val="0"/>
              </a:spcAft>
              <a:buSzPts val="1600"/>
              <a:buChar char="●"/>
            </a:pPr>
            <a:r>
              <a:rPr lang="en"/>
              <a:t>This includes hardware failure, unexpected </a:t>
            </a:r>
            <a:br>
              <a:rPr lang="en"/>
            </a:br>
            <a:r>
              <a:rPr lang="en"/>
              <a:t>absences, changing regulations, employee attrition</a:t>
            </a:r>
            <a:br>
              <a:rPr lang="en"/>
            </a:br>
            <a:endParaRPr/>
          </a:p>
          <a:p>
            <a:pPr indent="-241300" lvl="0" marL="342900" rtl="0" algn="l">
              <a:lnSpc>
                <a:spcPct val="90000"/>
              </a:lnSpc>
              <a:spcBef>
                <a:spcPts val="0"/>
              </a:spcBef>
              <a:spcAft>
                <a:spcPts val="0"/>
              </a:spcAft>
              <a:buSzPts val="1600"/>
              <a:buChar char="●"/>
            </a:pPr>
            <a:r>
              <a:rPr lang="en"/>
              <a:t>You pay for services and assets while they are not in use</a:t>
            </a:r>
            <a:br>
              <a:rPr lang="en"/>
            </a:br>
            <a:endParaRPr/>
          </a:p>
          <a:p>
            <a:pPr indent="-241300" lvl="0" marL="342900" rtl="0" algn="l">
              <a:lnSpc>
                <a:spcPct val="90000"/>
              </a:lnSpc>
              <a:spcBef>
                <a:spcPts val="0"/>
              </a:spcBef>
              <a:spcAft>
                <a:spcPts val="0"/>
              </a:spcAft>
              <a:buSzPts val="1600"/>
              <a:buChar char="●"/>
            </a:pPr>
            <a:r>
              <a:rPr lang="en"/>
              <a:t>Cloud pricing is fairly consistent - you only pay for what you use</a:t>
            </a:r>
            <a:endParaRPr/>
          </a:p>
          <a:p>
            <a:pPr indent="0" lvl="0" marL="0" rtl="0" algn="l">
              <a:lnSpc>
                <a:spcPct val="90000"/>
              </a:lnSpc>
              <a:spcBef>
                <a:spcPts val="0"/>
              </a:spcBef>
              <a:spcAft>
                <a:spcPts val="0"/>
              </a:spcAft>
              <a:buNone/>
            </a:pPr>
            <a:br>
              <a:rPr lang="en"/>
            </a:br>
            <a:endParaRPr/>
          </a:p>
          <a:p>
            <a:pPr indent="0" lvl="0" marL="0" rtl="0" algn="l">
              <a:lnSpc>
                <a:spcPct val="90000"/>
              </a:lnSpc>
              <a:spcBef>
                <a:spcPts val="0"/>
              </a:spcBef>
              <a:spcAft>
                <a:spcPts val="0"/>
              </a:spcAft>
              <a:buNone/>
            </a:pPr>
            <a:r>
              <a:rPr lang="en"/>
              <a:t>With that, let’s consider how we control costs in the cloud</a:t>
            </a:r>
            <a:br>
              <a:rPr lang="en"/>
            </a:br>
            <a:r>
              <a:rPr lang="en"/>
              <a:t>(and we can use Databricks as our example)...</a:t>
            </a:r>
            <a:endParaRPr/>
          </a:p>
          <a:p>
            <a:pPr indent="0" lvl="0" marL="0" rtl="0" algn="l">
              <a:lnSpc>
                <a:spcPct val="90000"/>
              </a:lnSpc>
              <a:spcBef>
                <a:spcPts val="0"/>
              </a:spcBef>
              <a:spcAft>
                <a:spcPts val="0"/>
              </a:spcAft>
              <a:buNone/>
            </a:pPr>
            <a:r>
              <a:t/>
            </a:r>
            <a:endParaRPr/>
          </a:p>
        </p:txBody>
      </p:sp>
      <p:sp>
        <p:nvSpPr>
          <p:cNvPr id="329" name="Google Shape;329;p47"/>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330" name="Google Shape;330;p47"/>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Costs - Use a cloud provider</a:t>
            </a:r>
            <a:endParaRPr/>
          </a:p>
        </p:txBody>
      </p:sp>
      <p:sp>
        <p:nvSpPr>
          <p:cNvPr id="331" name="Google Shape;33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idx="1" type="body"/>
          </p:nvPr>
        </p:nvSpPr>
        <p:spPr>
          <a:xfrm>
            <a:off x="320040" y="1128900"/>
            <a:ext cx="8823900" cy="6237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n"/>
              <a:t>The price between a </a:t>
            </a:r>
            <a:r>
              <a:rPr b="1" lang="en"/>
              <a:t>Level-N </a:t>
            </a:r>
            <a:r>
              <a:rPr lang="en"/>
              <a:t>VM and a </a:t>
            </a:r>
            <a:r>
              <a:rPr b="1" lang="en"/>
              <a:t>Level-N+1</a:t>
            </a:r>
            <a:r>
              <a:rPr lang="en"/>
              <a:t> VM</a:t>
            </a:r>
            <a:br>
              <a:rPr lang="en"/>
            </a:br>
            <a:r>
              <a:rPr lang="en"/>
              <a:t>is 2x the cost, with 2x the resources</a:t>
            </a:r>
            <a:endParaRPr/>
          </a:p>
        </p:txBody>
      </p:sp>
      <p:graphicFrame>
        <p:nvGraphicFramePr>
          <p:cNvPr id="337" name="Google Shape;337;p48"/>
          <p:cNvGraphicFramePr/>
          <p:nvPr/>
        </p:nvGraphicFramePr>
        <p:xfrm>
          <a:off x="900038" y="2317400"/>
          <a:ext cx="3000000" cy="3000000"/>
        </p:xfrm>
        <a:graphic>
          <a:graphicData uri="http://schemas.openxmlformats.org/drawingml/2006/table">
            <a:tbl>
              <a:tblPr bandRow="1" firstRow="1">
                <a:noFill/>
                <a:tableStyleId>{F97A4580-4578-426B-BBDD-9D12180C6A60}</a:tableStyleId>
              </a:tblPr>
              <a:tblGrid>
                <a:gridCol w="601875"/>
                <a:gridCol w="667425"/>
                <a:gridCol w="1120225"/>
                <a:gridCol w="996550"/>
                <a:gridCol w="1444550"/>
                <a:gridCol w="886400"/>
                <a:gridCol w="1626900"/>
              </a:tblGrid>
              <a:tr h="411250">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Barlow"/>
                          <a:ea typeface="Barlow"/>
                          <a:cs typeface="Barlow"/>
                          <a:sym typeface="Barlow"/>
                        </a:rPr>
                        <a:t>Level</a:t>
                      </a:r>
                      <a:endParaRPr i="0" sz="1400" u="none" cap="none" strike="noStrike">
                        <a:latin typeface="Barlow"/>
                        <a:ea typeface="Barlow"/>
                        <a:cs typeface="Barlow"/>
                        <a:sym typeface="Barlow"/>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Barlow"/>
                          <a:ea typeface="Barlow"/>
                          <a:cs typeface="Barlow"/>
                          <a:sym typeface="Barlow"/>
                        </a:rPr>
                        <a:t>Cores</a:t>
                      </a:r>
                      <a:endParaRPr sz="1100" u="none" cap="none" strike="noStrike"/>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Clr>
                          <a:srgbClr val="000000"/>
                        </a:buClr>
                        <a:buSzPts val="1400"/>
                        <a:buFont typeface="Arial"/>
                        <a:buNone/>
                      </a:pPr>
                      <a:r>
                        <a:rPr lang="en">
                          <a:latin typeface="Barlow"/>
                          <a:ea typeface="Barlow"/>
                          <a:cs typeface="Barlow"/>
                          <a:sym typeface="Barlow"/>
                        </a:rPr>
                        <a:t>Size</a:t>
                      </a:r>
                      <a:endParaRPr b="0" sz="1100">
                        <a:solidFill>
                          <a:schemeClr val="lt1"/>
                        </a:solidFil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gridSpan="2">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Cloud-A</a:t>
                      </a:r>
                      <a:endParaRPr>
                        <a:solidFill>
                          <a:schemeClr val="lt1"/>
                        </a:solidFill>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hMerge="1"/>
                <a:tc gridSpan="2">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Cloud-B</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hMerge="1"/>
              </a:tr>
              <a:tr h="411250">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a:t>
                      </a:r>
                      <a:endParaRPr sz="1100" u="none" cap="none" strike="noStrike">
                        <a:solidFill>
                          <a:schemeClr val="accent1"/>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4</a:t>
                      </a:r>
                      <a:endParaRPr sz="1100" u="none" cap="none" strike="noStrike">
                        <a:solidFill>
                          <a:schemeClr val="accent1"/>
                        </a:solidFil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Small</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30.5 GB</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$0.266 / hour</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28 GB</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$0.299 / hour</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r>
              <a:tr h="411250">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2</a:t>
                      </a:r>
                      <a:endParaRPr sz="1100" u="none" cap="none" strike="noStrike">
                        <a:solidFill>
                          <a:schemeClr val="accent1"/>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8</a:t>
                      </a:r>
                      <a:endParaRPr b="0"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Medium</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61.0 GB</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$0.532 / hour</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56 GB</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$0.598 / hour</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r>
              <a:tr h="411250">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3</a:t>
                      </a:r>
                      <a:endParaRPr sz="1100" u="none" cap="none" strike="noStrike">
                        <a:solidFill>
                          <a:schemeClr val="accent1"/>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16</a:t>
                      </a:r>
                      <a:endParaRPr b="0"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Large</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122.0 GB</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solidFill>
                            <a:schemeClr val="accent1"/>
                          </a:solidFill>
                          <a:latin typeface="Arial"/>
                          <a:ea typeface="Arial"/>
                          <a:cs typeface="Arial"/>
                          <a:sym typeface="Arial"/>
                        </a:rPr>
                        <a:t>$1.064 / hour</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112 GB</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$1.196 / hour</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r>
            </a:tbl>
          </a:graphicData>
        </a:graphic>
      </p:graphicFrame>
      <p:sp>
        <p:nvSpPr>
          <p:cNvPr id="338" name="Google Shape;338;p48"/>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339" name="Google Shape;339;p48"/>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Costs - Compute Levels </a:t>
            </a:r>
            <a:endParaRPr/>
          </a:p>
        </p:txBody>
      </p:sp>
      <p:sp>
        <p:nvSpPr>
          <p:cNvPr id="340" name="Google Shape;340;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49"/>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n"/>
              <a:t>Assume you have a job with 256 partitions and</a:t>
            </a:r>
            <a:br>
              <a:rPr lang="en"/>
            </a:br>
            <a:r>
              <a:rPr lang="en"/>
              <a:t>that each partition takes 2 minute to process. </a:t>
            </a:r>
            <a:endParaRPr/>
          </a:p>
          <a:p>
            <a:pPr indent="0" lvl="0" marL="342900" rtl="0" algn="l">
              <a:lnSpc>
                <a:spcPct val="90000"/>
              </a:lnSpc>
              <a:spcBef>
                <a:spcPts val="800"/>
              </a:spcBef>
              <a:spcAft>
                <a:spcPts val="0"/>
              </a:spcAft>
              <a:buNone/>
            </a:pPr>
            <a:r>
              <a:t/>
            </a:r>
            <a:endParaRPr/>
          </a:p>
          <a:p>
            <a:pPr indent="0" lvl="0" marL="342900" rtl="0" algn="l">
              <a:lnSpc>
                <a:spcPct val="90000"/>
              </a:lnSpc>
              <a:spcBef>
                <a:spcPts val="800"/>
              </a:spcBef>
              <a:spcAft>
                <a:spcPts val="0"/>
              </a:spcAft>
              <a:buNone/>
            </a:pPr>
            <a:r>
              <a:t/>
            </a:r>
            <a:endParaRPr/>
          </a:p>
        </p:txBody>
      </p:sp>
      <p:graphicFrame>
        <p:nvGraphicFramePr>
          <p:cNvPr id="347" name="Google Shape;347;p49"/>
          <p:cNvGraphicFramePr/>
          <p:nvPr/>
        </p:nvGraphicFramePr>
        <p:xfrm>
          <a:off x="397288" y="1852170"/>
          <a:ext cx="3000000" cy="3000000"/>
        </p:xfrm>
        <a:graphic>
          <a:graphicData uri="http://schemas.openxmlformats.org/drawingml/2006/table">
            <a:tbl>
              <a:tblPr bandRow="1" firstRow="1">
                <a:noFill/>
                <a:tableStyleId>{F97A4580-4578-426B-BBDD-9D12180C6A60}</a:tableStyleId>
              </a:tblPr>
              <a:tblGrid>
                <a:gridCol w="607200"/>
                <a:gridCol w="608625"/>
                <a:gridCol w="506250"/>
                <a:gridCol w="1190425"/>
                <a:gridCol w="958175"/>
                <a:gridCol w="1410525"/>
                <a:gridCol w="1222050"/>
                <a:gridCol w="1846175"/>
              </a:tblGrid>
              <a:tr h="411250">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Level</a:t>
                      </a:r>
                      <a:endParaRPr b="0" i="0" sz="1400" u="none" cap="none" strike="noStrike">
                        <a:latin typeface="Barlow"/>
                        <a:ea typeface="Barlow"/>
                        <a:cs typeface="Barlow"/>
                        <a:sym typeface="Barlow"/>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Cores</a:t>
                      </a:r>
                      <a:endParaRPr sz="1100" u="none" cap="none" strike="noStrike"/>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VMs</a:t>
                      </a:r>
                      <a:endParaRPr sz="1100" u="none" cap="none" strike="noStrike"/>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Max Compute</a:t>
                      </a:r>
                      <a:br>
                        <a:rPr b="0" lang="en">
                          <a:latin typeface="Barlow"/>
                          <a:ea typeface="Barlow"/>
                          <a:cs typeface="Barlow"/>
                          <a:sym typeface="Barlow"/>
                        </a:rPr>
                      </a:br>
                      <a:r>
                        <a:rPr b="0" lang="en">
                          <a:latin typeface="Barlow"/>
                          <a:ea typeface="Barlow"/>
                          <a:cs typeface="Barlow"/>
                          <a:sym typeface="Barlow"/>
                        </a:rPr>
                        <a:t>(cores * VMs)</a:t>
                      </a:r>
                      <a:endParaRPr sz="1100" u="none" cap="none" strike="noStrike"/>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0" lang="en">
                          <a:latin typeface="Barlow"/>
                          <a:ea typeface="Barlow"/>
                          <a:cs typeface="Barlow"/>
                          <a:sym typeface="Barlow"/>
                        </a:rPr>
                        <a:t>Iterations</a:t>
                      </a:r>
                      <a:br>
                        <a:rPr b="0" lang="en">
                          <a:latin typeface="Barlow"/>
                          <a:ea typeface="Barlow"/>
                          <a:cs typeface="Barlow"/>
                          <a:sym typeface="Barlow"/>
                        </a:rPr>
                      </a:br>
                      <a:r>
                        <a:rPr b="0" lang="en">
                          <a:latin typeface="Barlow"/>
                          <a:ea typeface="Barlow"/>
                          <a:cs typeface="Barlow"/>
                          <a:sym typeface="Barlow"/>
                        </a:rPr>
                        <a:t>(max/part)</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0" lang="en">
                          <a:latin typeface="Barlow"/>
                          <a:ea typeface="Barlow"/>
                          <a:cs typeface="Barlow"/>
                          <a:sym typeface="Barlow"/>
                        </a:rPr>
                        <a:t>Actual Durations</a:t>
                      </a:r>
                      <a:endParaRPr b="0">
                        <a:latin typeface="Barlow"/>
                        <a:ea typeface="Barlow"/>
                        <a:cs typeface="Barlow"/>
                        <a:sym typeface="Barlow"/>
                      </a:endParaRPr>
                    </a:p>
                    <a:p>
                      <a:pPr indent="0" lvl="0" marL="0" rtl="0" algn="ctr">
                        <a:spcBef>
                          <a:spcPts val="0"/>
                        </a:spcBef>
                        <a:spcAft>
                          <a:spcPts val="0"/>
                        </a:spcAft>
                        <a:buNone/>
                      </a:pPr>
                      <a:r>
                        <a:rPr b="0" lang="en">
                          <a:latin typeface="Barlow"/>
                          <a:ea typeface="Barlow"/>
                          <a:cs typeface="Barlow"/>
                          <a:sym typeface="Barlow"/>
                        </a:rPr>
                        <a:t>(iterations * min)</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0" lang="en">
                          <a:latin typeface="Barlow"/>
                          <a:ea typeface="Barlow"/>
                          <a:cs typeface="Barlow"/>
                          <a:sym typeface="Barlow"/>
                        </a:rPr>
                        <a:t>~Price/Hour</a:t>
                      </a:r>
                      <a:br>
                        <a:rPr b="0" lang="en">
                          <a:latin typeface="Barlow"/>
                          <a:ea typeface="Barlow"/>
                          <a:cs typeface="Barlow"/>
                          <a:sym typeface="Barlow"/>
                        </a:rPr>
                      </a:br>
                      <a:r>
                        <a:rPr b="0" lang="en">
                          <a:latin typeface="Barlow"/>
                          <a:ea typeface="Barlow"/>
                          <a:cs typeface="Barlow"/>
                          <a:sym typeface="Barlow"/>
                        </a:rPr>
                        <a:t>(level $ * VMs)</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0" lang="en">
                          <a:latin typeface="Barlow"/>
                          <a:ea typeface="Barlow"/>
                          <a:cs typeface="Barlow"/>
                          <a:sym typeface="Barlow"/>
                        </a:rPr>
                        <a:t>VM Costs</a:t>
                      </a:r>
                      <a:br>
                        <a:rPr b="0" lang="en">
                          <a:latin typeface="Barlow"/>
                          <a:ea typeface="Barlow"/>
                          <a:cs typeface="Barlow"/>
                          <a:sym typeface="Barlow"/>
                        </a:rPr>
                      </a:br>
                      <a:r>
                        <a:rPr b="0" lang="en">
                          <a:latin typeface="Barlow"/>
                          <a:ea typeface="Barlow"/>
                          <a:cs typeface="Barlow"/>
                          <a:sym typeface="Barlow"/>
                        </a:rPr>
                        <a:t>(VMs * dur * price / 60)</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411250">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a:t>
                      </a:r>
                      <a:endParaRPr sz="1100" u="none" cap="none" strike="noStrike">
                        <a:solidFill>
                          <a:schemeClr val="accent1"/>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4</a:t>
                      </a:r>
                      <a:endParaRPr sz="1100" u="none" cap="none" strike="noStrike">
                        <a:solidFill>
                          <a:schemeClr val="accent1"/>
                        </a:solidFil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4</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64</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128 minutes</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$0.283</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r>
              <a:tr h="411250">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a:t>
                      </a:r>
                      <a:endParaRPr sz="1100" u="none" cap="none" strike="noStrike">
                        <a:solidFill>
                          <a:schemeClr val="accent1"/>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4</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64</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256</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2 minutes</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$0.283</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r>
              <a:tr h="411250">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2</a:t>
                      </a:r>
                      <a:endParaRPr>
                        <a:solidFill>
                          <a:schemeClr val="accent1"/>
                        </a:solidFill>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8</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8</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32</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64 minutes</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$0.565</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r>
              <a:tr h="411250">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3</a:t>
                      </a:r>
                      <a:endParaRPr>
                        <a:solidFill>
                          <a:schemeClr val="accent1"/>
                        </a:solidFill>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16</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16</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16</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32 minutes</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$1.130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r>
              <a:tr h="411250">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3</a:t>
                      </a:r>
                      <a:endParaRPr sz="1100" u="none" cap="none" strike="noStrike">
                        <a:solidFill>
                          <a:schemeClr val="accent1"/>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16</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8</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128</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2</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4 minutes</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$1.130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r>
            </a:tbl>
          </a:graphicData>
        </a:graphic>
      </p:graphicFrame>
      <p:sp>
        <p:nvSpPr>
          <p:cNvPr id="348" name="Google Shape;348;p49"/>
          <p:cNvSpPr/>
          <p:nvPr/>
        </p:nvSpPr>
        <p:spPr>
          <a:xfrm>
            <a:off x="6070575" y="0"/>
            <a:ext cx="3073410" cy="1970028"/>
          </a:xfrm>
          <a:prstGeom prst="irregularSeal1">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0000"/>
                </a:solidFill>
              </a:rPr>
              <a:t>It’s all about compute-time!</a:t>
            </a:r>
            <a:endParaRPr/>
          </a:p>
        </p:txBody>
      </p:sp>
      <p:sp>
        <p:nvSpPr>
          <p:cNvPr id="349" name="Google Shape;349;p49"/>
          <p:cNvSpPr/>
          <p:nvPr/>
        </p:nvSpPr>
        <p:spPr>
          <a:xfrm>
            <a:off x="2549476" y="3271525"/>
            <a:ext cx="3521124" cy="1871910"/>
          </a:xfrm>
          <a:prstGeom prst="irregularSeal2">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And it’s always</a:t>
            </a:r>
            <a:endParaRPr b="1">
              <a:solidFill>
                <a:srgbClr val="FF0000"/>
              </a:solidFill>
            </a:endParaRPr>
          </a:p>
          <a:p>
            <a:pPr indent="0" lvl="0" marL="0" rtl="0" algn="ctr">
              <a:spcBef>
                <a:spcPts val="0"/>
              </a:spcBef>
              <a:spcAft>
                <a:spcPts val="0"/>
              </a:spcAft>
              <a:buNone/>
            </a:pPr>
            <a:r>
              <a:rPr b="1" lang="en">
                <a:solidFill>
                  <a:srgbClr val="FF0000"/>
                </a:solidFill>
              </a:rPr>
              <a:t>512 minutes</a:t>
            </a:r>
            <a:endParaRPr b="1">
              <a:solidFill>
                <a:srgbClr val="FF0000"/>
              </a:solidFill>
            </a:endParaRPr>
          </a:p>
        </p:txBody>
      </p:sp>
      <p:sp>
        <p:nvSpPr>
          <p:cNvPr id="350" name="Google Shape;350;p49"/>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351" name="Google Shape;351;p49"/>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Costs - Actual Consumption Cost</a:t>
            </a:r>
            <a:endParaRPr/>
          </a:p>
        </p:txBody>
      </p:sp>
      <p:pic>
        <p:nvPicPr>
          <p:cNvPr id="352" name="Google Shape;352;p49"/>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8" name="Google Shape;358;p50"/>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n"/>
              <a:t>Another factor to consider is the cost of the developers:</a:t>
            </a:r>
            <a:endParaRPr/>
          </a:p>
          <a:p>
            <a:pPr indent="-330200" lvl="0" marL="457200" rtl="0" algn="l">
              <a:lnSpc>
                <a:spcPct val="90000"/>
              </a:lnSpc>
              <a:spcBef>
                <a:spcPts val="0"/>
              </a:spcBef>
              <a:spcAft>
                <a:spcPts val="0"/>
              </a:spcAft>
              <a:buSzPts val="1600"/>
              <a:buChar char="●"/>
            </a:pPr>
            <a:r>
              <a:rPr lang="en"/>
              <a:t>What are they doing when the job is running?</a:t>
            </a:r>
            <a:endParaRPr/>
          </a:p>
          <a:p>
            <a:pPr indent="-330200" lvl="0" marL="457200" rtl="0" algn="l">
              <a:lnSpc>
                <a:spcPct val="90000"/>
              </a:lnSpc>
              <a:spcBef>
                <a:spcPts val="0"/>
              </a:spcBef>
              <a:spcAft>
                <a:spcPts val="0"/>
              </a:spcAft>
              <a:buSzPts val="1600"/>
              <a:buChar char="●"/>
            </a:pPr>
            <a:r>
              <a:rPr lang="en"/>
              <a:t>How much time does it take to tune?</a:t>
            </a:r>
            <a:endParaRPr/>
          </a:p>
        </p:txBody>
      </p:sp>
      <p:graphicFrame>
        <p:nvGraphicFramePr>
          <p:cNvPr id="359" name="Google Shape;359;p50"/>
          <p:cNvGraphicFramePr/>
          <p:nvPr/>
        </p:nvGraphicFramePr>
        <p:xfrm>
          <a:off x="397775" y="2133600"/>
          <a:ext cx="3000000" cy="3000000"/>
        </p:xfrm>
        <a:graphic>
          <a:graphicData uri="http://schemas.openxmlformats.org/drawingml/2006/table">
            <a:tbl>
              <a:tblPr bandRow="1" firstRow="1">
                <a:noFill/>
                <a:tableStyleId>{F97A4580-4578-426B-BBDD-9D12180C6A60}</a:tableStyleId>
              </a:tblPr>
              <a:tblGrid>
                <a:gridCol w="581225"/>
                <a:gridCol w="598125"/>
                <a:gridCol w="479850"/>
                <a:gridCol w="1203675"/>
                <a:gridCol w="945800"/>
                <a:gridCol w="1461250"/>
                <a:gridCol w="1184050"/>
                <a:gridCol w="579900"/>
                <a:gridCol w="1314575"/>
              </a:tblGrid>
              <a:tr h="411250">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Level</a:t>
                      </a:r>
                      <a:endParaRPr b="0" i="0" sz="1400" u="none" cap="none" strike="noStrike">
                        <a:latin typeface="Barlow"/>
                        <a:ea typeface="Barlow"/>
                        <a:cs typeface="Barlow"/>
                        <a:sym typeface="Barlow"/>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Cores</a:t>
                      </a:r>
                      <a:endParaRPr sz="1100" u="none" cap="none" strike="noStrike"/>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VMs</a:t>
                      </a:r>
                      <a:endParaRPr sz="1100" u="none" cap="none" strike="noStrike"/>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Clr>
                          <a:srgbClr val="000000"/>
                        </a:buClr>
                        <a:buSzPts val="1400"/>
                        <a:buFont typeface="Arial"/>
                        <a:buNone/>
                      </a:pPr>
                      <a:r>
                        <a:rPr b="0" lang="en">
                          <a:latin typeface="Barlow"/>
                          <a:ea typeface="Barlow"/>
                          <a:cs typeface="Barlow"/>
                          <a:sym typeface="Barlow"/>
                        </a:rPr>
                        <a:t>Max Compute</a:t>
                      </a:r>
                      <a:br>
                        <a:rPr b="0" lang="en">
                          <a:latin typeface="Barlow"/>
                          <a:ea typeface="Barlow"/>
                          <a:cs typeface="Barlow"/>
                          <a:sym typeface="Barlow"/>
                        </a:rPr>
                      </a:br>
                      <a:r>
                        <a:rPr b="0" lang="en">
                          <a:latin typeface="Barlow"/>
                          <a:ea typeface="Barlow"/>
                          <a:cs typeface="Barlow"/>
                          <a:sym typeface="Barlow"/>
                        </a:rPr>
                        <a:t>(cores * VMs)</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0" lang="en">
                          <a:latin typeface="Barlow"/>
                          <a:ea typeface="Barlow"/>
                          <a:cs typeface="Barlow"/>
                          <a:sym typeface="Barlow"/>
                        </a:rPr>
                        <a:t>Iterations</a:t>
                      </a:r>
                      <a:br>
                        <a:rPr b="0" lang="en">
                          <a:latin typeface="Barlow"/>
                          <a:ea typeface="Barlow"/>
                          <a:cs typeface="Barlow"/>
                          <a:sym typeface="Barlow"/>
                        </a:rPr>
                      </a:br>
                      <a:r>
                        <a:rPr b="0" lang="en">
                          <a:latin typeface="Barlow"/>
                          <a:ea typeface="Barlow"/>
                          <a:cs typeface="Barlow"/>
                          <a:sym typeface="Barlow"/>
                        </a:rPr>
                        <a:t>(max/part)</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0" lang="en">
                          <a:latin typeface="Barlow"/>
                          <a:ea typeface="Barlow"/>
                          <a:cs typeface="Barlow"/>
                          <a:sym typeface="Barlow"/>
                        </a:rPr>
                        <a:t>Actual Durations</a:t>
                      </a:r>
                      <a:endParaRPr b="0">
                        <a:latin typeface="Barlow"/>
                        <a:ea typeface="Barlow"/>
                        <a:cs typeface="Barlow"/>
                        <a:sym typeface="Barlow"/>
                      </a:endParaRPr>
                    </a:p>
                    <a:p>
                      <a:pPr indent="0" lvl="0" marL="0" rtl="0" algn="ctr">
                        <a:spcBef>
                          <a:spcPts val="0"/>
                        </a:spcBef>
                        <a:spcAft>
                          <a:spcPts val="0"/>
                        </a:spcAft>
                        <a:buNone/>
                      </a:pPr>
                      <a:r>
                        <a:rPr b="0" lang="en">
                          <a:latin typeface="Barlow"/>
                          <a:ea typeface="Barlow"/>
                          <a:cs typeface="Barlow"/>
                          <a:sym typeface="Barlow"/>
                        </a:rPr>
                        <a:t>(iterations * min)</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0" lang="en">
                          <a:latin typeface="Barlow"/>
                          <a:ea typeface="Barlow"/>
                          <a:cs typeface="Barlow"/>
                          <a:sym typeface="Barlow"/>
                        </a:rPr>
                        <a:t>~Price/Hour</a:t>
                      </a:r>
                      <a:br>
                        <a:rPr b="0" lang="en">
                          <a:latin typeface="Barlow"/>
                          <a:ea typeface="Barlow"/>
                          <a:cs typeface="Barlow"/>
                          <a:sym typeface="Barlow"/>
                        </a:rPr>
                      </a:br>
                      <a:r>
                        <a:rPr b="0" lang="en">
                          <a:latin typeface="Barlow"/>
                          <a:ea typeface="Barlow"/>
                          <a:cs typeface="Barlow"/>
                          <a:sym typeface="Barlow"/>
                        </a:rPr>
                        <a:t>(level $ * VMs)</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0" lang="en">
                          <a:latin typeface="Barlow"/>
                          <a:ea typeface="Barlow"/>
                          <a:cs typeface="Barlow"/>
                          <a:sym typeface="Barlow"/>
                        </a:rPr>
                        <a:t>VM Costs</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0" lang="en">
                          <a:latin typeface="Barlow"/>
                          <a:ea typeface="Barlow"/>
                          <a:cs typeface="Barlow"/>
                          <a:sym typeface="Barlow"/>
                        </a:rPr>
                        <a:t>Dev $/Hour</a:t>
                      </a:r>
                      <a:br>
                        <a:rPr b="0" lang="en">
                          <a:latin typeface="Barlow"/>
                          <a:ea typeface="Barlow"/>
                          <a:cs typeface="Barlow"/>
                          <a:sym typeface="Barlow"/>
                        </a:rPr>
                      </a:br>
                      <a:r>
                        <a:rPr b="0" lang="en">
                          <a:latin typeface="Barlow"/>
                          <a:ea typeface="Barlow"/>
                          <a:cs typeface="Barlow"/>
                          <a:sym typeface="Barlow"/>
                        </a:rPr>
                        <a:t>($50 * dur / 60)</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411250">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a:t>
                      </a:r>
                      <a:endParaRPr sz="1100" u="none" cap="none" strike="noStrike">
                        <a:solidFill>
                          <a:schemeClr val="accent1"/>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4</a:t>
                      </a:r>
                      <a:endParaRPr sz="1100" u="none" cap="none" strike="noStrike">
                        <a:solidFill>
                          <a:schemeClr val="accent1"/>
                        </a:solidFil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4</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64</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128 min</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$0.283</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$106.66</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r>
              <a:tr h="411250">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a:t>
                      </a:r>
                      <a:endParaRPr sz="1100" u="none" cap="none" strike="noStrike">
                        <a:solidFill>
                          <a:schemeClr val="accent1"/>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4</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64</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256</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2 min</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$0.283</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$1.66</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r>
              <a:tr h="411250">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2</a:t>
                      </a:r>
                      <a:endParaRPr>
                        <a:solidFill>
                          <a:schemeClr val="accent1"/>
                        </a:solidFill>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8</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8</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32</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64 min</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$0.565</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$53.33</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r>
              <a:tr h="411250">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3</a:t>
                      </a:r>
                      <a:endParaRPr>
                        <a:solidFill>
                          <a:schemeClr val="accent1"/>
                        </a:solidFill>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16</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16</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16</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32 min</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$1.130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$26.66</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r>
              <a:tr h="411250">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3</a:t>
                      </a:r>
                      <a:endParaRPr sz="1100" u="none" cap="none" strike="noStrike">
                        <a:solidFill>
                          <a:schemeClr val="accent1"/>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16</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8</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128</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2</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4 min</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$1.130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60¢</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$3.33</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r>
            </a:tbl>
          </a:graphicData>
        </a:graphic>
      </p:graphicFrame>
      <p:sp>
        <p:nvSpPr>
          <p:cNvPr id="360" name="Google Shape;360;p50"/>
          <p:cNvSpPr/>
          <p:nvPr/>
        </p:nvSpPr>
        <p:spPr>
          <a:xfrm>
            <a:off x="6705600" y="1295400"/>
            <a:ext cx="1997676" cy="1273428"/>
          </a:xfrm>
          <a:prstGeom prst="cloud">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Let the money/costs decide !!!</a:t>
            </a:r>
            <a:endParaRPr b="1">
              <a:solidFill>
                <a:srgbClr val="FF0000"/>
              </a:solidFill>
            </a:endParaRPr>
          </a:p>
        </p:txBody>
      </p:sp>
      <p:sp>
        <p:nvSpPr>
          <p:cNvPr id="361" name="Google Shape;361;p50"/>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362" name="Google Shape;362;p50"/>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Costs - Developer Costs</a:t>
            </a:r>
            <a:endParaRPr/>
          </a:p>
        </p:txBody>
      </p:sp>
      <p:pic>
        <p:nvPicPr>
          <p:cNvPr id="363" name="Google Shape;363;p50"/>
          <p:cNvPicPr preferRelativeResize="0"/>
          <p:nvPr/>
        </p:nvPicPr>
        <p:blipFill>
          <a:blip r:embed="rId3">
            <a:alphaModFix/>
          </a:blip>
          <a:stretch>
            <a:fillRect/>
          </a:stretch>
        </p:blipFill>
        <p:spPr>
          <a:xfrm>
            <a:off x="1088261" y="4936827"/>
            <a:ext cx="182880" cy="1828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51"/>
          <p:cNvSpPr txBox="1"/>
          <p:nvPr/>
        </p:nvSpPr>
        <p:spPr>
          <a:xfrm>
            <a:off x="345735" y="2074663"/>
            <a:ext cx="8169600" cy="9942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None/>
            </a:pPr>
            <a:r>
              <a:rPr lang="en" sz="2000">
                <a:solidFill>
                  <a:srgbClr val="FFFFFF"/>
                </a:solidFill>
                <a:latin typeface="Barlow"/>
                <a:ea typeface="Barlow"/>
                <a:cs typeface="Barlow"/>
                <a:sym typeface="Barlow"/>
              </a:rPr>
              <a:t>Optimizing Apache Spark</a:t>
            </a:r>
            <a:br>
              <a:rPr lang="en" sz="2000">
                <a:solidFill>
                  <a:srgbClr val="FFFFFF"/>
                </a:solidFill>
                <a:latin typeface="Barlow"/>
                <a:ea typeface="Barlow"/>
                <a:cs typeface="Barlow"/>
                <a:sym typeface="Barlow"/>
              </a:rPr>
            </a:b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2500">
                <a:solidFill>
                  <a:srgbClr val="FFFFFF"/>
                </a:solidFill>
                <a:latin typeface="Barlow"/>
                <a:ea typeface="Barlow"/>
                <a:cs typeface="Barlow"/>
                <a:sym typeface="Barlow"/>
              </a:rPr>
              <a:t>Designing Clusters for</a:t>
            </a:r>
            <a:br>
              <a:rPr lang="en" sz="2500">
                <a:solidFill>
                  <a:srgbClr val="FFFFFF"/>
                </a:solidFill>
                <a:latin typeface="Barlow"/>
                <a:ea typeface="Barlow"/>
                <a:cs typeface="Barlow"/>
                <a:sym typeface="Barlow"/>
              </a:rPr>
            </a:br>
            <a:r>
              <a:rPr lang="en" sz="2500">
                <a:solidFill>
                  <a:srgbClr val="FFFFFF"/>
                </a:solidFill>
                <a:latin typeface="Barlow"/>
                <a:ea typeface="Barlow"/>
                <a:cs typeface="Barlow"/>
                <a:sym typeface="Barlow"/>
              </a:rPr>
              <a:t>High Performance</a:t>
            </a:r>
            <a:endParaRPr sz="25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3000">
                <a:solidFill>
                  <a:srgbClr val="FFFFFF"/>
                </a:solidFill>
                <a:latin typeface="Barlow"/>
                <a:ea typeface="Barlow"/>
                <a:cs typeface="Barlow"/>
                <a:sym typeface="Barlow"/>
              </a:rPr>
              <a:t>VM Selection</a:t>
            </a:r>
            <a:endParaRPr sz="3000">
              <a:solidFill>
                <a:srgbClr val="FFFFFF"/>
              </a:solidFill>
              <a:latin typeface="Barlow"/>
              <a:ea typeface="Barlow"/>
              <a:cs typeface="Barlow"/>
              <a:sym typeface="Barlo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2"/>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n"/>
              <a:t>If cost is not a primary factor, what about the effect on performance?</a:t>
            </a:r>
            <a:endParaRPr/>
          </a:p>
        </p:txBody>
      </p:sp>
      <p:graphicFrame>
        <p:nvGraphicFramePr>
          <p:cNvPr id="375" name="Google Shape;375;p52"/>
          <p:cNvGraphicFramePr/>
          <p:nvPr/>
        </p:nvGraphicFramePr>
        <p:xfrm>
          <a:off x="397775" y="1547370"/>
          <a:ext cx="3000000" cy="3000000"/>
        </p:xfrm>
        <a:graphic>
          <a:graphicData uri="http://schemas.openxmlformats.org/drawingml/2006/table">
            <a:tbl>
              <a:tblPr bandRow="1" firstRow="1">
                <a:noFill/>
                <a:tableStyleId>{F97A4580-4578-426B-BBDD-9D12180C6A60}</a:tableStyleId>
              </a:tblPr>
              <a:tblGrid>
                <a:gridCol w="598250"/>
                <a:gridCol w="585275"/>
                <a:gridCol w="488400"/>
                <a:gridCol w="1224400"/>
                <a:gridCol w="1003300"/>
                <a:gridCol w="1464700"/>
                <a:gridCol w="2984125"/>
              </a:tblGrid>
              <a:tr h="411250">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Level</a:t>
                      </a:r>
                      <a:endParaRPr b="0" i="0" sz="1400" u="none" cap="none" strike="noStrike">
                        <a:latin typeface="Barlow"/>
                        <a:ea typeface="Barlow"/>
                        <a:cs typeface="Barlow"/>
                        <a:sym typeface="Barlow"/>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Cores</a:t>
                      </a:r>
                      <a:endParaRPr sz="1100" u="none" cap="none" strike="noStrike"/>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VMs</a:t>
                      </a:r>
                      <a:endParaRPr sz="1100" u="none" cap="none" strike="noStrike"/>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Max Compute</a:t>
                      </a:r>
                      <a:br>
                        <a:rPr b="0" lang="en">
                          <a:latin typeface="Barlow"/>
                          <a:ea typeface="Barlow"/>
                          <a:cs typeface="Barlow"/>
                          <a:sym typeface="Barlow"/>
                        </a:rPr>
                      </a:br>
                      <a:r>
                        <a:rPr b="0" lang="en">
                          <a:latin typeface="Barlow"/>
                          <a:ea typeface="Barlow"/>
                          <a:cs typeface="Barlow"/>
                          <a:sym typeface="Barlow"/>
                        </a:rPr>
                        <a:t>(cores * VMs)</a:t>
                      </a:r>
                      <a:endParaRPr sz="1100" u="none" cap="none" strike="noStrike"/>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0" lang="en">
                          <a:latin typeface="Barlow"/>
                          <a:ea typeface="Barlow"/>
                          <a:cs typeface="Barlow"/>
                          <a:sym typeface="Barlow"/>
                        </a:rPr>
                        <a:t>Iterations</a:t>
                      </a:r>
                      <a:br>
                        <a:rPr b="0" lang="en">
                          <a:latin typeface="Barlow"/>
                          <a:ea typeface="Barlow"/>
                          <a:cs typeface="Barlow"/>
                          <a:sym typeface="Barlow"/>
                        </a:rPr>
                      </a:br>
                      <a:r>
                        <a:rPr b="0" lang="en">
                          <a:latin typeface="Barlow"/>
                          <a:ea typeface="Barlow"/>
                          <a:cs typeface="Barlow"/>
                          <a:sym typeface="Barlow"/>
                        </a:rPr>
                        <a:t>(max/part)</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0" lang="en">
                          <a:latin typeface="Barlow"/>
                          <a:ea typeface="Barlow"/>
                          <a:cs typeface="Barlow"/>
                          <a:sym typeface="Barlow"/>
                        </a:rPr>
                        <a:t>Actual Durations</a:t>
                      </a:r>
                      <a:endParaRPr b="0">
                        <a:latin typeface="Barlow"/>
                        <a:ea typeface="Barlow"/>
                        <a:cs typeface="Barlow"/>
                        <a:sym typeface="Barlow"/>
                      </a:endParaRPr>
                    </a:p>
                    <a:p>
                      <a:pPr indent="0" lvl="0" marL="0" marR="0" rtl="0" algn="ctr">
                        <a:lnSpc>
                          <a:spcPct val="100000"/>
                        </a:lnSpc>
                        <a:spcBef>
                          <a:spcPts val="0"/>
                        </a:spcBef>
                        <a:spcAft>
                          <a:spcPts val="0"/>
                        </a:spcAft>
                        <a:buNone/>
                      </a:pPr>
                      <a:r>
                        <a:rPr b="0" lang="en">
                          <a:latin typeface="Barlow"/>
                          <a:ea typeface="Barlow"/>
                          <a:cs typeface="Barlow"/>
                          <a:sym typeface="Barlow"/>
                        </a:rPr>
                        <a:t>(iterations * min)</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0" lang="en">
                          <a:latin typeface="Barlow"/>
                          <a:ea typeface="Barlow"/>
                          <a:cs typeface="Barlow"/>
                          <a:sym typeface="Barlow"/>
                        </a:rPr>
                        <a:t>Notes</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411250">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a:t>
                      </a:r>
                      <a:endParaRPr sz="1100" u="none" cap="none" strike="noStrike">
                        <a:solidFill>
                          <a:schemeClr val="accent1"/>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4</a:t>
                      </a:r>
                      <a:endParaRPr sz="1100" u="none" cap="none" strike="noStrike">
                        <a:solidFill>
                          <a:schemeClr val="accent1"/>
                        </a:solidFil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4</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64</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None/>
                      </a:pPr>
                      <a:r>
                        <a:rPr lang="en">
                          <a:solidFill>
                            <a:schemeClr val="accent1"/>
                          </a:solidFill>
                          <a:latin typeface="Arial"/>
                          <a:ea typeface="Arial"/>
                          <a:cs typeface="Arial"/>
                          <a:sym typeface="Arial"/>
                        </a:rPr>
                        <a:t>128 minutes</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None/>
                      </a:pPr>
                      <a:r>
                        <a:rPr lang="en">
                          <a:solidFill>
                            <a:schemeClr val="accent1"/>
                          </a:solidFill>
                          <a:latin typeface="Arial"/>
                          <a:ea typeface="Arial"/>
                          <a:cs typeface="Arial"/>
                          <a:sym typeface="Arial"/>
                        </a:rPr>
                        <a:t>No network IO</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r>
              <a:tr h="411250">
                <a:tc>
                  <a:txBody>
                    <a:bodyPr/>
                    <a:lstStyle/>
                    <a:p>
                      <a:pPr indent="0" lvl="0" marL="0" marR="0" rtl="0" algn="r">
                        <a:lnSpc>
                          <a:spcPct val="100000"/>
                        </a:lnSpc>
                        <a:spcBef>
                          <a:spcPts val="0"/>
                        </a:spcBef>
                        <a:spcAft>
                          <a:spcPts val="0"/>
                        </a:spcAft>
                        <a:buClr>
                          <a:srgbClr val="000000"/>
                        </a:buClr>
                        <a:buSzPts val="1400"/>
                        <a:buFont typeface="Arial"/>
                        <a:buNone/>
                      </a:pPr>
                      <a:r>
                        <a:rPr b="1" lang="en">
                          <a:solidFill>
                            <a:schemeClr val="accent1"/>
                          </a:solidFill>
                          <a:latin typeface="Arial"/>
                          <a:ea typeface="Arial"/>
                          <a:cs typeface="Arial"/>
                          <a:sym typeface="Arial"/>
                        </a:rPr>
                        <a:t>1</a:t>
                      </a:r>
                      <a:endParaRPr b="1" sz="1100" u="none" cap="none" strike="noStrike">
                        <a:solidFill>
                          <a:schemeClr val="accent1"/>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b="1" lang="en">
                          <a:solidFill>
                            <a:schemeClr val="accent1"/>
                          </a:solidFill>
                          <a:latin typeface="Arial"/>
                          <a:ea typeface="Arial"/>
                          <a:cs typeface="Arial"/>
                          <a:sym typeface="Arial"/>
                        </a:rPr>
                        <a:t>4</a:t>
                      </a:r>
                      <a:endParaRPr b="1"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b="1" lang="en">
                          <a:solidFill>
                            <a:schemeClr val="accent1"/>
                          </a:solidFill>
                          <a:latin typeface="Arial"/>
                          <a:ea typeface="Arial"/>
                          <a:cs typeface="Arial"/>
                          <a:sym typeface="Arial"/>
                        </a:rPr>
                        <a:t>64</a:t>
                      </a:r>
                      <a:endParaRPr b="1"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400"/>
                        <a:buFont typeface="Arial"/>
                        <a:buNone/>
                      </a:pPr>
                      <a:r>
                        <a:rPr b="1" lang="en">
                          <a:solidFill>
                            <a:schemeClr val="accent1"/>
                          </a:solidFill>
                          <a:latin typeface="Arial"/>
                          <a:ea typeface="Arial"/>
                          <a:cs typeface="Arial"/>
                          <a:sym typeface="Arial"/>
                        </a:rPr>
                        <a:t>256</a:t>
                      </a:r>
                      <a:endParaRPr b="1"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None/>
                      </a:pPr>
                      <a:r>
                        <a:rPr b="1" lang="en">
                          <a:solidFill>
                            <a:schemeClr val="accent1"/>
                          </a:solidFill>
                          <a:latin typeface="Arial"/>
                          <a:ea typeface="Arial"/>
                          <a:cs typeface="Arial"/>
                          <a:sym typeface="Arial"/>
                        </a:rPr>
                        <a:t>1</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None/>
                      </a:pPr>
                      <a:r>
                        <a:rPr b="1" lang="en">
                          <a:solidFill>
                            <a:schemeClr val="accent1"/>
                          </a:solidFill>
                          <a:latin typeface="Arial"/>
                          <a:ea typeface="Arial"/>
                          <a:cs typeface="Arial"/>
                          <a:sym typeface="Arial"/>
                        </a:rPr>
                        <a:t>2 minutes</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None/>
                      </a:pPr>
                      <a:r>
                        <a:rPr b="1" lang="en">
                          <a:solidFill>
                            <a:schemeClr val="accent1"/>
                          </a:solidFill>
                          <a:latin typeface="Arial"/>
                          <a:ea typeface="Arial"/>
                          <a:cs typeface="Arial"/>
                          <a:sym typeface="Arial"/>
                        </a:rPr>
                        <a:t>Heavy network IO between 64 VMs</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2CC"/>
                    </a:solidFill>
                  </a:tcPr>
                </a:tc>
              </a:tr>
              <a:tr h="411250">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2</a:t>
                      </a:r>
                      <a:endParaRPr>
                        <a:solidFill>
                          <a:schemeClr val="accent1"/>
                        </a:solidFill>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8</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8</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32</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None/>
                      </a:pPr>
                      <a:r>
                        <a:rPr lang="en">
                          <a:solidFill>
                            <a:schemeClr val="accent1"/>
                          </a:solidFill>
                          <a:latin typeface="Arial"/>
                          <a:ea typeface="Arial"/>
                          <a:cs typeface="Arial"/>
                          <a:sym typeface="Arial"/>
                        </a:rPr>
                        <a:t>64 minutes</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None/>
                      </a:pPr>
                      <a:r>
                        <a:rPr lang="en">
                          <a:solidFill>
                            <a:schemeClr val="accent1"/>
                          </a:solidFill>
                          <a:latin typeface="Arial"/>
                          <a:ea typeface="Arial"/>
                          <a:cs typeface="Arial"/>
                          <a:sym typeface="Arial"/>
                        </a:rPr>
                        <a:t>No network IO</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r>
              <a:tr h="411250">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3</a:t>
                      </a:r>
                      <a:endParaRPr>
                        <a:solidFill>
                          <a:schemeClr val="accent1"/>
                        </a:solidFill>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16</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16</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16</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None/>
                      </a:pPr>
                      <a:r>
                        <a:rPr lang="en">
                          <a:solidFill>
                            <a:schemeClr val="accent1"/>
                          </a:solidFill>
                          <a:latin typeface="Arial"/>
                          <a:ea typeface="Arial"/>
                          <a:cs typeface="Arial"/>
                          <a:sym typeface="Arial"/>
                        </a:rPr>
                        <a:t>32 minutes</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None/>
                      </a:pPr>
                      <a:r>
                        <a:rPr lang="en">
                          <a:solidFill>
                            <a:schemeClr val="accent1"/>
                          </a:solidFill>
                          <a:latin typeface="Arial"/>
                          <a:ea typeface="Arial"/>
                          <a:cs typeface="Arial"/>
                          <a:sym typeface="Arial"/>
                        </a:rPr>
                        <a:t>No network IO</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r>
              <a:tr h="411250">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3</a:t>
                      </a:r>
                      <a:endParaRPr sz="1100" u="none" cap="none" strike="noStrike">
                        <a:solidFill>
                          <a:schemeClr val="accent1"/>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16</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8</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Clr>
                          <a:srgbClr val="000000"/>
                        </a:buClr>
                        <a:buSzPts val="1400"/>
                        <a:buFont typeface="Arial"/>
                        <a:buNone/>
                      </a:pPr>
                      <a:r>
                        <a:rPr lang="en">
                          <a:solidFill>
                            <a:schemeClr val="accent1"/>
                          </a:solidFill>
                          <a:latin typeface="Arial"/>
                          <a:ea typeface="Arial"/>
                          <a:cs typeface="Arial"/>
                          <a:sym typeface="Arial"/>
                        </a:rPr>
                        <a:t>128</a:t>
                      </a:r>
                      <a:endParaRPr i="0" sz="1400" u="none" cap="none" strike="noStrike">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r">
                        <a:lnSpc>
                          <a:spcPct val="100000"/>
                        </a:lnSpc>
                        <a:spcBef>
                          <a:spcPts val="0"/>
                        </a:spcBef>
                        <a:spcAft>
                          <a:spcPts val="0"/>
                        </a:spcAft>
                        <a:buNone/>
                      </a:pPr>
                      <a:r>
                        <a:rPr lang="en">
                          <a:solidFill>
                            <a:schemeClr val="accent1"/>
                          </a:solidFill>
                          <a:latin typeface="Arial"/>
                          <a:ea typeface="Arial"/>
                          <a:cs typeface="Arial"/>
                          <a:sym typeface="Arial"/>
                        </a:rPr>
                        <a:t>2</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None/>
                      </a:pPr>
                      <a:r>
                        <a:rPr lang="en">
                          <a:solidFill>
                            <a:schemeClr val="accent1"/>
                          </a:solidFill>
                          <a:latin typeface="Arial"/>
                          <a:ea typeface="Arial"/>
                          <a:cs typeface="Arial"/>
                          <a:sym typeface="Arial"/>
                        </a:rPr>
                        <a:t>4 minutes</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None/>
                      </a:pPr>
                      <a:r>
                        <a:rPr lang="en">
                          <a:solidFill>
                            <a:schemeClr val="accent1"/>
                          </a:solidFill>
                          <a:latin typeface="Arial"/>
                          <a:ea typeface="Arial"/>
                          <a:cs typeface="Arial"/>
                          <a:sym typeface="Arial"/>
                        </a:rPr>
                        <a:t>Reasonable(?) network IO</a:t>
                      </a:r>
                      <a:endParaRPr>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r>
              <a:tr h="411250">
                <a:tc>
                  <a:txBody>
                    <a:bodyPr/>
                    <a:lstStyle/>
                    <a:p>
                      <a:pPr indent="0" lvl="0" marL="0" marR="0" rtl="0" algn="r">
                        <a:lnSpc>
                          <a:spcPct val="100000"/>
                        </a:lnSpc>
                        <a:spcBef>
                          <a:spcPts val="0"/>
                        </a:spcBef>
                        <a:spcAft>
                          <a:spcPts val="0"/>
                        </a:spcAft>
                        <a:buNone/>
                      </a:pPr>
                      <a:r>
                        <a:rPr b="1" lang="en">
                          <a:solidFill>
                            <a:schemeClr val="accent1"/>
                          </a:solidFill>
                          <a:latin typeface="Arial"/>
                          <a:ea typeface="Arial"/>
                          <a:cs typeface="Arial"/>
                          <a:sym typeface="Arial"/>
                        </a:rPr>
                        <a:t>7</a:t>
                      </a:r>
                      <a:endParaRPr b="1">
                        <a:solidFill>
                          <a:schemeClr val="accent1"/>
                        </a:solidFill>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AD1DC"/>
                    </a:solidFill>
                  </a:tcPr>
                </a:tc>
                <a:tc>
                  <a:txBody>
                    <a:bodyPr/>
                    <a:lstStyle/>
                    <a:p>
                      <a:pPr indent="0" lvl="0" marL="0" marR="0" rtl="0" algn="r">
                        <a:lnSpc>
                          <a:spcPct val="100000"/>
                        </a:lnSpc>
                        <a:spcBef>
                          <a:spcPts val="0"/>
                        </a:spcBef>
                        <a:spcAft>
                          <a:spcPts val="0"/>
                        </a:spcAft>
                        <a:buNone/>
                      </a:pPr>
                      <a:r>
                        <a:rPr b="1" lang="en">
                          <a:solidFill>
                            <a:schemeClr val="accent1"/>
                          </a:solidFill>
                          <a:latin typeface="Arial"/>
                          <a:ea typeface="Arial"/>
                          <a:cs typeface="Arial"/>
                          <a:sym typeface="Arial"/>
                        </a:rPr>
                        <a:t>256</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AD1DC"/>
                    </a:solidFill>
                  </a:tcPr>
                </a:tc>
                <a:tc>
                  <a:txBody>
                    <a:bodyPr/>
                    <a:lstStyle/>
                    <a:p>
                      <a:pPr indent="0" lvl="0" marL="0" marR="0" rtl="0" algn="r">
                        <a:lnSpc>
                          <a:spcPct val="100000"/>
                        </a:lnSpc>
                        <a:spcBef>
                          <a:spcPts val="0"/>
                        </a:spcBef>
                        <a:spcAft>
                          <a:spcPts val="0"/>
                        </a:spcAft>
                        <a:buNone/>
                      </a:pPr>
                      <a:r>
                        <a:rPr b="1" lang="en">
                          <a:solidFill>
                            <a:schemeClr val="accent1"/>
                          </a:solidFill>
                          <a:latin typeface="Arial"/>
                          <a:ea typeface="Arial"/>
                          <a:cs typeface="Arial"/>
                          <a:sym typeface="Arial"/>
                        </a:rPr>
                        <a:t>1</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AD1DC"/>
                    </a:solidFill>
                  </a:tcPr>
                </a:tc>
                <a:tc>
                  <a:txBody>
                    <a:bodyPr/>
                    <a:lstStyle/>
                    <a:p>
                      <a:pPr indent="0" lvl="0" marL="0" marR="0" rtl="0" algn="r">
                        <a:lnSpc>
                          <a:spcPct val="100000"/>
                        </a:lnSpc>
                        <a:spcBef>
                          <a:spcPts val="0"/>
                        </a:spcBef>
                        <a:spcAft>
                          <a:spcPts val="0"/>
                        </a:spcAft>
                        <a:buNone/>
                      </a:pPr>
                      <a:r>
                        <a:rPr b="1" lang="en">
                          <a:solidFill>
                            <a:schemeClr val="accent1"/>
                          </a:solidFill>
                          <a:latin typeface="Arial"/>
                          <a:ea typeface="Arial"/>
                          <a:cs typeface="Arial"/>
                          <a:sym typeface="Arial"/>
                        </a:rPr>
                        <a:t>256</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AD1DC"/>
                    </a:solidFill>
                  </a:tcPr>
                </a:tc>
                <a:tc>
                  <a:txBody>
                    <a:bodyPr/>
                    <a:lstStyle/>
                    <a:p>
                      <a:pPr indent="0" lvl="0" marL="0" marR="0" rtl="0" algn="r">
                        <a:lnSpc>
                          <a:spcPct val="100000"/>
                        </a:lnSpc>
                        <a:spcBef>
                          <a:spcPts val="0"/>
                        </a:spcBef>
                        <a:spcAft>
                          <a:spcPts val="0"/>
                        </a:spcAft>
                        <a:buNone/>
                      </a:pPr>
                      <a:r>
                        <a:rPr b="1" lang="en">
                          <a:solidFill>
                            <a:schemeClr val="accent1"/>
                          </a:solidFill>
                          <a:latin typeface="Arial"/>
                          <a:ea typeface="Arial"/>
                          <a:cs typeface="Arial"/>
                          <a:sym typeface="Arial"/>
                        </a:rPr>
                        <a:t>1</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AD1DC"/>
                    </a:solidFill>
                  </a:tcPr>
                </a:tc>
                <a:tc>
                  <a:txBody>
                    <a:bodyPr/>
                    <a:lstStyle/>
                    <a:p>
                      <a:pPr indent="0" lvl="0" marL="0" marR="0" rtl="0" algn="ctr">
                        <a:lnSpc>
                          <a:spcPct val="100000"/>
                        </a:lnSpc>
                        <a:spcBef>
                          <a:spcPts val="0"/>
                        </a:spcBef>
                        <a:spcAft>
                          <a:spcPts val="0"/>
                        </a:spcAft>
                        <a:buNone/>
                      </a:pPr>
                      <a:r>
                        <a:rPr b="1" lang="en">
                          <a:solidFill>
                            <a:schemeClr val="accent1"/>
                          </a:solidFill>
                          <a:latin typeface="Arial"/>
                          <a:ea typeface="Arial"/>
                          <a:cs typeface="Arial"/>
                          <a:sym typeface="Arial"/>
                        </a:rPr>
                        <a:t>2 minutes</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AD1DC"/>
                    </a:solidFill>
                  </a:tcPr>
                </a:tc>
                <a:tc>
                  <a:txBody>
                    <a:bodyPr/>
                    <a:lstStyle/>
                    <a:p>
                      <a:pPr indent="0" lvl="0" marL="0" marR="0" rtl="0" algn="ctr">
                        <a:lnSpc>
                          <a:spcPct val="100000"/>
                        </a:lnSpc>
                        <a:spcBef>
                          <a:spcPts val="0"/>
                        </a:spcBef>
                        <a:spcAft>
                          <a:spcPts val="0"/>
                        </a:spcAft>
                        <a:buNone/>
                      </a:pPr>
                      <a:r>
                        <a:rPr b="1" lang="en">
                          <a:solidFill>
                            <a:schemeClr val="accent1"/>
                          </a:solidFill>
                          <a:latin typeface="Arial"/>
                          <a:ea typeface="Arial"/>
                          <a:cs typeface="Arial"/>
                          <a:sym typeface="Arial"/>
                        </a:rPr>
                        <a:t>Most optimal shuffle experience</a:t>
                      </a:r>
                      <a:endParaRPr b="1">
                        <a:solidFill>
                          <a:schemeClr val="accent1"/>
                        </a:solidFill>
                        <a:latin typeface="Arial"/>
                        <a:ea typeface="Arial"/>
                        <a:cs typeface="Arial"/>
                        <a:sym typeface="Arial"/>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AD1DC"/>
                    </a:solidFill>
                  </a:tcPr>
                </a:tc>
              </a:tr>
            </a:tbl>
          </a:graphicData>
        </a:graphic>
      </p:graphicFrame>
      <p:sp>
        <p:nvSpPr>
          <p:cNvPr id="376" name="Google Shape;376;p52"/>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377" name="Google Shape;377;p52"/>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VM Selection: Effect on Shuffles</a:t>
            </a:r>
            <a:endParaRPr/>
          </a:p>
        </p:txBody>
      </p:sp>
      <p:sp>
        <p:nvSpPr>
          <p:cNvPr id="378" name="Google Shape;37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n"/>
              <a:t>So which VM should we use? Start by breaking them down by category:</a:t>
            </a:r>
            <a:endParaRPr/>
          </a:p>
          <a:p>
            <a:pPr indent="0" lvl="0" marL="0" rtl="0" algn="l">
              <a:lnSpc>
                <a:spcPct val="90000"/>
              </a:lnSpc>
              <a:spcBef>
                <a:spcPts val="800"/>
              </a:spcBef>
              <a:spcAft>
                <a:spcPts val="0"/>
              </a:spcAft>
              <a:buNone/>
            </a:pPr>
            <a:r>
              <a:t/>
            </a:r>
            <a:endParaRPr/>
          </a:p>
          <a:p>
            <a:pPr indent="0" lvl="0" marL="0" rtl="0" algn="l">
              <a:lnSpc>
                <a:spcPct val="90000"/>
              </a:lnSpc>
              <a:spcBef>
                <a:spcPts val="800"/>
              </a:spcBef>
              <a:spcAft>
                <a:spcPts val="0"/>
              </a:spcAft>
              <a:buNone/>
            </a:pPr>
            <a:r>
              <a:t/>
            </a:r>
            <a:endParaRPr/>
          </a:p>
          <a:p>
            <a:pPr indent="0" lvl="0" marL="0" rtl="0" algn="l">
              <a:lnSpc>
                <a:spcPct val="90000"/>
              </a:lnSpc>
              <a:spcBef>
                <a:spcPts val="800"/>
              </a:spcBef>
              <a:spcAft>
                <a:spcPts val="0"/>
              </a:spcAft>
              <a:buNone/>
            </a:pPr>
            <a:r>
              <a:t/>
            </a:r>
            <a:endParaRPr/>
          </a:p>
          <a:p>
            <a:pPr indent="0" lvl="0" marL="0" rtl="0" algn="l">
              <a:lnSpc>
                <a:spcPct val="90000"/>
              </a:lnSpc>
              <a:spcBef>
                <a:spcPts val="800"/>
              </a:spcBef>
              <a:spcAft>
                <a:spcPts val="0"/>
              </a:spcAft>
              <a:buNone/>
            </a:pPr>
            <a:r>
              <a:t/>
            </a:r>
            <a:endParaRPr/>
          </a:p>
          <a:p>
            <a:pPr indent="0" lvl="0" marL="0" rtl="0" algn="l">
              <a:lnSpc>
                <a:spcPct val="90000"/>
              </a:lnSpc>
              <a:spcBef>
                <a:spcPts val="800"/>
              </a:spcBef>
              <a:spcAft>
                <a:spcPts val="0"/>
              </a:spcAft>
              <a:buNone/>
            </a:pPr>
            <a:r>
              <a:t/>
            </a:r>
            <a:endParaRPr/>
          </a:p>
          <a:p>
            <a:pPr indent="0" lvl="0" marL="0" rtl="0" algn="l">
              <a:lnSpc>
                <a:spcPct val="90000"/>
              </a:lnSpc>
              <a:spcBef>
                <a:spcPts val="800"/>
              </a:spcBef>
              <a:spcAft>
                <a:spcPts val="0"/>
              </a:spcAft>
              <a:buNone/>
            </a:pPr>
            <a:r>
              <a:t/>
            </a:r>
            <a:endParaRPr/>
          </a:p>
          <a:p>
            <a:pPr indent="0" lvl="0" marL="0" rtl="0" algn="l">
              <a:lnSpc>
                <a:spcPct val="90000"/>
              </a:lnSpc>
              <a:spcBef>
                <a:spcPts val="800"/>
              </a:spcBef>
              <a:spcAft>
                <a:spcPts val="0"/>
              </a:spcAft>
              <a:buNone/>
            </a:pPr>
            <a:r>
              <a:t/>
            </a:r>
            <a:endParaRPr/>
          </a:p>
          <a:p>
            <a:pPr indent="0" lvl="0" marL="0" rtl="0" algn="l">
              <a:spcBef>
                <a:spcPts val="800"/>
              </a:spcBef>
              <a:spcAft>
                <a:spcPts val="0"/>
              </a:spcAft>
              <a:buNone/>
            </a:pPr>
            <a:r>
              <a:t/>
            </a:r>
            <a:endParaRPr sz="600">
              <a:solidFill>
                <a:schemeClr val="dk1"/>
              </a:solidFill>
            </a:endParaRPr>
          </a:p>
          <a:p>
            <a:pPr indent="0" lvl="0" marL="0" rtl="0" algn="l">
              <a:spcBef>
                <a:spcPts val="800"/>
              </a:spcBef>
              <a:spcAft>
                <a:spcPts val="0"/>
              </a:spcAft>
              <a:buNone/>
            </a:pPr>
            <a:r>
              <a:rPr lang="en" sz="1800">
                <a:solidFill>
                  <a:schemeClr val="dk1"/>
                </a:solidFill>
              </a:rPr>
              <a:t>Only a sample of VMs are shown here. Each type is represented by</a:t>
            </a:r>
            <a:br>
              <a:rPr lang="en" sz="1800">
                <a:solidFill>
                  <a:schemeClr val="dk1"/>
                </a:solidFill>
              </a:rPr>
            </a:br>
            <a:r>
              <a:rPr lang="en" sz="1800">
                <a:solidFill>
                  <a:schemeClr val="dk1"/>
                </a:solidFill>
              </a:rPr>
              <a:t>N different levels of memory and cores. Availability varies by cloud.</a:t>
            </a:r>
            <a:endParaRPr sz="1800">
              <a:solidFill>
                <a:schemeClr val="dk1"/>
              </a:solidFill>
            </a:endParaRPr>
          </a:p>
          <a:p>
            <a:pPr indent="0" lvl="0" marL="0" rtl="0" algn="l">
              <a:lnSpc>
                <a:spcPct val="90000"/>
              </a:lnSpc>
              <a:spcBef>
                <a:spcPts val="800"/>
              </a:spcBef>
              <a:spcAft>
                <a:spcPts val="0"/>
              </a:spcAft>
              <a:buNone/>
            </a:pPr>
            <a:r>
              <a:t/>
            </a:r>
            <a:endParaRPr/>
          </a:p>
        </p:txBody>
      </p:sp>
      <p:graphicFrame>
        <p:nvGraphicFramePr>
          <p:cNvPr id="384" name="Google Shape;384;p53"/>
          <p:cNvGraphicFramePr/>
          <p:nvPr/>
        </p:nvGraphicFramePr>
        <p:xfrm>
          <a:off x="397763" y="1547370"/>
          <a:ext cx="3000000" cy="3000000"/>
        </p:xfrm>
        <a:graphic>
          <a:graphicData uri="http://schemas.openxmlformats.org/drawingml/2006/table">
            <a:tbl>
              <a:tblPr bandRow="1" firstRow="1">
                <a:noFill/>
                <a:tableStyleId>{F97A4580-4578-426B-BBDD-9D12180C6A60}</a:tableStyleId>
              </a:tblPr>
              <a:tblGrid>
                <a:gridCol w="3026000"/>
                <a:gridCol w="1512600"/>
                <a:gridCol w="558300"/>
                <a:gridCol w="664675"/>
                <a:gridCol w="1401550"/>
                <a:gridCol w="561575"/>
                <a:gridCol w="623800"/>
              </a:tblGrid>
              <a:tr h="411250">
                <a:tc>
                  <a:txBody>
                    <a:bodyPr/>
                    <a:lstStyle/>
                    <a:p>
                      <a:pPr indent="0" lvl="0" marL="0" marR="0" rtl="0" algn="ctr">
                        <a:lnSpc>
                          <a:spcPct val="100000"/>
                        </a:lnSpc>
                        <a:spcBef>
                          <a:spcPts val="0"/>
                        </a:spcBef>
                        <a:spcAft>
                          <a:spcPts val="0"/>
                        </a:spcAft>
                        <a:buClr>
                          <a:srgbClr val="000000"/>
                        </a:buClr>
                        <a:buSzPts val="1400"/>
                        <a:buFont typeface="Arial"/>
                        <a:buNone/>
                      </a:pPr>
                      <a:r>
                        <a:rPr b="0" lang="en">
                          <a:solidFill>
                            <a:srgbClr val="FFFFFF"/>
                          </a:solidFill>
                          <a:latin typeface="Barlow"/>
                          <a:ea typeface="Barlow"/>
                          <a:cs typeface="Barlow"/>
                          <a:sym typeface="Barlow"/>
                        </a:rPr>
                        <a:t>Categorization</a:t>
                      </a:r>
                      <a:endParaRPr b="0" i="0" sz="1400" u="none" cap="none" strike="noStrike">
                        <a:solidFill>
                          <a:srgbClr val="FFFFFF"/>
                        </a:solidFill>
                        <a:latin typeface="Barlow"/>
                        <a:ea typeface="Barlow"/>
                        <a:cs typeface="Barlow"/>
                        <a:sym typeface="Barlow"/>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Amazon</a:t>
                      </a:r>
                      <a:endParaRPr sz="1100" u="none" cap="none" strike="noStrike"/>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GBs</a:t>
                      </a:r>
                      <a:endParaRPr sz="1100" u="none" cap="none" strike="noStrike"/>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a:latin typeface="Barlow"/>
                          <a:ea typeface="Barlow"/>
                          <a:cs typeface="Barlow"/>
                          <a:sym typeface="Barlow"/>
                        </a:rPr>
                        <a:t>Cores</a:t>
                      </a:r>
                      <a:endParaRPr sz="1100" u="none" cap="none" strike="noStrike"/>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0" lang="en">
                          <a:latin typeface="Barlow"/>
                          <a:ea typeface="Barlow"/>
                          <a:cs typeface="Barlow"/>
                          <a:sym typeface="Barlow"/>
                        </a:rPr>
                        <a:t>MS Azure</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0" lang="en">
                          <a:latin typeface="Barlow"/>
                          <a:ea typeface="Barlow"/>
                          <a:cs typeface="Barlow"/>
                          <a:sym typeface="Barlow"/>
                        </a:rPr>
                        <a:t>GBs</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0" lang="en">
                          <a:latin typeface="Barlow"/>
                          <a:ea typeface="Barlow"/>
                          <a:cs typeface="Barlow"/>
                          <a:sym typeface="Barlow"/>
                        </a:rPr>
                        <a:t>Cores</a:t>
                      </a:r>
                      <a:endParaRPr b="0">
                        <a:latin typeface="Barlow"/>
                        <a:ea typeface="Barlow"/>
                        <a:cs typeface="Barlow"/>
                        <a:sym typeface="Barlow"/>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411250">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Arial"/>
                          <a:ea typeface="Arial"/>
                          <a:cs typeface="Arial"/>
                          <a:sym typeface="Arial"/>
                        </a:rPr>
                        <a:t>Memory Optimized</a:t>
                      </a:r>
                      <a:endParaRPr sz="1100" u="none" cap="none" strike="noStrike">
                        <a:solidFill>
                          <a:srgbClr val="FFFFFF"/>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r4.xlarge</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a:t>30.5</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a:t>4</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DS12_v2</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a:t>28.0</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a:t>4</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r>
              <a:tr h="411250">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Arial"/>
                          <a:ea typeface="Arial"/>
                          <a:cs typeface="Arial"/>
                          <a:sym typeface="Arial"/>
                        </a:rPr>
                        <a:t>Compute Optimized</a:t>
                      </a:r>
                      <a:endParaRPr sz="1100" u="none" cap="none" strike="noStrike">
                        <a:solidFill>
                          <a:srgbClr val="FFFFFF"/>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c5.xlarge</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a:t>8.0</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a:t>4</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F4s</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a:t>8.0</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a:t>4</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r>
              <a:tr h="411250">
                <a:tc>
                  <a:txBody>
                    <a:bodyPr/>
                    <a:lstStyle/>
                    <a:p>
                      <a:pPr indent="0" lvl="0" marL="0" marR="0" rtl="0" algn="l">
                        <a:lnSpc>
                          <a:spcPct val="100000"/>
                        </a:lnSpc>
                        <a:spcBef>
                          <a:spcPts val="0"/>
                        </a:spcBef>
                        <a:spcAft>
                          <a:spcPts val="0"/>
                        </a:spcAft>
                        <a:buNone/>
                      </a:pPr>
                      <a:r>
                        <a:rPr lang="en">
                          <a:solidFill>
                            <a:srgbClr val="FFFFFF"/>
                          </a:solidFill>
                          <a:latin typeface="Arial"/>
                          <a:ea typeface="Arial"/>
                          <a:cs typeface="Arial"/>
                          <a:sym typeface="Arial"/>
                        </a:rPr>
                        <a:t>Storage Optimized</a:t>
                      </a:r>
                      <a:endParaRPr>
                        <a:solidFill>
                          <a:srgbClr val="FFFFFF"/>
                        </a:solidFill>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i3.xlarge**</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a:t>30.5</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a:t>4</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L4s**</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a:t>32.0</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a:t>4</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r>
              <a:tr h="411250">
                <a:tc>
                  <a:txBody>
                    <a:bodyPr/>
                    <a:lstStyle/>
                    <a:p>
                      <a:pPr indent="0" lvl="0" marL="0" marR="0" rtl="0" algn="l">
                        <a:lnSpc>
                          <a:spcPct val="100000"/>
                        </a:lnSpc>
                        <a:spcBef>
                          <a:spcPts val="0"/>
                        </a:spcBef>
                        <a:spcAft>
                          <a:spcPts val="0"/>
                        </a:spcAft>
                        <a:buNone/>
                      </a:pPr>
                      <a:r>
                        <a:rPr lang="en">
                          <a:solidFill>
                            <a:srgbClr val="FFFFFF"/>
                          </a:solidFill>
                          <a:latin typeface="Arial"/>
                          <a:ea typeface="Arial"/>
                          <a:cs typeface="Arial"/>
                          <a:sym typeface="Arial"/>
                        </a:rPr>
                        <a:t>GPU Optimized</a:t>
                      </a:r>
                      <a:endParaRPr>
                        <a:solidFill>
                          <a:srgbClr val="FFFFFF"/>
                        </a:solidFill>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p2.xlarge</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a:t>61.0</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a:t>1</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NC6s_v3</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a:t>112.0</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a:t>1</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r>
              <a:tr h="411250">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FFFFFF"/>
                          </a:solidFill>
                          <a:latin typeface="Arial"/>
                          <a:ea typeface="Arial"/>
                          <a:cs typeface="Arial"/>
                          <a:sym typeface="Arial"/>
                        </a:rPr>
                        <a:t>General Purpose</a:t>
                      </a:r>
                      <a:endParaRPr sz="1100" u="none" cap="none" strike="noStrike">
                        <a:solidFill>
                          <a:srgbClr val="FFFFFF"/>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m5.xlarge</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a:t>16.0</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a:t>4</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DS3_v2</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a:t>14.0</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a:t>4</a:t>
                      </a:r>
                      <a:endParaRPr/>
                    </a:p>
                  </a:txBody>
                  <a:tcPr marT="34300" marB="34300" marR="68600" marL="6860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AD3"/>
                    </a:solidFill>
                  </a:tcPr>
                </a:tc>
              </a:tr>
            </a:tbl>
          </a:graphicData>
        </a:graphic>
      </p:graphicFrame>
      <p:sp>
        <p:nvSpPr>
          <p:cNvPr id="385" name="Google Shape;385;p53"/>
          <p:cNvSpPr/>
          <p:nvPr/>
        </p:nvSpPr>
        <p:spPr>
          <a:xfrm>
            <a:off x="2072975" y="2750472"/>
            <a:ext cx="1363800" cy="500100"/>
          </a:xfrm>
          <a:prstGeom prst="rightArrow">
            <a:avLst>
              <a:gd fmla="val 50000" name="adj1"/>
              <a:gd fmla="val 50000" name="adj2"/>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Delta Cache</a:t>
            </a:r>
            <a:endParaRPr b="1">
              <a:solidFill>
                <a:srgbClr val="FF0000"/>
              </a:solidFill>
            </a:endParaRPr>
          </a:p>
        </p:txBody>
      </p:sp>
      <p:pic>
        <p:nvPicPr>
          <p:cNvPr id="386" name="Google Shape;386;p53"/>
          <p:cNvPicPr preferRelativeResize="0"/>
          <p:nvPr/>
        </p:nvPicPr>
        <p:blipFill>
          <a:blip r:embed="rId3">
            <a:alphaModFix/>
          </a:blip>
          <a:stretch>
            <a:fillRect/>
          </a:stretch>
        </p:blipFill>
        <p:spPr>
          <a:xfrm>
            <a:off x="8677870" y="4814689"/>
            <a:ext cx="466130" cy="328800"/>
          </a:xfrm>
          <a:prstGeom prst="rect">
            <a:avLst/>
          </a:prstGeom>
          <a:noFill/>
          <a:ln>
            <a:noFill/>
          </a:ln>
        </p:spPr>
      </p:pic>
      <p:sp>
        <p:nvSpPr>
          <p:cNvPr id="387" name="Google Shape;387;p53"/>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388" name="Google Shape;388;p53"/>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VM Selection: Categories</a:t>
            </a:r>
            <a:endParaRPr/>
          </a:p>
        </p:txBody>
      </p:sp>
      <p:sp>
        <p:nvSpPr>
          <p:cNvPr id="389" name="Google Shape;38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0" name="Google Shape;390;p53"/>
          <p:cNvPicPr preferRelativeResize="0"/>
          <p:nvPr/>
        </p:nvPicPr>
        <p:blipFill>
          <a:blip r:embed="rId4">
            <a:alphaModFix/>
          </a:blip>
          <a:stretch>
            <a:fillRect/>
          </a:stretch>
        </p:blipFill>
        <p:spPr>
          <a:xfrm>
            <a:off x="1088261" y="4936827"/>
            <a:ext cx="182880" cy="1828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4"/>
          <p:cNvSpPr txBox="1"/>
          <p:nvPr>
            <p:ph idx="2" type="body"/>
          </p:nvPr>
        </p:nvSpPr>
        <p:spPr>
          <a:xfrm>
            <a:off x="4736601" y="1124700"/>
            <a:ext cx="4407300" cy="3828300"/>
          </a:xfrm>
          <a:prstGeom prst="rect">
            <a:avLst/>
          </a:prstGeom>
        </p:spPr>
        <p:txBody>
          <a:bodyPr anchorCtr="0" anchor="t" bIns="34275" lIns="0" spcFirstLastPara="1" rIns="0" wrap="square" tIns="34275">
            <a:noAutofit/>
          </a:bodyPr>
          <a:lstStyle/>
          <a:p>
            <a:pPr indent="0" lvl="0" marL="0" rtl="0" algn="l">
              <a:spcBef>
                <a:spcPts val="0"/>
              </a:spcBef>
              <a:spcAft>
                <a:spcPts val="0"/>
              </a:spcAft>
              <a:buNone/>
            </a:pPr>
            <a:r>
              <a:rPr b="1" lang="en">
                <a:solidFill>
                  <a:schemeClr val="accent2"/>
                </a:solidFill>
              </a:rPr>
              <a:t>Storage Optimized</a:t>
            </a:r>
            <a:endParaRPr b="1">
              <a:solidFill>
                <a:schemeClr val="accent2"/>
              </a:solidFill>
            </a:endParaRPr>
          </a:p>
          <a:p>
            <a:pPr indent="-336550" lvl="0" marL="457200" rtl="0" algn="l">
              <a:spcBef>
                <a:spcPts val="0"/>
              </a:spcBef>
              <a:spcAft>
                <a:spcPts val="0"/>
              </a:spcAft>
              <a:buSzPts val="1700"/>
              <a:buChar char="●"/>
            </a:pPr>
            <a:r>
              <a:rPr lang="en" sz="1600"/>
              <a:t>Optimized with Delta IO Caching !!</a:t>
            </a:r>
            <a:endParaRPr sz="1600"/>
          </a:p>
          <a:p>
            <a:pPr indent="-336550" lvl="0" marL="457200" rtl="0" algn="l">
              <a:spcBef>
                <a:spcPts val="0"/>
              </a:spcBef>
              <a:spcAft>
                <a:spcPts val="0"/>
              </a:spcAft>
              <a:buSzPts val="1700"/>
              <a:buChar char="●"/>
            </a:pPr>
            <a:r>
              <a:rPr lang="en" sz="1600"/>
              <a:t>ML &amp; DL workloads with data caching</a:t>
            </a:r>
            <a:endParaRPr sz="1600"/>
          </a:p>
          <a:p>
            <a:pPr indent="-336550" lvl="0" marL="457200" rtl="0" algn="l">
              <a:spcBef>
                <a:spcPts val="0"/>
              </a:spcBef>
              <a:spcAft>
                <a:spcPts val="0"/>
              </a:spcAft>
              <a:buSzPts val="1700"/>
              <a:buChar char="●"/>
            </a:pPr>
            <a:r>
              <a:rPr lang="en" sz="1600"/>
              <a:t>Data Analysis / Analytics</a:t>
            </a:r>
            <a:endParaRPr sz="1600"/>
          </a:p>
          <a:p>
            <a:pPr indent="-336550" lvl="0" marL="457200" rtl="0" algn="l">
              <a:spcBef>
                <a:spcPts val="0"/>
              </a:spcBef>
              <a:spcAft>
                <a:spcPts val="0"/>
              </a:spcAft>
              <a:buSzPts val="1700"/>
              <a:buChar char="●"/>
            </a:pPr>
            <a:r>
              <a:rPr lang="en" sz="1600"/>
              <a:t>If shuffle-spill remains a problem</a:t>
            </a:r>
            <a:br>
              <a:rPr lang="en" sz="1600"/>
            </a:br>
            <a:r>
              <a:rPr lang="en" sz="1600"/>
              <a:t>(no other mitigation strategy)</a:t>
            </a:r>
            <a:endParaRPr sz="1600"/>
          </a:p>
          <a:p>
            <a:pPr indent="-330200" lvl="1" marL="914400" rtl="0" algn="l">
              <a:spcBef>
                <a:spcPts val="0"/>
              </a:spcBef>
              <a:spcAft>
                <a:spcPts val="0"/>
              </a:spcAft>
              <a:buSzPts val="1600"/>
              <a:buChar char="■"/>
            </a:pPr>
            <a:r>
              <a:rPr lang="en" sz="1600"/>
              <a:t>Solid State Drives</a:t>
            </a:r>
            <a:endParaRPr sz="1600"/>
          </a:p>
          <a:p>
            <a:pPr indent="-330200" lvl="1" marL="914400" rtl="0" algn="l">
              <a:spcBef>
                <a:spcPts val="0"/>
              </a:spcBef>
              <a:spcAft>
                <a:spcPts val="0"/>
              </a:spcAft>
              <a:buSzPts val="1600"/>
              <a:buChar char="■"/>
            </a:pPr>
            <a:r>
              <a:rPr lang="en" sz="1600"/>
              <a:t>Non-Volatile Memory Express (NVME)</a:t>
            </a:r>
            <a:endParaRPr sz="1600"/>
          </a:p>
          <a:p>
            <a:pPr indent="-330200" lvl="0" marL="457200" rtl="0" algn="l">
              <a:spcBef>
                <a:spcPts val="0"/>
              </a:spcBef>
              <a:spcAft>
                <a:spcPts val="0"/>
              </a:spcAft>
              <a:buSzPts val="1600"/>
              <a:buChar char="●"/>
            </a:pPr>
            <a:r>
              <a:rPr lang="en" sz="1600"/>
              <a:t>When spark-caching is a requirement</a:t>
            </a:r>
            <a:br>
              <a:rPr lang="en"/>
            </a:br>
            <a:endParaRPr/>
          </a:p>
          <a:p>
            <a:pPr indent="0" lvl="0" marL="0" rtl="0" algn="l">
              <a:spcBef>
                <a:spcPts val="0"/>
              </a:spcBef>
              <a:spcAft>
                <a:spcPts val="0"/>
              </a:spcAft>
              <a:buNone/>
            </a:pPr>
            <a:r>
              <a:rPr b="1" lang="en">
                <a:solidFill>
                  <a:schemeClr val="accent2"/>
                </a:solidFill>
              </a:rPr>
              <a:t>GPU Optimized</a:t>
            </a:r>
            <a:endParaRPr b="1">
              <a:solidFill>
                <a:schemeClr val="accent2"/>
              </a:solidFill>
            </a:endParaRPr>
          </a:p>
          <a:p>
            <a:pPr indent="-336550" lvl="0" marL="457200" rtl="0" algn="l">
              <a:spcBef>
                <a:spcPts val="0"/>
              </a:spcBef>
              <a:spcAft>
                <a:spcPts val="0"/>
              </a:spcAft>
              <a:buSzPts val="1700"/>
              <a:buChar char="●"/>
            </a:pPr>
            <a:r>
              <a:rPr lang="en" sz="1600"/>
              <a:t>ML &amp; DL workloads with exceptionally large memory and compute requirements</a:t>
            </a:r>
            <a:br>
              <a:rPr lang="en" sz="1600"/>
            </a:br>
            <a:r>
              <a:rPr lang="en" sz="1600"/>
              <a:t>(presumes caching)</a:t>
            </a:r>
            <a:endParaRPr sz="1600"/>
          </a:p>
          <a:p>
            <a:pPr indent="0" lvl="0" marL="0" rtl="0" algn="l">
              <a:spcBef>
                <a:spcPts val="0"/>
              </a:spcBef>
              <a:spcAft>
                <a:spcPts val="0"/>
              </a:spcAft>
              <a:buNone/>
            </a:pPr>
            <a:r>
              <a:t/>
            </a:r>
            <a:endParaRPr/>
          </a:p>
        </p:txBody>
      </p:sp>
      <p:sp>
        <p:nvSpPr>
          <p:cNvPr id="396" name="Google Shape;396;p54"/>
          <p:cNvSpPr txBox="1"/>
          <p:nvPr>
            <p:ph idx="1" type="body"/>
          </p:nvPr>
        </p:nvSpPr>
        <p:spPr>
          <a:xfrm>
            <a:off x="320040" y="1128900"/>
            <a:ext cx="4050900" cy="3824100"/>
          </a:xfrm>
          <a:prstGeom prst="rect">
            <a:avLst/>
          </a:prstGeom>
        </p:spPr>
        <p:txBody>
          <a:bodyPr anchorCtr="0" anchor="t" bIns="34275" lIns="0" spcFirstLastPara="1" rIns="0" wrap="square" tIns="34275">
            <a:noAutofit/>
          </a:bodyPr>
          <a:lstStyle/>
          <a:p>
            <a:pPr indent="0" lvl="0" marL="0" rtl="0" algn="l">
              <a:spcBef>
                <a:spcPts val="0"/>
              </a:spcBef>
              <a:spcAft>
                <a:spcPts val="0"/>
              </a:spcAft>
              <a:buNone/>
            </a:pPr>
            <a:r>
              <a:rPr b="1" lang="en">
                <a:solidFill>
                  <a:schemeClr val="accent2"/>
                </a:solidFill>
              </a:rPr>
              <a:t>Memory Optimized</a:t>
            </a:r>
            <a:endParaRPr b="1">
              <a:solidFill>
                <a:schemeClr val="accent2"/>
              </a:solidFill>
            </a:endParaRPr>
          </a:p>
          <a:p>
            <a:pPr indent="-336550" lvl="0" marL="457200" rtl="0" algn="l">
              <a:spcBef>
                <a:spcPts val="0"/>
              </a:spcBef>
              <a:spcAft>
                <a:spcPts val="0"/>
              </a:spcAft>
              <a:buSzPts val="1700"/>
              <a:buChar char="●"/>
            </a:pPr>
            <a:r>
              <a:rPr lang="en" sz="1600"/>
              <a:t>ML workload with data caching</a:t>
            </a:r>
            <a:endParaRPr sz="1600"/>
          </a:p>
          <a:p>
            <a:pPr indent="-336550" lvl="0" marL="457200" rtl="0" algn="l">
              <a:spcBef>
                <a:spcPts val="0"/>
              </a:spcBef>
              <a:spcAft>
                <a:spcPts val="0"/>
              </a:spcAft>
              <a:buSzPts val="1700"/>
              <a:buChar char="●"/>
            </a:pPr>
            <a:r>
              <a:rPr lang="en" sz="1600"/>
              <a:t>If shuffle-spill remains a problem</a:t>
            </a:r>
            <a:br>
              <a:rPr lang="en" sz="1600"/>
            </a:br>
            <a:r>
              <a:rPr lang="en" sz="1600"/>
              <a:t>(no other mitigation strategy)</a:t>
            </a:r>
            <a:endParaRPr sz="1600"/>
          </a:p>
          <a:p>
            <a:pPr indent="-330200" lvl="0" marL="457200" rtl="0" algn="l">
              <a:spcBef>
                <a:spcPts val="0"/>
              </a:spcBef>
              <a:spcAft>
                <a:spcPts val="0"/>
              </a:spcAft>
              <a:buSzPts val="1600"/>
              <a:buChar char="●"/>
            </a:pPr>
            <a:r>
              <a:rPr lang="en" sz="1600"/>
              <a:t>When spark-caching is a requirement</a:t>
            </a:r>
            <a:br>
              <a:rPr lang="en"/>
            </a:br>
            <a:endParaRPr/>
          </a:p>
          <a:p>
            <a:pPr indent="0" lvl="0" marL="0" rtl="0" algn="l">
              <a:spcBef>
                <a:spcPts val="0"/>
              </a:spcBef>
              <a:spcAft>
                <a:spcPts val="0"/>
              </a:spcAft>
              <a:buNone/>
            </a:pPr>
            <a:r>
              <a:rPr b="1" lang="en">
                <a:solidFill>
                  <a:schemeClr val="accent2"/>
                </a:solidFill>
              </a:rPr>
              <a:t>Compute Optimized</a:t>
            </a:r>
            <a:endParaRPr b="1">
              <a:solidFill>
                <a:schemeClr val="accent2"/>
              </a:solidFill>
            </a:endParaRPr>
          </a:p>
          <a:p>
            <a:pPr indent="-336550" lvl="0" marL="457200" rtl="0" algn="l">
              <a:spcBef>
                <a:spcPts val="0"/>
              </a:spcBef>
              <a:spcAft>
                <a:spcPts val="0"/>
              </a:spcAft>
              <a:buSzPts val="1700"/>
              <a:buChar char="●"/>
            </a:pPr>
            <a:r>
              <a:rPr lang="en" sz="1600"/>
              <a:t>ETL with full file scans and no data reuse</a:t>
            </a:r>
            <a:endParaRPr sz="1600"/>
          </a:p>
          <a:p>
            <a:pPr indent="-330200" lvl="0" marL="457200" rtl="0" algn="l">
              <a:spcBef>
                <a:spcPts val="0"/>
              </a:spcBef>
              <a:spcAft>
                <a:spcPts val="0"/>
              </a:spcAft>
              <a:buSzPts val="1600"/>
              <a:buChar char="●"/>
            </a:pPr>
            <a:r>
              <a:rPr lang="en" sz="1600"/>
              <a:t>Structured Streaming Jobs</a:t>
            </a:r>
            <a:br>
              <a:rPr lang="en"/>
            </a:br>
            <a:endParaRPr/>
          </a:p>
          <a:p>
            <a:pPr indent="0" lvl="0" marL="0" rtl="0" algn="l">
              <a:spcBef>
                <a:spcPts val="0"/>
              </a:spcBef>
              <a:spcAft>
                <a:spcPts val="0"/>
              </a:spcAft>
              <a:buNone/>
            </a:pPr>
            <a:r>
              <a:rPr b="1" lang="en">
                <a:solidFill>
                  <a:schemeClr val="accent2"/>
                </a:solidFill>
              </a:rPr>
              <a:t>General Purpose</a:t>
            </a:r>
            <a:endParaRPr b="1">
              <a:solidFill>
                <a:schemeClr val="accent2"/>
              </a:solidFill>
            </a:endParaRPr>
          </a:p>
          <a:p>
            <a:pPr indent="-336550" lvl="0" marL="457200" rtl="0" algn="l">
              <a:spcBef>
                <a:spcPts val="0"/>
              </a:spcBef>
              <a:spcAft>
                <a:spcPts val="0"/>
              </a:spcAft>
              <a:buSzPts val="1700"/>
              <a:buChar char="●"/>
            </a:pPr>
            <a:r>
              <a:rPr lang="en" sz="1600"/>
              <a:t>Used in absence of specific requirements</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7" name="Google Shape;397;p54"/>
          <p:cNvSpPr txBox="1"/>
          <p:nvPr>
            <p:ph idx="3"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VM Categories</a:t>
            </a:r>
            <a:endParaRPr/>
          </a:p>
        </p:txBody>
      </p:sp>
      <p:sp>
        <p:nvSpPr>
          <p:cNvPr id="398" name="Google Shape;398;p54"/>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399" name="Google Shape;399;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5"/>
          <p:cNvSpPr txBox="1"/>
          <p:nvPr>
            <p:ph idx="2" type="body"/>
          </p:nvPr>
        </p:nvSpPr>
        <p:spPr>
          <a:xfrm>
            <a:off x="4736592" y="1124712"/>
            <a:ext cx="4050900" cy="3828300"/>
          </a:xfrm>
          <a:prstGeom prst="rect">
            <a:avLst/>
          </a:prstGeom>
        </p:spPr>
        <p:txBody>
          <a:bodyPr anchorCtr="0" anchor="t" bIns="34275" lIns="0" spcFirstLastPara="1" rIns="0" wrap="square" tIns="34275">
            <a:noAutofit/>
          </a:bodyPr>
          <a:lstStyle/>
          <a:p>
            <a:pPr indent="0" lvl="0" marL="457200" rtl="0" algn="l">
              <a:spcBef>
                <a:spcPts val="0"/>
              </a:spcBef>
              <a:spcAft>
                <a:spcPts val="0"/>
              </a:spcAft>
              <a:buNone/>
            </a:pPr>
            <a:br>
              <a:rPr lang="en"/>
            </a:br>
            <a:endParaRPr/>
          </a:p>
          <a:p>
            <a:pPr indent="-330200" lvl="0" marL="457200" rtl="0" algn="l">
              <a:spcBef>
                <a:spcPts val="0"/>
              </a:spcBef>
              <a:spcAft>
                <a:spcPts val="0"/>
              </a:spcAft>
              <a:buSzPts val="1600"/>
              <a:buChar char="●"/>
            </a:pPr>
            <a:r>
              <a:rPr lang="en"/>
              <a:t>How many iterations did it take? Increasing the VM Level or number of VMs for more cores</a:t>
            </a:r>
            <a:br>
              <a:rPr lang="en"/>
            </a:br>
            <a:endParaRPr/>
          </a:p>
          <a:p>
            <a:pPr indent="-330200" lvl="0" marL="457200" rtl="0" algn="l">
              <a:spcBef>
                <a:spcPts val="0"/>
              </a:spcBef>
              <a:spcAft>
                <a:spcPts val="0"/>
              </a:spcAft>
              <a:buSzPts val="1600"/>
              <a:buChar char="●"/>
            </a:pPr>
            <a:r>
              <a:rPr lang="en"/>
              <a:t>Is your cluster underutilized?</a:t>
            </a:r>
            <a:br>
              <a:rPr lang="en"/>
            </a:br>
            <a:r>
              <a:rPr lang="en"/>
              <a:t>Reduce the VM level or number of VMs for fewer cores</a:t>
            </a:r>
            <a:br>
              <a:rPr lang="en"/>
            </a:br>
            <a:endParaRPr/>
          </a:p>
          <a:p>
            <a:pPr indent="-330200" lvl="0" marL="457200" rtl="0" algn="l">
              <a:spcBef>
                <a:spcPts val="0"/>
              </a:spcBef>
              <a:spcAft>
                <a:spcPts val="0"/>
              </a:spcAft>
              <a:buSzPts val="1600"/>
              <a:buChar char="●"/>
            </a:pPr>
            <a:r>
              <a:rPr lang="en"/>
              <a:t>Expect this processes to take a fair amount of trial and error</a:t>
            </a:r>
            <a:br>
              <a:rPr lang="en"/>
            </a:br>
            <a:r>
              <a:rPr lang="en"/>
              <a:t>(aka time, aka money)</a:t>
            </a:r>
            <a:endParaRPr/>
          </a:p>
        </p:txBody>
      </p:sp>
      <p:sp>
        <p:nvSpPr>
          <p:cNvPr id="405" name="Google Shape;405;p55"/>
          <p:cNvSpPr txBox="1"/>
          <p:nvPr>
            <p:ph idx="1" type="body"/>
          </p:nvPr>
        </p:nvSpPr>
        <p:spPr>
          <a:xfrm>
            <a:off x="320040" y="1128900"/>
            <a:ext cx="4050900" cy="3824100"/>
          </a:xfrm>
          <a:prstGeom prst="rect">
            <a:avLst/>
          </a:prstGeom>
        </p:spPr>
        <p:txBody>
          <a:bodyPr anchorCtr="0" anchor="t" bIns="34275" lIns="0" spcFirstLastPara="1" rIns="0" wrap="square" tIns="34275">
            <a:noAutofit/>
          </a:bodyPr>
          <a:lstStyle/>
          <a:p>
            <a:pPr indent="0" lvl="0" marL="0" rtl="0" algn="l">
              <a:spcBef>
                <a:spcPts val="0"/>
              </a:spcBef>
              <a:spcAft>
                <a:spcPts val="0"/>
              </a:spcAft>
              <a:buNone/>
            </a:pPr>
            <a:r>
              <a:rPr lang="en"/>
              <a:t>Experimentation is easy...</a:t>
            </a:r>
            <a:br>
              <a:rPr lang="en"/>
            </a:br>
            <a:endParaRPr/>
          </a:p>
          <a:p>
            <a:pPr indent="-330200" lvl="0" marL="457200" rtl="0" algn="l">
              <a:spcBef>
                <a:spcPts val="0"/>
              </a:spcBef>
              <a:spcAft>
                <a:spcPts val="0"/>
              </a:spcAft>
              <a:buSzPts val="1600"/>
              <a:buChar char="●"/>
            </a:pPr>
            <a:r>
              <a:rPr lang="en"/>
              <a:t>Make a guess</a:t>
            </a:r>
            <a:br>
              <a:rPr lang="en"/>
            </a:br>
            <a:endParaRPr/>
          </a:p>
          <a:p>
            <a:pPr indent="-330200" lvl="0" marL="457200" rtl="0" algn="l">
              <a:spcBef>
                <a:spcPts val="0"/>
              </a:spcBef>
              <a:spcAft>
                <a:spcPts val="0"/>
              </a:spcAft>
              <a:buSzPts val="1600"/>
              <a:buChar char="●"/>
            </a:pPr>
            <a:r>
              <a:rPr lang="en"/>
              <a:t>If you are spilling, assume you need more RAM</a:t>
            </a:r>
            <a:br>
              <a:rPr lang="en"/>
            </a:br>
            <a:r>
              <a:rPr lang="en"/>
              <a:t>(unless you have skew)</a:t>
            </a:r>
            <a:br>
              <a:rPr lang="en"/>
            </a:br>
            <a:endParaRPr/>
          </a:p>
          <a:p>
            <a:pPr indent="-330200" lvl="0" marL="457200" rtl="0" algn="l">
              <a:spcBef>
                <a:spcPts val="0"/>
              </a:spcBef>
              <a:spcAft>
                <a:spcPts val="0"/>
              </a:spcAft>
              <a:buSzPts val="1600"/>
              <a:buChar char="●"/>
            </a:pPr>
            <a:r>
              <a:rPr lang="en"/>
              <a:t>If you shuffles are slow, increase VM Level while decreasing the number of VMs</a:t>
            </a:r>
            <a:endParaRPr/>
          </a:p>
          <a:p>
            <a:pPr indent="0" lvl="0" marL="0" rtl="0" algn="l">
              <a:spcBef>
                <a:spcPts val="0"/>
              </a:spcBef>
              <a:spcAft>
                <a:spcPts val="0"/>
              </a:spcAft>
              <a:buNone/>
            </a:pPr>
            <a:r>
              <a:t/>
            </a:r>
            <a:endParaRPr/>
          </a:p>
        </p:txBody>
      </p:sp>
      <p:sp>
        <p:nvSpPr>
          <p:cNvPr id="406" name="Google Shape;406;p55"/>
          <p:cNvSpPr/>
          <p:nvPr/>
        </p:nvSpPr>
        <p:spPr>
          <a:xfrm>
            <a:off x="4419600" y="1066800"/>
            <a:ext cx="152400" cy="60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5"/>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408" name="Google Shape;408;p55"/>
          <p:cNvSpPr txBox="1"/>
          <p:nvPr>
            <p:ph idx="3"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Guessing Compute Level</a:t>
            </a:r>
            <a:endParaRPr/>
          </a:p>
        </p:txBody>
      </p:sp>
      <p:sp>
        <p:nvSpPr>
          <p:cNvPr id="409" name="Google Shape;409;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1000"/>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1000"/>
                                        <p:tgtEl>
                                          <p:spTgt spid="4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1000"/>
                                        <p:tgtEl>
                                          <p:spTgt spid="4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Effect filter="fade" transition="in">
                                      <p:cBhvr>
                                        <p:cTn dur="1000"/>
                                        <p:tgtEl>
                                          <p:spTgt spid="4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Effect filter="fade" transition="in">
                                      <p:cBhvr>
                                        <p:cTn dur="1000"/>
                                        <p:tgtEl>
                                          <p:spTgt spid="4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0" st="0"/>
                                            </p:txEl>
                                          </p:spTgt>
                                        </p:tgtEl>
                                        <p:attrNameLst>
                                          <p:attrName>style.visibility</p:attrName>
                                        </p:attrNameLst>
                                      </p:cBhvr>
                                      <p:to>
                                        <p:strVal val="visible"/>
                                      </p:to>
                                    </p:set>
                                    <p:animEffect filter="fade" transition="in">
                                      <p:cBhvr>
                                        <p:cTn dur="1000"/>
                                        <p:tgtEl>
                                          <p:spTgt spid="4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1" st="1"/>
                                            </p:txEl>
                                          </p:spTgt>
                                        </p:tgtEl>
                                        <p:attrNameLst>
                                          <p:attrName>style.visibility</p:attrName>
                                        </p:attrNameLst>
                                      </p:cBhvr>
                                      <p:to>
                                        <p:strVal val="visible"/>
                                      </p:to>
                                    </p:set>
                                    <p:animEffect filter="fade" transition="in">
                                      <p:cBhvr>
                                        <p:cTn dur="1000"/>
                                        <p:tgtEl>
                                          <p:spTgt spid="4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2" st="2"/>
                                            </p:txEl>
                                          </p:spTgt>
                                        </p:tgtEl>
                                        <p:attrNameLst>
                                          <p:attrName>style.visibility</p:attrName>
                                        </p:attrNameLst>
                                      </p:cBhvr>
                                      <p:to>
                                        <p:strVal val="visible"/>
                                      </p:to>
                                    </p:set>
                                    <p:animEffect filter="fade" transition="in">
                                      <p:cBhvr>
                                        <p:cTn dur="1000"/>
                                        <p:tgtEl>
                                          <p:spTgt spid="4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3" st="3"/>
                                            </p:txEl>
                                          </p:spTgt>
                                        </p:tgtEl>
                                        <p:attrNameLst>
                                          <p:attrName>style.visibility</p:attrName>
                                        </p:attrNameLst>
                                      </p:cBhvr>
                                      <p:to>
                                        <p:strVal val="visible"/>
                                      </p:to>
                                    </p:set>
                                    <p:animEffect filter="fade" transition="in">
                                      <p:cBhvr>
                                        <p:cTn dur="1000"/>
                                        <p:tgtEl>
                                          <p:spTgt spid="4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111" name="Google Shape;111;p20"/>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Who will be using the cluster?</a:t>
            </a:r>
            <a:endParaRPr/>
          </a:p>
        </p:txBody>
      </p:sp>
      <p:sp>
        <p:nvSpPr>
          <p:cNvPr id="112" name="Google Shape;112;p20"/>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At one level, we can split on personas...</a:t>
            </a:r>
            <a:br>
              <a:rPr lang="en"/>
            </a:br>
            <a:endParaRPr/>
          </a:p>
          <a:p>
            <a:pPr indent="-266700" lvl="0" marL="342900" rtl="0" algn="l">
              <a:spcBef>
                <a:spcPts val="0"/>
              </a:spcBef>
              <a:spcAft>
                <a:spcPts val="0"/>
              </a:spcAft>
              <a:buSzPts val="1600"/>
              <a:buChar char="●"/>
            </a:pPr>
            <a:r>
              <a:rPr lang="en"/>
              <a:t>Data Analyst</a:t>
            </a:r>
            <a:br>
              <a:rPr lang="en"/>
            </a:br>
            <a:endParaRPr/>
          </a:p>
          <a:p>
            <a:pPr indent="-266700" lvl="0" marL="342900" rtl="0" algn="l">
              <a:spcBef>
                <a:spcPts val="0"/>
              </a:spcBef>
              <a:spcAft>
                <a:spcPts val="0"/>
              </a:spcAft>
              <a:buSzPts val="1600"/>
              <a:buChar char="●"/>
            </a:pPr>
            <a:r>
              <a:rPr lang="en"/>
              <a:t>SQL Analyst</a:t>
            </a:r>
            <a:br>
              <a:rPr lang="en"/>
            </a:br>
            <a:endParaRPr/>
          </a:p>
          <a:p>
            <a:pPr indent="-266700" lvl="0" marL="342900" rtl="0" algn="l">
              <a:spcBef>
                <a:spcPts val="0"/>
              </a:spcBef>
              <a:spcAft>
                <a:spcPts val="0"/>
              </a:spcAft>
              <a:buSzPts val="1600"/>
              <a:buChar char="●"/>
            </a:pPr>
            <a:r>
              <a:rPr lang="en"/>
              <a:t>Data Scientist</a:t>
            </a:r>
            <a:br>
              <a:rPr lang="en"/>
            </a:br>
            <a:endParaRPr/>
          </a:p>
          <a:p>
            <a:pPr indent="-266700" lvl="0" marL="342900" rtl="0" algn="l">
              <a:spcBef>
                <a:spcPts val="0"/>
              </a:spcBef>
              <a:spcAft>
                <a:spcPts val="0"/>
              </a:spcAft>
              <a:buSzPts val="1600"/>
              <a:buChar char="●"/>
            </a:pPr>
            <a:r>
              <a:rPr lang="en"/>
              <a:t>Data Engineers</a:t>
            </a:r>
            <a:br>
              <a:rPr lang="en"/>
            </a:br>
            <a:endParaRPr/>
          </a:p>
          <a:p>
            <a:pPr indent="-266700" lvl="0" marL="342900" rtl="0" algn="l">
              <a:spcBef>
                <a:spcPts val="0"/>
              </a:spcBef>
              <a:spcAft>
                <a:spcPts val="0"/>
              </a:spcAft>
              <a:buSzPts val="1600"/>
              <a:buChar char="●"/>
            </a:pPr>
            <a:r>
              <a:rPr lang="en"/>
              <a:t>...and everyone else (intentionally oversimplified)</a:t>
            </a:r>
            <a:endParaRPr/>
          </a:p>
        </p:txBody>
      </p:sp>
      <p:sp>
        <p:nvSpPr>
          <p:cNvPr id="113" name="Google Shape;11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000"/>
                                        <p:tgtEl>
                                          <p:spTgt spid="11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6"/>
          <p:cNvSpPr txBox="1"/>
          <p:nvPr/>
        </p:nvSpPr>
        <p:spPr>
          <a:xfrm>
            <a:off x="247650" y="990600"/>
            <a:ext cx="8648700" cy="411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900">
                <a:latin typeface="Barlow"/>
                <a:ea typeface="Barlow"/>
                <a:cs typeface="Barlow"/>
                <a:sym typeface="Barlow"/>
              </a:rPr>
              <a:t>How?</a:t>
            </a:r>
            <a:endParaRPr sz="4200">
              <a:latin typeface="Barlow"/>
              <a:ea typeface="Barlow"/>
              <a:cs typeface="Barlow"/>
              <a:sym typeface="Barlow"/>
            </a:endParaRPr>
          </a:p>
        </p:txBody>
      </p:sp>
      <p:sp>
        <p:nvSpPr>
          <p:cNvPr id="415" name="Google Shape;415;p56"/>
          <p:cNvSpPr/>
          <p:nvPr/>
        </p:nvSpPr>
        <p:spPr>
          <a:xfrm>
            <a:off x="3886200" y="4419600"/>
            <a:ext cx="1143000" cy="38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6"/>
          <p:cNvSpPr/>
          <p:nvPr/>
        </p:nvSpPr>
        <p:spPr>
          <a:xfrm>
            <a:off x="0" y="4724400"/>
            <a:ext cx="1143000" cy="38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6"/>
          <p:cNvSpPr txBox="1"/>
          <p:nvPr>
            <p:ph idx="1" type="body"/>
          </p:nvPr>
        </p:nvSpPr>
        <p:spPr>
          <a:xfrm>
            <a:off x="320040" y="4572000"/>
            <a:ext cx="8442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startAt="8"/>
            </a:pPr>
            <a:r>
              <a:rPr lang="en" sz="1600"/>
              <a:t>Adjust, experiment and retest - at least time (and money)</a:t>
            </a:r>
            <a:br>
              <a:rPr lang="en" sz="1600"/>
            </a:br>
            <a:r>
              <a:rPr lang="en" sz="1600"/>
              <a:t>is saved by starting with a semi-reasonable configuration</a:t>
            </a:r>
            <a:endParaRPr sz="1600"/>
          </a:p>
        </p:txBody>
      </p:sp>
      <p:sp>
        <p:nvSpPr>
          <p:cNvPr id="418" name="Google Shape;418;p56"/>
          <p:cNvSpPr txBox="1"/>
          <p:nvPr>
            <p:ph idx="1" type="body"/>
          </p:nvPr>
        </p:nvSpPr>
        <p:spPr>
          <a:xfrm>
            <a:off x="4724400" y="1052700"/>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a:pPr>
            <a:r>
              <a:rPr lang="en" sz="1600"/>
              <a:t>Assume we have 100 GB or </a:t>
            </a:r>
            <a:r>
              <a:rPr b="1" lang="en" sz="1600"/>
              <a:t>102,400 MB</a:t>
            </a:r>
            <a:endParaRPr/>
          </a:p>
        </p:txBody>
      </p:sp>
      <p:sp>
        <p:nvSpPr>
          <p:cNvPr id="419" name="Google Shape;419;p56"/>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420" name="Google Shape;420;p56"/>
          <p:cNvSpPr txBox="1"/>
          <p:nvPr>
            <p:ph idx="3"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Estimate Compute Level</a:t>
            </a:r>
            <a:endParaRPr/>
          </a:p>
        </p:txBody>
      </p:sp>
      <p:sp>
        <p:nvSpPr>
          <p:cNvPr id="421" name="Google Shape;421;p56"/>
          <p:cNvSpPr txBox="1"/>
          <p:nvPr>
            <p:ph idx="1" type="body"/>
          </p:nvPr>
        </p:nvSpPr>
        <p:spPr>
          <a:xfrm>
            <a:off x="4727448" y="1509900"/>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startAt="2"/>
            </a:pPr>
            <a:r>
              <a:rPr lang="en" sz="1600"/>
              <a:t>Assume </a:t>
            </a:r>
            <a:r>
              <a:rPr b="1" lang="en" sz="1600"/>
              <a:t>maxPartitionBytes</a:t>
            </a:r>
            <a:r>
              <a:rPr lang="en" sz="1600"/>
              <a:t> is </a:t>
            </a:r>
            <a:r>
              <a:rPr b="1" lang="en" sz="1600"/>
              <a:t>128 MB</a:t>
            </a:r>
            <a:endParaRPr/>
          </a:p>
        </p:txBody>
      </p:sp>
      <p:sp>
        <p:nvSpPr>
          <p:cNvPr id="422" name="Google Shape;422;p56"/>
          <p:cNvSpPr txBox="1"/>
          <p:nvPr>
            <p:ph idx="1" type="body"/>
          </p:nvPr>
        </p:nvSpPr>
        <p:spPr>
          <a:xfrm>
            <a:off x="4727448" y="1905000"/>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startAt="3"/>
            </a:pPr>
            <a:r>
              <a:rPr b="1" lang="en" sz="1600"/>
              <a:t>102,400 MB</a:t>
            </a:r>
            <a:r>
              <a:rPr lang="en" sz="1600"/>
              <a:t> / </a:t>
            </a:r>
            <a:r>
              <a:rPr b="1" lang="en" sz="1600"/>
              <a:t>128 MB</a:t>
            </a:r>
            <a:r>
              <a:rPr lang="en" sz="1600"/>
              <a:t> = </a:t>
            </a:r>
            <a:r>
              <a:rPr b="1" lang="en" sz="1600"/>
              <a:t>800 partitions</a:t>
            </a:r>
            <a:endParaRPr/>
          </a:p>
        </p:txBody>
      </p:sp>
      <p:sp>
        <p:nvSpPr>
          <p:cNvPr id="423" name="Google Shape;423;p56"/>
          <p:cNvSpPr txBox="1"/>
          <p:nvPr>
            <p:ph idx="1" type="body"/>
          </p:nvPr>
        </p:nvSpPr>
        <p:spPr>
          <a:xfrm>
            <a:off x="4727448" y="2576700"/>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startAt="4"/>
            </a:pPr>
            <a:r>
              <a:rPr b="1" lang="en" sz="1600"/>
              <a:t>Compute Optimized</a:t>
            </a:r>
            <a:endParaRPr/>
          </a:p>
        </p:txBody>
      </p:sp>
      <p:sp>
        <p:nvSpPr>
          <p:cNvPr id="424" name="Google Shape;424;p56"/>
          <p:cNvSpPr txBox="1"/>
          <p:nvPr>
            <p:ph idx="1" type="body"/>
          </p:nvPr>
        </p:nvSpPr>
        <p:spPr>
          <a:xfrm>
            <a:off x="4727448" y="3033900"/>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startAt="5"/>
            </a:pPr>
            <a:r>
              <a:rPr b="1" lang="en" sz="1600"/>
              <a:t>Level 5</a:t>
            </a:r>
            <a:r>
              <a:rPr lang="en" sz="1600"/>
              <a:t>, </a:t>
            </a:r>
            <a:r>
              <a:rPr b="1" lang="en" sz="1600"/>
              <a:t>144 GB</a:t>
            </a:r>
            <a:r>
              <a:rPr lang="en" sz="1600"/>
              <a:t>, </a:t>
            </a:r>
            <a:r>
              <a:rPr b="1" lang="en" sz="1600"/>
              <a:t>72 cores </a:t>
            </a:r>
            <a:r>
              <a:rPr lang="en" sz="1600"/>
              <a:t>each</a:t>
            </a:r>
            <a:endParaRPr/>
          </a:p>
        </p:txBody>
      </p:sp>
      <p:sp>
        <p:nvSpPr>
          <p:cNvPr id="425" name="Google Shape;425;p56"/>
          <p:cNvSpPr txBox="1"/>
          <p:nvPr>
            <p:ph idx="1" type="body"/>
          </p:nvPr>
        </p:nvSpPr>
        <p:spPr>
          <a:xfrm>
            <a:off x="4727448" y="3657600"/>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startAt="6"/>
            </a:pPr>
            <a:r>
              <a:rPr b="1" lang="en" sz="1600"/>
              <a:t>2 iterations</a:t>
            </a:r>
            <a:endParaRPr/>
          </a:p>
        </p:txBody>
      </p:sp>
      <p:sp>
        <p:nvSpPr>
          <p:cNvPr id="426" name="Google Shape;426;p56"/>
          <p:cNvSpPr txBox="1"/>
          <p:nvPr>
            <p:ph idx="1" type="body"/>
          </p:nvPr>
        </p:nvSpPr>
        <p:spPr>
          <a:xfrm>
            <a:off x="4727448" y="4114800"/>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startAt="7"/>
            </a:pPr>
            <a:r>
              <a:rPr b="1" lang="en" sz="1600"/>
              <a:t>800 par </a:t>
            </a:r>
            <a:r>
              <a:rPr lang="en" sz="1600"/>
              <a:t>/ </a:t>
            </a:r>
            <a:r>
              <a:rPr b="1" lang="en" sz="1600"/>
              <a:t>72 cores</a:t>
            </a:r>
            <a:r>
              <a:rPr lang="en" sz="1600"/>
              <a:t> / </a:t>
            </a:r>
            <a:r>
              <a:rPr b="1" lang="en" sz="1600"/>
              <a:t>2 iterations</a:t>
            </a:r>
            <a:r>
              <a:rPr lang="en" sz="1600"/>
              <a:t> = </a:t>
            </a:r>
            <a:r>
              <a:rPr b="1" lang="en" sz="1600"/>
              <a:t>6 VMs</a:t>
            </a:r>
            <a:endParaRPr/>
          </a:p>
        </p:txBody>
      </p:sp>
      <p:pic>
        <p:nvPicPr>
          <p:cNvPr id="427" name="Google Shape;427;p56"/>
          <p:cNvPicPr preferRelativeResize="0"/>
          <p:nvPr/>
        </p:nvPicPr>
        <p:blipFill>
          <a:blip r:embed="rId3">
            <a:alphaModFix/>
          </a:blip>
          <a:stretch>
            <a:fillRect/>
          </a:stretch>
        </p:blipFill>
        <p:spPr>
          <a:xfrm>
            <a:off x="45720" y="4936827"/>
            <a:ext cx="182880" cy="182880"/>
          </a:xfrm>
          <a:prstGeom prst="rect">
            <a:avLst/>
          </a:prstGeom>
          <a:noFill/>
          <a:ln>
            <a:noFill/>
          </a:ln>
        </p:spPr>
      </p:pic>
      <p:sp>
        <p:nvSpPr>
          <p:cNvPr id="428" name="Google Shape;428;p56"/>
          <p:cNvSpPr txBox="1"/>
          <p:nvPr>
            <p:ph idx="1" type="body"/>
          </p:nvPr>
        </p:nvSpPr>
        <p:spPr>
          <a:xfrm>
            <a:off x="320040" y="1048512"/>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a:pPr>
            <a:r>
              <a:rPr lang="en" sz="1600"/>
              <a:t>Calculate the data’s size on disk</a:t>
            </a:r>
            <a:endParaRPr sz="1600"/>
          </a:p>
        </p:txBody>
      </p:sp>
      <p:sp>
        <p:nvSpPr>
          <p:cNvPr id="429" name="Google Shape;429;p56"/>
          <p:cNvSpPr txBox="1"/>
          <p:nvPr>
            <p:ph idx="1" type="body"/>
          </p:nvPr>
        </p:nvSpPr>
        <p:spPr>
          <a:xfrm>
            <a:off x="323088" y="1505712"/>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startAt="2"/>
            </a:pPr>
            <a:r>
              <a:rPr b="1" lang="en" sz="1600"/>
              <a:t>spark.sql.files.maxPartitionBytes?</a:t>
            </a:r>
            <a:endParaRPr b="1" sz="1200"/>
          </a:p>
        </p:txBody>
      </p:sp>
      <p:sp>
        <p:nvSpPr>
          <p:cNvPr id="430" name="Google Shape;430;p56"/>
          <p:cNvSpPr txBox="1"/>
          <p:nvPr>
            <p:ph idx="1" type="body"/>
          </p:nvPr>
        </p:nvSpPr>
        <p:spPr>
          <a:xfrm>
            <a:off x="323088" y="1908048"/>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startAt="3"/>
            </a:pPr>
            <a:r>
              <a:rPr lang="en" sz="1600"/>
              <a:t>Compute the number of partitions or cheat and call </a:t>
            </a:r>
            <a:r>
              <a:rPr b="1" lang="en" sz="1600"/>
              <a:t>df.rdd.getNumPartitions()</a:t>
            </a:r>
            <a:endParaRPr sz="1600"/>
          </a:p>
        </p:txBody>
      </p:sp>
      <p:sp>
        <p:nvSpPr>
          <p:cNvPr id="431" name="Google Shape;431;p56"/>
          <p:cNvSpPr txBox="1"/>
          <p:nvPr>
            <p:ph idx="1" type="body"/>
          </p:nvPr>
        </p:nvSpPr>
        <p:spPr>
          <a:xfrm>
            <a:off x="323088" y="2575560"/>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startAt="4"/>
            </a:pPr>
            <a:r>
              <a:rPr lang="en" sz="1600"/>
              <a:t>Decide which category of VM you want </a:t>
            </a:r>
            <a:endParaRPr/>
          </a:p>
        </p:txBody>
      </p:sp>
      <p:sp>
        <p:nvSpPr>
          <p:cNvPr id="432" name="Google Shape;432;p56"/>
          <p:cNvSpPr txBox="1"/>
          <p:nvPr>
            <p:ph idx="1" type="body"/>
          </p:nvPr>
        </p:nvSpPr>
        <p:spPr>
          <a:xfrm>
            <a:off x="323088" y="3032760"/>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startAt="5"/>
            </a:pPr>
            <a:r>
              <a:rPr lang="en" sz="1600"/>
              <a:t>Based on the SLA, quota, and budget, select the type and level of VM</a:t>
            </a:r>
            <a:endParaRPr/>
          </a:p>
        </p:txBody>
      </p:sp>
      <p:sp>
        <p:nvSpPr>
          <p:cNvPr id="433" name="Google Shape;433;p56"/>
          <p:cNvSpPr txBox="1"/>
          <p:nvPr>
            <p:ph idx="1" type="body"/>
          </p:nvPr>
        </p:nvSpPr>
        <p:spPr>
          <a:xfrm>
            <a:off x="323088" y="3654552"/>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startAt="6"/>
            </a:pPr>
            <a:r>
              <a:rPr lang="en" sz="1600"/>
              <a:t>Select the number of iterations</a:t>
            </a:r>
            <a:endParaRPr/>
          </a:p>
        </p:txBody>
      </p:sp>
      <p:sp>
        <p:nvSpPr>
          <p:cNvPr id="434" name="Google Shape;434;p56"/>
          <p:cNvSpPr txBox="1"/>
          <p:nvPr>
            <p:ph idx="1" type="body"/>
          </p:nvPr>
        </p:nvSpPr>
        <p:spPr>
          <a:xfrm>
            <a:off x="323088" y="4111752"/>
            <a:ext cx="4050900" cy="3189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AutoNum type="arabicPeriod" startAt="7"/>
            </a:pPr>
            <a:r>
              <a:rPr lang="en" sz="1600"/>
              <a:t>Compute the number of VMs</a:t>
            </a:r>
            <a:endParaRPr/>
          </a:p>
        </p:txBody>
      </p:sp>
      <p:sp>
        <p:nvSpPr>
          <p:cNvPr id="435" name="Google Shape;43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4"/>
                                        </p:tgtEl>
                                      </p:cBhvr>
                                    </p:animEffect>
                                    <p:set>
                                      <p:cBhvr>
                                        <p:cTn dur="1" fill="hold">
                                          <p:stCondLst>
                                            <p:cond delay="0"/>
                                          </p:stCondLst>
                                        </p:cTn>
                                        <p:tgtEl>
                                          <p:spTgt spid="4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2" type="body"/>
          </p:nvPr>
        </p:nvSpPr>
        <p:spPr>
          <a:xfrm>
            <a:off x="4736592" y="1124712"/>
            <a:ext cx="4050900" cy="38283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Char char="●"/>
            </a:pPr>
            <a:r>
              <a:rPr lang="en"/>
              <a:t>Regularly employes caching</a:t>
            </a:r>
            <a:br>
              <a:rPr lang="en"/>
            </a:br>
            <a:endParaRPr/>
          </a:p>
          <a:p>
            <a:pPr indent="-330200" lvl="0" marL="457200" rtl="0" algn="l">
              <a:spcBef>
                <a:spcPts val="0"/>
              </a:spcBef>
              <a:spcAft>
                <a:spcPts val="0"/>
              </a:spcAft>
              <a:buSzPts val="1600"/>
              <a:buChar char="●"/>
            </a:pPr>
            <a:r>
              <a:rPr lang="en"/>
              <a:t>SQL Analyst generally</a:t>
            </a:r>
            <a:br>
              <a:rPr lang="en"/>
            </a:br>
            <a:r>
              <a:rPr lang="en"/>
              <a:t>use little to no code</a:t>
            </a:r>
            <a:br>
              <a:rPr lang="en"/>
            </a:br>
            <a:endParaRPr/>
          </a:p>
          <a:p>
            <a:pPr indent="-330200" lvl="0" marL="457200" rtl="0" algn="l">
              <a:spcBef>
                <a:spcPts val="0"/>
              </a:spcBef>
              <a:spcAft>
                <a:spcPts val="0"/>
              </a:spcAft>
              <a:buSzPts val="1600"/>
              <a:buChar char="●"/>
            </a:pPr>
            <a:r>
              <a:rPr lang="en"/>
              <a:t>Data Analyst generally use a mix of SQL and code (often Python)</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119" name="Google Shape;119;p21"/>
          <p:cNvSpPr txBox="1"/>
          <p:nvPr>
            <p:ph idx="1" type="body"/>
          </p:nvPr>
        </p:nvSpPr>
        <p:spPr>
          <a:xfrm>
            <a:off x="320040" y="1128900"/>
            <a:ext cx="4050900" cy="3824100"/>
          </a:xfrm>
          <a:prstGeom prst="rect">
            <a:avLst/>
          </a:prstGeom>
        </p:spPr>
        <p:txBody>
          <a:bodyPr anchorCtr="0" anchor="t" bIns="34275" lIns="0" spcFirstLastPara="1" rIns="0" wrap="square" tIns="34275">
            <a:noAutofit/>
          </a:bodyPr>
          <a:lstStyle/>
          <a:p>
            <a:pPr indent="-330200" lvl="0" marL="457200" rtl="0" algn="l">
              <a:spcBef>
                <a:spcPts val="0"/>
              </a:spcBef>
              <a:spcAft>
                <a:spcPts val="0"/>
              </a:spcAft>
              <a:buSzPts val="1600"/>
              <a:buChar char="●"/>
            </a:pPr>
            <a:r>
              <a:rPr lang="en"/>
              <a:t>Pull data, aggregate it, report</a:t>
            </a:r>
            <a:br>
              <a:rPr lang="en"/>
            </a:br>
            <a:endParaRPr/>
          </a:p>
          <a:p>
            <a:pPr indent="-330200" lvl="0" marL="457200" rtl="0" algn="l">
              <a:spcBef>
                <a:spcPts val="0"/>
              </a:spcBef>
              <a:spcAft>
                <a:spcPts val="0"/>
              </a:spcAft>
              <a:buSzPts val="1600"/>
              <a:buChar char="●"/>
            </a:pPr>
            <a:r>
              <a:rPr lang="en"/>
              <a:t>Should be working on clean</a:t>
            </a:r>
            <a:br>
              <a:rPr lang="en"/>
            </a:br>
            <a:r>
              <a:rPr lang="en"/>
              <a:t>(e.g. silver or gold) data</a:t>
            </a:r>
            <a:br>
              <a:rPr lang="en"/>
            </a:br>
            <a:endParaRPr/>
          </a:p>
          <a:p>
            <a:pPr indent="-330200" lvl="0" marL="457200" rtl="0" algn="l">
              <a:spcBef>
                <a:spcPts val="0"/>
              </a:spcBef>
              <a:spcAft>
                <a:spcPts val="0"/>
              </a:spcAft>
              <a:buSzPts val="1600"/>
              <a:buChar char="●"/>
            </a:pPr>
            <a:r>
              <a:rPr lang="en"/>
              <a:t>Highly repetitive queries</a:t>
            </a:r>
            <a:br>
              <a:rPr lang="en"/>
            </a:br>
            <a:endParaRPr/>
          </a:p>
          <a:p>
            <a:pPr indent="-330200" lvl="0" marL="457200" rtl="0" algn="l">
              <a:spcBef>
                <a:spcPts val="0"/>
              </a:spcBef>
              <a:spcAft>
                <a:spcPts val="0"/>
              </a:spcAft>
              <a:buSzPts val="1600"/>
              <a:buChar char="●"/>
            </a:pPr>
            <a:r>
              <a:rPr lang="en"/>
              <a:t>Large gaps between queries</a:t>
            </a:r>
            <a:br>
              <a:rPr lang="en"/>
            </a:br>
            <a:endParaRPr/>
          </a:p>
          <a:p>
            <a:pPr indent="-330200" lvl="0" marL="457200" rtl="0" algn="l">
              <a:spcBef>
                <a:spcPts val="0"/>
              </a:spcBef>
              <a:spcAft>
                <a:spcPts val="0"/>
              </a:spcAft>
              <a:buSzPts val="1600"/>
              <a:buChar char="●"/>
            </a:pPr>
            <a:r>
              <a:rPr lang="en"/>
              <a:t>Quick to “join” two datasets</a:t>
            </a:r>
            <a:br>
              <a:rPr lang="en"/>
            </a:br>
            <a:endParaRPr/>
          </a:p>
          <a:p>
            <a:pPr indent="0" lvl="0" marL="0" rtl="0" algn="l">
              <a:spcBef>
                <a:spcPts val="0"/>
              </a:spcBef>
              <a:spcAft>
                <a:spcPts val="0"/>
              </a:spcAft>
              <a:buNone/>
            </a:pPr>
            <a:r>
              <a:t/>
            </a:r>
            <a:endParaRPr/>
          </a:p>
        </p:txBody>
      </p:sp>
      <p:sp>
        <p:nvSpPr>
          <p:cNvPr id="120" name="Google Shape;120;p21"/>
          <p:cNvSpPr txBox="1"/>
          <p:nvPr>
            <p:ph idx="3"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Who - SQL &amp; Data Analyst</a:t>
            </a:r>
            <a:endParaRPr/>
          </a:p>
        </p:txBody>
      </p:sp>
      <p:sp>
        <p:nvSpPr>
          <p:cNvPr id="121" name="Google Shape;121;p21"/>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122" name="Google Shape;122;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128" name="Google Shape;128;p22"/>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Who - Data Scientist</a:t>
            </a:r>
            <a:endParaRPr/>
          </a:p>
        </p:txBody>
      </p:sp>
      <p:sp>
        <p:nvSpPr>
          <p:cNvPr id="129" name="Google Shape;129;p22"/>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lang="en"/>
              <a:t>Behavioral overlap with Data Analyst</a:t>
            </a:r>
            <a:br>
              <a:rPr lang="en"/>
            </a:br>
            <a:r>
              <a:rPr lang="en"/>
              <a:t>(DS often wear both hats)</a:t>
            </a:r>
            <a:br>
              <a:rPr lang="en"/>
            </a:br>
            <a:endParaRPr/>
          </a:p>
          <a:p>
            <a:pPr indent="-266700" lvl="0" marL="342900" rtl="0" algn="l">
              <a:spcBef>
                <a:spcPts val="0"/>
              </a:spcBef>
              <a:spcAft>
                <a:spcPts val="0"/>
              </a:spcAft>
              <a:buSzPts val="1600"/>
              <a:buChar char="●"/>
            </a:pPr>
            <a:r>
              <a:rPr lang="en"/>
              <a:t>Approach the data from a statistical</a:t>
            </a:r>
            <a:br>
              <a:rPr lang="en"/>
            </a:br>
            <a:r>
              <a:rPr lang="en"/>
              <a:t>perspective (e.g. more compute)</a:t>
            </a:r>
            <a:br>
              <a:rPr lang="en"/>
            </a:br>
            <a:endParaRPr/>
          </a:p>
          <a:p>
            <a:pPr indent="-266700" lvl="0" marL="342900" rtl="0" algn="l">
              <a:spcBef>
                <a:spcPts val="0"/>
              </a:spcBef>
              <a:spcAft>
                <a:spcPts val="0"/>
              </a:spcAft>
              <a:buSzPts val="1600"/>
              <a:buChar char="●"/>
            </a:pPr>
            <a:r>
              <a:rPr lang="en"/>
              <a:t>Regularly engage in data preparation</a:t>
            </a:r>
            <a:br>
              <a:rPr lang="en"/>
            </a:br>
            <a:endParaRPr/>
          </a:p>
          <a:p>
            <a:pPr indent="-266700" lvl="0" marL="342900" rtl="0" algn="l">
              <a:spcBef>
                <a:spcPts val="0"/>
              </a:spcBef>
              <a:spcAft>
                <a:spcPts val="0"/>
              </a:spcAft>
              <a:buSzPts val="1600"/>
              <a:buChar char="●"/>
            </a:pPr>
            <a:r>
              <a:rPr lang="en"/>
              <a:t>Train ML models with highly iterative jobs</a:t>
            </a:r>
            <a:br>
              <a:rPr lang="en"/>
            </a:br>
            <a:endParaRPr/>
          </a:p>
          <a:p>
            <a:pPr indent="-266700" lvl="0" marL="342900" rtl="0" algn="l">
              <a:spcBef>
                <a:spcPts val="0"/>
              </a:spcBef>
              <a:spcAft>
                <a:spcPts val="0"/>
              </a:spcAft>
              <a:buSzPts val="1600"/>
              <a:buChar char="●"/>
            </a:pPr>
            <a:r>
              <a:rPr lang="en"/>
              <a:t>Need to cache full datasets for training</a:t>
            </a:r>
            <a:endParaRPr/>
          </a:p>
          <a:p>
            <a:pPr indent="0" lvl="0" marL="0" rtl="0" algn="l">
              <a:spcBef>
                <a:spcPts val="0"/>
              </a:spcBef>
              <a:spcAft>
                <a:spcPts val="0"/>
              </a:spcAft>
              <a:buNone/>
            </a:pPr>
            <a:r>
              <a:t/>
            </a:r>
            <a:endParaRPr/>
          </a:p>
        </p:txBody>
      </p:sp>
      <p:sp>
        <p:nvSpPr>
          <p:cNvPr id="130" name="Google Shape;13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136" name="Google Shape;136;p23"/>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Who - Data Engineers</a:t>
            </a:r>
            <a:endParaRPr/>
          </a:p>
        </p:txBody>
      </p:sp>
      <p:sp>
        <p:nvSpPr>
          <p:cNvPr id="137" name="Google Shape;137;p23"/>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266700" lvl="0" marL="342900" rtl="0" algn="l">
              <a:spcBef>
                <a:spcPts val="0"/>
              </a:spcBef>
              <a:spcAft>
                <a:spcPts val="0"/>
              </a:spcAft>
              <a:buSzPts val="1600"/>
              <a:buChar char="●"/>
            </a:pPr>
            <a:r>
              <a:rPr lang="en"/>
              <a:t>Produce end-to-end applications</a:t>
            </a:r>
            <a:br>
              <a:rPr lang="en"/>
            </a:br>
            <a:endParaRPr/>
          </a:p>
          <a:p>
            <a:pPr indent="-266700" lvl="0" marL="342900" rtl="0" algn="l">
              <a:spcBef>
                <a:spcPts val="0"/>
              </a:spcBef>
              <a:spcAft>
                <a:spcPts val="0"/>
              </a:spcAft>
              <a:buSzPts val="1600"/>
              <a:buChar char="●"/>
            </a:pPr>
            <a:r>
              <a:rPr lang="en"/>
              <a:t>Driven by SLAs more so than Data Analyst and Data Scientist</a:t>
            </a:r>
            <a:br>
              <a:rPr lang="en"/>
            </a:br>
            <a:endParaRPr/>
          </a:p>
          <a:p>
            <a:pPr indent="-266700" lvl="0" marL="342900" rtl="0" algn="l">
              <a:spcBef>
                <a:spcPts val="0"/>
              </a:spcBef>
              <a:spcAft>
                <a:spcPts val="0"/>
              </a:spcAft>
              <a:buSzPts val="1600"/>
              <a:buChar char="●"/>
            </a:pPr>
            <a:r>
              <a:rPr lang="en"/>
              <a:t>Build complex data pipelines</a:t>
            </a:r>
            <a:br>
              <a:rPr lang="en"/>
            </a:br>
            <a:r>
              <a:rPr lang="en"/>
              <a:t>(raw→bronze→silver→gold)</a:t>
            </a:r>
            <a:br>
              <a:rPr lang="en"/>
            </a:br>
            <a:endParaRPr/>
          </a:p>
          <a:p>
            <a:pPr indent="-266700" lvl="0" marL="342900" rtl="0" algn="l">
              <a:spcBef>
                <a:spcPts val="0"/>
              </a:spcBef>
              <a:spcAft>
                <a:spcPts val="0"/>
              </a:spcAft>
              <a:buSzPts val="1600"/>
              <a:buChar char="●"/>
            </a:pPr>
            <a:r>
              <a:rPr lang="en"/>
              <a:t>Productionizing jobs, ML models and reports</a:t>
            </a:r>
            <a:br>
              <a:rPr lang="en"/>
            </a:br>
            <a:endParaRPr/>
          </a:p>
          <a:p>
            <a:pPr indent="-266700" lvl="0" marL="342900" rtl="0" algn="l">
              <a:spcBef>
                <a:spcPts val="0"/>
              </a:spcBef>
              <a:spcAft>
                <a:spcPts val="0"/>
              </a:spcAft>
              <a:buSzPts val="1600"/>
              <a:buChar char="●"/>
            </a:pPr>
            <a:r>
              <a:rPr lang="en"/>
              <a:t>Non repetitive queries, scheduled jobs</a:t>
            </a:r>
            <a:endParaRPr/>
          </a:p>
          <a:p>
            <a:pPr indent="0" lvl="0" marL="0" rtl="0" algn="l">
              <a:spcBef>
                <a:spcPts val="0"/>
              </a:spcBef>
              <a:spcAft>
                <a:spcPts val="0"/>
              </a:spcAft>
              <a:buNone/>
            </a:pPr>
            <a:r>
              <a:t/>
            </a:r>
            <a:endParaRPr/>
          </a:p>
        </p:txBody>
      </p:sp>
      <p:sp>
        <p:nvSpPr>
          <p:cNvPr id="138" name="Google Shape;13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0" y="2286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Designing Clusters for High Performance</a:t>
            </a:r>
            <a:endParaRPr/>
          </a:p>
        </p:txBody>
      </p:sp>
      <p:sp>
        <p:nvSpPr>
          <p:cNvPr id="144" name="Google Shape;144;p24"/>
          <p:cNvSpPr txBox="1"/>
          <p:nvPr>
            <p:ph idx="2" type="subTitle"/>
          </p:nvPr>
        </p:nvSpPr>
        <p:spPr>
          <a:xfrm>
            <a:off x="0" y="533400"/>
            <a:ext cx="9144000" cy="457200"/>
          </a:xfrm>
          <a:prstGeom prst="rect">
            <a:avLst/>
          </a:prstGeom>
        </p:spPr>
        <p:txBody>
          <a:bodyPr anchorCtr="0" anchor="t" bIns="0" lIns="320025" spcFirstLastPara="1" rIns="0" wrap="square" tIns="0">
            <a:noAutofit/>
          </a:bodyPr>
          <a:lstStyle/>
          <a:p>
            <a:pPr indent="0" lvl="0" marL="0" rtl="0" algn="l">
              <a:spcBef>
                <a:spcPts val="0"/>
              </a:spcBef>
              <a:spcAft>
                <a:spcPts val="0"/>
              </a:spcAft>
              <a:buNone/>
            </a:pPr>
            <a:r>
              <a:rPr lang="en"/>
              <a:t>Who - Groups</a:t>
            </a:r>
            <a:endParaRPr/>
          </a:p>
        </p:txBody>
      </p:sp>
      <p:sp>
        <p:nvSpPr>
          <p:cNvPr id="145" name="Google Shape;145;p24"/>
          <p:cNvSpPr txBox="1"/>
          <p:nvPr>
            <p:ph idx="1" type="body"/>
          </p:nvPr>
        </p:nvSpPr>
        <p:spPr>
          <a:xfrm>
            <a:off x="320040" y="1128900"/>
            <a:ext cx="8823900" cy="38241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None/>
            </a:pPr>
            <a:r>
              <a:rPr lang="en"/>
              <a:t>Besides personas, we also have to consider groups:</a:t>
            </a:r>
            <a:br>
              <a:rPr lang="en"/>
            </a:br>
            <a:endParaRPr/>
          </a:p>
          <a:p>
            <a:pPr indent="-266700" lvl="0" marL="342900" rtl="0" algn="l">
              <a:spcBef>
                <a:spcPts val="0"/>
              </a:spcBef>
              <a:spcAft>
                <a:spcPts val="0"/>
              </a:spcAft>
              <a:buSzPts val="1600"/>
              <a:buChar char="●"/>
            </a:pPr>
            <a:r>
              <a:rPr lang="en"/>
              <a:t>Different data restrictions for Group A vs Group B</a:t>
            </a:r>
            <a:br>
              <a:rPr lang="en"/>
            </a:br>
            <a:endParaRPr/>
          </a:p>
          <a:p>
            <a:pPr indent="-266700" lvl="0" marL="342900" rtl="0" algn="l">
              <a:spcBef>
                <a:spcPts val="0"/>
              </a:spcBef>
              <a:spcAft>
                <a:spcPts val="0"/>
              </a:spcAft>
              <a:buSzPts val="1600"/>
              <a:buChar char="●"/>
            </a:pPr>
            <a:r>
              <a:rPr lang="en"/>
              <a:t>Groups with heavy cluster demands (e.g. engineers)</a:t>
            </a:r>
            <a:br>
              <a:rPr lang="en"/>
            </a:br>
            <a:endParaRPr/>
          </a:p>
          <a:p>
            <a:pPr indent="-266700" lvl="0" marL="342900" rtl="0" algn="l">
              <a:spcBef>
                <a:spcPts val="0"/>
              </a:spcBef>
              <a:spcAft>
                <a:spcPts val="0"/>
              </a:spcAft>
              <a:buSzPts val="1600"/>
              <a:buChar char="●"/>
            </a:pPr>
            <a:r>
              <a:rPr lang="en"/>
              <a:t>Groups with light cluster demands (e.g. SQL Analyst)</a:t>
            </a:r>
            <a:br>
              <a:rPr lang="en"/>
            </a:br>
            <a:endParaRPr/>
          </a:p>
          <a:p>
            <a:pPr indent="-266700" lvl="0" marL="342900" rtl="0" algn="l">
              <a:spcBef>
                <a:spcPts val="0"/>
              </a:spcBef>
              <a:spcAft>
                <a:spcPts val="0"/>
              </a:spcAft>
              <a:buSzPts val="1600"/>
              <a:buChar char="●"/>
            </a:pPr>
            <a:r>
              <a:rPr lang="en"/>
              <a:t>Groups that will share a cluster</a:t>
            </a:r>
            <a:endParaRPr/>
          </a:p>
          <a:p>
            <a:pPr indent="0" lvl="0" marL="0" rtl="0" algn="l">
              <a:spcBef>
                <a:spcPts val="0"/>
              </a:spcBef>
              <a:spcAft>
                <a:spcPts val="0"/>
              </a:spcAft>
              <a:buNone/>
            </a:pPr>
            <a:r>
              <a:t/>
            </a:r>
            <a:endParaRPr/>
          </a:p>
        </p:txBody>
      </p:sp>
      <p:sp>
        <p:nvSpPr>
          <p:cNvPr id="146" name="Google Shape;14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1"/>
                </a:solidFill>
                <a:latin typeface="Barlow"/>
                <a:ea typeface="Barlow"/>
                <a:cs typeface="Barlow"/>
                <a:sym typeface="Barlow"/>
              </a:rPr>
              <a:t>‹#›</a:t>
            </a:fld>
            <a:endParaRPr sz="1300">
              <a:solidFill>
                <a:schemeClr val="dk1"/>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1000"/>
                                        <p:tgtEl>
                                          <p:spTgt spid="1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Effect filter="fade" transition="in">
                                      <p:cBhvr>
                                        <p:cTn dur="1000"/>
                                        <p:tgtEl>
                                          <p:spTgt spid="1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animEffect filter="fade" transition="in">
                                      <p:cBhvr>
                                        <p:cTn dur="1000"/>
                                        <p:tgtEl>
                                          <p:spTgt spid="1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animEffect filter="fade" transition="in">
                                      <p:cBhvr>
                                        <p:cTn dur="1000"/>
                                        <p:tgtEl>
                                          <p:spTgt spid="14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5"/>
          <p:cNvSpPr txBox="1"/>
          <p:nvPr/>
        </p:nvSpPr>
        <p:spPr>
          <a:xfrm>
            <a:off x="345735" y="2074663"/>
            <a:ext cx="8169600" cy="994200"/>
          </a:xfrm>
          <a:prstGeom prst="rect">
            <a:avLst/>
          </a:prstGeom>
          <a:noFill/>
          <a:ln>
            <a:noFill/>
          </a:ln>
        </p:spPr>
        <p:txBody>
          <a:bodyPr anchorCtr="0" anchor="ctr" bIns="34275" lIns="0" spcFirstLastPara="1" rIns="0" wrap="square" tIns="34275">
            <a:noAutofit/>
          </a:bodyPr>
          <a:lstStyle/>
          <a:p>
            <a:pPr indent="0" lvl="0" marL="0" rtl="0" algn="l">
              <a:lnSpc>
                <a:spcPct val="90000"/>
              </a:lnSpc>
              <a:spcBef>
                <a:spcPts val="0"/>
              </a:spcBef>
              <a:spcAft>
                <a:spcPts val="0"/>
              </a:spcAft>
              <a:buNone/>
            </a:pPr>
            <a:r>
              <a:rPr lang="en" sz="2000">
                <a:solidFill>
                  <a:srgbClr val="FFFFFF"/>
                </a:solidFill>
                <a:latin typeface="Barlow"/>
                <a:ea typeface="Barlow"/>
                <a:cs typeface="Barlow"/>
                <a:sym typeface="Barlow"/>
              </a:rPr>
              <a:t>Optimizing Apache Spark</a:t>
            </a:r>
            <a:br>
              <a:rPr lang="en" sz="2000">
                <a:solidFill>
                  <a:srgbClr val="FFFFFF"/>
                </a:solidFill>
                <a:latin typeface="Barlow"/>
                <a:ea typeface="Barlow"/>
                <a:cs typeface="Barlow"/>
                <a:sym typeface="Barlow"/>
              </a:rPr>
            </a:b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2500">
                <a:solidFill>
                  <a:srgbClr val="FFFFFF"/>
                </a:solidFill>
                <a:latin typeface="Barlow"/>
                <a:ea typeface="Barlow"/>
                <a:cs typeface="Barlow"/>
                <a:sym typeface="Barlow"/>
              </a:rPr>
              <a:t>Designing Clusters for</a:t>
            </a:r>
            <a:br>
              <a:rPr lang="en" sz="2500">
                <a:solidFill>
                  <a:srgbClr val="FFFFFF"/>
                </a:solidFill>
                <a:latin typeface="Barlow"/>
                <a:ea typeface="Barlow"/>
                <a:cs typeface="Barlow"/>
                <a:sym typeface="Barlow"/>
              </a:rPr>
            </a:br>
            <a:r>
              <a:rPr lang="en" sz="2500">
                <a:solidFill>
                  <a:srgbClr val="FFFFFF"/>
                </a:solidFill>
                <a:latin typeface="Barlow"/>
                <a:ea typeface="Barlow"/>
                <a:cs typeface="Barlow"/>
                <a:sym typeface="Barlow"/>
              </a:rPr>
              <a:t>High Performance</a:t>
            </a:r>
            <a:endParaRPr sz="25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t/>
            </a:r>
            <a:endParaRPr sz="2000">
              <a:solidFill>
                <a:srgbClr val="FFFFFF"/>
              </a:solidFill>
              <a:latin typeface="Barlow"/>
              <a:ea typeface="Barlow"/>
              <a:cs typeface="Barlow"/>
              <a:sym typeface="Barlow"/>
            </a:endParaRPr>
          </a:p>
          <a:p>
            <a:pPr indent="0" lvl="0" marL="0" rtl="0" algn="l">
              <a:lnSpc>
                <a:spcPct val="90000"/>
              </a:lnSpc>
              <a:spcBef>
                <a:spcPts val="0"/>
              </a:spcBef>
              <a:spcAft>
                <a:spcPts val="0"/>
              </a:spcAft>
              <a:buNone/>
            </a:pPr>
            <a:r>
              <a:rPr lang="en" sz="3000">
                <a:solidFill>
                  <a:srgbClr val="FFFFFF"/>
                </a:solidFill>
                <a:latin typeface="Barlow"/>
                <a:ea typeface="Barlow"/>
                <a:cs typeface="Barlow"/>
                <a:sym typeface="Barlow"/>
              </a:rPr>
              <a:t>What will the cluster be used for?</a:t>
            </a:r>
            <a:endParaRPr sz="3000">
              <a:solidFill>
                <a:srgbClr val="FFFFFF"/>
              </a:solidFill>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xmlns:r="http://schemas.openxmlformats.org/officeDocument/2006/relationships" name="Optimization Theme">
  <a:themeElements>
    <a:clrScheme name="Databricks 2020">
      <a:dk1>
        <a:srgbClr val="1B3038"/>
      </a:dk1>
      <a:lt1>
        <a:srgbClr val="FFFFFF"/>
      </a:lt1>
      <a:dk2>
        <a:srgbClr val="1B5161"/>
      </a:dk2>
      <a:lt2>
        <a:srgbClr val="E7E6E6"/>
      </a:lt2>
      <a:accent1>
        <a:srgbClr val="1B3038"/>
      </a:accent1>
      <a:accent2>
        <a:srgbClr val="FF3620"/>
      </a:accent2>
      <a:accent3>
        <a:srgbClr val="1B5161"/>
      </a:accent3>
      <a:accent4>
        <a:srgbClr val="FFAB00"/>
      </a:accent4>
      <a:accent5>
        <a:srgbClr val="618793"/>
      </a:accent5>
      <a:accent6>
        <a:srgbClr val="A0ACBE"/>
      </a:accent6>
      <a:hlink>
        <a:srgbClr val="98102A"/>
      </a:hlink>
      <a:folHlink>
        <a:srgbClr val="7D531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