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65" r:id="rId4"/>
    <p:sldId id="268" r:id="rId5"/>
    <p:sldId id="272" r:id="rId6"/>
    <p:sldId id="258" r:id="rId7"/>
    <p:sldId id="266" r:id="rId8"/>
    <p:sldId id="259" r:id="rId9"/>
    <p:sldId id="269" r:id="rId10"/>
    <p:sldId id="270" r:id="rId11"/>
    <p:sldId id="273" r:id="rId12"/>
    <p:sldId id="271" r:id="rId13"/>
    <p:sldId id="262"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60"/>
    <p:restoredTop sz="83030"/>
  </p:normalViewPr>
  <p:slideViewPr>
    <p:cSldViewPr snapToGrid="0" snapToObjects="1">
      <p:cViewPr varScale="1">
        <p:scale>
          <a:sx n="109" d="100"/>
          <a:sy n="109" d="100"/>
        </p:scale>
        <p:origin x="208"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979FAB-4E58-2941-AE2A-04A2561979ED}" type="datetimeFigureOut">
              <a:rPr lang="en-US" smtClean="0"/>
              <a:t>4/9/18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3C5405-37E1-C246-9D49-66F2A1B04128}" type="slidenum">
              <a:rPr lang="en-US" smtClean="0"/>
              <a:t>‹#›</a:t>
            </a:fld>
            <a:endParaRPr lang="en-US"/>
          </a:p>
        </p:txBody>
      </p:sp>
    </p:spTree>
    <p:extLst>
      <p:ext uri="{BB962C8B-B14F-4D97-AF65-F5344CB8AC3E}">
        <p14:creationId xmlns:p14="http://schemas.microsoft.com/office/powerpoint/2010/main" val="2510791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Designates what to do with the next message - </a:t>
            </a:r>
          </a:p>
        </p:txBody>
      </p:sp>
      <p:sp>
        <p:nvSpPr>
          <p:cNvPr id="4" name="Slide Number Placeholder 3"/>
          <p:cNvSpPr>
            <a:spLocks noGrp="1"/>
          </p:cNvSpPr>
          <p:nvPr>
            <p:ph type="sldNum" sz="quarter" idx="10"/>
          </p:nvPr>
        </p:nvSpPr>
        <p:spPr/>
        <p:txBody>
          <a:bodyPr/>
          <a:lstStyle/>
          <a:p>
            <a:fld id="{1C3C5405-37E1-C246-9D49-66F2A1B04128}" type="slidenum">
              <a:rPr lang="en-US" smtClean="0"/>
              <a:t>2</a:t>
            </a:fld>
            <a:endParaRPr lang="en-US"/>
          </a:p>
        </p:txBody>
      </p:sp>
    </p:spTree>
    <p:extLst>
      <p:ext uri="{BB962C8B-B14F-4D97-AF65-F5344CB8AC3E}">
        <p14:creationId xmlns:p14="http://schemas.microsoft.com/office/powerpoint/2010/main" val="3159330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Messages are async</a:t>
            </a:r>
          </a:p>
          <a:p>
            <a:r>
              <a:rPr lang="en-US" dirty="0"/>
              <a:t>Actors process 1 message at a time. </a:t>
            </a:r>
          </a:p>
        </p:txBody>
      </p:sp>
      <p:sp>
        <p:nvSpPr>
          <p:cNvPr id="4" name="Slide Number Placeholder 3"/>
          <p:cNvSpPr>
            <a:spLocks noGrp="1"/>
          </p:cNvSpPr>
          <p:nvPr>
            <p:ph type="sldNum" sz="quarter" idx="10"/>
          </p:nvPr>
        </p:nvSpPr>
        <p:spPr/>
        <p:txBody>
          <a:bodyPr/>
          <a:lstStyle/>
          <a:p>
            <a:fld id="{1C3C5405-37E1-C246-9D49-66F2A1B04128}" type="slidenum">
              <a:rPr lang="en-US" smtClean="0"/>
              <a:t>3</a:t>
            </a:fld>
            <a:endParaRPr lang="en-US"/>
          </a:p>
        </p:txBody>
      </p:sp>
    </p:spTree>
    <p:extLst>
      <p:ext uri="{BB962C8B-B14F-4D97-AF65-F5344CB8AC3E}">
        <p14:creationId xmlns:p14="http://schemas.microsoft.com/office/powerpoint/2010/main" val="2271401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3C5405-37E1-C246-9D49-66F2A1B04128}" type="slidenum">
              <a:rPr lang="en-US" smtClean="0"/>
              <a:t>4</a:t>
            </a:fld>
            <a:endParaRPr lang="en-US"/>
          </a:p>
        </p:txBody>
      </p:sp>
    </p:spTree>
    <p:extLst>
      <p:ext uri="{BB962C8B-B14F-4D97-AF65-F5344CB8AC3E}">
        <p14:creationId xmlns:p14="http://schemas.microsoft.com/office/powerpoint/2010/main" val="1610793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actor blocks the thread to which it is allocated for as long as it takes to process the message. While this doesn’t block the sender of the message, it means that lengthy operations degrade overall performance, as all the other actors have to be scheduled for processing messages on one of the remaining threads.</a:t>
            </a:r>
          </a:p>
          <a:p>
            <a:pPr fontAlgn="base"/>
            <a:r>
              <a:rPr lang="en-US" sz="1200" b="0" i="0" kern="1200" dirty="0">
                <a:solidFill>
                  <a:schemeClr val="tx1"/>
                </a:solidFill>
                <a:effectLst/>
                <a:latin typeface="+mn-lt"/>
                <a:ea typeface="+mn-ea"/>
                <a:cs typeface="+mn-cs"/>
              </a:rPr>
              <a:t>Hence, a core principle to follow for your Receive partial functions is to spend as little time inside them as possible. Most importantly, avoid calling blocking code inside your message processing code, if possible at all.</a:t>
            </a:r>
          </a:p>
          <a:p>
            <a:endParaRPr lang="en-US" dirty="0"/>
          </a:p>
        </p:txBody>
      </p:sp>
      <p:sp>
        <p:nvSpPr>
          <p:cNvPr id="4" name="Slide Number Placeholder 3"/>
          <p:cNvSpPr>
            <a:spLocks noGrp="1"/>
          </p:cNvSpPr>
          <p:nvPr>
            <p:ph type="sldNum" sz="quarter" idx="10"/>
          </p:nvPr>
        </p:nvSpPr>
        <p:spPr/>
        <p:txBody>
          <a:bodyPr/>
          <a:lstStyle/>
          <a:p>
            <a:fld id="{1C3C5405-37E1-C246-9D49-66F2A1B04128}" type="slidenum">
              <a:rPr lang="en-US" smtClean="0"/>
              <a:t>5</a:t>
            </a:fld>
            <a:endParaRPr lang="en-US"/>
          </a:p>
        </p:txBody>
      </p:sp>
    </p:spTree>
    <p:extLst>
      <p:ext uri="{BB962C8B-B14F-4D97-AF65-F5344CB8AC3E}">
        <p14:creationId xmlns:p14="http://schemas.microsoft.com/office/powerpoint/2010/main" val="4012466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3C5405-37E1-C246-9D49-66F2A1B04128}" type="slidenum">
              <a:rPr lang="en-US" smtClean="0"/>
              <a:t>7</a:t>
            </a:fld>
            <a:endParaRPr lang="en-US"/>
          </a:p>
        </p:txBody>
      </p:sp>
    </p:spTree>
    <p:extLst>
      <p:ext uri="{BB962C8B-B14F-4D97-AF65-F5344CB8AC3E}">
        <p14:creationId xmlns:p14="http://schemas.microsoft.com/office/powerpoint/2010/main" val="870618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0E31B-964C-4745-AD2F-C38AF1F03D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C98B4B-32A0-2F40-98ED-4F68BC90B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27CB88-0A06-0344-BC94-895576439E8F}"/>
              </a:ext>
            </a:extLst>
          </p:cNvPr>
          <p:cNvSpPr>
            <a:spLocks noGrp="1"/>
          </p:cNvSpPr>
          <p:nvPr>
            <p:ph type="dt" sz="half" idx="10"/>
          </p:nvPr>
        </p:nvSpPr>
        <p:spPr/>
        <p:txBody>
          <a:bodyPr/>
          <a:lstStyle/>
          <a:p>
            <a:fld id="{EDD9C10F-D419-6C4C-8F19-EE5E75E8333B}" type="datetimeFigureOut">
              <a:rPr lang="en-US" smtClean="0"/>
              <a:t>4/9/18</a:t>
            </a:fld>
            <a:endParaRPr lang="en-US"/>
          </a:p>
        </p:txBody>
      </p:sp>
      <p:sp>
        <p:nvSpPr>
          <p:cNvPr id="5" name="Footer Placeholder 4">
            <a:extLst>
              <a:ext uri="{FF2B5EF4-FFF2-40B4-BE49-F238E27FC236}">
                <a16:creationId xmlns:a16="http://schemas.microsoft.com/office/drawing/2014/main" id="{F28207A8-C001-1244-9EA2-0C330B83C8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B1E457-3987-9648-9864-3B240CCDCFD0}"/>
              </a:ext>
            </a:extLst>
          </p:cNvPr>
          <p:cNvSpPr>
            <a:spLocks noGrp="1"/>
          </p:cNvSpPr>
          <p:nvPr>
            <p:ph type="sldNum" sz="quarter" idx="12"/>
          </p:nvPr>
        </p:nvSpPr>
        <p:spPr/>
        <p:txBody>
          <a:bodyPr/>
          <a:lstStyle/>
          <a:p>
            <a:fld id="{50D21846-7BAE-1B43-AD76-940EC1027E82}" type="slidenum">
              <a:rPr lang="en-US" smtClean="0"/>
              <a:t>‹#›</a:t>
            </a:fld>
            <a:endParaRPr lang="en-US"/>
          </a:p>
        </p:txBody>
      </p:sp>
    </p:spTree>
    <p:extLst>
      <p:ext uri="{BB962C8B-B14F-4D97-AF65-F5344CB8AC3E}">
        <p14:creationId xmlns:p14="http://schemas.microsoft.com/office/powerpoint/2010/main" val="4005994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C1617-3BB3-B84F-88D8-979B733379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8593A2-BF46-044D-98E7-C90A58B1095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8F3E09-66CF-8F42-9467-1C1F34A22BF5}"/>
              </a:ext>
            </a:extLst>
          </p:cNvPr>
          <p:cNvSpPr>
            <a:spLocks noGrp="1"/>
          </p:cNvSpPr>
          <p:nvPr>
            <p:ph type="dt" sz="half" idx="10"/>
          </p:nvPr>
        </p:nvSpPr>
        <p:spPr/>
        <p:txBody>
          <a:bodyPr/>
          <a:lstStyle/>
          <a:p>
            <a:fld id="{EDD9C10F-D419-6C4C-8F19-EE5E75E8333B}" type="datetimeFigureOut">
              <a:rPr lang="en-US" smtClean="0"/>
              <a:t>4/9/18</a:t>
            </a:fld>
            <a:endParaRPr lang="en-US"/>
          </a:p>
        </p:txBody>
      </p:sp>
      <p:sp>
        <p:nvSpPr>
          <p:cNvPr id="5" name="Footer Placeholder 4">
            <a:extLst>
              <a:ext uri="{FF2B5EF4-FFF2-40B4-BE49-F238E27FC236}">
                <a16:creationId xmlns:a16="http://schemas.microsoft.com/office/drawing/2014/main" id="{6A6C55AD-6C5B-2443-AAEF-29EB23F38C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E434F0-BAA8-384B-97A0-AA0862176D98}"/>
              </a:ext>
            </a:extLst>
          </p:cNvPr>
          <p:cNvSpPr>
            <a:spLocks noGrp="1"/>
          </p:cNvSpPr>
          <p:nvPr>
            <p:ph type="sldNum" sz="quarter" idx="12"/>
          </p:nvPr>
        </p:nvSpPr>
        <p:spPr/>
        <p:txBody>
          <a:bodyPr/>
          <a:lstStyle/>
          <a:p>
            <a:fld id="{50D21846-7BAE-1B43-AD76-940EC1027E82}" type="slidenum">
              <a:rPr lang="en-US" smtClean="0"/>
              <a:t>‹#›</a:t>
            </a:fld>
            <a:endParaRPr lang="en-US"/>
          </a:p>
        </p:txBody>
      </p:sp>
    </p:spTree>
    <p:extLst>
      <p:ext uri="{BB962C8B-B14F-4D97-AF65-F5344CB8AC3E}">
        <p14:creationId xmlns:p14="http://schemas.microsoft.com/office/powerpoint/2010/main" val="2244166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8FA985-5088-A548-8792-31A52E6849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792E5C-353A-AA43-821B-ADD4A1E215D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9B7DA6-88BE-444E-A26B-F62666252201}"/>
              </a:ext>
            </a:extLst>
          </p:cNvPr>
          <p:cNvSpPr>
            <a:spLocks noGrp="1"/>
          </p:cNvSpPr>
          <p:nvPr>
            <p:ph type="dt" sz="half" idx="10"/>
          </p:nvPr>
        </p:nvSpPr>
        <p:spPr/>
        <p:txBody>
          <a:bodyPr/>
          <a:lstStyle/>
          <a:p>
            <a:fld id="{EDD9C10F-D419-6C4C-8F19-EE5E75E8333B}" type="datetimeFigureOut">
              <a:rPr lang="en-US" smtClean="0"/>
              <a:t>4/9/18</a:t>
            </a:fld>
            <a:endParaRPr lang="en-US"/>
          </a:p>
        </p:txBody>
      </p:sp>
      <p:sp>
        <p:nvSpPr>
          <p:cNvPr id="5" name="Footer Placeholder 4">
            <a:extLst>
              <a:ext uri="{FF2B5EF4-FFF2-40B4-BE49-F238E27FC236}">
                <a16:creationId xmlns:a16="http://schemas.microsoft.com/office/drawing/2014/main" id="{4773C4FF-BAFF-A04A-84E4-2C5161CCBB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4D81D5-1F78-C64C-89B3-3B74D2C52629}"/>
              </a:ext>
            </a:extLst>
          </p:cNvPr>
          <p:cNvSpPr>
            <a:spLocks noGrp="1"/>
          </p:cNvSpPr>
          <p:nvPr>
            <p:ph type="sldNum" sz="quarter" idx="12"/>
          </p:nvPr>
        </p:nvSpPr>
        <p:spPr/>
        <p:txBody>
          <a:bodyPr/>
          <a:lstStyle/>
          <a:p>
            <a:fld id="{50D21846-7BAE-1B43-AD76-940EC1027E82}" type="slidenum">
              <a:rPr lang="en-US" smtClean="0"/>
              <a:t>‹#›</a:t>
            </a:fld>
            <a:endParaRPr lang="en-US"/>
          </a:p>
        </p:txBody>
      </p:sp>
    </p:spTree>
    <p:extLst>
      <p:ext uri="{BB962C8B-B14F-4D97-AF65-F5344CB8AC3E}">
        <p14:creationId xmlns:p14="http://schemas.microsoft.com/office/powerpoint/2010/main" val="2010843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C39AA-65CA-AB4E-B710-8E93B3F240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A53EFB-391C-A34B-B6BB-8EA118C8C61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2D10A0-E1AA-A64A-968E-267AD163D80F}"/>
              </a:ext>
            </a:extLst>
          </p:cNvPr>
          <p:cNvSpPr>
            <a:spLocks noGrp="1"/>
          </p:cNvSpPr>
          <p:nvPr>
            <p:ph type="dt" sz="half" idx="10"/>
          </p:nvPr>
        </p:nvSpPr>
        <p:spPr/>
        <p:txBody>
          <a:bodyPr/>
          <a:lstStyle/>
          <a:p>
            <a:fld id="{EDD9C10F-D419-6C4C-8F19-EE5E75E8333B}" type="datetimeFigureOut">
              <a:rPr lang="en-US" smtClean="0"/>
              <a:t>4/9/18</a:t>
            </a:fld>
            <a:endParaRPr lang="en-US"/>
          </a:p>
        </p:txBody>
      </p:sp>
      <p:sp>
        <p:nvSpPr>
          <p:cNvPr id="5" name="Footer Placeholder 4">
            <a:extLst>
              <a:ext uri="{FF2B5EF4-FFF2-40B4-BE49-F238E27FC236}">
                <a16:creationId xmlns:a16="http://schemas.microsoft.com/office/drawing/2014/main" id="{F7D6CEB7-5186-0845-AB87-99EB8DC100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26A91-460B-4B4A-AADF-6F9FDD153F2B}"/>
              </a:ext>
            </a:extLst>
          </p:cNvPr>
          <p:cNvSpPr>
            <a:spLocks noGrp="1"/>
          </p:cNvSpPr>
          <p:nvPr>
            <p:ph type="sldNum" sz="quarter" idx="12"/>
          </p:nvPr>
        </p:nvSpPr>
        <p:spPr/>
        <p:txBody>
          <a:bodyPr/>
          <a:lstStyle/>
          <a:p>
            <a:fld id="{50D21846-7BAE-1B43-AD76-940EC1027E82}" type="slidenum">
              <a:rPr lang="en-US" smtClean="0"/>
              <a:t>‹#›</a:t>
            </a:fld>
            <a:endParaRPr lang="en-US"/>
          </a:p>
        </p:txBody>
      </p:sp>
    </p:spTree>
    <p:extLst>
      <p:ext uri="{BB962C8B-B14F-4D97-AF65-F5344CB8AC3E}">
        <p14:creationId xmlns:p14="http://schemas.microsoft.com/office/powerpoint/2010/main" val="1091409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F5EA3-F3A3-DF4A-B531-AE25B1ED90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841952-2BA4-B148-9050-FE4993A5D1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A897E31-5F6B-BC47-9DD9-5307AA9DF716}"/>
              </a:ext>
            </a:extLst>
          </p:cNvPr>
          <p:cNvSpPr>
            <a:spLocks noGrp="1"/>
          </p:cNvSpPr>
          <p:nvPr>
            <p:ph type="dt" sz="half" idx="10"/>
          </p:nvPr>
        </p:nvSpPr>
        <p:spPr/>
        <p:txBody>
          <a:bodyPr/>
          <a:lstStyle/>
          <a:p>
            <a:fld id="{EDD9C10F-D419-6C4C-8F19-EE5E75E8333B}" type="datetimeFigureOut">
              <a:rPr lang="en-US" smtClean="0"/>
              <a:t>4/9/18</a:t>
            </a:fld>
            <a:endParaRPr lang="en-US"/>
          </a:p>
        </p:txBody>
      </p:sp>
      <p:sp>
        <p:nvSpPr>
          <p:cNvPr id="5" name="Footer Placeholder 4">
            <a:extLst>
              <a:ext uri="{FF2B5EF4-FFF2-40B4-BE49-F238E27FC236}">
                <a16:creationId xmlns:a16="http://schemas.microsoft.com/office/drawing/2014/main" id="{C71ECBE7-98FE-7F4C-A532-71E287BE65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77F0A7-4463-424A-A77F-93DB9119D2CB}"/>
              </a:ext>
            </a:extLst>
          </p:cNvPr>
          <p:cNvSpPr>
            <a:spLocks noGrp="1"/>
          </p:cNvSpPr>
          <p:nvPr>
            <p:ph type="sldNum" sz="quarter" idx="12"/>
          </p:nvPr>
        </p:nvSpPr>
        <p:spPr/>
        <p:txBody>
          <a:bodyPr/>
          <a:lstStyle/>
          <a:p>
            <a:fld id="{50D21846-7BAE-1B43-AD76-940EC1027E82}" type="slidenum">
              <a:rPr lang="en-US" smtClean="0"/>
              <a:t>‹#›</a:t>
            </a:fld>
            <a:endParaRPr lang="en-US"/>
          </a:p>
        </p:txBody>
      </p:sp>
    </p:spTree>
    <p:extLst>
      <p:ext uri="{BB962C8B-B14F-4D97-AF65-F5344CB8AC3E}">
        <p14:creationId xmlns:p14="http://schemas.microsoft.com/office/powerpoint/2010/main" val="553909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8D3E6-8DDC-4242-B6FC-E9A10A0FD9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E10F0B-BEE2-AC4F-8F22-B9C6124BBD0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0B6FC8-353A-9449-8B09-63FF0553C55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E7979D-718C-7448-B48D-01E40A33336A}"/>
              </a:ext>
            </a:extLst>
          </p:cNvPr>
          <p:cNvSpPr>
            <a:spLocks noGrp="1"/>
          </p:cNvSpPr>
          <p:nvPr>
            <p:ph type="dt" sz="half" idx="10"/>
          </p:nvPr>
        </p:nvSpPr>
        <p:spPr/>
        <p:txBody>
          <a:bodyPr/>
          <a:lstStyle/>
          <a:p>
            <a:fld id="{EDD9C10F-D419-6C4C-8F19-EE5E75E8333B}" type="datetimeFigureOut">
              <a:rPr lang="en-US" smtClean="0"/>
              <a:t>4/9/18</a:t>
            </a:fld>
            <a:endParaRPr lang="en-US"/>
          </a:p>
        </p:txBody>
      </p:sp>
      <p:sp>
        <p:nvSpPr>
          <p:cNvPr id="6" name="Footer Placeholder 5">
            <a:extLst>
              <a:ext uri="{FF2B5EF4-FFF2-40B4-BE49-F238E27FC236}">
                <a16:creationId xmlns:a16="http://schemas.microsoft.com/office/drawing/2014/main" id="{7BC0406A-408C-7B4A-8039-B1FDCAC182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965EA7-527D-4946-8000-99E3D172EC5D}"/>
              </a:ext>
            </a:extLst>
          </p:cNvPr>
          <p:cNvSpPr>
            <a:spLocks noGrp="1"/>
          </p:cNvSpPr>
          <p:nvPr>
            <p:ph type="sldNum" sz="quarter" idx="12"/>
          </p:nvPr>
        </p:nvSpPr>
        <p:spPr/>
        <p:txBody>
          <a:bodyPr/>
          <a:lstStyle/>
          <a:p>
            <a:fld id="{50D21846-7BAE-1B43-AD76-940EC1027E82}" type="slidenum">
              <a:rPr lang="en-US" smtClean="0"/>
              <a:t>‹#›</a:t>
            </a:fld>
            <a:endParaRPr lang="en-US"/>
          </a:p>
        </p:txBody>
      </p:sp>
    </p:spTree>
    <p:extLst>
      <p:ext uri="{BB962C8B-B14F-4D97-AF65-F5344CB8AC3E}">
        <p14:creationId xmlns:p14="http://schemas.microsoft.com/office/powerpoint/2010/main" val="3793784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110E-BE25-8B4C-B782-3033B2BBB4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4F7795-899A-634B-B072-49A6B10BF5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EB4EDE1-D2FC-CD4A-AC38-DF3B57BC56D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EBBBC4-6744-5E4A-B044-4DA047AD33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B475CD5-D97B-404B-88A5-5CE43E9B20A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395ACD-B0D3-3543-A28D-110230366E55}"/>
              </a:ext>
            </a:extLst>
          </p:cNvPr>
          <p:cNvSpPr>
            <a:spLocks noGrp="1"/>
          </p:cNvSpPr>
          <p:nvPr>
            <p:ph type="dt" sz="half" idx="10"/>
          </p:nvPr>
        </p:nvSpPr>
        <p:spPr/>
        <p:txBody>
          <a:bodyPr/>
          <a:lstStyle/>
          <a:p>
            <a:fld id="{EDD9C10F-D419-6C4C-8F19-EE5E75E8333B}" type="datetimeFigureOut">
              <a:rPr lang="en-US" smtClean="0"/>
              <a:t>4/9/18</a:t>
            </a:fld>
            <a:endParaRPr lang="en-US"/>
          </a:p>
        </p:txBody>
      </p:sp>
      <p:sp>
        <p:nvSpPr>
          <p:cNvPr id="8" name="Footer Placeholder 7">
            <a:extLst>
              <a:ext uri="{FF2B5EF4-FFF2-40B4-BE49-F238E27FC236}">
                <a16:creationId xmlns:a16="http://schemas.microsoft.com/office/drawing/2014/main" id="{B36BC458-94C7-D34C-9765-448BE7537C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18A237-9B5E-6540-9775-1B0296E2E16A}"/>
              </a:ext>
            </a:extLst>
          </p:cNvPr>
          <p:cNvSpPr>
            <a:spLocks noGrp="1"/>
          </p:cNvSpPr>
          <p:nvPr>
            <p:ph type="sldNum" sz="quarter" idx="12"/>
          </p:nvPr>
        </p:nvSpPr>
        <p:spPr/>
        <p:txBody>
          <a:bodyPr/>
          <a:lstStyle/>
          <a:p>
            <a:fld id="{50D21846-7BAE-1B43-AD76-940EC1027E82}" type="slidenum">
              <a:rPr lang="en-US" smtClean="0"/>
              <a:t>‹#›</a:t>
            </a:fld>
            <a:endParaRPr lang="en-US"/>
          </a:p>
        </p:txBody>
      </p:sp>
    </p:spTree>
    <p:extLst>
      <p:ext uri="{BB962C8B-B14F-4D97-AF65-F5344CB8AC3E}">
        <p14:creationId xmlns:p14="http://schemas.microsoft.com/office/powerpoint/2010/main" val="3226780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C4D7-8772-3B45-86A6-C781404932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D29133-9E85-7D4E-A0B8-27E2236B8E22}"/>
              </a:ext>
            </a:extLst>
          </p:cNvPr>
          <p:cNvSpPr>
            <a:spLocks noGrp="1"/>
          </p:cNvSpPr>
          <p:nvPr>
            <p:ph type="dt" sz="half" idx="10"/>
          </p:nvPr>
        </p:nvSpPr>
        <p:spPr/>
        <p:txBody>
          <a:bodyPr/>
          <a:lstStyle/>
          <a:p>
            <a:fld id="{EDD9C10F-D419-6C4C-8F19-EE5E75E8333B}" type="datetimeFigureOut">
              <a:rPr lang="en-US" smtClean="0"/>
              <a:t>4/9/18</a:t>
            </a:fld>
            <a:endParaRPr lang="en-US"/>
          </a:p>
        </p:txBody>
      </p:sp>
      <p:sp>
        <p:nvSpPr>
          <p:cNvPr id="4" name="Footer Placeholder 3">
            <a:extLst>
              <a:ext uri="{FF2B5EF4-FFF2-40B4-BE49-F238E27FC236}">
                <a16:creationId xmlns:a16="http://schemas.microsoft.com/office/drawing/2014/main" id="{527481BD-CA9C-7347-B959-D71F85E67C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2F931A-6BC5-4B4E-86E1-8AAFE746CFDE}"/>
              </a:ext>
            </a:extLst>
          </p:cNvPr>
          <p:cNvSpPr>
            <a:spLocks noGrp="1"/>
          </p:cNvSpPr>
          <p:nvPr>
            <p:ph type="sldNum" sz="quarter" idx="12"/>
          </p:nvPr>
        </p:nvSpPr>
        <p:spPr/>
        <p:txBody>
          <a:bodyPr/>
          <a:lstStyle/>
          <a:p>
            <a:fld id="{50D21846-7BAE-1B43-AD76-940EC1027E82}" type="slidenum">
              <a:rPr lang="en-US" smtClean="0"/>
              <a:t>‹#›</a:t>
            </a:fld>
            <a:endParaRPr lang="en-US"/>
          </a:p>
        </p:txBody>
      </p:sp>
    </p:spTree>
    <p:extLst>
      <p:ext uri="{BB962C8B-B14F-4D97-AF65-F5344CB8AC3E}">
        <p14:creationId xmlns:p14="http://schemas.microsoft.com/office/powerpoint/2010/main" val="3729725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C32859-6D01-7840-AD57-A5AA97DE232D}"/>
              </a:ext>
            </a:extLst>
          </p:cNvPr>
          <p:cNvSpPr>
            <a:spLocks noGrp="1"/>
          </p:cNvSpPr>
          <p:nvPr>
            <p:ph type="dt" sz="half" idx="10"/>
          </p:nvPr>
        </p:nvSpPr>
        <p:spPr/>
        <p:txBody>
          <a:bodyPr/>
          <a:lstStyle/>
          <a:p>
            <a:fld id="{EDD9C10F-D419-6C4C-8F19-EE5E75E8333B}" type="datetimeFigureOut">
              <a:rPr lang="en-US" smtClean="0"/>
              <a:t>4/9/18</a:t>
            </a:fld>
            <a:endParaRPr lang="en-US"/>
          </a:p>
        </p:txBody>
      </p:sp>
      <p:sp>
        <p:nvSpPr>
          <p:cNvPr id="3" name="Footer Placeholder 2">
            <a:extLst>
              <a:ext uri="{FF2B5EF4-FFF2-40B4-BE49-F238E27FC236}">
                <a16:creationId xmlns:a16="http://schemas.microsoft.com/office/drawing/2014/main" id="{427F294E-FE6D-E849-9FE5-F62D518237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F61643-AAE0-D245-AED6-84AE1F9760D3}"/>
              </a:ext>
            </a:extLst>
          </p:cNvPr>
          <p:cNvSpPr>
            <a:spLocks noGrp="1"/>
          </p:cNvSpPr>
          <p:nvPr>
            <p:ph type="sldNum" sz="quarter" idx="12"/>
          </p:nvPr>
        </p:nvSpPr>
        <p:spPr/>
        <p:txBody>
          <a:bodyPr/>
          <a:lstStyle/>
          <a:p>
            <a:fld id="{50D21846-7BAE-1B43-AD76-940EC1027E82}" type="slidenum">
              <a:rPr lang="en-US" smtClean="0"/>
              <a:t>‹#›</a:t>
            </a:fld>
            <a:endParaRPr lang="en-US"/>
          </a:p>
        </p:txBody>
      </p:sp>
    </p:spTree>
    <p:extLst>
      <p:ext uri="{BB962C8B-B14F-4D97-AF65-F5344CB8AC3E}">
        <p14:creationId xmlns:p14="http://schemas.microsoft.com/office/powerpoint/2010/main" val="743378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0600E-501D-E84E-92B0-90707183DB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93D87E-B606-AC4E-8B6D-B354E387E0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99D100-8E32-3346-9E3D-6CC71E2623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B4C53E7-9E05-8345-A447-C90A2C4B8E9D}"/>
              </a:ext>
            </a:extLst>
          </p:cNvPr>
          <p:cNvSpPr>
            <a:spLocks noGrp="1"/>
          </p:cNvSpPr>
          <p:nvPr>
            <p:ph type="dt" sz="half" idx="10"/>
          </p:nvPr>
        </p:nvSpPr>
        <p:spPr/>
        <p:txBody>
          <a:bodyPr/>
          <a:lstStyle/>
          <a:p>
            <a:fld id="{EDD9C10F-D419-6C4C-8F19-EE5E75E8333B}" type="datetimeFigureOut">
              <a:rPr lang="en-US" smtClean="0"/>
              <a:t>4/9/18</a:t>
            </a:fld>
            <a:endParaRPr lang="en-US"/>
          </a:p>
        </p:txBody>
      </p:sp>
      <p:sp>
        <p:nvSpPr>
          <p:cNvPr id="6" name="Footer Placeholder 5">
            <a:extLst>
              <a:ext uri="{FF2B5EF4-FFF2-40B4-BE49-F238E27FC236}">
                <a16:creationId xmlns:a16="http://schemas.microsoft.com/office/drawing/2014/main" id="{0A25F008-805B-C14F-9B3A-466A11F45A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AB07F5-02F6-B545-905E-FE986675D2DD}"/>
              </a:ext>
            </a:extLst>
          </p:cNvPr>
          <p:cNvSpPr>
            <a:spLocks noGrp="1"/>
          </p:cNvSpPr>
          <p:nvPr>
            <p:ph type="sldNum" sz="quarter" idx="12"/>
          </p:nvPr>
        </p:nvSpPr>
        <p:spPr/>
        <p:txBody>
          <a:bodyPr/>
          <a:lstStyle/>
          <a:p>
            <a:fld id="{50D21846-7BAE-1B43-AD76-940EC1027E82}" type="slidenum">
              <a:rPr lang="en-US" smtClean="0"/>
              <a:t>‹#›</a:t>
            </a:fld>
            <a:endParaRPr lang="en-US"/>
          </a:p>
        </p:txBody>
      </p:sp>
    </p:spTree>
    <p:extLst>
      <p:ext uri="{BB962C8B-B14F-4D97-AF65-F5344CB8AC3E}">
        <p14:creationId xmlns:p14="http://schemas.microsoft.com/office/powerpoint/2010/main" val="1714817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B37D-BF59-C14D-9ED2-0B1B61F1DA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BA5503-5BBA-1E4A-BEA7-1A29229CDD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C111B9-33F0-DC4F-BBA2-FCE96D499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003F53-2CE8-6041-B59C-85729E99BC8C}"/>
              </a:ext>
            </a:extLst>
          </p:cNvPr>
          <p:cNvSpPr>
            <a:spLocks noGrp="1"/>
          </p:cNvSpPr>
          <p:nvPr>
            <p:ph type="dt" sz="half" idx="10"/>
          </p:nvPr>
        </p:nvSpPr>
        <p:spPr/>
        <p:txBody>
          <a:bodyPr/>
          <a:lstStyle/>
          <a:p>
            <a:fld id="{EDD9C10F-D419-6C4C-8F19-EE5E75E8333B}" type="datetimeFigureOut">
              <a:rPr lang="en-US" smtClean="0"/>
              <a:t>4/9/18</a:t>
            </a:fld>
            <a:endParaRPr lang="en-US"/>
          </a:p>
        </p:txBody>
      </p:sp>
      <p:sp>
        <p:nvSpPr>
          <p:cNvPr id="6" name="Footer Placeholder 5">
            <a:extLst>
              <a:ext uri="{FF2B5EF4-FFF2-40B4-BE49-F238E27FC236}">
                <a16:creationId xmlns:a16="http://schemas.microsoft.com/office/drawing/2014/main" id="{7CF225D0-2A7C-294C-8BF9-AE0DF1E24F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93DEF9-3F87-4941-8FF6-BF6981E03B4F}"/>
              </a:ext>
            </a:extLst>
          </p:cNvPr>
          <p:cNvSpPr>
            <a:spLocks noGrp="1"/>
          </p:cNvSpPr>
          <p:nvPr>
            <p:ph type="sldNum" sz="quarter" idx="12"/>
          </p:nvPr>
        </p:nvSpPr>
        <p:spPr/>
        <p:txBody>
          <a:bodyPr/>
          <a:lstStyle/>
          <a:p>
            <a:fld id="{50D21846-7BAE-1B43-AD76-940EC1027E82}" type="slidenum">
              <a:rPr lang="en-US" smtClean="0"/>
              <a:t>‹#›</a:t>
            </a:fld>
            <a:endParaRPr lang="en-US"/>
          </a:p>
        </p:txBody>
      </p:sp>
    </p:spTree>
    <p:extLst>
      <p:ext uri="{BB962C8B-B14F-4D97-AF65-F5344CB8AC3E}">
        <p14:creationId xmlns:p14="http://schemas.microsoft.com/office/powerpoint/2010/main" val="1461824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C3CA45-C744-EF4B-AB6C-6B6CF49FDB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DCE78F-3E10-A241-A409-5132F21C74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7AC647-C537-EA4D-BFB4-9E526C3F2E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D9C10F-D419-6C4C-8F19-EE5E75E8333B}" type="datetimeFigureOut">
              <a:rPr lang="en-US" smtClean="0"/>
              <a:t>4/9/18</a:t>
            </a:fld>
            <a:endParaRPr lang="en-US"/>
          </a:p>
        </p:txBody>
      </p:sp>
      <p:sp>
        <p:nvSpPr>
          <p:cNvPr id="5" name="Footer Placeholder 4">
            <a:extLst>
              <a:ext uri="{FF2B5EF4-FFF2-40B4-BE49-F238E27FC236}">
                <a16:creationId xmlns:a16="http://schemas.microsoft.com/office/drawing/2014/main" id="{13F1484E-4A43-FB41-906C-F81156DCE4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F55AF4-380C-7142-9141-3F7A10A33F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D21846-7BAE-1B43-AD76-940EC1027E82}" type="slidenum">
              <a:rPr lang="en-US" smtClean="0"/>
              <a:t>‹#›</a:t>
            </a:fld>
            <a:endParaRPr lang="en-US"/>
          </a:p>
        </p:txBody>
      </p:sp>
    </p:spTree>
    <p:extLst>
      <p:ext uri="{BB962C8B-B14F-4D97-AF65-F5344CB8AC3E}">
        <p14:creationId xmlns:p14="http://schemas.microsoft.com/office/powerpoint/2010/main" val="3215650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danielwestheide.com/blog/2013/03/20/the-neophytes-guide-to-scala-part-15-dealing-with-failure-in-actor-systems.html" TargetMode="External"/><Relationship Id="rId2" Type="http://schemas.openxmlformats.org/officeDocument/2006/relationships/hyperlink" Target="https://www.chrisstucchio.com/blog/2013/actors_vs_futures.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medium.com/akka-for-newbies/actor-lifecycle-94b05bd2f600" TargetMode="External"/><Relationship Id="rId2" Type="http://schemas.openxmlformats.org/officeDocument/2006/relationships/hyperlink" Target="https://www.toptal.com/scala/concurrency-and-fault-tolerance-made-easy-an-intro-to-akka" TargetMode="External"/><Relationship Id="rId1" Type="http://schemas.openxmlformats.org/officeDocument/2006/relationships/slideLayout" Target="../slideLayouts/slideLayout2.xml"/><Relationship Id="rId6" Type="http://schemas.openxmlformats.org/officeDocument/2006/relationships/hyperlink" Target="https://www.safaribooksonline.com/library/view/learning-path-akka/9781788396271/" TargetMode="External"/><Relationship Id="rId5" Type="http://schemas.openxmlformats.org/officeDocument/2006/relationships/hyperlink" Target="https://github.com/akka/akka/blob/master/akka-actor/src/main/resources/reference.conf" TargetMode="External"/><Relationship Id="rId4" Type="http://schemas.openxmlformats.org/officeDocument/2006/relationships/hyperlink" Target="https://doc.akka.io/docs/akka/2.5/general/actor-systems.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6B14B-8264-AB45-9807-0589D254AD7C}"/>
              </a:ext>
            </a:extLst>
          </p:cNvPr>
          <p:cNvSpPr>
            <a:spLocks noGrp="1"/>
          </p:cNvSpPr>
          <p:nvPr>
            <p:ph type="ctrTitle"/>
          </p:nvPr>
        </p:nvSpPr>
        <p:spPr/>
        <p:txBody>
          <a:bodyPr/>
          <a:lstStyle/>
          <a:p>
            <a:r>
              <a:rPr lang="en-US" dirty="0" err="1"/>
              <a:t>Akka</a:t>
            </a:r>
            <a:r>
              <a:rPr lang="en-US" dirty="0"/>
              <a:t> Actor</a:t>
            </a:r>
          </a:p>
        </p:txBody>
      </p:sp>
      <p:sp>
        <p:nvSpPr>
          <p:cNvPr id="3" name="Subtitle 2">
            <a:extLst>
              <a:ext uri="{FF2B5EF4-FFF2-40B4-BE49-F238E27FC236}">
                <a16:creationId xmlns:a16="http://schemas.microsoft.com/office/drawing/2014/main" id="{09F8B2ED-337C-4544-B92F-600EB514DC2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27448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ACAA-B4D9-FA41-B068-41805FBE4990}"/>
              </a:ext>
            </a:extLst>
          </p:cNvPr>
          <p:cNvSpPr>
            <a:spLocks noGrp="1"/>
          </p:cNvSpPr>
          <p:nvPr>
            <p:ph type="title"/>
          </p:nvPr>
        </p:nvSpPr>
        <p:spPr/>
        <p:txBody>
          <a:bodyPr/>
          <a:lstStyle/>
          <a:p>
            <a:r>
              <a:rPr lang="en-US" dirty="0"/>
              <a:t>Supervision Strategies</a:t>
            </a:r>
          </a:p>
        </p:txBody>
      </p:sp>
      <p:sp>
        <p:nvSpPr>
          <p:cNvPr id="3" name="Content Placeholder 2">
            <a:extLst>
              <a:ext uri="{FF2B5EF4-FFF2-40B4-BE49-F238E27FC236}">
                <a16:creationId xmlns:a16="http://schemas.microsoft.com/office/drawing/2014/main" id="{0C0CF084-8A27-C948-A4E4-CB14E98A5938}"/>
              </a:ext>
            </a:extLst>
          </p:cNvPr>
          <p:cNvSpPr>
            <a:spLocks noGrp="1"/>
          </p:cNvSpPr>
          <p:nvPr>
            <p:ph idx="1"/>
          </p:nvPr>
        </p:nvSpPr>
        <p:spPr/>
        <p:txBody>
          <a:bodyPr/>
          <a:lstStyle/>
          <a:p>
            <a:r>
              <a:rPr lang="en-US" dirty="0" err="1"/>
              <a:t>OneForOne</a:t>
            </a:r>
            <a:r>
              <a:rPr lang="en-US" dirty="0"/>
              <a:t>(default)</a:t>
            </a:r>
          </a:p>
          <a:p>
            <a:pPr lvl="1"/>
            <a:r>
              <a:rPr lang="en-US" dirty="0"/>
              <a:t>Parent apply the choice only to one of the children</a:t>
            </a:r>
          </a:p>
          <a:p>
            <a:r>
              <a:rPr lang="en-US" dirty="0" err="1"/>
              <a:t>OneForAll</a:t>
            </a:r>
            <a:endParaRPr lang="en-US" dirty="0"/>
          </a:p>
          <a:p>
            <a:pPr lvl="1"/>
            <a:r>
              <a:rPr lang="en-US" dirty="0"/>
              <a:t>Parent apply the choice on all children</a:t>
            </a:r>
          </a:p>
        </p:txBody>
      </p:sp>
    </p:spTree>
    <p:extLst>
      <p:ext uri="{BB962C8B-B14F-4D97-AF65-F5344CB8AC3E}">
        <p14:creationId xmlns:p14="http://schemas.microsoft.com/office/powerpoint/2010/main" val="800975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44C1-0949-4F4F-A07D-0B3FBAF67787}"/>
              </a:ext>
            </a:extLst>
          </p:cNvPr>
          <p:cNvSpPr>
            <a:spLocks noGrp="1"/>
          </p:cNvSpPr>
          <p:nvPr>
            <p:ph type="title"/>
          </p:nvPr>
        </p:nvSpPr>
        <p:spPr/>
        <p:txBody>
          <a:bodyPr/>
          <a:lstStyle/>
          <a:p>
            <a:r>
              <a:rPr lang="en-US" dirty="0"/>
              <a:t>Default strategy</a:t>
            </a:r>
            <a:br>
              <a:rPr lang="en-US" dirty="0"/>
            </a:br>
            <a:endParaRPr lang="en-US" dirty="0"/>
          </a:p>
        </p:txBody>
      </p:sp>
      <p:pic>
        <p:nvPicPr>
          <p:cNvPr id="5" name="Picture 4">
            <a:extLst>
              <a:ext uri="{FF2B5EF4-FFF2-40B4-BE49-F238E27FC236}">
                <a16:creationId xmlns:a16="http://schemas.microsoft.com/office/drawing/2014/main" id="{7B7EFCF0-54E8-0347-AF92-C8315B38E3EF}"/>
              </a:ext>
            </a:extLst>
          </p:cNvPr>
          <p:cNvPicPr>
            <a:picLocks noChangeAspect="1"/>
          </p:cNvPicPr>
          <p:nvPr/>
        </p:nvPicPr>
        <p:blipFill>
          <a:blip r:embed="rId2"/>
          <a:stretch>
            <a:fillRect/>
          </a:stretch>
        </p:blipFill>
        <p:spPr>
          <a:xfrm>
            <a:off x="2281848" y="1354900"/>
            <a:ext cx="7628304" cy="5092791"/>
          </a:xfrm>
          <a:prstGeom prst="rect">
            <a:avLst/>
          </a:prstGeom>
        </p:spPr>
      </p:pic>
    </p:spTree>
    <p:extLst>
      <p:ext uri="{BB962C8B-B14F-4D97-AF65-F5344CB8AC3E}">
        <p14:creationId xmlns:p14="http://schemas.microsoft.com/office/powerpoint/2010/main" val="181479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73C9C-841A-F040-8882-5AD95B85CC8D}"/>
              </a:ext>
            </a:extLst>
          </p:cNvPr>
          <p:cNvSpPr>
            <a:spLocks noGrp="1"/>
          </p:cNvSpPr>
          <p:nvPr>
            <p:ph type="title"/>
          </p:nvPr>
        </p:nvSpPr>
        <p:spPr/>
        <p:txBody>
          <a:bodyPr/>
          <a:lstStyle/>
          <a:p>
            <a:r>
              <a:rPr lang="en-US" dirty="0" err="1"/>
              <a:t>Akka</a:t>
            </a:r>
            <a:r>
              <a:rPr lang="en-US" dirty="0"/>
              <a:t> Actor Rout</a:t>
            </a:r>
            <a:r>
              <a:rPr lang="en-US" altLang="zh-Hans" dirty="0"/>
              <a:t>ing</a:t>
            </a:r>
            <a:endParaRPr lang="en-US" dirty="0"/>
          </a:p>
        </p:txBody>
      </p:sp>
      <p:sp>
        <p:nvSpPr>
          <p:cNvPr id="3" name="Content Placeholder 2">
            <a:extLst>
              <a:ext uri="{FF2B5EF4-FFF2-40B4-BE49-F238E27FC236}">
                <a16:creationId xmlns:a16="http://schemas.microsoft.com/office/drawing/2014/main" id="{BEC6AC99-7A1B-DD48-BDEB-5612936952C3}"/>
              </a:ext>
            </a:extLst>
          </p:cNvPr>
          <p:cNvSpPr>
            <a:spLocks noGrp="1"/>
          </p:cNvSpPr>
          <p:nvPr>
            <p:ph idx="1"/>
          </p:nvPr>
        </p:nvSpPr>
        <p:spPr/>
        <p:txBody>
          <a:bodyPr/>
          <a:lstStyle/>
          <a:p>
            <a:r>
              <a:rPr lang="en-US" altLang="zh-Hans" dirty="0"/>
              <a:t>Route</a:t>
            </a:r>
            <a:r>
              <a:rPr lang="zh-Hans" altLang="en-US" dirty="0"/>
              <a:t> </a:t>
            </a:r>
            <a:r>
              <a:rPr lang="en-US" altLang="zh-Hans" dirty="0"/>
              <a:t>messages</a:t>
            </a:r>
            <a:r>
              <a:rPr lang="zh-Hans" altLang="en-US" dirty="0"/>
              <a:t> </a:t>
            </a:r>
            <a:r>
              <a:rPr lang="en-US" altLang="zh-Hans" dirty="0"/>
              <a:t>among</a:t>
            </a:r>
            <a:r>
              <a:rPr lang="zh-Hans" altLang="en-US" dirty="0"/>
              <a:t> </a:t>
            </a:r>
            <a:r>
              <a:rPr lang="en-US" altLang="zh-Hans" dirty="0"/>
              <a:t>multiple</a:t>
            </a:r>
            <a:r>
              <a:rPr lang="zh-Hans" altLang="en-US" dirty="0"/>
              <a:t> </a:t>
            </a:r>
            <a:r>
              <a:rPr lang="en-US" altLang="zh-Hans" dirty="0"/>
              <a:t>instances</a:t>
            </a:r>
            <a:r>
              <a:rPr lang="zh-Hans" altLang="en-US" dirty="0"/>
              <a:t> </a:t>
            </a:r>
            <a:r>
              <a:rPr lang="en-US" altLang="zh-Hans" dirty="0"/>
              <a:t>of</a:t>
            </a:r>
            <a:r>
              <a:rPr lang="zh-Hans" altLang="en-US" dirty="0"/>
              <a:t> </a:t>
            </a:r>
            <a:r>
              <a:rPr lang="en-US" altLang="zh-Hans" dirty="0"/>
              <a:t>an</a:t>
            </a:r>
            <a:r>
              <a:rPr lang="zh-Hans" altLang="en-US" dirty="0"/>
              <a:t> </a:t>
            </a:r>
            <a:r>
              <a:rPr lang="en-US" altLang="zh-Hans" dirty="0"/>
              <a:t>actor</a:t>
            </a:r>
          </a:p>
          <a:p>
            <a:r>
              <a:rPr lang="en-US" altLang="zh-Hans" dirty="0"/>
              <a:t>Types</a:t>
            </a:r>
          </a:p>
          <a:p>
            <a:pPr lvl="1"/>
            <a:r>
              <a:rPr lang="en-US" altLang="zh-Hans" dirty="0"/>
              <a:t>Round-robin</a:t>
            </a:r>
          </a:p>
          <a:p>
            <a:pPr lvl="1"/>
            <a:r>
              <a:rPr lang="en-US" altLang="zh-Hans" dirty="0"/>
              <a:t>Random</a:t>
            </a:r>
          </a:p>
          <a:p>
            <a:pPr lvl="1"/>
            <a:r>
              <a:rPr lang="en-US" altLang="zh-Hans" dirty="0"/>
              <a:t>Balancing</a:t>
            </a:r>
            <a:r>
              <a:rPr lang="zh-Hans" altLang="en-US" dirty="0"/>
              <a:t> </a:t>
            </a:r>
            <a:r>
              <a:rPr lang="en-US" altLang="zh-Hans" dirty="0"/>
              <a:t>pool</a:t>
            </a:r>
          </a:p>
          <a:p>
            <a:pPr lvl="1"/>
            <a:r>
              <a:rPr lang="en-US" altLang="zh-Hans" dirty="0"/>
              <a:t>Smallest</a:t>
            </a:r>
            <a:r>
              <a:rPr lang="zh-Hans" altLang="en-US" dirty="0"/>
              <a:t> </a:t>
            </a:r>
            <a:r>
              <a:rPr lang="en-US" altLang="zh-Hans" dirty="0"/>
              <a:t>mailbox</a:t>
            </a:r>
          </a:p>
          <a:p>
            <a:pPr lvl="1"/>
            <a:r>
              <a:rPr lang="en-US" altLang="zh-Hans" dirty="0"/>
              <a:t>Broadcast</a:t>
            </a:r>
          </a:p>
          <a:p>
            <a:pPr lvl="1"/>
            <a:r>
              <a:rPr lang="en-US" altLang="zh-Hans" dirty="0"/>
              <a:t>Scatter-gather</a:t>
            </a:r>
            <a:r>
              <a:rPr lang="zh-Hans" altLang="en-US" dirty="0"/>
              <a:t> </a:t>
            </a:r>
            <a:r>
              <a:rPr lang="en-US" altLang="zh-Hans" dirty="0"/>
              <a:t>first</a:t>
            </a:r>
            <a:r>
              <a:rPr lang="zh-Hans" altLang="en-US" dirty="0"/>
              <a:t> </a:t>
            </a:r>
            <a:r>
              <a:rPr lang="en-US" altLang="zh-Hans" dirty="0"/>
              <a:t>completed</a:t>
            </a:r>
            <a:r>
              <a:rPr lang="zh-Hans" altLang="en-US" dirty="0"/>
              <a:t> </a:t>
            </a:r>
            <a:r>
              <a:rPr lang="en-US" altLang="zh-Hans" dirty="0"/>
              <a:t>router</a:t>
            </a:r>
          </a:p>
          <a:p>
            <a:pPr lvl="1"/>
            <a:r>
              <a:rPr lang="en-US" altLang="zh-Hans" dirty="0"/>
              <a:t>Tail</a:t>
            </a:r>
            <a:r>
              <a:rPr lang="zh-Hans" altLang="en-US" dirty="0"/>
              <a:t> </a:t>
            </a:r>
            <a:r>
              <a:rPr lang="en-US" altLang="zh-Hans" dirty="0"/>
              <a:t>chopping</a:t>
            </a:r>
          </a:p>
          <a:p>
            <a:pPr lvl="1"/>
            <a:r>
              <a:rPr lang="en-US" altLang="zh-Hans" dirty="0"/>
              <a:t>Consistent</a:t>
            </a:r>
            <a:r>
              <a:rPr lang="zh-Hans" altLang="en-US" dirty="0"/>
              <a:t> </a:t>
            </a:r>
            <a:r>
              <a:rPr lang="en-US" altLang="zh-Hans" dirty="0"/>
              <a:t>hashing</a:t>
            </a:r>
            <a:endParaRPr lang="en-US" dirty="0"/>
          </a:p>
        </p:txBody>
      </p:sp>
    </p:spTree>
    <p:extLst>
      <p:ext uri="{BB962C8B-B14F-4D97-AF65-F5344CB8AC3E}">
        <p14:creationId xmlns:p14="http://schemas.microsoft.com/office/powerpoint/2010/main" val="108420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E727A-916E-984F-8CC3-12F3902D5829}"/>
              </a:ext>
            </a:extLst>
          </p:cNvPr>
          <p:cNvSpPr>
            <a:spLocks noGrp="1"/>
          </p:cNvSpPr>
          <p:nvPr>
            <p:ph type="title"/>
          </p:nvPr>
        </p:nvSpPr>
        <p:spPr/>
        <p:txBody>
          <a:bodyPr/>
          <a:lstStyle/>
          <a:p>
            <a:r>
              <a:rPr lang="en-US" dirty="0"/>
              <a:t>Best Practices</a:t>
            </a:r>
          </a:p>
        </p:txBody>
      </p:sp>
      <p:sp>
        <p:nvSpPr>
          <p:cNvPr id="3" name="Content Placeholder 2">
            <a:extLst>
              <a:ext uri="{FF2B5EF4-FFF2-40B4-BE49-F238E27FC236}">
                <a16:creationId xmlns:a16="http://schemas.microsoft.com/office/drawing/2014/main" id="{FA932C92-037A-E540-8140-1779B9FAA211}"/>
              </a:ext>
            </a:extLst>
          </p:cNvPr>
          <p:cNvSpPr>
            <a:spLocks noGrp="1"/>
          </p:cNvSpPr>
          <p:nvPr>
            <p:ph idx="1"/>
          </p:nvPr>
        </p:nvSpPr>
        <p:spPr/>
        <p:txBody>
          <a:bodyPr>
            <a:normAutofit lnSpcReduction="10000"/>
          </a:bodyPr>
          <a:lstStyle/>
          <a:p>
            <a:r>
              <a:rPr lang="en-US" dirty="0"/>
              <a:t>Don’t use actors for concurrency. Use actor for shared state</a:t>
            </a:r>
          </a:p>
          <a:p>
            <a:pPr marL="0" indent="0">
              <a:buNone/>
            </a:pPr>
            <a:r>
              <a:rPr lang="en-US" dirty="0"/>
              <a:t>(</a:t>
            </a:r>
            <a:r>
              <a:rPr lang="en-US" dirty="0">
                <a:hlinkClick r:id="rId2"/>
              </a:rPr>
              <a:t>https://www.chrisstucchio.com/blog/2013/actors_vs_futures.html</a:t>
            </a:r>
            <a:r>
              <a:rPr lang="en-US" dirty="0"/>
              <a:t>)</a:t>
            </a:r>
          </a:p>
          <a:p>
            <a:r>
              <a:rPr lang="en-US" dirty="0"/>
              <a:t>Never block</a:t>
            </a:r>
          </a:p>
          <a:p>
            <a:r>
              <a:rPr lang="en-US" dirty="0"/>
              <a:t>Communicate only via messages</a:t>
            </a:r>
          </a:p>
          <a:p>
            <a:r>
              <a:rPr lang="en-US" dirty="0"/>
              <a:t>Messages should be immutable</a:t>
            </a:r>
          </a:p>
          <a:p>
            <a:r>
              <a:rPr lang="en-US" dirty="0"/>
              <a:t>Keep important state as far at the top of the actor hierarchy as possible, while pushing error-prone tasks as far to the bottom of the hierarchy as possible</a:t>
            </a:r>
          </a:p>
          <a:p>
            <a:pPr marL="0" indent="0">
              <a:buNone/>
            </a:pPr>
            <a:r>
              <a:rPr lang="en-US" dirty="0"/>
              <a:t>(</a:t>
            </a:r>
            <a:r>
              <a:rPr lang="en-US" dirty="0">
                <a:hlinkClick r:id="rId3"/>
              </a:rPr>
              <a:t>http://danielwestheide.com/blog/2013/03/20/the-neophytes-guide-to-scala-part-15-dealing-with-failure-in-actor-systems.html</a:t>
            </a:r>
            <a:r>
              <a:rPr lang="en-US" dirty="0"/>
              <a:t>)</a:t>
            </a:r>
          </a:p>
          <a:p>
            <a:pPr marL="0" indent="0">
              <a:buNone/>
            </a:pPr>
            <a:endParaRPr lang="en-US" dirty="0"/>
          </a:p>
        </p:txBody>
      </p:sp>
    </p:spTree>
    <p:extLst>
      <p:ext uri="{BB962C8B-B14F-4D97-AF65-F5344CB8AC3E}">
        <p14:creationId xmlns:p14="http://schemas.microsoft.com/office/powerpoint/2010/main" val="3418313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CD0A4-3986-4346-A520-E52413D7D42E}"/>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D23BC838-CDB4-FB47-89B5-416456A10822}"/>
              </a:ext>
            </a:extLst>
          </p:cNvPr>
          <p:cNvSpPr>
            <a:spLocks noGrp="1"/>
          </p:cNvSpPr>
          <p:nvPr>
            <p:ph idx="1"/>
          </p:nvPr>
        </p:nvSpPr>
        <p:spPr/>
        <p:txBody>
          <a:bodyPr/>
          <a:lstStyle/>
          <a:p>
            <a:r>
              <a:rPr lang="en-US" dirty="0">
                <a:hlinkClick r:id="rId2"/>
              </a:rPr>
              <a:t>https://www.toptal.com/scala/concurrency-and-fault-tolerance-made-easy-an-intro-to-akka</a:t>
            </a:r>
            <a:endParaRPr lang="en-US" dirty="0"/>
          </a:p>
          <a:p>
            <a:r>
              <a:rPr lang="en-US" dirty="0">
                <a:hlinkClick r:id="rId3"/>
              </a:rPr>
              <a:t>https://medium.com/akka-for-newbies/actor-lifecycle-94b05bd2f600</a:t>
            </a:r>
            <a:endParaRPr lang="en-US" dirty="0"/>
          </a:p>
          <a:p>
            <a:r>
              <a:rPr lang="en-US" dirty="0">
                <a:hlinkClick r:id="rId4"/>
              </a:rPr>
              <a:t>https://doc.akka.io/docs/akka/2.5/general/actor-systems.html</a:t>
            </a:r>
            <a:endParaRPr lang="en-US" dirty="0"/>
          </a:p>
          <a:p>
            <a:r>
              <a:rPr lang="en-US" dirty="0">
                <a:hlinkClick r:id="rId5"/>
              </a:rPr>
              <a:t>https://github.com/akka/akka/blob/master/akka-actor/src/main/resources/reference.conf</a:t>
            </a:r>
            <a:endParaRPr lang="en-US" dirty="0"/>
          </a:p>
          <a:p>
            <a:r>
              <a:rPr lang="en-US" dirty="0">
                <a:hlinkClick r:id="rId6"/>
              </a:rPr>
              <a:t>https://www.safaribooksonline.com/library/view/learning-path-akka/9781788396271/</a:t>
            </a:r>
            <a:endParaRPr lang="en-US" dirty="0"/>
          </a:p>
          <a:p>
            <a:endParaRPr lang="en-US" dirty="0"/>
          </a:p>
          <a:p>
            <a:endParaRPr lang="en-US" dirty="0"/>
          </a:p>
        </p:txBody>
      </p:sp>
    </p:spTree>
    <p:extLst>
      <p:ext uri="{BB962C8B-B14F-4D97-AF65-F5344CB8AC3E}">
        <p14:creationId xmlns:p14="http://schemas.microsoft.com/office/powerpoint/2010/main" val="554982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5CB62-AE2D-0B4C-A1B3-CB65CE202753}"/>
              </a:ext>
            </a:extLst>
          </p:cNvPr>
          <p:cNvSpPr>
            <a:spLocks noGrp="1"/>
          </p:cNvSpPr>
          <p:nvPr>
            <p:ph type="title"/>
          </p:nvPr>
        </p:nvSpPr>
        <p:spPr/>
        <p:txBody>
          <a:bodyPr/>
          <a:lstStyle/>
          <a:p>
            <a:r>
              <a:rPr lang="en-US" dirty="0"/>
              <a:t>Actor Model</a:t>
            </a:r>
          </a:p>
        </p:txBody>
      </p:sp>
      <p:sp>
        <p:nvSpPr>
          <p:cNvPr id="3" name="Content Placeholder 2">
            <a:extLst>
              <a:ext uri="{FF2B5EF4-FFF2-40B4-BE49-F238E27FC236}">
                <a16:creationId xmlns:a16="http://schemas.microsoft.com/office/drawing/2014/main" id="{92B6BDBC-69E1-DD47-8468-1FA76319E7B3}"/>
              </a:ext>
            </a:extLst>
          </p:cNvPr>
          <p:cNvSpPr>
            <a:spLocks noGrp="1"/>
          </p:cNvSpPr>
          <p:nvPr>
            <p:ph idx="1"/>
          </p:nvPr>
        </p:nvSpPr>
        <p:spPr/>
        <p:txBody>
          <a:bodyPr/>
          <a:lstStyle/>
          <a:p>
            <a:r>
              <a:rPr lang="en-US" dirty="0"/>
              <a:t>Primitive unit of computation. </a:t>
            </a:r>
          </a:p>
          <a:p>
            <a:r>
              <a:rPr lang="en-US" dirty="0"/>
              <a:t>Receives message and</a:t>
            </a:r>
          </a:p>
          <a:p>
            <a:pPr lvl="1"/>
            <a:r>
              <a:rPr lang="en-US" dirty="0"/>
              <a:t>Does some computation itself</a:t>
            </a:r>
          </a:p>
          <a:p>
            <a:pPr lvl="1"/>
            <a:r>
              <a:rPr lang="en-US" dirty="0"/>
              <a:t>Creates more actors</a:t>
            </a:r>
          </a:p>
          <a:p>
            <a:pPr lvl="1"/>
            <a:r>
              <a:rPr lang="en-US" dirty="0"/>
              <a:t>Sends messages to other actors</a:t>
            </a:r>
          </a:p>
          <a:p>
            <a:pPr lvl="1"/>
            <a:r>
              <a:rPr lang="en-US" dirty="0"/>
              <a:t>Designates what to do with the next message</a:t>
            </a:r>
          </a:p>
          <a:p>
            <a:endParaRPr lang="en-US" dirty="0"/>
          </a:p>
        </p:txBody>
      </p:sp>
    </p:spTree>
    <p:extLst>
      <p:ext uri="{BB962C8B-B14F-4D97-AF65-F5344CB8AC3E}">
        <p14:creationId xmlns:p14="http://schemas.microsoft.com/office/powerpoint/2010/main" val="2716876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A144396-5BF3-D546-A2AB-136D3081E741}"/>
              </a:ext>
            </a:extLst>
          </p:cNvPr>
          <p:cNvPicPr>
            <a:picLocks noGrp="1" noChangeAspect="1"/>
          </p:cNvPicPr>
          <p:nvPr>
            <p:ph idx="1"/>
          </p:nvPr>
        </p:nvPicPr>
        <p:blipFill>
          <a:blip r:embed="rId3"/>
          <a:stretch>
            <a:fillRect/>
          </a:stretch>
        </p:blipFill>
        <p:spPr>
          <a:xfrm>
            <a:off x="1806384" y="1303111"/>
            <a:ext cx="6989915" cy="4351338"/>
          </a:xfrm>
          <a:prstGeom prst="rect">
            <a:avLst/>
          </a:prstGeom>
        </p:spPr>
      </p:pic>
      <p:sp>
        <p:nvSpPr>
          <p:cNvPr id="5" name="TextBox 4">
            <a:extLst>
              <a:ext uri="{FF2B5EF4-FFF2-40B4-BE49-F238E27FC236}">
                <a16:creationId xmlns:a16="http://schemas.microsoft.com/office/drawing/2014/main" id="{79C90202-641F-AE4E-90EF-4D1739FF5C0B}"/>
              </a:ext>
            </a:extLst>
          </p:cNvPr>
          <p:cNvSpPr txBox="1"/>
          <p:nvPr/>
        </p:nvSpPr>
        <p:spPr>
          <a:xfrm>
            <a:off x="5878286" y="1303111"/>
            <a:ext cx="704680" cy="369332"/>
          </a:xfrm>
          <a:prstGeom prst="rect">
            <a:avLst/>
          </a:prstGeom>
          <a:noFill/>
        </p:spPr>
        <p:txBody>
          <a:bodyPr wrap="none" rtlCol="0">
            <a:spAutoFit/>
          </a:bodyPr>
          <a:lstStyle/>
          <a:p>
            <a:r>
              <a:rPr lang="en-US" dirty="0"/>
              <a:t>async</a:t>
            </a:r>
          </a:p>
        </p:txBody>
      </p:sp>
    </p:spTree>
    <p:extLst>
      <p:ext uri="{BB962C8B-B14F-4D97-AF65-F5344CB8AC3E}">
        <p14:creationId xmlns:p14="http://schemas.microsoft.com/office/powerpoint/2010/main" val="2172785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1D6BC-7439-3444-BCDD-8F93491F6499}"/>
              </a:ext>
            </a:extLst>
          </p:cNvPr>
          <p:cNvSpPr>
            <a:spLocks noGrp="1"/>
          </p:cNvSpPr>
          <p:nvPr>
            <p:ph type="title"/>
          </p:nvPr>
        </p:nvSpPr>
        <p:spPr/>
        <p:txBody>
          <a:bodyPr/>
          <a:lstStyle/>
          <a:p>
            <a:r>
              <a:rPr lang="en-US" dirty="0"/>
              <a:t>Actor Components</a:t>
            </a:r>
          </a:p>
        </p:txBody>
      </p:sp>
      <p:grpSp>
        <p:nvGrpSpPr>
          <p:cNvPr id="10" name="Group 9">
            <a:extLst>
              <a:ext uri="{FF2B5EF4-FFF2-40B4-BE49-F238E27FC236}">
                <a16:creationId xmlns:a16="http://schemas.microsoft.com/office/drawing/2014/main" id="{4B66EFE0-451A-654D-85EC-4D24430F44BB}"/>
              </a:ext>
            </a:extLst>
          </p:cNvPr>
          <p:cNvGrpSpPr/>
          <p:nvPr/>
        </p:nvGrpSpPr>
        <p:grpSpPr>
          <a:xfrm>
            <a:off x="4304581" y="1712343"/>
            <a:ext cx="3053751" cy="3937959"/>
            <a:chOff x="4304581" y="1712343"/>
            <a:chExt cx="3053751" cy="3937959"/>
          </a:xfrm>
        </p:grpSpPr>
        <p:sp>
          <p:nvSpPr>
            <p:cNvPr id="4" name="Rounded Rectangle 3">
              <a:extLst>
                <a:ext uri="{FF2B5EF4-FFF2-40B4-BE49-F238E27FC236}">
                  <a16:creationId xmlns:a16="http://schemas.microsoft.com/office/drawing/2014/main" id="{76408C12-C1BB-BF44-9FDF-D68B7F17D912}"/>
                </a:ext>
              </a:extLst>
            </p:cNvPr>
            <p:cNvSpPr/>
            <p:nvPr/>
          </p:nvSpPr>
          <p:spPr>
            <a:xfrm>
              <a:off x="4304581" y="1992702"/>
              <a:ext cx="3053751" cy="3657600"/>
            </a:xfrm>
            <a:prstGeom prst="roundRect">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2C6FF442-9CB2-6647-8F5B-39A040FE5344}"/>
                </a:ext>
              </a:extLst>
            </p:cNvPr>
            <p:cNvSpPr/>
            <p:nvPr/>
          </p:nvSpPr>
          <p:spPr>
            <a:xfrm>
              <a:off x="4534618" y="4638853"/>
              <a:ext cx="1052423" cy="5607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Actor Instance</a:t>
              </a:r>
            </a:p>
          </p:txBody>
        </p:sp>
        <p:sp>
          <p:nvSpPr>
            <p:cNvPr id="6" name="Rounded Rectangle 5">
              <a:extLst>
                <a:ext uri="{FF2B5EF4-FFF2-40B4-BE49-F238E27FC236}">
                  <a16:creationId xmlns:a16="http://schemas.microsoft.com/office/drawing/2014/main" id="{2E0B0D31-175D-314F-9C4C-907DA70A5D4F}"/>
                </a:ext>
              </a:extLst>
            </p:cNvPr>
            <p:cNvSpPr/>
            <p:nvPr/>
          </p:nvSpPr>
          <p:spPr>
            <a:xfrm>
              <a:off x="4534618" y="3724453"/>
              <a:ext cx="1052423" cy="5607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Mailbox</a:t>
              </a:r>
            </a:p>
          </p:txBody>
        </p:sp>
        <p:sp>
          <p:nvSpPr>
            <p:cNvPr id="7" name="Rounded Rectangle 6">
              <a:extLst>
                <a:ext uri="{FF2B5EF4-FFF2-40B4-BE49-F238E27FC236}">
                  <a16:creationId xmlns:a16="http://schemas.microsoft.com/office/drawing/2014/main" id="{2BC3E2D5-9C08-2946-9AC5-329F858852C3}"/>
                </a:ext>
              </a:extLst>
            </p:cNvPr>
            <p:cNvSpPr/>
            <p:nvPr/>
          </p:nvSpPr>
          <p:spPr>
            <a:xfrm>
              <a:off x="4511613" y="2626743"/>
              <a:ext cx="1319843" cy="5607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Dispatcher</a:t>
              </a:r>
            </a:p>
          </p:txBody>
        </p:sp>
        <p:sp>
          <p:nvSpPr>
            <p:cNvPr id="9" name="Rounded Rectangle 8">
              <a:extLst>
                <a:ext uri="{FF2B5EF4-FFF2-40B4-BE49-F238E27FC236}">
                  <a16:creationId xmlns:a16="http://schemas.microsoft.com/office/drawing/2014/main" id="{5AFB0CE9-5493-4C49-83A4-44B6C9A0BB57}"/>
                </a:ext>
              </a:extLst>
            </p:cNvPr>
            <p:cNvSpPr/>
            <p:nvPr/>
          </p:nvSpPr>
          <p:spPr>
            <a:xfrm>
              <a:off x="4779033" y="1712343"/>
              <a:ext cx="1052423" cy="5607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ActorRef</a:t>
              </a:r>
              <a:endParaRPr lang="en-US" dirty="0"/>
            </a:p>
          </p:txBody>
        </p:sp>
      </p:grpSp>
      <p:pic>
        <p:nvPicPr>
          <p:cNvPr id="20" name="Picture 19">
            <a:extLst>
              <a:ext uri="{FF2B5EF4-FFF2-40B4-BE49-F238E27FC236}">
                <a16:creationId xmlns:a16="http://schemas.microsoft.com/office/drawing/2014/main" id="{DEA012AC-9747-1041-9B75-E95DF9F3F089}"/>
              </a:ext>
            </a:extLst>
          </p:cNvPr>
          <p:cNvPicPr>
            <a:picLocks noChangeAspect="1"/>
          </p:cNvPicPr>
          <p:nvPr/>
        </p:nvPicPr>
        <p:blipFill>
          <a:blip r:embed="rId3"/>
          <a:stretch>
            <a:fillRect/>
          </a:stretch>
        </p:blipFill>
        <p:spPr>
          <a:xfrm>
            <a:off x="1807028" y="1807027"/>
            <a:ext cx="721179" cy="721179"/>
          </a:xfrm>
          <a:prstGeom prst="rect">
            <a:avLst/>
          </a:prstGeom>
        </p:spPr>
      </p:pic>
      <p:cxnSp>
        <p:nvCxnSpPr>
          <p:cNvPr id="22" name="Straight Arrow Connector 21">
            <a:extLst>
              <a:ext uri="{FF2B5EF4-FFF2-40B4-BE49-F238E27FC236}">
                <a16:creationId xmlns:a16="http://schemas.microsoft.com/office/drawing/2014/main" id="{37D5F6E5-0610-BF47-B5A6-B31BCCA5D9D9}"/>
              </a:ext>
            </a:extLst>
          </p:cNvPr>
          <p:cNvCxnSpPr>
            <a:cxnSpLocks/>
            <a:endCxn id="9" idx="1"/>
          </p:cNvCxnSpPr>
          <p:nvPr/>
        </p:nvCxnSpPr>
        <p:spPr>
          <a:xfrm>
            <a:off x="2769079" y="1992702"/>
            <a:ext cx="200995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0366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E979DA9-A255-B444-AEFF-1825EB2BED41}"/>
              </a:ext>
            </a:extLst>
          </p:cNvPr>
          <p:cNvGrpSpPr/>
          <p:nvPr/>
        </p:nvGrpSpPr>
        <p:grpSpPr>
          <a:xfrm>
            <a:off x="4304581" y="1712343"/>
            <a:ext cx="3053751" cy="3937959"/>
            <a:chOff x="4304581" y="1712343"/>
            <a:chExt cx="3053751" cy="3937959"/>
          </a:xfrm>
        </p:grpSpPr>
        <p:sp>
          <p:nvSpPr>
            <p:cNvPr id="5" name="Rounded Rectangle 4">
              <a:extLst>
                <a:ext uri="{FF2B5EF4-FFF2-40B4-BE49-F238E27FC236}">
                  <a16:creationId xmlns:a16="http://schemas.microsoft.com/office/drawing/2014/main" id="{94BA9909-DE30-CE40-83F5-2C269E1C54EB}"/>
                </a:ext>
              </a:extLst>
            </p:cNvPr>
            <p:cNvSpPr/>
            <p:nvPr/>
          </p:nvSpPr>
          <p:spPr>
            <a:xfrm>
              <a:off x="4304581" y="1992702"/>
              <a:ext cx="3053751" cy="3657600"/>
            </a:xfrm>
            <a:prstGeom prst="roundRect">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1C53EEA5-6573-0C43-82ED-8AF32455E6AD}"/>
                </a:ext>
              </a:extLst>
            </p:cNvPr>
            <p:cNvSpPr/>
            <p:nvPr/>
          </p:nvSpPr>
          <p:spPr>
            <a:xfrm>
              <a:off x="5060829" y="4729602"/>
              <a:ext cx="1052423" cy="5607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Actor Instance</a:t>
              </a:r>
            </a:p>
          </p:txBody>
        </p:sp>
        <p:sp>
          <p:nvSpPr>
            <p:cNvPr id="7" name="Rounded Rectangle 6">
              <a:extLst>
                <a:ext uri="{FF2B5EF4-FFF2-40B4-BE49-F238E27FC236}">
                  <a16:creationId xmlns:a16="http://schemas.microsoft.com/office/drawing/2014/main" id="{DEAB218E-A43D-A44A-8EED-498ADC50A1A7}"/>
                </a:ext>
              </a:extLst>
            </p:cNvPr>
            <p:cNvSpPr/>
            <p:nvPr/>
          </p:nvSpPr>
          <p:spPr>
            <a:xfrm>
              <a:off x="5043577" y="3724453"/>
              <a:ext cx="1052423" cy="5607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Mailbox</a:t>
              </a:r>
            </a:p>
          </p:txBody>
        </p:sp>
        <p:sp>
          <p:nvSpPr>
            <p:cNvPr id="8" name="Rounded Rectangle 7">
              <a:extLst>
                <a:ext uri="{FF2B5EF4-FFF2-40B4-BE49-F238E27FC236}">
                  <a16:creationId xmlns:a16="http://schemas.microsoft.com/office/drawing/2014/main" id="{591AF1D6-B612-FB48-ACF8-693A1D9C56E5}"/>
                </a:ext>
              </a:extLst>
            </p:cNvPr>
            <p:cNvSpPr/>
            <p:nvPr/>
          </p:nvSpPr>
          <p:spPr>
            <a:xfrm>
              <a:off x="4994147" y="2626743"/>
              <a:ext cx="1319843" cy="5607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Dispatcher</a:t>
              </a:r>
            </a:p>
          </p:txBody>
        </p:sp>
        <p:sp>
          <p:nvSpPr>
            <p:cNvPr id="9" name="Rounded Rectangle 8">
              <a:extLst>
                <a:ext uri="{FF2B5EF4-FFF2-40B4-BE49-F238E27FC236}">
                  <a16:creationId xmlns:a16="http://schemas.microsoft.com/office/drawing/2014/main" id="{79388CCA-1CF2-C148-A966-CC082FD1710D}"/>
                </a:ext>
              </a:extLst>
            </p:cNvPr>
            <p:cNvSpPr/>
            <p:nvPr/>
          </p:nvSpPr>
          <p:spPr>
            <a:xfrm>
              <a:off x="4779033" y="1712343"/>
              <a:ext cx="1052423" cy="5607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ActorRef</a:t>
              </a:r>
              <a:endParaRPr lang="en-US" dirty="0"/>
            </a:p>
          </p:txBody>
        </p:sp>
      </p:grpSp>
      <p:pic>
        <p:nvPicPr>
          <p:cNvPr id="10" name="Picture 9">
            <a:extLst>
              <a:ext uri="{FF2B5EF4-FFF2-40B4-BE49-F238E27FC236}">
                <a16:creationId xmlns:a16="http://schemas.microsoft.com/office/drawing/2014/main" id="{882D104F-DDA7-4643-8D97-DF6E2A37AD97}"/>
              </a:ext>
            </a:extLst>
          </p:cNvPr>
          <p:cNvPicPr>
            <a:picLocks noChangeAspect="1"/>
          </p:cNvPicPr>
          <p:nvPr/>
        </p:nvPicPr>
        <p:blipFill>
          <a:blip r:embed="rId3"/>
          <a:stretch>
            <a:fillRect/>
          </a:stretch>
        </p:blipFill>
        <p:spPr>
          <a:xfrm>
            <a:off x="1807028" y="1807027"/>
            <a:ext cx="721179" cy="721179"/>
          </a:xfrm>
          <a:prstGeom prst="rect">
            <a:avLst/>
          </a:prstGeom>
        </p:spPr>
      </p:pic>
      <p:cxnSp>
        <p:nvCxnSpPr>
          <p:cNvPr id="11" name="Straight Arrow Connector 10">
            <a:extLst>
              <a:ext uri="{FF2B5EF4-FFF2-40B4-BE49-F238E27FC236}">
                <a16:creationId xmlns:a16="http://schemas.microsoft.com/office/drawing/2014/main" id="{6DA6E900-3119-DC41-A265-0734A3687679}"/>
              </a:ext>
            </a:extLst>
          </p:cNvPr>
          <p:cNvCxnSpPr>
            <a:cxnSpLocks/>
            <a:endCxn id="9" idx="1"/>
          </p:cNvCxnSpPr>
          <p:nvPr/>
        </p:nvCxnSpPr>
        <p:spPr>
          <a:xfrm>
            <a:off x="2769079" y="1992702"/>
            <a:ext cx="200995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DF7F930-BE5F-8840-80AE-DE2AF7BF196D}"/>
              </a:ext>
            </a:extLst>
          </p:cNvPr>
          <p:cNvCxnSpPr/>
          <p:nvPr/>
        </p:nvCxnSpPr>
        <p:spPr>
          <a:xfrm>
            <a:off x="5427785" y="2273060"/>
            <a:ext cx="0" cy="341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B9C2B2A-40FB-7144-828E-2EAFF9416900}"/>
              </a:ext>
            </a:extLst>
          </p:cNvPr>
          <p:cNvCxnSpPr>
            <a:stCxn id="8" idx="2"/>
          </p:cNvCxnSpPr>
          <p:nvPr/>
        </p:nvCxnSpPr>
        <p:spPr>
          <a:xfrm flipH="1">
            <a:off x="5654068" y="3187460"/>
            <a:ext cx="1" cy="522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4F0AA04-1582-4547-AFE1-529AD53596CD}"/>
              </a:ext>
            </a:extLst>
          </p:cNvPr>
          <p:cNvCxnSpPr>
            <a:stCxn id="7" idx="2"/>
            <a:endCxn id="6" idx="0"/>
          </p:cNvCxnSpPr>
          <p:nvPr/>
        </p:nvCxnSpPr>
        <p:spPr>
          <a:xfrm>
            <a:off x="5569789" y="4285170"/>
            <a:ext cx="17252" cy="444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1E33D84-AB6A-544B-9B55-DF8B228BE770}"/>
              </a:ext>
            </a:extLst>
          </p:cNvPr>
          <p:cNvSpPr txBox="1"/>
          <p:nvPr/>
        </p:nvSpPr>
        <p:spPr>
          <a:xfrm>
            <a:off x="5654068" y="4360269"/>
            <a:ext cx="796436" cy="369332"/>
          </a:xfrm>
          <a:prstGeom prst="rect">
            <a:avLst/>
          </a:prstGeom>
          <a:noFill/>
        </p:spPr>
        <p:txBody>
          <a:bodyPr wrap="none" rtlCol="0">
            <a:spAutoFit/>
          </a:bodyPr>
          <a:lstStyle/>
          <a:p>
            <a:r>
              <a:rPr lang="en-US" dirty="0"/>
              <a:t>Invoke</a:t>
            </a:r>
          </a:p>
        </p:txBody>
      </p:sp>
      <p:sp>
        <p:nvSpPr>
          <p:cNvPr id="24" name="Frame 23">
            <a:extLst>
              <a:ext uri="{FF2B5EF4-FFF2-40B4-BE49-F238E27FC236}">
                <a16:creationId xmlns:a16="http://schemas.microsoft.com/office/drawing/2014/main" id="{70A60725-F542-2640-980A-86003686883C}"/>
              </a:ext>
            </a:extLst>
          </p:cNvPr>
          <p:cNvSpPr/>
          <p:nvPr/>
        </p:nvSpPr>
        <p:spPr>
          <a:xfrm>
            <a:off x="6313990" y="3821502"/>
            <a:ext cx="2482538" cy="379887"/>
          </a:xfrm>
          <a:prstGeom prst="fram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5" name="Picture 24">
            <a:extLst>
              <a:ext uri="{FF2B5EF4-FFF2-40B4-BE49-F238E27FC236}">
                <a16:creationId xmlns:a16="http://schemas.microsoft.com/office/drawing/2014/main" id="{01409BAB-C58A-4041-8503-3F58B804121B}"/>
              </a:ext>
            </a:extLst>
          </p:cNvPr>
          <p:cNvPicPr>
            <a:picLocks noChangeAspect="1"/>
          </p:cNvPicPr>
          <p:nvPr/>
        </p:nvPicPr>
        <p:blipFill>
          <a:blip r:embed="rId3"/>
          <a:stretch>
            <a:fillRect/>
          </a:stretch>
        </p:blipFill>
        <p:spPr>
          <a:xfrm>
            <a:off x="6369816" y="3844039"/>
            <a:ext cx="357350" cy="357350"/>
          </a:xfrm>
          <a:prstGeom prst="rect">
            <a:avLst/>
          </a:prstGeom>
        </p:spPr>
      </p:pic>
      <p:grpSp>
        <p:nvGrpSpPr>
          <p:cNvPr id="29" name="Group 28">
            <a:extLst>
              <a:ext uri="{FF2B5EF4-FFF2-40B4-BE49-F238E27FC236}">
                <a16:creationId xmlns:a16="http://schemas.microsoft.com/office/drawing/2014/main" id="{D35DF44E-1F6A-C444-AD63-7B29F6B3B2D6}"/>
              </a:ext>
            </a:extLst>
          </p:cNvPr>
          <p:cNvGrpSpPr/>
          <p:nvPr/>
        </p:nvGrpSpPr>
        <p:grpSpPr>
          <a:xfrm>
            <a:off x="6176240" y="3176511"/>
            <a:ext cx="1349488" cy="644990"/>
            <a:chOff x="6176240" y="3176511"/>
            <a:chExt cx="1349488" cy="644990"/>
          </a:xfrm>
        </p:grpSpPr>
        <p:cxnSp>
          <p:nvCxnSpPr>
            <p:cNvPr id="26" name="Straight Arrow Connector 25">
              <a:extLst>
                <a:ext uri="{FF2B5EF4-FFF2-40B4-BE49-F238E27FC236}">
                  <a16:creationId xmlns:a16="http://schemas.microsoft.com/office/drawing/2014/main" id="{1446BA6F-10EC-CB47-9989-5F8E4E9DA070}"/>
                </a:ext>
              </a:extLst>
            </p:cNvPr>
            <p:cNvCxnSpPr>
              <a:cxnSpLocks/>
            </p:cNvCxnSpPr>
            <p:nvPr/>
          </p:nvCxnSpPr>
          <p:spPr>
            <a:xfrm>
              <a:off x="6176240" y="3176511"/>
              <a:ext cx="550926" cy="644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4E4ED17-03D2-2D4C-9ECF-591C16804C91}"/>
                </a:ext>
              </a:extLst>
            </p:cNvPr>
            <p:cNvSpPr txBox="1"/>
            <p:nvPr/>
          </p:nvSpPr>
          <p:spPr>
            <a:xfrm>
              <a:off x="6510707" y="3267504"/>
              <a:ext cx="1015021" cy="369332"/>
            </a:xfrm>
            <a:prstGeom prst="rect">
              <a:avLst/>
            </a:prstGeom>
            <a:noFill/>
          </p:spPr>
          <p:txBody>
            <a:bodyPr wrap="none" rtlCol="0">
              <a:spAutoFit/>
            </a:bodyPr>
            <a:lstStyle/>
            <a:p>
              <a:r>
                <a:rPr lang="en-US" altLang="zh-Hans" dirty="0" err="1"/>
                <a:t>Enqueue</a:t>
              </a:r>
              <a:endParaRPr lang="en-US" dirty="0"/>
            </a:p>
          </p:txBody>
        </p:sp>
      </p:grpSp>
    </p:spTree>
    <p:extLst>
      <p:ext uri="{BB962C8B-B14F-4D97-AF65-F5344CB8AC3E}">
        <p14:creationId xmlns:p14="http://schemas.microsoft.com/office/powerpoint/2010/main" val="4211655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0.08021 -4.07407E-6 L -0.07956 0.14399 " pathEditMode="relative" ptsTypes="AA">
                                      <p:cBhvr>
                                        <p:cTn id="30" dur="2000" fill="hold"/>
                                        <p:tgtEl>
                                          <p:spTgt spid="2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2B9E-03AF-FB46-BA78-E67B0292907D}"/>
              </a:ext>
            </a:extLst>
          </p:cNvPr>
          <p:cNvSpPr>
            <a:spLocks noGrp="1"/>
          </p:cNvSpPr>
          <p:nvPr>
            <p:ph type="title"/>
          </p:nvPr>
        </p:nvSpPr>
        <p:spPr/>
        <p:txBody>
          <a:bodyPr/>
          <a:lstStyle/>
          <a:p>
            <a:r>
              <a:rPr lang="en-US" dirty="0"/>
              <a:t>Actor System</a:t>
            </a:r>
          </a:p>
        </p:txBody>
      </p:sp>
      <p:sp>
        <p:nvSpPr>
          <p:cNvPr id="3" name="Content Placeholder 2">
            <a:extLst>
              <a:ext uri="{FF2B5EF4-FFF2-40B4-BE49-F238E27FC236}">
                <a16:creationId xmlns:a16="http://schemas.microsoft.com/office/drawing/2014/main" id="{A22FF532-16D4-C24C-80CB-328471E3AB33}"/>
              </a:ext>
            </a:extLst>
          </p:cNvPr>
          <p:cNvSpPr>
            <a:spLocks noGrp="1"/>
          </p:cNvSpPr>
          <p:nvPr>
            <p:ph idx="1"/>
          </p:nvPr>
        </p:nvSpPr>
        <p:spPr/>
        <p:txBody>
          <a:bodyPr/>
          <a:lstStyle/>
          <a:p>
            <a:r>
              <a:rPr lang="en-US" dirty="0"/>
              <a:t>Heavyweight process </a:t>
            </a:r>
          </a:p>
          <a:p>
            <a:r>
              <a:rPr lang="en-US" dirty="0"/>
              <a:t>Root on actors structure</a:t>
            </a:r>
          </a:p>
          <a:p>
            <a:r>
              <a:rPr lang="en-US" dirty="0"/>
              <a:t>Managing shared facilities</a:t>
            </a:r>
          </a:p>
          <a:p>
            <a:pPr lvl="1"/>
            <a:r>
              <a:rPr lang="en-US" dirty="0"/>
              <a:t>Scheduling services</a:t>
            </a:r>
          </a:p>
          <a:p>
            <a:pPr lvl="1"/>
            <a:r>
              <a:rPr lang="en-US" dirty="0"/>
              <a:t>Configuration</a:t>
            </a:r>
          </a:p>
          <a:p>
            <a:pPr lvl="1"/>
            <a:r>
              <a:rPr lang="en-US" dirty="0"/>
              <a:t>Logging</a:t>
            </a:r>
          </a:p>
          <a:p>
            <a:endParaRPr lang="en-US" dirty="0"/>
          </a:p>
        </p:txBody>
      </p:sp>
    </p:spTree>
    <p:extLst>
      <p:ext uri="{BB962C8B-B14F-4D97-AF65-F5344CB8AC3E}">
        <p14:creationId xmlns:p14="http://schemas.microsoft.com/office/powerpoint/2010/main" val="1376207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00046-4C23-0A42-B736-1B4ABE522007}"/>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4A17C7DB-259B-094F-9FE6-834CB6DFE05F}"/>
              </a:ext>
            </a:extLst>
          </p:cNvPr>
          <p:cNvPicPr>
            <a:picLocks noChangeAspect="1"/>
          </p:cNvPicPr>
          <p:nvPr/>
        </p:nvPicPr>
        <p:blipFill>
          <a:blip r:embed="rId3"/>
          <a:stretch>
            <a:fillRect/>
          </a:stretch>
        </p:blipFill>
        <p:spPr>
          <a:xfrm>
            <a:off x="2330450" y="831850"/>
            <a:ext cx="7640864" cy="5270006"/>
          </a:xfrm>
          <a:prstGeom prst="rect">
            <a:avLst/>
          </a:prstGeom>
        </p:spPr>
      </p:pic>
      <p:sp>
        <p:nvSpPr>
          <p:cNvPr id="5" name="Rectangle 4">
            <a:extLst>
              <a:ext uri="{FF2B5EF4-FFF2-40B4-BE49-F238E27FC236}">
                <a16:creationId xmlns:a16="http://schemas.microsoft.com/office/drawing/2014/main" id="{A1FDA9AF-1157-A142-916D-0C2661AF49C4}"/>
              </a:ext>
            </a:extLst>
          </p:cNvPr>
          <p:cNvSpPr/>
          <p:nvPr/>
        </p:nvSpPr>
        <p:spPr>
          <a:xfrm>
            <a:off x="4873752" y="5138928"/>
            <a:ext cx="2578608" cy="103803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0F9BDD0-527A-1948-895A-A46EC0889586}"/>
              </a:ext>
            </a:extLst>
          </p:cNvPr>
          <p:cNvSpPr/>
          <p:nvPr/>
        </p:nvSpPr>
        <p:spPr>
          <a:xfrm>
            <a:off x="7613904" y="4349496"/>
            <a:ext cx="2578608" cy="103803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5275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7CAA7-A88C-AB4C-B8E9-909795585A75}"/>
              </a:ext>
            </a:extLst>
          </p:cNvPr>
          <p:cNvSpPr>
            <a:spLocks noGrp="1"/>
          </p:cNvSpPr>
          <p:nvPr>
            <p:ph type="title"/>
          </p:nvPr>
        </p:nvSpPr>
        <p:spPr/>
        <p:txBody>
          <a:bodyPr/>
          <a:lstStyle/>
          <a:p>
            <a:r>
              <a:rPr lang="en-US" dirty="0"/>
              <a:t>Fault Tolerance and Supervisor Strategies</a:t>
            </a:r>
          </a:p>
        </p:txBody>
      </p:sp>
      <p:sp>
        <p:nvSpPr>
          <p:cNvPr id="3" name="Content Placeholder 2">
            <a:extLst>
              <a:ext uri="{FF2B5EF4-FFF2-40B4-BE49-F238E27FC236}">
                <a16:creationId xmlns:a16="http://schemas.microsoft.com/office/drawing/2014/main" id="{B9991BD1-7ECC-454C-BC50-52AE99F5D109}"/>
              </a:ext>
            </a:extLst>
          </p:cNvPr>
          <p:cNvSpPr>
            <a:spLocks noGrp="1"/>
          </p:cNvSpPr>
          <p:nvPr>
            <p:ph idx="1"/>
          </p:nvPr>
        </p:nvSpPr>
        <p:spPr>
          <a:xfrm>
            <a:off x="838200" y="1825625"/>
            <a:ext cx="4596442" cy="4351338"/>
          </a:xfrm>
        </p:spPr>
        <p:txBody>
          <a:bodyPr/>
          <a:lstStyle/>
          <a:p>
            <a:r>
              <a:rPr lang="en-US" dirty="0"/>
              <a:t>Actors form hierarchies</a:t>
            </a:r>
          </a:p>
          <a:p>
            <a:r>
              <a:rPr lang="en-US" dirty="0"/>
              <a:t>Actors need to be created and destroyed</a:t>
            </a:r>
          </a:p>
          <a:p>
            <a:r>
              <a:rPr lang="en-US" dirty="0"/>
              <a:t>Fault handling is done via supervision hierarchies</a:t>
            </a:r>
          </a:p>
          <a:p>
            <a:pPr lvl="1"/>
            <a:r>
              <a:rPr lang="en-US" dirty="0"/>
              <a:t>Parent actor supervises children actors</a:t>
            </a:r>
          </a:p>
        </p:txBody>
      </p:sp>
      <p:pic>
        <p:nvPicPr>
          <p:cNvPr id="4" name="Picture 3">
            <a:extLst>
              <a:ext uri="{FF2B5EF4-FFF2-40B4-BE49-F238E27FC236}">
                <a16:creationId xmlns:a16="http://schemas.microsoft.com/office/drawing/2014/main" id="{1C5E5DF1-9F29-CD4D-851A-FD860D430F5E}"/>
              </a:ext>
            </a:extLst>
          </p:cNvPr>
          <p:cNvPicPr>
            <a:picLocks noChangeAspect="1"/>
          </p:cNvPicPr>
          <p:nvPr/>
        </p:nvPicPr>
        <p:blipFill>
          <a:blip r:embed="rId2"/>
          <a:stretch>
            <a:fillRect/>
          </a:stretch>
        </p:blipFill>
        <p:spPr>
          <a:xfrm>
            <a:off x="6096000" y="1247208"/>
            <a:ext cx="5762394" cy="5508171"/>
          </a:xfrm>
          <a:prstGeom prst="rect">
            <a:avLst/>
          </a:prstGeom>
        </p:spPr>
      </p:pic>
    </p:spTree>
    <p:extLst>
      <p:ext uri="{BB962C8B-B14F-4D97-AF65-F5344CB8AC3E}">
        <p14:creationId xmlns:p14="http://schemas.microsoft.com/office/powerpoint/2010/main" val="2961261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6192A-E144-FE48-A5B9-005AB1273C80}"/>
              </a:ext>
            </a:extLst>
          </p:cNvPr>
          <p:cNvSpPr>
            <a:spLocks noGrp="1"/>
          </p:cNvSpPr>
          <p:nvPr>
            <p:ph type="title"/>
          </p:nvPr>
        </p:nvSpPr>
        <p:spPr/>
        <p:txBody>
          <a:bodyPr/>
          <a:lstStyle/>
          <a:p>
            <a:r>
              <a:rPr lang="en-US" dirty="0"/>
              <a:t>Fault Handling</a:t>
            </a:r>
          </a:p>
        </p:txBody>
      </p:sp>
      <p:sp>
        <p:nvSpPr>
          <p:cNvPr id="3" name="Content Placeholder 2">
            <a:extLst>
              <a:ext uri="{FF2B5EF4-FFF2-40B4-BE49-F238E27FC236}">
                <a16:creationId xmlns:a16="http://schemas.microsoft.com/office/drawing/2014/main" id="{BDFFB03B-9D53-DE46-A951-4176C780B24A}"/>
              </a:ext>
            </a:extLst>
          </p:cNvPr>
          <p:cNvSpPr>
            <a:spLocks noGrp="1"/>
          </p:cNvSpPr>
          <p:nvPr>
            <p:ph idx="1"/>
          </p:nvPr>
        </p:nvSpPr>
        <p:spPr>
          <a:xfrm>
            <a:off x="838200" y="1825625"/>
            <a:ext cx="4941498" cy="4351338"/>
          </a:xfrm>
        </p:spPr>
        <p:txBody>
          <a:bodyPr/>
          <a:lstStyle/>
          <a:p>
            <a:r>
              <a:rPr lang="en-US" dirty="0"/>
              <a:t>When a failure happens, parent can</a:t>
            </a:r>
          </a:p>
          <a:p>
            <a:pPr lvl="1"/>
            <a:r>
              <a:rPr lang="en-US" dirty="0"/>
              <a:t>Resume child</a:t>
            </a:r>
          </a:p>
          <a:p>
            <a:pPr lvl="1"/>
            <a:r>
              <a:rPr lang="en-US" dirty="0"/>
              <a:t>Restart child</a:t>
            </a:r>
          </a:p>
          <a:p>
            <a:pPr lvl="1"/>
            <a:r>
              <a:rPr lang="en-US" dirty="0"/>
              <a:t>Stop child permanently</a:t>
            </a:r>
          </a:p>
          <a:p>
            <a:pPr lvl="1"/>
            <a:r>
              <a:rPr lang="en-US" dirty="0"/>
              <a:t>Escalate</a:t>
            </a:r>
          </a:p>
        </p:txBody>
      </p:sp>
      <p:pic>
        <p:nvPicPr>
          <p:cNvPr id="4" name="Picture 3">
            <a:extLst>
              <a:ext uri="{FF2B5EF4-FFF2-40B4-BE49-F238E27FC236}">
                <a16:creationId xmlns:a16="http://schemas.microsoft.com/office/drawing/2014/main" id="{3B416E71-D3A6-E54D-9EDD-A6C1F6831E4E}"/>
              </a:ext>
            </a:extLst>
          </p:cNvPr>
          <p:cNvPicPr>
            <a:picLocks noChangeAspect="1"/>
          </p:cNvPicPr>
          <p:nvPr/>
        </p:nvPicPr>
        <p:blipFill>
          <a:blip r:embed="rId2"/>
          <a:stretch>
            <a:fillRect/>
          </a:stretch>
        </p:blipFill>
        <p:spPr>
          <a:xfrm>
            <a:off x="6096000" y="1247208"/>
            <a:ext cx="5762394" cy="5508171"/>
          </a:xfrm>
          <a:prstGeom prst="rect">
            <a:avLst/>
          </a:prstGeom>
        </p:spPr>
      </p:pic>
    </p:spTree>
    <p:extLst>
      <p:ext uri="{BB962C8B-B14F-4D97-AF65-F5344CB8AC3E}">
        <p14:creationId xmlns:p14="http://schemas.microsoft.com/office/powerpoint/2010/main" val="4089951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1510</TotalTime>
  <Words>421</Words>
  <Application>Microsoft Macintosh PowerPoint</Application>
  <PresentationFormat>Widescreen</PresentationFormat>
  <Paragraphs>79</Paragraphs>
  <Slides>14</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等线</vt:lpstr>
      <vt:lpstr>等线 Light</vt:lpstr>
      <vt:lpstr>Arial</vt:lpstr>
      <vt:lpstr>Calibri</vt:lpstr>
      <vt:lpstr>Calibri Light</vt:lpstr>
      <vt:lpstr>Office Theme</vt:lpstr>
      <vt:lpstr>Akka Actor</vt:lpstr>
      <vt:lpstr>Actor Model</vt:lpstr>
      <vt:lpstr>PowerPoint Presentation</vt:lpstr>
      <vt:lpstr>Actor Components</vt:lpstr>
      <vt:lpstr>PowerPoint Presentation</vt:lpstr>
      <vt:lpstr>Actor System</vt:lpstr>
      <vt:lpstr>PowerPoint Presentation</vt:lpstr>
      <vt:lpstr>Fault Tolerance and Supervisor Strategies</vt:lpstr>
      <vt:lpstr>Fault Handling</vt:lpstr>
      <vt:lpstr>Supervision Strategies</vt:lpstr>
      <vt:lpstr>Default strategy </vt:lpstr>
      <vt:lpstr>Akka Actor Routing</vt:lpstr>
      <vt:lpstr>Best Practices</vt:lpstr>
      <vt:lpstr>Reference</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Akka Actor</dc:title>
  <dc:creator>Dailin Liu</dc:creator>
  <cp:lastModifiedBy>Dailin Liu</cp:lastModifiedBy>
  <cp:revision>28</cp:revision>
  <dcterms:created xsi:type="dcterms:W3CDTF">2018-03-25T22:13:53Z</dcterms:created>
  <dcterms:modified xsi:type="dcterms:W3CDTF">2018-04-09T22:59:02Z</dcterms:modified>
</cp:coreProperties>
</file>