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735DE-D0E6-C64E-64A5-176BBE9854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A15CC3B-2D96-0D72-0394-D70E36741D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615ABFE-A05C-481A-4FDD-ACC022A63039}"/>
              </a:ext>
            </a:extLst>
          </p:cNvPr>
          <p:cNvSpPr>
            <a:spLocks noGrp="1"/>
          </p:cNvSpPr>
          <p:nvPr>
            <p:ph type="dt" sz="half" idx="10"/>
          </p:nvPr>
        </p:nvSpPr>
        <p:spPr/>
        <p:txBody>
          <a:bodyPr/>
          <a:lstStyle/>
          <a:p>
            <a:fld id="{F03B23B0-EB65-4F52-B1CA-94847DD56B91}" type="datetimeFigureOut">
              <a:rPr lang="en-IN" smtClean="0"/>
              <a:t>18-04-2024</a:t>
            </a:fld>
            <a:endParaRPr lang="en-IN"/>
          </a:p>
        </p:txBody>
      </p:sp>
      <p:sp>
        <p:nvSpPr>
          <p:cNvPr id="5" name="Footer Placeholder 4">
            <a:extLst>
              <a:ext uri="{FF2B5EF4-FFF2-40B4-BE49-F238E27FC236}">
                <a16:creationId xmlns:a16="http://schemas.microsoft.com/office/drawing/2014/main" id="{7DCB13FA-9C50-519C-74A4-F8BB238AFF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44B7A4-F2C1-4622-E135-A6642F889817}"/>
              </a:ext>
            </a:extLst>
          </p:cNvPr>
          <p:cNvSpPr>
            <a:spLocks noGrp="1"/>
          </p:cNvSpPr>
          <p:nvPr>
            <p:ph type="sldNum" sz="quarter" idx="12"/>
          </p:nvPr>
        </p:nvSpPr>
        <p:spPr/>
        <p:txBody>
          <a:bodyPr/>
          <a:lstStyle/>
          <a:p>
            <a:fld id="{FF44D1E3-4A4F-4A84-AD7A-A44A400AF6F0}" type="slidenum">
              <a:rPr lang="en-IN" smtClean="0"/>
              <a:t>‹#›</a:t>
            </a:fld>
            <a:endParaRPr lang="en-IN"/>
          </a:p>
        </p:txBody>
      </p:sp>
    </p:spTree>
    <p:extLst>
      <p:ext uri="{BB962C8B-B14F-4D97-AF65-F5344CB8AC3E}">
        <p14:creationId xmlns:p14="http://schemas.microsoft.com/office/powerpoint/2010/main" val="1960648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BEA08-F783-2D8E-7EE4-E5AFEE0C50D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925F4F-B4A1-43B3-1D41-E2AEDF6AF3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8D9551-AC8F-11BB-76BC-82B40046473A}"/>
              </a:ext>
            </a:extLst>
          </p:cNvPr>
          <p:cNvSpPr>
            <a:spLocks noGrp="1"/>
          </p:cNvSpPr>
          <p:nvPr>
            <p:ph type="dt" sz="half" idx="10"/>
          </p:nvPr>
        </p:nvSpPr>
        <p:spPr/>
        <p:txBody>
          <a:bodyPr/>
          <a:lstStyle/>
          <a:p>
            <a:fld id="{F03B23B0-EB65-4F52-B1CA-94847DD56B91}" type="datetimeFigureOut">
              <a:rPr lang="en-IN" smtClean="0"/>
              <a:t>18-04-2024</a:t>
            </a:fld>
            <a:endParaRPr lang="en-IN"/>
          </a:p>
        </p:txBody>
      </p:sp>
      <p:sp>
        <p:nvSpPr>
          <p:cNvPr id="5" name="Footer Placeholder 4">
            <a:extLst>
              <a:ext uri="{FF2B5EF4-FFF2-40B4-BE49-F238E27FC236}">
                <a16:creationId xmlns:a16="http://schemas.microsoft.com/office/drawing/2014/main" id="{10067F54-E9D5-EA87-64B6-1C9D31FF5D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5BB907-5AFA-5A85-ADFF-78F8182FEBE0}"/>
              </a:ext>
            </a:extLst>
          </p:cNvPr>
          <p:cNvSpPr>
            <a:spLocks noGrp="1"/>
          </p:cNvSpPr>
          <p:nvPr>
            <p:ph type="sldNum" sz="quarter" idx="12"/>
          </p:nvPr>
        </p:nvSpPr>
        <p:spPr/>
        <p:txBody>
          <a:bodyPr/>
          <a:lstStyle/>
          <a:p>
            <a:fld id="{FF44D1E3-4A4F-4A84-AD7A-A44A400AF6F0}" type="slidenum">
              <a:rPr lang="en-IN" smtClean="0"/>
              <a:t>‹#›</a:t>
            </a:fld>
            <a:endParaRPr lang="en-IN"/>
          </a:p>
        </p:txBody>
      </p:sp>
    </p:spTree>
    <p:extLst>
      <p:ext uri="{BB962C8B-B14F-4D97-AF65-F5344CB8AC3E}">
        <p14:creationId xmlns:p14="http://schemas.microsoft.com/office/powerpoint/2010/main" val="108029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B5C6F6-B94B-751E-7F71-BD11CBC40E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EFB602-4CD2-D58A-AECE-E753B25390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B9A00F-6207-2F1F-8781-FA9E69430731}"/>
              </a:ext>
            </a:extLst>
          </p:cNvPr>
          <p:cNvSpPr>
            <a:spLocks noGrp="1"/>
          </p:cNvSpPr>
          <p:nvPr>
            <p:ph type="dt" sz="half" idx="10"/>
          </p:nvPr>
        </p:nvSpPr>
        <p:spPr/>
        <p:txBody>
          <a:bodyPr/>
          <a:lstStyle/>
          <a:p>
            <a:fld id="{F03B23B0-EB65-4F52-B1CA-94847DD56B91}" type="datetimeFigureOut">
              <a:rPr lang="en-IN" smtClean="0"/>
              <a:t>18-04-2024</a:t>
            </a:fld>
            <a:endParaRPr lang="en-IN"/>
          </a:p>
        </p:txBody>
      </p:sp>
      <p:sp>
        <p:nvSpPr>
          <p:cNvPr id="5" name="Footer Placeholder 4">
            <a:extLst>
              <a:ext uri="{FF2B5EF4-FFF2-40B4-BE49-F238E27FC236}">
                <a16:creationId xmlns:a16="http://schemas.microsoft.com/office/drawing/2014/main" id="{5F346F00-0E2A-280B-CBB8-694415C39A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762CAC-5073-7097-3E99-1841B2A2A404}"/>
              </a:ext>
            </a:extLst>
          </p:cNvPr>
          <p:cNvSpPr>
            <a:spLocks noGrp="1"/>
          </p:cNvSpPr>
          <p:nvPr>
            <p:ph type="sldNum" sz="quarter" idx="12"/>
          </p:nvPr>
        </p:nvSpPr>
        <p:spPr/>
        <p:txBody>
          <a:bodyPr/>
          <a:lstStyle/>
          <a:p>
            <a:fld id="{FF44D1E3-4A4F-4A84-AD7A-A44A400AF6F0}" type="slidenum">
              <a:rPr lang="en-IN" smtClean="0"/>
              <a:t>‹#›</a:t>
            </a:fld>
            <a:endParaRPr lang="en-IN"/>
          </a:p>
        </p:txBody>
      </p:sp>
    </p:spTree>
    <p:extLst>
      <p:ext uri="{BB962C8B-B14F-4D97-AF65-F5344CB8AC3E}">
        <p14:creationId xmlns:p14="http://schemas.microsoft.com/office/powerpoint/2010/main" val="700335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AF079-4CF7-EA95-452C-4549C3B1E9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1D62E0-4AD7-955C-7313-D0D059DDBA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D9E37C-DAE7-2778-ACE8-BA86983DBEF3}"/>
              </a:ext>
            </a:extLst>
          </p:cNvPr>
          <p:cNvSpPr>
            <a:spLocks noGrp="1"/>
          </p:cNvSpPr>
          <p:nvPr>
            <p:ph type="dt" sz="half" idx="10"/>
          </p:nvPr>
        </p:nvSpPr>
        <p:spPr/>
        <p:txBody>
          <a:bodyPr/>
          <a:lstStyle/>
          <a:p>
            <a:fld id="{F03B23B0-EB65-4F52-B1CA-94847DD56B91}" type="datetimeFigureOut">
              <a:rPr lang="en-IN" smtClean="0"/>
              <a:t>18-04-2024</a:t>
            </a:fld>
            <a:endParaRPr lang="en-IN"/>
          </a:p>
        </p:txBody>
      </p:sp>
      <p:sp>
        <p:nvSpPr>
          <p:cNvPr id="5" name="Footer Placeholder 4">
            <a:extLst>
              <a:ext uri="{FF2B5EF4-FFF2-40B4-BE49-F238E27FC236}">
                <a16:creationId xmlns:a16="http://schemas.microsoft.com/office/drawing/2014/main" id="{FA280A82-B2D1-E088-1B07-0E53A75A3A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F8BED8-C3B5-9232-1241-FB6B8E8B5C0E}"/>
              </a:ext>
            </a:extLst>
          </p:cNvPr>
          <p:cNvSpPr>
            <a:spLocks noGrp="1"/>
          </p:cNvSpPr>
          <p:nvPr>
            <p:ph type="sldNum" sz="quarter" idx="12"/>
          </p:nvPr>
        </p:nvSpPr>
        <p:spPr/>
        <p:txBody>
          <a:bodyPr/>
          <a:lstStyle/>
          <a:p>
            <a:fld id="{FF44D1E3-4A4F-4A84-AD7A-A44A400AF6F0}" type="slidenum">
              <a:rPr lang="en-IN" smtClean="0"/>
              <a:t>‹#›</a:t>
            </a:fld>
            <a:endParaRPr lang="en-IN"/>
          </a:p>
        </p:txBody>
      </p:sp>
    </p:spTree>
    <p:extLst>
      <p:ext uri="{BB962C8B-B14F-4D97-AF65-F5344CB8AC3E}">
        <p14:creationId xmlns:p14="http://schemas.microsoft.com/office/powerpoint/2010/main" val="1333375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18E81-352A-3390-71E4-8D762FECAC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1E41F0D-A05F-7466-6B8B-1E6321A09F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362247-9B0E-39A5-ED41-6B70C9804DE2}"/>
              </a:ext>
            </a:extLst>
          </p:cNvPr>
          <p:cNvSpPr>
            <a:spLocks noGrp="1"/>
          </p:cNvSpPr>
          <p:nvPr>
            <p:ph type="dt" sz="half" idx="10"/>
          </p:nvPr>
        </p:nvSpPr>
        <p:spPr/>
        <p:txBody>
          <a:bodyPr/>
          <a:lstStyle/>
          <a:p>
            <a:fld id="{F03B23B0-EB65-4F52-B1CA-94847DD56B91}" type="datetimeFigureOut">
              <a:rPr lang="en-IN" smtClean="0"/>
              <a:t>18-04-2024</a:t>
            </a:fld>
            <a:endParaRPr lang="en-IN"/>
          </a:p>
        </p:txBody>
      </p:sp>
      <p:sp>
        <p:nvSpPr>
          <p:cNvPr id="5" name="Footer Placeholder 4">
            <a:extLst>
              <a:ext uri="{FF2B5EF4-FFF2-40B4-BE49-F238E27FC236}">
                <a16:creationId xmlns:a16="http://schemas.microsoft.com/office/drawing/2014/main" id="{5166A7D3-6385-7AFB-1558-EF5F3860F2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C32182-5576-D4C3-BADB-3624C4015ACC}"/>
              </a:ext>
            </a:extLst>
          </p:cNvPr>
          <p:cNvSpPr>
            <a:spLocks noGrp="1"/>
          </p:cNvSpPr>
          <p:nvPr>
            <p:ph type="sldNum" sz="quarter" idx="12"/>
          </p:nvPr>
        </p:nvSpPr>
        <p:spPr/>
        <p:txBody>
          <a:bodyPr/>
          <a:lstStyle/>
          <a:p>
            <a:fld id="{FF44D1E3-4A4F-4A84-AD7A-A44A400AF6F0}" type="slidenum">
              <a:rPr lang="en-IN" smtClean="0"/>
              <a:t>‹#›</a:t>
            </a:fld>
            <a:endParaRPr lang="en-IN"/>
          </a:p>
        </p:txBody>
      </p:sp>
    </p:spTree>
    <p:extLst>
      <p:ext uri="{BB962C8B-B14F-4D97-AF65-F5344CB8AC3E}">
        <p14:creationId xmlns:p14="http://schemas.microsoft.com/office/powerpoint/2010/main" val="2888787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31D60-6016-2140-7A3D-DC0DF94B4B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4D0532-7B51-7FCE-20BE-45A68871B0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F6A9D1-F644-D2AC-B4C9-3A33BF03E1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D632073-A718-5C70-47F8-A3F72F637430}"/>
              </a:ext>
            </a:extLst>
          </p:cNvPr>
          <p:cNvSpPr>
            <a:spLocks noGrp="1"/>
          </p:cNvSpPr>
          <p:nvPr>
            <p:ph type="dt" sz="half" idx="10"/>
          </p:nvPr>
        </p:nvSpPr>
        <p:spPr/>
        <p:txBody>
          <a:bodyPr/>
          <a:lstStyle/>
          <a:p>
            <a:fld id="{F03B23B0-EB65-4F52-B1CA-94847DD56B91}" type="datetimeFigureOut">
              <a:rPr lang="en-IN" smtClean="0"/>
              <a:t>18-04-2024</a:t>
            </a:fld>
            <a:endParaRPr lang="en-IN"/>
          </a:p>
        </p:txBody>
      </p:sp>
      <p:sp>
        <p:nvSpPr>
          <p:cNvPr id="6" name="Footer Placeholder 5">
            <a:extLst>
              <a:ext uri="{FF2B5EF4-FFF2-40B4-BE49-F238E27FC236}">
                <a16:creationId xmlns:a16="http://schemas.microsoft.com/office/drawing/2014/main" id="{F43EF451-84DD-08FF-8626-8DA3155304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A23F8E-D8C1-9CCC-A78C-904C48550E1B}"/>
              </a:ext>
            </a:extLst>
          </p:cNvPr>
          <p:cNvSpPr>
            <a:spLocks noGrp="1"/>
          </p:cNvSpPr>
          <p:nvPr>
            <p:ph type="sldNum" sz="quarter" idx="12"/>
          </p:nvPr>
        </p:nvSpPr>
        <p:spPr/>
        <p:txBody>
          <a:bodyPr/>
          <a:lstStyle/>
          <a:p>
            <a:fld id="{FF44D1E3-4A4F-4A84-AD7A-A44A400AF6F0}" type="slidenum">
              <a:rPr lang="en-IN" smtClean="0"/>
              <a:t>‹#›</a:t>
            </a:fld>
            <a:endParaRPr lang="en-IN"/>
          </a:p>
        </p:txBody>
      </p:sp>
    </p:spTree>
    <p:extLst>
      <p:ext uri="{BB962C8B-B14F-4D97-AF65-F5344CB8AC3E}">
        <p14:creationId xmlns:p14="http://schemas.microsoft.com/office/powerpoint/2010/main" val="1432918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D842F-DC9C-FA71-7145-2DE70406A3C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9F0BD2-79DA-1EA7-0A0A-64A02D22F6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C5785D-BDF6-4D7F-1058-5AD1CC27C4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0F014CA-A97C-F1D3-98D0-1D362F4DEC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1F9289-9520-9684-0A32-1279C77E37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780C990-DBD2-6680-2E78-7566611F43BC}"/>
              </a:ext>
            </a:extLst>
          </p:cNvPr>
          <p:cNvSpPr>
            <a:spLocks noGrp="1"/>
          </p:cNvSpPr>
          <p:nvPr>
            <p:ph type="dt" sz="half" idx="10"/>
          </p:nvPr>
        </p:nvSpPr>
        <p:spPr/>
        <p:txBody>
          <a:bodyPr/>
          <a:lstStyle/>
          <a:p>
            <a:fld id="{F03B23B0-EB65-4F52-B1CA-94847DD56B91}" type="datetimeFigureOut">
              <a:rPr lang="en-IN" smtClean="0"/>
              <a:t>18-04-2024</a:t>
            </a:fld>
            <a:endParaRPr lang="en-IN"/>
          </a:p>
        </p:txBody>
      </p:sp>
      <p:sp>
        <p:nvSpPr>
          <p:cNvPr id="8" name="Footer Placeholder 7">
            <a:extLst>
              <a:ext uri="{FF2B5EF4-FFF2-40B4-BE49-F238E27FC236}">
                <a16:creationId xmlns:a16="http://schemas.microsoft.com/office/drawing/2014/main" id="{BE9440EC-B957-D4E3-606F-61C953ECCC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25305AD-9F44-5A01-F551-7463A213D75D}"/>
              </a:ext>
            </a:extLst>
          </p:cNvPr>
          <p:cNvSpPr>
            <a:spLocks noGrp="1"/>
          </p:cNvSpPr>
          <p:nvPr>
            <p:ph type="sldNum" sz="quarter" idx="12"/>
          </p:nvPr>
        </p:nvSpPr>
        <p:spPr/>
        <p:txBody>
          <a:bodyPr/>
          <a:lstStyle/>
          <a:p>
            <a:fld id="{FF44D1E3-4A4F-4A84-AD7A-A44A400AF6F0}" type="slidenum">
              <a:rPr lang="en-IN" smtClean="0"/>
              <a:t>‹#›</a:t>
            </a:fld>
            <a:endParaRPr lang="en-IN"/>
          </a:p>
        </p:txBody>
      </p:sp>
    </p:spTree>
    <p:extLst>
      <p:ext uri="{BB962C8B-B14F-4D97-AF65-F5344CB8AC3E}">
        <p14:creationId xmlns:p14="http://schemas.microsoft.com/office/powerpoint/2010/main" val="1843521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D2432-69F6-F50B-4624-19ADB69D8B5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59DF225-D195-73EE-FA66-BAF4C73B857D}"/>
              </a:ext>
            </a:extLst>
          </p:cNvPr>
          <p:cNvSpPr>
            <a:spLocks noGrp="1"/>
          </p:cNvSpPr>
          <p:nvPr>
            <p:ph type="dt" sz="half" idx="10"/>
          </p:nvPr>
        </p:nvSpPr>
        <p:spPr/>
        <p:txBody>
          <a:bodyPr/>
          <a:lstStyle/>
          <a:p>
            <a:fld id="{F03B23B0-EB65-4F52-B1CA-94847DD56B91}" type="datetimeFigureOut">
              <a:rPr lang="en-IN" smtClean="0"/>
              <a:t>18-04-2024</a:t>
            </a:fld>
            <a:endParaRPr lang="en-IN"/>
          </a:p>
        </p:txBody>
      </p:sp>
      <p:sp>
        <p:nvSpPr>
          <p:cNvPr id="4" name="Footer Placeholder 3">
            <a:extLst>
              <a:ext uri="{FF2B5EF4-FFF2-40B4-BE49-F238E27FC236}">
                <a16:creationId xmlns:a16="http://schemas.microsoft.com/office/drawing/2014/main" id="{551251BC-C643-EF0D-8C9A-F186B914BAB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982885D-86F8-1F00-9F0F-E74EFBA7AA81}"/>
              </a:ext>
            </a:extLst>
          </p:cNvPr>
          <p:cNvSpPr>
            <a:spLocks noGrp="1"/>
          </p:cNvSpPr>
          <p:nvPr>
            <p:ph type="sldNum" sz="quarter" idx="12"/>
          </p:nvPr>
        </p:nvSpPr>
        <p:spPr/>
        <p:txBody>
          <a:bodyPr/>
          <a:lstStyle/>
          <a:p>
            <a:fld id="{FF44D1E3-4A4F-4A84-AD7A-A44A400AF6F0}" type="slidenum">
              <a:rPr lang="en-IN" smtClean="0"/>
              <a:t>‹#›</a:t>
            </a:fld>
            <a:endParaRPr lang="en-IN"/>
          </a:p>
        </p:txBody>
      </p:sp>
    </p:spTree>
    <p:extLst>
      <p:ext uri="{BB962C8B-B14F-4D97-AF65-F5344CB8AC3E}">
        <p14:creationId xmlns:p14="http://schemas.microsoft.com/office/powerpoint/2010/main" val="391818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0D4B50-ED93-D454-2987-C45F44CF5D23}"/>
              </a:ext>
            </a:extLst>
          </p:cNvPr>
          <p:cNvSpPr>
            <a:spLocks noGrp="1"/>
          </p:cNvSpPr>
          <p:nvPr>
            <p:ph type="dt" sz="half" idx="10"/>
          </p:nvPr>
        </p:nvSpPr>
        <p:spPr/>
        <p:txBody>
          <a:bodyPr/>
          <a:lstStyle/>
          <a:p>
            <a:fld id="{F03B23B0-EB65-4F52-B1CA-94847DD56B91}" type="datetimeFigureOut">
              <a:rPr lang="en-IN" smtClean="0"/>
              <a:t>18-04-2024</a:t>
            </a:fld>
            <a:endParaRPr lang="en-IN"/>
          </a:p>
        </p:txBody>
      </p:sp>
      <p:sp>
        <p:nvSpPr>
          <p:cNvPr id="3" name="Footer Placeholder 2">
            <a:extLst>
              <a:ext uri="{FF2B5EF4-FFF2-40B4-BE49-F238E27FC236}">
                <a16:creationId xmlns:a16="http://schemas.microsoft.com/office/drawing/2014/main" id="{49C9BAFB-ED3E-4344-B7DD-2945FE69742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F280069-CF59-15FF-02BC-C99117EC5897}"/>
              </a:ext>
            </a:extLst>
          </p:cNvPr>
          <p:cNvSpPr>
            <a:spLocks noGrp="1"/>
          </p:cNvSpPr>
          <p:nvPr>
            <p:ph type="sldNum" sz="quarter" idx="12"/>
          </p:nvPr>
        </p:nvSpPr>
        <p:spPr/>
        <p:txBody>
          <a:bodyPr/>
          <a:lstStyle/>
          <a:p>
            <a:fld id="{FF44D1E3-4A4F-4A84-AD7A-A44A400AF6F0}" type="slidenum">
              <a:rPr lang="en-IN" smtClean="0"/>
              <a:t>‹#›</a:t>
            </a:fld>
            <a:endParaRPr lang="en-IN"/>
          </a:p>
        </p:txBody>
      </p:sp>
    </p:spTree>
    <p:extLst>
      <p:ext uri="{BB962C8B-B14F-4D97-AF65-F5344CB8AC3E}">
        <p14:creationId xmlns:p14="http://schemas.microsoft.com/office/powerpoint/2010/main" val="379723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6ABA3-03C9-C615-AF77-3D7FEB85D6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81E19AB-2EE3-45E5-DE03-96DF81E180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1E8D1E0-F00D-50AD-C0E6-12DDB98CAA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B9E7AB-3304-AADC-E750-4D88625875E6}"/>
              </a:ext>
            </a:extLst>
          </p:cNvPr>
          <p:cNvSpPr>
            <a:spLocks noGrp="1"/>
          </p:cNvSpPr>
          <p:nvPr>
            <p:ph type="dt" sz="half" idx="10"/>
          </p:nvPr>
        </p:nvSpPr>
        <p:spPr/>
        <p:txBody>
          <a:bodyPr/>
          <a:lstStyle/>
          <a:p>
            <a:fld id="{F03B23B0-EB65-4F52-B1CA-94847DD56B91}" type="datetimeFigureOut">
              <a:rPr lang="en-IN" smtClean="0"/>
              <a:t>18-04-2024</a:t>
            </a:fld>
            <a:endParaRPr lang="en-IN"/>
          </a:p>
        </p:txBody>
      </p:sp>
      <p:sp>
        <p:nvSpPr>
          <p:cNvPr id="6" name="Footer Placeholder 5">
            <a:extLst>
              <a:ext uri="{FF2B5EF4-FFF2-40B4-BE49-F238E27FC236}">
                <a16:creationId xmlns:a16="http://schemas.microsoft.com/office/drawing/2014/main" id="{9809086D-8E89-F78A-220F-2A30387A38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CD12D9-CA76-1EDB-338D-81F97D30892B}"/>
              </a:ext>
            </a:extLst>
          </p:cNvPr>
          <p:cNvSpPr>
            <a:spLocks noGrp="1"/>
          </p:cNvSpPr>
          <p:nvPr>
            <p:ph type="sldNum" sz="quarter" idx="12"/>
          </p:nvPr>
        </p:nvSpPr>
        <p:spPr/>
        <p:txBody>
          <a:bodyPr/>
          <a:lstStyle/>
          <a:p>
            <a:fld id="{FF44D1E3-4A4F-4A84-AD7A-A44A400AF6F0}" type="slidenum">
              <a:rPr lang="en-IN" smtClean="0"/>
              <a:t>‹#›</a:t>
            </a:fld>
            <a:endParaRPr lang="en-IN"/>
          </a:p>
        </p:txBody>
      </p:sp>
    </p:spTree>
    <p:extLst>
      <p:ext uri="{BB962C8B-B14F-4D97-AF65-F5344CB8AC3E}">
        <p14:creationId xmlns:p14="http://schemas.microsoft.com/office/powerpoint/2010/main" val="3301923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5086-904A-9340-65EF-378BB377D5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967ED84-2D20-8977-25A3-A28F11E784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5006B69-9841-52FB-0E0C-319F51CE09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146836-E51E-3210-4816-936C75D5DCD3}"/>
              </a:ext>
            </a:extLst>
          </p:cNvPr>
          <p:cNvSpPr>
            <a:spLocks noGrp="1"/>
          </p:cNvSpPr>
          <p:nvPr>
            <p:ph type="dt" sz="half" idx="10"/>
          </p:nvPr>
        </p:nvSpPr>
        <p:spPr/>
        <p:txBody>
          <a:bodyPr/>
          <a:lstStyle/>
          <a:p>
            <a:fld id="{F03B23B0-EB65-4F52-B1CA-94847DD56B91}" type="datetimeFigureOut">
              <a:rPr lang="en-IN" smtClean="0"/>
              <a:t>18-04-2024</a:t>
            </a:fld>
            <a:endParaRPr lang="en-IN"/>
          </a:p>
        </p:txBody>
      </p:sp>
      <p:sp>
        <p:nvSpPr>
          <p:cNvPr id="6" name="Footer Placeholder 5">
            <a:extLst>
              <a:ext uri="{FF2B5EF4-FFF2-40B4-BE49-F238E27FC236}">
                <a16:creationId xmlns:a16="http://schemas.microsoft.com/office/drawing/2014/main" id="{7FE43338-EBE8-3403-0D08-9F5C5EC8FA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83EF6B-1551-F78F-BEA3-8BF380895022}"/>
              </a:ext>
            </a:extLst>
          </p:cNvPr>
          <p:cNvSpPr>
            <a:spLocks noGrp="1"/>
          </p:cNvSpPr>
          <p:nvPr>
            <p:ph type="sldNum" sz="quarter" idx="12"/>
          </p:nvPr>
        </p:nvSpPr>
        <p:spPr/>
        <p:txBody>
          <a:bodyPr/>
          <a:lstStyle/>
          <a:p>
            <a:fld id="{FF44D1E3-4A4F-4A84-AD7A-A44A400AF6F0}" type="slidenum">
              <a:rPr lang="en-IN" smtClean="0"/>
              <a:t>‹#›</a:t>
            </a:fld>
            <a:endParaRPr lang="en-IN"/>
          </a:p>
        </p:txBody>
      </p:sp>
    </p:spTree>
    <p:extLst>
      <p:ext uri="{BB962C8B-B14F-4D97-AF65-F5344CB8AC3E}">
        <p14:creationId xmlns:p14="http://schemas.microsoft.com/office/powerpoint/2010/main" val="806315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C4A837-8797-CF47-F846-1609D7E803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14D15B-A523-B155-E75C-E6A5121E4A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7DE4A0-B6A9-9D89-112F-A001130608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3B23B0-EB65-4F52-B1CA-94847DD56B91}" type="datetimeFigureOut">
              <a:rPr lang="en-IN" smtClean="0"/>
              <a:t>18-04-2024</a:t>
            </a:fld>
            <a:endParaRPr lang="en-IN"/>
          </a:p>
        </p:txBody>
      </p:sp>
      <p:sp>
        <p:nvSpPr>
          <p:cNvPr id="5" name="Footer Placeholder 4">
            <a:extLst>
              <a:ext uri="{FF2B5EF4-FFF2-40B4-BE49-F238E27FC236}">
                <a16:creationId xmlns:a16="http://schemas.microsoft.com/office/drawing/2014/main" id="{8FAE2810-346F-1063-83C6-CBDA447AF8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2094BDF-9ABE-E5DE-4352-A42050508E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44D1E3-4A4F-4A84-AD7A-A44A400AF6F0}" type="slidenum">
              <a:rPr lang="en-IN" smtClean="0"/>
              <a:t>‹#›</a:t>
            </a:fld>
            <a:endParaRPr lang="en-IN"/>
          </a:p>
        </p:txBody>
      </p:sp>
    </p:spTree>
    <p:extLst>
      <p:ext uri="{BB962C8B-B14F-4D97-AF65-F5344CB8AC3E}">
        <p14:creationId xmlns:p14="http://schemas.microsoft.com/office/powerpoint/2010/main" val="2712565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258DA2-D237-9D81-EDDE-426146F1B5CB}"/>
              </a:ext>
            </a:extLst>
          </p:cNvPr>
          <p:cNvSpPr/>
          <p:nvPr/>
        </p:nvSpPr>
        <p:spPr>
          <a:xfrm>
            <a:off x="2115679" y="231747"/>
            <a:ext cx="7550978" cy="923330"/>
          </a:xfrm>
          <a:prstGeom prst="rect">
            <a:avLst/>
          </a:prstGeom>
          <a:noFill/>
        </p:spPr>
        <p:txBody>
          <a:bodyPr wrap="none" lIns="91440" tIns="45720" rIns="91440" bIns="45720">
            <a:spAutoFit/>
          </a:bodyPr>
          <a:lstStyle/>
          <a:p>
            <a:pPr algn="ctr"/>
            <a:r>
              <a:rPr lang="en-US" sz="5400" b="1" dirty="0" err="1">
                <a:ln w="0"/>
                <a:solidFill>
                  <a:schemeClr val="tx1">
                    <a:lumMod val="50000"/>
                  </a:schemeClr>
                </a:solidFill>
                <a:effectLst>
                  <a:reflection blurRad="6350" stA="53000" endA="300" endPos="35500" dir="5400000" sy="-90000" algn="bl" rotWithShape="0"/>
                </a:effectLst>
              </a:rPr>
              <a:t>Bapatla</a:t>
            </a:r>
            <a:r>
              <a:rPr lang="en-US" sz="5400" b="1" dirty="0">
                <a:ln w="0"/>
                <a:solidFill>
                  <a:schemeClr val="tx1">
                    <a:lumMod val="50000"/>
                  </a:schemeClr>
                </a:solidFill>
                <a:effectLst>
                  <a:reflection blurRad="6350" stA="53000" endA="300" endPos="35500" dir="5400000" sy="-90000" algn="bl" rotWithShape="0"/>
                </a:effectLst>
              </a:rPr>
              <a:t> Engineering College</a:t>
            </a:r>
            <a:endParaRPr lang="en-US" sz="5400" b="1" cap="none" spc="0" dirty="0">
              <a:ln w="0"/>
              <a:solidFill>
                <a:schemeClr val="tx1">
                  <a:lumMod val="50000"/>
                </a:schemeClr>
              </a:solidFill>
              <a:effectLst>
                <a:reflection blurRad="6350" stA="53000" endA="300" endPos="35500" dir="5400000" sy="-90000" algn="bl" rotWithShape="0"/>
              </a:effectLst>
            </a:endParaRPr>
          </a:p>
        </p:txBody>
      </p:sp>
      <p:sp>
        <p:nvSpPr>
          <p:cNvPr id="5" name="Rectangle 4">
            <a:extLst>
              <a:ext uri="{FF2B5EF4-FFF2-40B4-BE49-F238E27FC236}">
                <a16:creationId xmlns:a16="http://schemas.microsoft.com/office/drawing/2014/main" id="{61AAF2E7-1620-0EAB-E237-FAE07847E518}"/>
              </a:ext>
            </a:extLst>
          </p:cNvPr>
          <p:cNvSpPr/>
          <p:nvPr/>
        </p:nvSpPr>
        <p:spPr>
          <a:xfrm>
            <a:off x="989668" y="1500026"/>
            <a:ext cx="9803004" cy="1569660"/>
          </a:xfrm>
          <a:prstGeom prst="rect">
            <a:avLst/>
          </a:prstGeom>
          <a:noFill/>
        </p:spPr>
        <p:txBody>
          <a:bodyPr wrap="none" lIns="91440" tIns="45720" rIns="91440" bIns="45720">
            <a:spAutoFit/>
          </a:bodyPr>
          <a:lstStyle/>
          <a:p>
            <a:pPr algn="ctr"/>
            <a:r>
              <a:rPr lang="en-US" sz="4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Plant Leaf </a:t>
            </a:r>
            <a:r>
              <a:rPr lang="en-US" sz="4800" b="1" dirty="0">
                <a:ln w="9525">
                  <a:solidFill>
                    <a:schemeClr val="bg1"/>
                  </a:solidFill>
                  <a:prstDash val="solid"/>
                </a:ln>
                <a:effectLst>
                  <a:outerShdw blurRad="12700" dist="38100" dir="2700000" algn="tl" rotWithShape="0">
                    <a:schemeClr val="bg1">
                      <a:lumMod val="50000"/>
                    </a:schemeClr>
                  </a:outerShdw>
                </a:effectLst>
              </a:rPr>
              <a:t>D</a:t>
            </a:r>
            <a:r>
              <a:rPr lang="en-US" sz="4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isease </a:t>
            </a:r>
            <a:r>
              <a:rPr lang="en-US" sz="4800" b="1" dirty="0">
                <a:ln w="9525">
                  <a:solidFill>
                    <a:schemeClr val="bg1"/>
                  </a:solidFill>
                  <a:prstDash val="solid"/>
                </a:ln>
                <a:effectLst>
                  <a:outerShdw blurRad="12700" dist="38100" dir="2700000" algn="tl" rotWithShape="0">
                    <a:schemeClr val="bg1">
                      <a:lumMod val="50000"/>
                    </a:schemeClr>
                  </a:outerShdw>
                </a:effectLst>
              </a:rPr>
              <a:t>Classification and</a:t>
            </a:r>
          </a:p>
          <a:p>
            <a:pPr algn="ctr"/>
            <a:r>
              <a:rPr lang="en-US" sz="4800" b="1" dirty="0">
                <a:ln w="9525">
                  <a:solidFill>
                    <a:schemeClr val="bg1"/>
                  </a:solidFill>
                  <a:prstDash val="solid"/>
                </a:ln>
                <a:effectLst>
                  <a:outerShdw blurRad="12700" dist="38100" dir="2700000" algn="tl" rotWithShape="0">
                    <a:schemeClr val="bg1">
                      <a:lumMod val="50000"/>
                    </a:schemeClr>
                  </a:outerShdw>
                </a:effectLst>
              </a:rPr>
              <a:t>D</a:t>
            </a:r>
            <a:r>
              <a:rPr lang="en-US" sz="4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etection using ResNet9 and </a:t>
            </a:r>
            <a:r>
              <a:rPr lang="en-US" sz="4800" b="1" dirty="0">
                <a:ln w="9525">
                  <a:solidFill>
                    <a:schemeClr val="bg1"/>
                  </a:solidFill>
                  <a:prstDash val="solid"/>
                </a:ln>
                <a:effectLst>
                  <a:outerShdw blurRad="12700" dist="38100" dir="2700000" algn="tl" rotWithShape="0">
                    <a:schemeClr val="bg1">
                      <a:lumMod val="50000"/>
                    </a:schemeClr>
                  </a:outerShdw>
                </a:effectLst>
              </a:rPr>
              <a:t>ResNet50</a:t>
            </a:r>
            <a:endParaRPr lang="en-US" sz="4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6" name="Rectangle 5">
            <a:extLst>
              <a:ext uri="{FF2B5EF4-FFF2-40B4-BE49-F238E27FC236}">
                <a16:creationId xmlns:a16="http://schemas.microsoft.com/office/drawing/2014/main" id="{B4A6B8A9-8E89-0215-33BA-FA41E12C3265}"/>
              </a:ext>
            </a:extLst>
          </p:cNvPr>
          <p:cNvSpPr/>
          <p:nvPr/>
        </p:nvSpPr>
        <p:spPr>
          <a:xfrm>
            <a:off x="-263852" y="4146440"/>
            <a:ext cx="5228547" cy="2062103"/>
          </a:xfrm>
          <a:prstGeom prst="rect">
            <a:avLst/>
          </a:prstGeom>
          <a:noFill/>
        </p:spPr>
        <p:txBody>
          <a:bodyPr wrap="none" lIns="91440" tIns="45720" rIns="91440" bIns="45720">
            <a:spAutoFit/>
          </a:bodyPr>
          <a:lstStyle/>
          <a:p>
            <a:pPr lvl="1" algn="ctr"/>
            <a:r>
              <a:rPr lang="en-US" sz="3200" dirty="0">
                <a:ln w="0"/>
                <a:solidFill>
                  <a:srgbClr val="002060"/>
                </a:solidFill>
                <a:effectLst>
                  <a:outerShdw blurRad="38100" dist="19050" dir="2700000" algn="tl" rotWithShape="0">
                    <a:schemeClr val="dk1">
                      <a:alpha val="40000"/>
                    </a:schemeClr>
                  </a:outerShdw>
                </a:effectLst>
              </a:rPr>
              <a:t>V. Neeraj(Y20ACS520) </a:t>
            </a:r>
          </a:p>
          <a:p>
            <a:pPr lvl="1" algn="ctr"/>
            <a:r>
              <a:rPr lang="en-US" sz="3200" dirty="0">
                <a:ln w="0"/>
                <a:solidFill>
                  <a:srgbClr val="002060"/>
                </a:solidFill>
                <a:effectLst>
                  <a:outerShdw blurRad="38100" dist="19050" dir="2700000" algn="tl" rotWithShape="0">
                    <a:schemeClr val="dk1">
                      <a:alpha val="40000"/>
                    </a:schemeClr>
                  </a:outerShdw>
                </a:effectLst>
              </a:rPr>
              <a:t>   M. </a:t>
            </a:r>
            <a:r>
              <a:rPr lang="en-US" sz="3200" dirty="0" err="1">
                <a:ln w="0"/>
                <a:solidFill>
                  <a:srgbClr val="002060"/>
                </a:solidFill>
                <a:effectLst>
                  <a:outerShdw blurRad="38100" dist="19050" dir="2700000" algn="tl" rotWithShape="0">
                    <a:schemeClr val="dk1">
                      <a:alpha val="40000"/>
                    </a:schemeClr>
                  </a:outerShdw>
                </a:effectLst>
              </a:rPr>
              <a:t>Yaswanth</a:t>
            </a:r>
            <a:r>
              <a:rPr lang="en-US" sz="3200" dirty="0">
                <a:ln w="0"/>
                <a:solidFill>
                  <a:srgbClr val="002060"/>
                </a:solidFill>
                <a:effectLst>
                  <a:outerShdw blurRad="38100" dist="19050" dir="2700000" algn="tl" rotWithShape="0">
                    <a:schemeClr val="dk1">
                      <a:alpha val="40000"/>
                    </a:schemeClr>
                  </a:outerShdw>
                </a:effectLst>
              </a:rPr>
              <a:t>(Y20ACS505)</a:t>
            </a:r>
          </a:p>
          <a:p>
            <a:pPr algn="ctr"/>
            <a:r>
              <a:rPr lang="en-US" sz="3200" dirty="0">
                <a:ln w="0"/>
                <a:solidFill>
                  <a:srgbClr val="002060"/>
                </a:solidFill>
                <a:effectLst>
                  <a:outerShdw blurRad="38100" dist="19050" dir="2700000" algn="tl" rotWithShape="0">
                    <a:schemeClr val="dk1">
                      <a:alpha val="40000"/>
                    </a:schemeClr>
                  </a:outerShdw>
                </a:effectLst>
              </a:rPr>
              <a:t>      M. Subhash(Y20ACS497)</a:t>
            </a:r>
          </a:p>
          <a:p>
            <a:pPr algn="ctr"/>
            <a:r>
              <a:rPr lang="en-US" sz="3200" dirty="0">
                <a:ln w="0"/>
                <a:solidFill>
                  <a:srgbClr val="002060"/>
                </a:solidFill>
                <a:effectLst>
                  <a:outerShdw blurRad="38100" dist="19050" dir="2700000" algn="tl" rotWithShape="0">
                    <a:schemeClr val="dk1">
                      <a:alpha val="40000"/>
                    </a:schemeClr>
                  </a:outerShdw>
                </a:effectLst>
              </a:rPr>
              <a:t>      N. Hemadri(Y20ACS521)</a:t>
            </a:r>
          </a:p>
        </p:txBody>
      </p:sp>
      <p:sp>
        <p:nvSpPr>
          <p:cNvPr id="7" name="Rectangle 6">
            <a:extLst>
              <a:ext uri="{FF2B5EF4-FFF2-40B4-BE49-F238E27FC236}">
                <a16:creationId xmlns:a16="http://schemas.microsoft.com/office/drawing/2014/main" id="{BF77EE7E-F9AC-B8B1-C777-5A0091B8E43F}"/>
              </a:ext>
            </a:extLst>
          </p:cNvPr>
          <p:cNvSpPr/>
          <p:nvPr/>
        </p:nvSpPr>
        <p:spPr>
          <a:xfrm>
            <a:off x="674192" y="3381391"/>
            <a:ext cx="2874248" cy="707886"/>
          </a:xfrm>
          <a:prstGeom prst="rect">
            <a:avLst/>
          </a:prstGeom>
          <a:noFill/>
        </p:spPr>
        <p:txBody>
          <a:bodyPr wrap="none" lIns="91440" tIns="45720" rIns="91440" bIns="45720">
            <a:spAutoFit/>
          </a:bodyPr>
          <a:lstStyle/>
          <a:p>
            <a:pPr algn="ctr"/>
            <a:r>
              <a:rPr lang="en-US" sz="4000" b="1" dirty="0">
                <a:ln w="22225">
                  <a:solidFill>
                    <a:schemeClr val="accent2"/>
                  </a:solidFill>
                  <a:prstDash val="solid"/>
                </a:ln>
                <a:solidFill>
                  <a:schemeClr val="accent2">
                    <a:lumMod val="40000"/>
                    <a:lumOff val="60000"/>
                  </a:schemeClr>
                </a:solidFill>
              </a:rPr>
              <a:t>Presented By:</a:t>
            </a:r>
            <a:endParaRPr lang="en-US" sz="4000" b="1" cap="none" spc="0" dirty="0">
              <a:ln w="22225">
                <a:solidFill>
                  <a:schemeClr val="accent2"/>
                </a:solidFill>
                <a:prstDash val="solid"/>
              </a:ln>
              <a:solidFill>
                <a:schemeClr val="accent2">
                  <a:lumMod val="40000"/>
                  <a:lumOff val="60000"/>
                </a:schemeClr>
              </a:solidFill>
              <a:effectLst/>
            </a:endParaRPr>
          </a:p>
        </p:txBody>
      </p:sp>
      <p:sp>
        <p:nvSpPr>
          <p:cNvPr id="8" name="Rectangle 7">
            <a:extLst>
              <a:ext uri="{FF2B5EF4-FFF2-40B4-BE49-F238E27FC236}">
                <a16:creationId xmlns:a16="http://schemas.microsoft.com/office/drawing/2014/main" id="{CD102399-A1BE-BBD5-D894-B769F5E540D1}"/>
              </a:ext>
            </a:extLst>
          </p:cNvPr>
          <p:cNvSpPr/>
          <p:nvPr/>
        </p:nvSpPr>
        <p:spPr>
          <a:xfrm>
            <a:off x="8243671" y="3465866"/>
            <a:ext cx="1465466" cy="707886"/>
          </a:xfrm>
          <a:prstGeom prst="rect">
            <a:avLst/>
          </a:prstGeom>
          <a:noFill/>
        </p:spPr>
        <p:txBody>
          <a:bodyPr wrap="none" lIns="91440" tIns="45720" rIns="91440" bIns="45720">
            <a:spAutoFit/>
          </a:bodyPr>
          <a:lstStyle/>
          <a:p>
            <a:pPr algn="ctr"/>
            <a:r>
              <a:rPr lang="en-US" sz="4000" b="1" cap="none" spc="0" dirty="0">
                <a:ln w="22225">
                  <a:solidFill>
                    <a:schemeClr val="accent2"/>
                  </a:solidFill>
                  <a:prstDash val="solid"/>
                </a:ln>
                <a:solidFill>
                  <a:schemeClr val="accent2">
                    <a:lumMod val="40000"/>
                    <a:lumOff val="60000"/>
                  </a:schemeClr>
                </a:solidFill>
                <a:effectLst/>
              </a:rPr>
              <a:t>Guide:</a:t>
            </a:r>
          </a:p>
        </p:txBody>
      </p:sp>
      <p:sp>
        <p:nvSpPr>
          <p:cNvPr id="9" name="Rectangle 8">
            <a:extLst>
              <a:ext uri="{FF2B5EF4-FFF2-40B4-BE49-F238E27FC236}">
                <a16:creationId xmlns:a16="http://schemas.microsoft.com/office/drawing/2014/main" id="{311BA935-506F-F683-A1A3-A2543BF5A701}"/>
              </a:ext>
            </a:extLst>
          </p:cNvPr>
          <p:cNvSpPr/>
          <p:nvPr/>
        </p:nvSpPr>
        <p:spPr>
          <a:xfrm>
            <a:off x="7227306" y="4089277"/>
            <a:ext cx="4245825" cy="2359324"/>
          </a:xfrm>
          <a:prstGeom prst="rect">
            <a:avLst/>
          </a:prstGeom>
          <a:noFill/>
        </p:spPr>
        <p:txBody>
          <a:bodyPr wrap="square" lIns="91440" tIns="45720" rIns="91440" bIns="45720">
            <a:spAutoFit/>
          </a:bodyPr>
          <a:lstStyle/>
          <a:p>
            <a:pPr algn="ctr"/>
            <a:r>
              <a:rPr lang="en-US" sz="4800" b="0" cap="none" spc="0">
                <a:ln w="0"/>
                <a:solidFill>
                  <a:srgbClr val="002060"/>
                </a:solidFill>
                <a:effectLst>
                  <a:outerShdw blurRad="38100" dist="19050" dir="2700000" algn="tl" rotWithShape="0">
                    <a:schemeClr val="dk1">
                      <a:alpha val="40000"/>
                    </a:schemeClr>
                  </a:outerShdw>
                </a:effectLst>
              </a:rPr>
              <a:t>Mr.K.Suman</a:t>
            </a:r>
            <a:endParaRPr lang="en-US" sz="4800" b="0" cap="none" spc="0" dirty="0">
              <a:ln w="0"/>
              <a:solidFill>
                <a:srgbClr val="002060"/>
              </a:solidFill>
              <a:effectLst>
                <a:outerShdw blurRad="38100" dist="19050" dir="2700000" algn="tl" rotWithShape="0">
                  <a:schemeClr val="dk1">
                    <a:alpha val="40000"/>
                  </a:schemeClr>
                </a:outerShdw>
              </a:effectLst>
            </a:endParaRPr>
          </a:p>
          <a:p>
            <a:pPr algn="ctr"/>
            <a:r>
              <a:rPr lang="en-US" sz="4800" dirty="0" err="1">
                <a:ln w="0"/>
                <a:solidFill>
                  <a:srgbClr val="002060"/>
                </a:solidFill>
                <a:effectLst>
                  <a:outerShdw blurRad="38100" dist="19050" dir="2700000" algn="tl" rotWithShape="0">
                    <a:schemeClr val="dk1">
                      <a:alpha val="40000"/>
                    </a:schemeClr>
                  </a:outerShdw>
                </a:effectLst>
              </a:rPr>
              <a:t>Asst.prof</a:t>
            </a:r>
            <a:r>
              <a:rPr lang="en-US" sz="4800" dirty="0">
                <a:ln w="0"/>
                <a:solidFill>
                  <a:srgbClr val="002060"/>
                </a:solidFill>
                <a:effectLst>
                  <a:outerShdw blurRad="38100" dist="19050" dir="2700000" algn="tl" rotWithShape="0">
                    <a:schemeClr val="dk1">
                      <a:alpha val="40000"/>
                    </a:schemeClr>
                  </a:outerShdw>
                </a:effectLst>
              </a:rPr>
              <a:t> </a:t>
            </a:r>
          </a:p>
          <a:p>
            <a:pPr algn="ctr"/>
            <a:r>
              <a:rPr lang="en-US" sz="4800" dirty="0">
                <a:ln w="0"/>
                <a:solidFill>
                  <a:srgbClr val="002060"/>
                </a:solidFill>
                <a:effectLst>
                  <a:outerShdw blurRad="38100" dist="19050" dir="2700000" algn="tl" rotWithShape="0">
                    <a:schemeClr val="dk1">
                      <a:alpha val="40000"/>
                    </a:schemeClr>
                  </a:outerShdw>
                </a:effectLst>
              </a:rPr>
              <a:t>Dept. of CSE </a:t>
            </a:r>
            <a:endParaRPr lang="en-US" sz="4800" b="0" cap="none" spc="0" dirty="0">
              <a:ln w="0"/>
              <a:solidFill>
                <a:srgbClr val="00206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65927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circle(in)">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circle(in)">
                                      <p:cBhvr>
                                        <p:cTn id="17" dur="20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randombar(horizontal)">
                                      <p:cBhvr>
                                        <p:cTn id="22" dur="5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1000"/>
                                        <p:tgtEl>
                                          <p:spTgt spid="6">
                                            <p:txEl>
                                              <p:pRg st="0" end="0"/>
                                            </p:txEl>
                                          </p:spTgt>
                                        </p:tgtEl>
                                      </p:cBhvr>
                                    </p:animEffect>
                                    <p:anim calcmode="lin" valueType="num">
                                      <p:cBhvr>
                                        <p:cTn id="2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fade">
                                      <p:cBhvr>
                                        <p:cTn id="32" dur="1000"/>
                                        <p:tgtEl>
                                          <p:spTgt spid="6">
                                            <p:txEl>
                                              <p:pRg st="1" end="1"/>
                                            </p:txEl>
                                          </p:spTgt>
                                        </p:tgtEl>
                                      </p:cBhvr>
                                    </p:animEffect>
                                    <p:anim calcmode="lin" valueType="num">
                                      <p:cBhvr>
                                        <p:cTn id="3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34" dur="1000" fill="hold"/>
                                        <p:tgtEl>
                                          <p:spTgt spid="6">
                                            <p:txEl>
                                              <p:pRg st="1" end="1"/>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fade">
                                      <p:cBhvr>
                                        <p:cTn id="37" dur="1000"/>
                                        <p:tgtEl>
                                          <p:spTgt spid="6">
                                            <p:txEl>
                                              <p:pRg st="2" end="2"/>
                                            </p:txEl>
                                          </p:spTgt>
                                        </p:tgtEl>
                                      </p:cBhvr>
                                    </p:animEffect>
                                    <p:anim calcmode="lin" valueType="num">
                                      <p:cBhvr>
                                        <p:cTn id="3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6">
                                            <p:txEl>
                                              <p:pRg st="3" end="3"/>
                                            </p:txEl>
                                          </p:spTgt>
                                        </p:tgtEl>
                                        <p:attrNameLst>
                                          <p:attrName>style.visibility</p:attrName>
                                        </p:attrNameLst>
                                      </p:cBhvr>
                                      <p:to>
                                        <p:strVal val="visible"/>
                                      </p:to>
                                    </p:set>
                                    <p:animEffect transition="in" filter="fade">
                                      <p:cBhvr>
                                        <p:cTn id="42" dur="1000"/>
                                        <p:tgtEl>
                                          <p:spTgt spid="6">
                                            <p:txEl>
                                              <p:pRg st="3" end="3"/>
                                            </p:txEl>
                                          </p:spTgt>
                                        </p:tgtEl>
                                      </p:cBhvr>
                                    </p:animEffect>
                                    <p:anim calcmode="lin" valueType="num">
                                      <p:cBhvr>
                                        <p:cTn id="43"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nodeType="clickEffect">
                                  <p:stCondLst>
                                    <p:cond delay="0"/>
                                  </p:stCondLst>
                                  <p:childTnLst>
                                    <p:set>
                                      <p:cBhvr>
                                        <p:cTn id="48" dur="1" fill="hold">
                                          <p:stCondLst>
                                            <p:cond delay="0"/>
                                          </p:stCondLst>
                                        </p:cTn>
                                        <p:tgtEl>
                                          <p:spTgt spid="8">
                                            <p:txEl>
                                              <p:pRg st="0" end="0"/>
                                            </p:txEl>
                                          </p:spTgt>
                                        </p:tgtEl>
                                        <p:attrNameLst>
                                          <p:attrName>style.visibility</p:attrName>
                                        </p:attrNameLst>
                                      </p:cBhvr>
                                      <p:to>
                                        <p:strVal val="visible"/>
                                      </p:to>
                                    </p:set>
                                    <p:animEffect transition="in" filter="circle(in)">
                                      <p:cBhvr>
                                        <p:cTn id="49" dur="2000"/>
                                        <p:tgtEl>
                                          <p:spTgt spid="8">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nodeType="clickEffect">
                                  <p:stCondLst>
                                    <p:cond delay="0"/>
                                  </p:stCondLst>
                                  <p:childTnLst>
                                    <p:set>
                                      <p:cBhvr>
                                        <p:cTn id="53" dur="1" fill="hold">
                                          <p:stCondLst>
                                            <p:cond delay="0"/>
                                          </p:stCondLst>
                                        </p:cTn>
                                        <p:tgtEl>
                                          <p:spTgt spid="9">
                                            <p:txEl>
                                              <p:pRg st="0" end="0"/>
                                            </p:txEl>
                                          </p:spTgt>
                                        </p:tgtEl>
                                        <p:attrNameLst>
                                          <p:attrName>style.visibility</p:attrName>
                                        </p:attrNameLst>
                                      </p:cBhvr>
                                      <p:to>
                                        <p:strVal val="visible"/>
                                      </p:to>
                                    </p:set>
                                    <p:animEffect transition="in" filter="circle(in)">
                                      <p:cBhvr>
                                        <p:cTn id="54" dur="2000"/>
                                        <p:tgtEl>
                                          <p:spTgt spid="9">
                                            <p:txEl>
                                              <p:pRg st="0" end="0"/>
                                            </p:txEl>
                                          </p:spTgt>
                                        </p:tgtEl>
                                      </p:cBhvr>
                                    </p:animEffect>
                                  </p:childTnLst>
                                </p:cTn>
                              </p:par>
                              <p:par>
                                <p:cTn id="55" presetID="6" presetClass="entr" presetSubtype="16" fill="hold" nodeType="withEffect">
                                  <p:stCondLst>
                                    <p:cond delay="0"/>
                                  </p:stCondLst>
                                  <p:childTnLst>
                                    <p:set>
                                      <p:cBhvr>
                                        <p:cTn id="56" dur="1" fill="hold">
                                          <p:stCondLst>
                                            <p:cond delay="0"/>
                                          </p:stCondLst>
                                        </p:cTn>
                                        <p:tgtEl>
                                          <p:spTgt spid="9">
                                            <p:txEl>
                                              <p:pRg st="1" end="1"/>
                                            </p:txEl>
                                          </p:spTgt>
                                        </p:tgtEl>
                                        <p:attrNameLst>
                                          <p:attrName>style.visibility</p:attrName>
                                        </p:attrNameLst>
                                      </p:cBhvr>
                                      <p:to>
                                        <p:strVal val="visible"/>
                                      </p:to>
                                    </p:set>
                                    <p:animEffect transition="in" filter="circle(in)">
                                      <p:cBhvr>
                                        <p:cTn id="57" dur="2000"/>
                                        <p:tgtEl>
                                          <p:spTgt spid="9">
                                            <p:txEl>
                                              <p:pRg st="1" end="1"/>
                                            </p:txEl>
                                          </p:spTgt>
                                        </p:tgtEl>
                                      </p:cBhvr>
                                    </p:animEffect>
                                  </p:childTnLst>
                                </p:cTn>
                              </p:par>
                              <p:par>
                                <p:cTn id="58" presetID="6" presetClass="entr" presetSubtype="16" fill="hold" nodeType="withEffect">
                                  <p:stCondLst>
                                    <p:cond delay="0"/>
                                  </p:stCondLst>
                                  <p:childTnLst>
                                    <p:set>
                                      <p:cBhvr>
                                        <p:cTn id="59" dur="1" fill="hold">
                                          <p:stCondLst>
                                            <p:cond delay="0"/>
                                          </p:stCondLst>
                                        </p:cTn>
                                        <p:tgtEl>
                                          <p:spTgt spid="9">
                                            <p:txEl>
                                              <p:pRg st="2" end="2"/>
                                            </p:txEl>
                                          </p:spTgt>
                                        </p:tgtEl>
                                        <p:attrNameLst>
                                          <p:attrName>style.visibility</p:attrName>
                                        </p:attrNameLst>
                                      </p:cBhvr>
                                      <p:to>
                                        <p:strVal val="visible"/>
                                      </p:to>
                                    </p:set>
                                    <p:animEffect transition="in" filter="circle(in)">
                                      <p:cBhvr>
                                        <p:cTn id="60" dur="20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D74DF-341E-0EAF-0B41-37DCFEA4CDEB}"/>
              </a:ext>
            </a:extLst>
          </p:cNvPr>
          <p:cNvSpPr>
            <a:spLocks noGrp="1"/>
          </p:cNvSpPr>
          <p:nvPr>
            <p:ph type="title"/>
          </p:nvPr>
        </p:nvSpPr>
        <p:spPr/>
        <p:txBody>
          <a:bodyPr/>
          <a:lstStyle/>
          <a:p>
            <a:r>
              <a:rPr lang="en-US" dirty="0"/>
              <a:t>Cont..</a:t>
            </a:r>
            <a:endParaRPr lang="en-IN" dirty="0"/>
          </a:p>
        </p:txBody>
      </p:sp>
      <p:pic>
        <p:nvPicPr>
          <p:cNvPr id="4" name="Picture 3">
            <a:extLst>
              <a:ext uri="{FF2B5EF4-FFF2-40B4-BE49-F238E27FC236}">
                <a16:creationId xmlns:a16="http://schemas.microsoft.com/office/drawing/2014/main" id="{6C3F5FA6-5145-451E-48A8-21069D61F0A9}"/>
              </a:ext>
            </a:extLst>
          </p:cNvPr>
          <p:cNvPicPr>
            <a:picLocks noChangeAspect="1"/>
          </p:cNvPicPr>
          <p:nvPr/>
        </p:nvPicPr>
        <p:blipFill>
          <a:blip r:embed="rId2"/>
          <a:stretch>
            <a:fillRect/>
          </a:stretch>
        </p:blipFill>
        <p:spPr>
          <a:xfrm>
            <a:off x="1463040" y="1460944"/>
            <a:ext cx="8375903" cy="5397056"/>
          </a:xfrm>
          <a:prstGeom prst="rect">
            <a:avLst/>
          </a:prstGeom>
        </p:spPr>
      </p:pic>
    </p:spTree>
    <p:extLst>
      <p:ext uri="{BB962C8B-B14F-4D97-AF65-F5344CB8AC3E}">
        <p14:creationId xmlns:p14="http://schemas.microsoft.com/office/powerpoint/2010/main" val="1609284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BBBEB-8734-D041-0778-2CD08762CF12}"/>
              </a:ext>
            </a:extLst>
          </p:cNvPr>
          <p:cNvSpPr>
            <a:spLocks noGrp="1"/>
          </p:cNvSpPr>
          <p:nvPr>
            <p:ph type="title"/>
          </p:nvPr>
        </p:nvSpPr>
        <p:spPr/>
        <p:txBody>
          <a:bodyPr/>
          <a:lstStyle/>
          <a:p>
            <a:r>
              <a:rPr lang="en-US" b="1" dirty="0"/>
              <a:t>ResNet50 Results</a:t>
            </a:r>
            <a:endParaRPr lang="en-IN" b="1" dirty="0"/>
          </a:p>
        </p:txBody>
      </p:sp>
      <p:sp>
        <p:nvSpPr>
          <p:cNvPr id="3" name="Content Placeholder 2">
            <a:extLst>
              <a:ext uri="{FF2B5EF4-FFF2-40B4-BE49-F238E27FC236}">
                <a16:creationId xmlns:a16="http://schemas.microsoft.com/office/drawing/2014/main" id="{D5F009F3-27B7-9002-7A5C-DC5E399C8AC7}"/>
              </a:ext>
            </a:extLst>
          </p:cNvPr>
          <p:cNvSpPr>
            <a:spLocks noGrp="1"/>
          </p:cNvSpPr>
          <p:nvPr>
            <p:ph idx="1"/>
          </p:nvPr>
        </p:nvSpPr>
        <p:spPr>
          <a:xfrm>
            <a:off x="838200" y="1359281"/>
            <a:ext cx="10515600" cy="4351338"/>
          </a:xfrm>
        </p:spPr>
        <p:txBody>
          <a:bodyPr/>
          <a:lstStyle/>
          <a:p>
            <a:r>
              <a:rPr lang="en-US" dirty="0"/>
              <a:t>It detects if the leaf is diseased or non-diseased</a:t>
            </a:r>
          </a:p>
          <a:p>
            <a:endParaRPr lang="en-US" dirty="0"/>
          </a:p>
          <a:p>
            <a:endParaRPr lang="en-US" dirty="0"/>
          </a:p>
          <a:p>
            <a:endParaRPr lang="en-US" dirty="0"/>
          </a:p>
          <a:p>
            <a:endParaRPr lang="en-IN" dirty="0"/>
          </a:p>
        </p:txBody>
      </p:sp>
      <p:pic>
        <p:nvPicPr>
          <p:cNvPr id="5" name="Picture 4">
            <a:extLst>
              <a:ext uri="{FF2B5EF4-FFF2-40B4-BE49-F238E27FC236}">
                <a16:creationId xmlns:a16="http://schemas.microsoft.com/office/drawing/2014/main" id="{A99CEC0A-9936-3197-191B-8B25A12EE640}"/>
              </a:ext>
            </a:extLst>
          </p:cNvPr>
          <p:cNvPicPr>
            <a:picLocks noChangeAspect="1"/>
          </p:cNvPicPr>
          <p:nvPr/>
        </p:nvPicPr>
        <p:blipFill>
          <a:blip r:embed="rId2"/>
          <a:stretch>
            <a:fillRect/>
          </a:stretch>
        </p:blipFill>
        <p:spPr>
          <a:xfrm>
            <a:off x="838200" y="2121408"/>
            <a:ext cx="4584192" cy="3456432"/>
          </a:xfrm>
          <a:prstGeom prst="rect">
            <a:avLst/>
          </a:prstGeom>
        </p:spPr>
      </p:pic>
      <p:pic>
        <p:nvPicPr>
          <p:cNvPr id="7" name="Picture 6">
            <a:extLst>
              <a:ext uri="{FF2B5EF4-FFF2-40B4-BE49-F238E27FC236}">
                <a16:creationId xmlns:a16="http://schemas.microsoft.com/office/drawing/2014/main" id="{FAF96347-5387-A1EA-9BD8-097E7E38F8BE}"/>
              </a:ext>
            </a:extLst>
          </p:cNvPr>
          <p:cNvPicPr>
            <a:picLocks noChangeAspect="1"/>
          </p:cNvPicPr>
          <p:nvPr/>
        </p:nvPicPr>
        <p:blipFill>
          <a:blip r:embed="rId3"/>
          <a:stretch>
            <a:fillRect/>
          </a:stretch>
        </p:blipFill>
        <p:spPr>
          <a:xfrm>
            <a:off x="5986096" y="2254187"/>
            <a:ext cx="4703240" cy="3456432"/>
          </a:xfrm>
          <a:prstGeom prst="rect">
            <a:avLst/>
          </a:prstGeom>
        </p:spPr>
      </p:pic>
    </p:spTree>
    <p:extLst>
      <p:ext uri="{BB962C8B-B14F-4D97-AF65-F5344CB8AC3E}">
        <p14:creationId xmlns:p14="http://schemas.microsoft.com/office/powerpoint/2010/main" val="1191759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B3FDF-3CF1-301A-EA6B-0DC350E1040A}"/>
              </a:ext>
            </a:extLst>
          </p:cNvPr>
          <p:cNvSpPr>
            <a:spLocks noGrp="1"/>
          </p:cNvSpPr>
          <p:nvPr>
            <p:ph type="title"/>
          </p:nvPr>
        </p:nvSpPr>
        <p:spPr/>
        <p:txBody>
          <a:bodyPr/>
          <a:lstStyle/>
          <a:p>
            <a:r>
              <a:rPr lang="en-US" b="1" dirty="0"/>
              <a:t>ResNet9 Results</a:t>
            </a:r>
            <a:endParaRPr lang="en-IN" b="1" dirty="0"/>
          </a:p>
        </p:txBody>
      </p:sp>
      <p:sp>
        <p:nvSpPr>
          <p:cNvPr id="3" name="Content Placeholder 2">
            <a:extLst>
              <a:ext uri="{FF2B5EF4-FFF2-40B4-BE49-F238E27FC236}">
                <a16:creationId xmlns:a16="http://schemas.microsoft.com/office/drawing/2014/main" id="{7A14DFEE-66CA-9B5B-1421-12933871116E}"/>
              </a:ext>
            </a:extLst>
          </p:cNvPr>
          <p:cNvSpPr>
            <a:spLocks noGrp="1"/>
          </p:cNvSpPr>
          <p:nvPr>
            <p:ph idx="1"/>
          </p:nvPr>
        </p:nvSpPr>
        <p:spPr>
          <a:xfrm>
            <a:off x="838200" y="1423289"/>
            <a:ext cx="10515600" cy="4351338"/>
          </a:xfrm>
        </p:spPr>
        <p:txBody>
          <a:bodyPr/>
          <a:lstStyle/>
          <a:p>
            <a:r>
              <a:rPr lang="en-US" dirty="0"/>
              <a:t>It Classifies the type of leaf which is given as input to model</a:t>
            </a:r>
            <a:endParaRPr lang="en-IN" dirty="0"/>
          </a:p>
        </p:txBody>
      </p:sp>
      <p:pic>
        <p:nvPicPr>
          <p:cNvPr id="5" name="Picture 4">
            <a:extLst>
              <a:ext uri="{FF2B5EF4-FFF2-40B4-BE49-F238E27FC236}">
                <a16:creationId xmlns:a16="http://schemas.microsoft.com/office/drawing/2014/main" id="{BD193F3F-C312-41E8-B809-B27C35130F63}"/>
              </a:ext>
            </a:extLst>
          </p:cNvPr>
          <p:cNvPicPr>
            <a:picLocks noChangeAspect="1"/>
          </p:cNvPicPr>
          <p:nvPr/>
        </p:nvPicPr>
        <p:blipFill>
          <a:blip r:embed="rId2"/>
          <a:stretch>
            <a:fillRect/>
          </a:stretch>
        </p:blipFill>
        <p:spPr>
          <a:xfrm>
            <a:off x="1009800" y="2285999"/>
            <a:ext cx="8764223" cy="4546791"/>
          </a:xfrm>
          <a:prstGeom prst="rect">
            <a:avLst/>
          </a:prstGeom>
        </p:spPr>
      </p:pic>
    </p:spTree>
    <p:extLst>
      <p:ext uri="{BB962C8B-B14F-4D97-AF65-F5344CB8AC3E}">
        <p14:creationId xmlns:p14="http://schemas.microsoft.com/office/powerpoint/2010/main" val="450221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E6801-6BA0-858A-7806-FF74C2158902}"/>
              </a:ext>
            </a:extLst>
          </p:cNvPr>
          <p:cNvSpPr>
            <a:spLocks noGrp="1"/>
          </p:cNvSpPr>
          <p:nvPr>
            <p:ph type="title"/>
          </p:nvPr>
        </p:nvSpPr>
        <p:spPr/>
        <p:txBody>
          <a:bodyPr/>
          <a:lstStyle/>
          <a:p>
            <a:r>
              <a:rPr lang="en-IN" b="1" dirty="0"/>
              <a:t>Accuracy for models</a:t>
            </a:r>
          </a:p>
        </p:txBody>
      </p:sp>
      <p:graphicFrame>
        <p:nvGraphicFramePr>
          <p:cNvPr id="4" name="Content Placeholder 3">
            <a:extLst>
              <a:ext uri="{FF2B5EF4-FFF2-40B4-BE49-F238E27FC236}">
                <a16:creationId xmlns:a16="http://schemas.microsoft.com/office/drawing/2014/main" id="{00962046-9DA8-4E8B-AA00-A10074FA513E}"/>
              </a:ext>
            </a:extLst>
          </p:cNvPr>
          <p:cNvGraphicFramePr>
            <a:graphicFrameLocks noGrp="1"/>
          </p:cNvGraphicFramePr>
          <p:nvPr>
            <p:ph idx="1"/>
            <p:extLst>
              <p:ext uri="{D42A27DB-BD31-4B8C-83A1-F6EECF244321}">
                <p14:modId xmlns:p14="http://schemas.microsoft.com/office/powerpoint/2010/main" val="380080172"/>
              </p:ext>
            </p:extLst>
          </p:nvPr>
        </p:nvGraphicFramePr>
        <p:xfrm>
          <a:off x="838200" y="2073624"/>
          <a:ext cx="6056376" cy="1840008"/>
        </p:xfrm>
        <a:graphic>
          <a:graphicData uri="http://schemas.openxmlformats.org/drawingml/2006/table">
            <a:tbl>
              <a:tblPr firstRow="1" firstCol="1" bandRow="1">
                <a:tableStyleId>{5C22544A-7EE6-4342-B048-85BDC9FD1C3A}</a:tableStyleId>
              </a:tblPr>
              <a:tblGrid>
                <a:gridCol w="2018558">
                  <a:extLst>
                    <a:ext uri="{9D8B030D-6E8A-4147-A177-3AD203B41FA5}">
                      <a16:colId xmlns:a16="http://schemas.microsoft.com/office/drawing/2014/main" val="1417468347"/>
                    </a:ext>
                  </a:extLst>
                </a:gridCol>
                <a:gridCol w="2018558">
                  <a:extLst>
                    <a:ext uri="{9D8B030D-6E8A-4147-A177-3AD203B41FA5}">
                      <a16:colId xmlns:a16="http://schemas.microsoft.com/office/drawing/2014/main" val="3184268116"/>
                    </a:ext>
                  </a:extLst>
                </a:gridCol>
                <a:gridCol w="2019260">
                  <a:extLst>
                    <a:ext uri="{9D8B030D-6E8A-4147-A177-3AD203B41FA5}">
                      <a16:colId xmlns:a16="http://schemas.microsoft.com/office/drawing/2014/main" val="3034350228"/>
                    </a:ext>
                  </a:extLst>
                </a:gridCol>
              </a:tblGrid>
              <a:tr h="597062">
                <a:tc>
                  <a:txBody>
                    <a:bodyPr/>
                    <a:lstStyle/>
                    <a:p>
                      <a:pPr algn="ctr">
                        <a:spcAft>
                          <a:spcPts val="1000"/>
                        </a:spcAft>
                        <a:tabLst>
                          <a:tab pos="495300" algn="l"/>
                        </a:tabLst>
                      </a:pPr>
                      <a:r>
                        <a:rPr lang="en-IN" sz="1000">
                          <a:effectLst/>
                        </a:rPr>
                        <a:t>S.NO.</a:t>
                      </a:r>
                      <a:endParaRPr lang="en-IN" sz="1000" b="1">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Aft>
                          <a:spcPts val="1000"/>
                        </a:spcAft>
                      </a:pPr>
                      <a:r>
                        <a:rPr lang="en-IN" sz="1000">
                          <a:effectLst/>
                        </a:rPr>
                        <a:t>MODEL</a:t>
                      </a:r>
                      <a:endParaRPr lang="en-IN" sz="1000" b="1">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spcAft>
                          <a:spcPts val="1000"/>
                        </a:spcAft>
                      </a:pPr>
                      <a:r>
                        <a:rPr lang="en-IN" sz="1000">
                          <a:effectLst/>
                        </a:rPr>
                        <a:t>ACCURACY</a:t>
                      </a:r>
                      <a:endParaRPr lang="en-IN" sz="1000" b="1">
                        <a:solidFill>
                          <a:srgbClr val="44546A"/>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676814"/>
                  </a:ext>
                </a:extLst>
              </a:tr>
              <a:tr h="613336">
                <a:tc>
                  <a:txBody>
                    <a:bodyPr/>
                    <a:lstStyle/>
                    <a:p>
                      <a:pPr algn="ctr">
                        <a:lnSpc>
                          <a:spcPct val="200000"/>
                        </a:lnSpc>
                        <a:spcAft>
                          <a:spcPts val="1000"/>
                        </a:spcAft>
                      </a:pPr>
                      <a:r>
                        <a:rPr lang="en-IN" sz="1200">
                          <a:effectLst/>
                        </a:rPr>
                        <a:t>1</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1000"/>
                        </a:spcAft>
                      </a:pPr>
                      <a:r>
                        <a:rPr lang="en-IN" sz="1200">
                          <a:effectLst/>
                        </a:rPr>
                        <a:t>ResNet9</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200000"/>
                        </a:lnSpc>
                        <a:spcAft>
                          <a:spcPts val="1000"/>
                        </a:spcAft>
                      </a:pPr>
                      <a:r>
                        <a:rPr lang="en-IN" sz="1200">
                          <a:effectLst/>
                        </a:rPr>
                        <a:t>99.24%</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0408682"/>
                  </a:ext>
                </a:extLst>
              </a:tr>
              <a:tr h="629610">
                <a:tc>
                  <a:txBody>
                    <a:bodyPr/>
                    <a:lstStyle/>
                    <a:p>
                      <a:pPr algn="ctr">
                        <a:lnSpc>
                          <a:spcPct val="200000"/>
                        </a:lnSpc>
                        <a:spcAft>
                          <a:spcPts val="1000"/>
                        </a:spcAft>
                      </a:pPr>
                      <a:r>
                        <a:rPr lang="en-IN" sz="1200">
                          <a:effectLst/>
                        </a:rPr>
                        <a:t>2</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200000"/>
                        </a:lnSpc>
                        <a:spcAft>
                          <a:spcPts val="1000"/>
                        </a:spcAft>
                      </a:pPr>
                      <a:r>
                        <a:rPr lang="en-IN" sz="1200">
                          <a:effectLst/>
                        </a:rPr>
                        <a:t>ResNet50</a:t>
                      </a:r>
                      <a:endParaRPr lang="en-IN"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200000"/>
                        </a:lnSpc>
                        <a:spcAft>
                          <a:spcPts val="1000"/>
                        </a:spcAft>
                      </a:pPr>
                      <a:r>
                        <a:rPr lang="en-IN" sz="1200" dirty="0">
                          <a:effectLst/>
                        </a:rPr>
                        <a:t>97%</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88209857"/>
                  </a:ext>
                </a:extLst>
              </a:tr>
            </a:tbl>
          </a:graphicData>
        </a:graphic>
      </p:graphicFrame>
    </p:spTree>
    <p:extLst>
      <p:ext uri="{BB962C8B-B14F-4D97-AF65-F5344CB8AC3E}">
        <p14:creationId xmlns:p14="http://schemas.microsoft.com/office/powerpoint/2010/main" val="2835802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B52F4-039C-7283-EDB3-BF1F7687F21A}"/>
              </a:ext>
            </a:extLst>
          </p:cNvPr>
          <p:cNvSpPr>
            <a:spLocks noGrp="1"/>
          </p:cNvSpPr>
          <p:nvPr>
            <p:ph type="title"/>
          </p:nvPr>
        </p:nvSpPr>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F15F94ED-528D-F41B-DCBD-22BC642EE92A}"/>
              </a:ext>
            </a:extLst>
          </p:cNvPr>
          <p:cNvSpPr>
            <a:spLocks noGrp="1"/>
          </p:cNvSpPr>
          <p:nvPr>
            <p:ph idx="1"/>
          </p:nvPr>
        </p:nvSpPr>
        <p:spPr/>
        <p:txBody>
          <a:bodyPr/>
          <a:lstStyle/>
          <a:p>
            <a:r>
              <a:rPr lang="en-US" dirty="0"/>
              <a:t>We have successfully developed a deep learning based system for plant disease classification and detection with average 99% accuracy and 97% accuracy which can detect and classify the plant leaf images more efficiently</a:t>
            </a:r>
            <a:endParaRPr lang="en-IN" dirty="0"/>
          </a:p>
        </p:txBody>
      </p:sp>
    </p:spTree>
    <p:extLst>
      <p:ext uri="{BB962C8B-B14F-4D97-AF65-F5344CB8AC3E}">
        <p14:creationId xmlns:p14="http://schemas.microsoft.com/office/powerpoint/2010/main" val="1245930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08B098-8246-4DAC-7062-3AFB5DAE46EF}"/>
              </a:ext>
            </a:extLst>
          </p:cNvPr>
          <p:cNvSpPr>
            <a:spLocks noGrp="1"/>
          </p:cNvSpPr>
          <p:nvPr>
            <p:ph type="title"/>
          </p:nvPr>
        </p:nvSpPr>
        <p:spPr>
          <a:xfrm>
            <a:off x="704384" y="2788521"/>
            <a:ext cx="6229530" cy="1325563"/>
          </a:xfrm>
        </p:spPr>
        <p:txBody>
          <a:bodyPr/>
          <a:lstStyle/>
          <a:p>
            <a:r>
              <a:rPr lang="en-US" dirty="0"/>
              <a:t>Agenda</a:t>
            </a:r>
          </a:p>
        </p:txBody>
      </p:sp>
      <p:graphicFrame>
        <p:nvGraphicFramePr>
          <p:cNvPr id="5" name="Content Placeholder 4">
            <a:extLst>
              <a:ext uri="{FF2B5EF4-FFF2-40B4-BE49-F238E27FC236}">
                <a16:creationId xmlns:a16="http://schemas.microsoft.com/office/drawing/2014/main" id="{231B876E-AD52-1FC9-0B34-B62369F1DC9E}"/>
              </a:ext>
            </a:extLst>
          </p:cNvPr>
          <p:cNvGraphicFramePr>
            <a:graphicFrameLocks noGrp="1"/>
          </p:cNvGraphicFramePr>
          <p:nvPr>
            <p:ph idx="1"/>
            <p:extLst>
              <p:ext uri="{D42A27DB-BD31-4B8C-83A1-F6EECF244321}">
                <p14:modId xmlns:p14="http://schemas.microsoft.com/office/powerpoint/2010/main" val="369009822"/>
              </p:ext>
            </p:extLst>
          </p:nvPr>
        </p:nvGraphicFramePr>
        <p:xfrm>
          <a:off x="5728688" y="241538"/>
          <a:ext cx="6229529" cy="5688995"/>
        </p:xfrm>
        <a:graphic>
          <a:graphicData uri="http://schemas.openxmlformats.org/drawingml/2006/table">
            <a:tbl>
              <a:tblPr firstRow="1" bandRow="1"/>
              <a:tblGrid>
                <a:gridCol w="6229529">
                  <a:extLst>
                    <a:ext uri="{9D8B030D-6E8A-4147-A177-3AD203B41FA5}">
                      <a16:colId xmlns:a16="http://schemas.microsoft.com/office/drawing/2014/main" val="1563570424"/>
                    </a:ext>
                  </a:extLst>
                </a:gridCol>
              </a:tblGrid>
              <a:tr h="65859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Abstract</a:t>
                      </a:r>
                    </a:p>
                    <a:p>
                      <a:pPr algn="r"/>
                      <a:endParaRPr lang="en-US" sz="1800" dirty="0">
                        <a:latin typeface="+mj-lt"/>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1886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Existing System</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686682">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Proposed System</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90011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Desing</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80232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Implementation</a:t>
                      </a:r>
                    </a:p>
                    <a:p>
                      <a:pPr marL="0" algn="r" defTabSz="914400" rtl="0" eaLnBrk="1" latinLnBrk="0" hangingPunct="1"/>
                      <a:endParaRPr lang="en-US" sz="180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r h="802324">
                <a:tc>
                  <a:txBody>
                    <a:bodyPr/>
                    <a:lstStyle/>
                    <a:p>
                      <a:pPr marL="0" algn="r" defTabSz="914400" rtl="0" eaLnBrk="1" latinLnBrk="0" hangingPunct="1"/>
                      <a:r>
                        <a:rPr lang="en-IN" sz="2400" kern="1200" dirty="0">
                          <a:solidFill>
                            <a:schemeClr val="tx1"/>
                          </a:solidFill>
                          <a:effectLst/>
                          <a:latin typeface="+mn-lt"/>
                          <a:ea typeface="+mn-ea"/>
                          <a:cs typeface="+mn-cs"/>
                        </a:rPr>
                        <a:t>Results </a:t>
                      </a:r>
                      <a:endParaRPr lang="en-US" sz="2400" kern="1200" dirty="0">
                        <a:solidFill>
                          <a:schemeClr val="tx1"/>
                        </a:solidFill>
                        <a:latin typeface="+mj-lt"/>
                        <a:ea typeface="+mn-ea"/>
                        <a:cs typeface="+mn-cs"/>
                      </a:endParaRPr>
                    </a:p>
                  </a:txBody>
                  <a:tcPr anchor="ctr">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1173277"/>
                  </a:ext>
                </a:extLst>
              </a:tr>
              <a:tr h="802324">
                <a:tc>
                  <a:txBody>
                    <a:bodyPr/>
                    <a:lstStyle/>
                    <a:p>
                      <a:pPr marL="0" algn="r" defTabSz="914400" rtl="0" eaLnBrk="1" latinLnBrk="0" hangingPunct="1"/>
                      <a:r>
                        <a:rPr lang="en-US" sz="2400" kern="1200" dirty="0">
                          <a:solidFill>
                            <a:schemeClr val="tx1"/>
                          </a:solidFill>
                          <a:latin typeface="+mj-lt"/>
                          <a:ea typeface="+mn-ea"/>
                          <a:cs typeface="+mn-cs"/>
                        </a:rPr>
                        <a:t>Conclusion</a:t>
                      </a:r>
                    </a:p>
                  </a:txBody>
                  <a:tcPr anchor="ctr">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522964947"/>
                  </a:ext>
                </a:extLst>
              </a:tr>
            </a:tbl>
          </a:graphicData>
        </a:graphic>
      </p:graphicFrame>
    </p:spTree>
    <p:extLst>
      <p:ext uri="{BB962C8B-B14F-4D97-AF65-F5344CB8AC3E}">
        <p14:creationId xmlns:p14="http://schemas.microsoft.com/office/powerpoint/2010/main" val="687744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5">
            <a:extLst>
              <a:ext uri="{FF2B5EF4-FFF2-40B4-BE49-F238E27FC236}">
                <a16:creationId xmlns:a16="http://schemas.microsoft.com/office/drawing/2014/main" id="{5279F258-6E8C-12B7-D52C-B40FAFDC9C4F}"/>
              </a:ext>
            </a:extLst>
          </p:cNvPr>
          <p:cNvSpPr>
            <a:spLocks noGrp="1"/>
          </p:cNvSpPr>
          <p:nvPr>
            <p:ph type="title"/>
          </p:nvPr>
        </p:nvSpPr>
        <p:spPr>
          <a:xfrm>
            <a:off x="576071" y="704088"/>
            <a:ext cx="6502620" cy="676656"/>
          </a:xfrm>
        </p:spPr>
        <p:txBody>
          <a:bodyPr>
            <a:normAutofit fontScale="90000"/>
          </a:bodyPr>
          <a:lstStyle/>
          <a:p>
            <a:r>
              <a:rPr lang="en-US" dirty="0"/>
              <a:t>Abstract</a:t>
            </a:r>
          </a:p>
        </p:txBody>
      </p:sp>
      <p:sp>
        <p:nvSpPr>
          <p:cNvPr id="5" name="Text Placeholder 26">
            <a:extLst>
              <a:ext uri="{FF2B5EF4-FFF2-40B4-BE49-F238E27FC236}">
                <a16:creationId xmlns:a16="http://schemas.microsoft.com/office/drawing/2014/main" id="{5B1940EE-FD7F-3CD4-8B1B-F6082E257BB6}"/>
              </a:ext>
            </a:extLst>
          </p:cNvPr>
          <p:cNvSpPr txBox="1">
            <a:spLocks/>
          </p:cNvSpPr>
          <p:nvPr/>
        </p:nvSpPr>
        <p:spPr>
          <a:xfrm>
            <a:off x="576072" y="1540043"/>
            <a:ext cx="7108096" cy="447835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In agriculture automatic plant disease detection is essential one in monitoring large fields of crops, and thus automatically detect symptoms of disease as soon as they appear on plant leaves. For this approach, Deep Learning Models will be used for classification based on learning with some training samples. Finally the simulated result shows that used network classifier provides minimum error during training and better accuracy in classification</a:t>
            </a:r>
          </a:p>
          <a:p>
            <a:endParaRPr lang="en-US" dirty="0"/>
          </a:p>
          <a:p>
            <a:endParaRPr lang="en-US" dirty="0"/>
          </a:p>
        </p:txBody>
      </p:sp>
    </p:spTree>
    <p:extLst>
      <p:ext uri="{BB962C8B-B14F-4D97-AF65-F5344CB8AC3E}">
        <p14:creationId xmlns:p14="http://schemas.microsoft.com/office/powerpoint/2010/main" val="244119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wipe(down)">
                                      <p:cBhvr>
                                        <p:cTn id="14"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45366-1C44-9308-13D4-251A19105EF4}"/>
              </a:ext>
            </a:extLst>
          </p:cNvPr>
          <p:cNvSpPr>
            <a:spLocks noGrp="1"/>
          </p:cNvSpPr>
          <p:nvPr>
            <p:ph type="title"/>
          </p:nvPr>
        </p:nvSpPr>
        <p:spPr/>
        <p:txBody>
          <a:bodyPr/>
          <a:lstStyle/>
          <a:p>
            <a:r>
              <a:rPr lang="en-US" b="1" dirty="0"/>
              <a:t>Existing system</a:t>
            </a:r>
            <a:endParaRPr lang="en-IN" b="1" dirty="0"/>
          </a:p>
        </p:txBody>
      </p:sp>
      <p:sp>
        <p:nvSpPr>
          <p:cNvPr id="3" name="Content Placeholder 2">
            <a:extLst>
              <a:ext uri="{FF2B5EF4-FFF2-40B4-BE49-F238E27FC236}">
                <a16:creationId xmlns:a16="http://schemas.microsoft.com/office/drawing/2014/main" id="{F05CD037-F2FC-0A96-212E-8C4B7683CAEE}"/>
              </a:ext>
            </a:extLst>
          </p:cNvPr>
          <p:cNvSpPr>
            <a:spLocks noGrp="1"/>
          </p:cNvSpPr>
          <p:nvPr>
            <p:ph idx="1"/>
          </p:nvPr>
        </p:nvSpPr>
        <p:spPr/>
        <p:txBody>
          <a:bodyPr/>
          <a:lstStyle/>
          <a:p>
            <a:r>
              <a:rPr lang="en-US" dirty="0"/>
              <a:t>Existing Model used basic CNN for plant leaf identification</a:t>
            </a:r>
          </a:p>
          <a:p>
            <a:endParaRPr lang="en-US" dirty="0"/>
          </a:p>
          <a:p>
            <a:r>
              <a:rPr lang="en-US" dirty="0"/>
              <a:t>In existing model they got the accuracy of 95%</a:t>
            </a:r>
          </a:p>
          <a:p>
            <a:endParaRPr lang="en-US" dirty="0"/>
          </a:p>
          <a:p>
            <a:r>
              <a:rPr lang="en-US" dirty="0"/>
              <a:t>It uses less variety of plants for training </a:t>
            </a:r>
          </a:p>
          <a:p>
            <a:endParaRPr lang="en-IN" dirty="0"/>
          </a:p>
        </p:txBody>
      </p:sp>
    </p:spTree>
    <p:extLst>
      <p:ext uri="{BB962C8B-B14F-4D97-AF65-F5344CB8AC3E}">
        <p14:creationId xmlns:p14="http://schemas.microsoft.com/office/powerpoint/2010/main" val="257279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5C464-B7B9-35FA-4490-F0FEA13711A1}"/>
              </a:ext>
            </a:extLst>
          </p:cNvPr>
          <p:cNvSpPr>
            <a:spLocks noGrp="1"/>
          </p:cNvSpPr>
          <p:nvPr>
            <p:ph type="title"/>
          </p:nvPr>
        </p:nvSpPr>
        <p:spPr/>
        <p:txBody>
          <a:bodyPr/>
          <a:lstStyle/>
          <a:p>
            <a:r>
              <a:rPr lang="en-US" b="1" dirty="0"/>
              <a:t>Proposed System</a:t>
            </a:r>
            <a:endParaRPr lang="en-IN" b="1" dirty="0"/>
          </a:p>
        </p:txBody>
      </p:sp>
      <p:sp>
        <p:nvSpPr>
          <p:cNvPr id="5" name="TextBox 4">
            <a:extLst>
              <a:ext uri="{FF2B5EF4-FFF2-40B4-BE49-F238E27FC236}">
                <a16:creationId xmlns:a16="http://schemas.microsoft.com/office/drawing/2014/main" id="{FBD97F80-35D9-B8F4-9C68-675937B79AC6}"/>
              </a:ext>
            </a:extLst>
          </p:cNvPr>
          <p:cNvSpPr txBox="1"/>
          <p:nvPr/>
        </p:nvSpPr>
        <p:spPr>
          <a:xfrm>
            <a:off x="960120" y="1507808"/>
            <a:ext cx="8438529" cy="923330"/>
          </a:xfrm>
          <a:prstGeom prst="rect">
            <a:avLst/>
          </a:prstGeom>
          <a:noFill/>
        </p:spPr>
        <p:txBody>
          <a:bodyPr wrap="none" rtlCol="0">
            <a:spAutoFit/>
          </a:bodyPr>
          <a:lstStyle/>
          <a:p>
            <a:r>
              <a:rPr lang="en-US" dirty="0"/>
              <a:t>Our project is mainly divided into two parts in which Resnet50 is used for detection and </a:t>
            </a:r>
          </a:p>
          <a:p>
            <a:r>
              <a:rPr lang="en-US" dirty="0"/>
              <a:t>Resnet9 for classification</a:t>
            </a:r>
          </a:p>
          <a:p>
            <a:endParaRPr lang="en-IN" dirty="0"/>
          </a:p>
        </p:txBody>
      </p:sp>
      <p:pic>
        <p:nvPicPr>
          <p:cNvPr id="6" name="Picture 5">
            <a:extLst>
              <a:ext uri="{FF2B5EF4-FFF2-40B4-BE49-F238E27FC236}">
                <a16:creationId xmlns:a16="http://schemas.microsoft.com/office/drawing/2014/main" id="{83294F9D-2241-5531-C3ED-DE377CDB86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58568"/>
            <a:ext cx="12192000" cy="4599432"/>
          </a:xfrm>
          <a:prstGeom prst="rect">
            <a:avLst/>
          </a:prstGeom>
        </p:spPr>
      </p:pic>
    </p:spTree>
    <p:extLst>
      <p:ext uri="{BB962C8B-B14F-4D97-AF65-F5344CB8AC3E}">
        <p14:creationId xmlns:p14="http://schemas.microsoft.com/office/powerpoint/2010/main" val="3349669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9B847-AAE6-D138-F9ED-42C004C3E9E2}"/>
              </a:ext>
            </a:extLst>
          </p:cNvPr>
          <p:cNvSpPr>
            <a:spLocks noGrp="1"/>
          </p:cNvSpPr>
          <p:nvPr>
            <p:ph type="title"/>
          </p:nvPr>
        </p:nvSpPr>
        <p:spPr/>
        <p:txBody>
          <a:bodyPr/>
          <a:lstStyle/>
          <a:p>
            <a:r>
              <a:rPr lang="en-US" b="1" dirty="0"/>
              <a:t>Design : ResNet50</a:t>
            </a:r>
            <a:endParaRPr lang="en-IN" b="1" dirty="0"/>
          </a:p>
        </p:txBody>
      </p:sp>
      <p:sp>
        <p:nvSpPr>
          <p:cNvPr id="3" name="Content Placeholder 2">
            <a:extLst>
              <a:ext uri="{FF2B5EF4-FFF2-40B4-BE49-F238E27FC236}">
                <a16:creationId xmlns:a16="http://schemas.microsoft.com/office/drawing/2014/main" id="{14F33DB4-E898-8B9B-8899-0B07B6DE657D}"/>
              </a:ext>
            </a:extLst>
          </p:cNvPr>
          <p:cNvSpPr>
            <a:spLocks noGrp="1"/>
          </p:cNvSpPr>
          <p:nvPr>
            <p:ph idx="1"/>
          </p:nvPr>
        </p:nvSpPr>
        <p:spPr>
          <a:xfrm>
            <a:off x="591312" y="677259"/>
            <a:ext cx="10515600" cy="4351338"/>
          </a:xfrm>
        </p:spPr>
        <p:txBody>
          <a:bodyPr/>
          <a:lstStyle/>
          <a:p>
            <a:pPr marL="454660" indent="0" algn="l">
              <a:lnSpc>
                <a:spcPct val="110000"/>
              </a:lnSpc>
              <a:spcAft>
                <a:spcPts val="535"/>
              </a:spcAft>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905510" marR="549275" algn="just">
              <a:lnSpc>
                <a:spcPct val="200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ResNet50V2 is a deep learning model based on the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ResNet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architecture that uses residual connections to improve gradient flow and avoid the vanishing gradient problem. ResNet50V2 is a variant of ResNet50 with some changes, such as using pre-activation instead of post-activation and using step 2 in the first 3x3 convolution of each block instead of the first 1x1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convolution.It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is used  Detection in our code</a:t>
            </a:r>
          </a:p>
          <a:p>
            <a:endParaRPr lang="en-IN" dirty="0"/>
          </a:p>
        </p:txBody>
      </p:sp>
      <p:pic>
        <p:nvPicPr>
          <p:cNvPr id="4" name="Picture 3">
            <a:extLst>
              <a:ext uri="{FF2B5EF4-FFF2-40B4-BE49-F238E27FC236}">
                <a16:creationId xmlns:a16="http://schemas.microsoft.com/office/drawing/2014/main" id="{C32B113D-6156-035C-C0D2-A42632290CCC}"/>
              </a:ext>
            </a:extLst>
          </p:cNvPr>
          <p:cNvPicPr/>
          <p:nvPr/>
        </p:nvPicPr>
        <p:blipFill rotWithShape="1">
          <a:blip r:embed="rId2"/>
          <a:srcRect r="-937" b="11005"/>
          <a:stretch/>
        </p:blipFill>
        <p:spPr>
          <a:xfrm>
            <a:off x="947928" y="3988435"/>
            <a:ext cx="10515599" cy="2384934"/>
          </a:xfrm>
          <a:prstGeom prst="rect">
            <a:avLst/>
          </a:prstGeom>
        </p:spPr>
      </p:pic>
    </p:spTree>
    <p:extLst>
      <p:ext uri="{BB962C8B-B14F-4D97-AF65-F5344CB8AC3E}">
        <p14:creationId xmlns:p14="http://schemas.microsoft.com/office/powerpoint/2010/main" val="3356361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4256A-2F89-E126-5558-BC8EB03A1882}"/>
              </a:ext>
            </a:extLst>
          </p:cNvPr>
          <p:cNvSpPr>
            <a:spLocks noGrp="1"/>
          </p:cNvSpPr>
          <p:nvPr>
            <p:ph type="title"/>
          </p:nvPr>
        </p:nvSpPr>
        <p:spPr/>
        <p:txBody>
          <a:bodyPr/>
          <a:lstStyle/>
          <a:p>
            <a:r>
              <a:rPr lang="en-US" dirty="0"/>
              <a:t>ResNet9</a:t>
            </a:r>
            <a:endParaRPr lang="en-IN" dirty="0"/>
          </a:p>
        </p:txBody>
      </p:sp>
      <p:sp>
        <p:nvSpPr>
          <p:cNvPr id="3" name="Content Placeholder 2">
            <a:extLst>
              <a:ext uri="{FF2B5EF4-FFF2-40B4-BE49-F238E27FC236}">
                <a16:creationId xmlns:a16="http://schemas.microsoft.com/office/drawing/2014/main" id="{68BD47DB-FB1E-705B-C5CB-0F19EB4BDEC6}"/>
              </a:ext>
            </a:extLst>
          </p:cNvPr>
          <p:cNvSpPr>
            <a:spLocks noGrp="1"/>
          </p:cNvSpPr>
          <p:nvPr>
            <p:ph idx="1"/>
          </p:nvPr>
        </p:nvSpPr>
        <p:spPr>
          <a:xfrm>
            <a:off x="838200" y="1253331"/>
            <a:ext cx="10515600" cy="4351338"/>
          </a:xfrm>
        </p:spPr>
        <p:txBody>
          <a:bodyPr/>
          <a:lstStyle/>
          <a:p>
            <a:pPr>
              <a:lnSpc>
                <a:spcPct val="150000"/>
              </a:lnSpc>
            </a:pPr>
            <a:r>
              <a:rPr lang="en-IN" sz="1800" dirty="0">
                <a:effectLst/>
                <a:latin typeface="Times New Roman" panose="02020603050405020304" pitchFamily="18" charset="0"/>
                <a:ea typeface="Calibri" panose="020F0502020204030204" pitchFamily="34" charset="0"/>
              </a:rPr>
              <a:t>ResNet9 is a variant of the popular </a:t>
            </a:r>
            <a:r>
              <a:rPr lang="en-IN" sz="1800" dirty="0" err="1">
                <a:effectLst/>
                <a:latin typeface="Times New Roman" panose="02020603050405020304" pitchFamily="18" charset="0"/>
                <a:ea typeface="Calibri" panose="020F0502020204030204" pitchFamily="34" charset="0"/>
              </a:rPr>
              <a:t>ResNet</a:t>
            </a:r>
            <a:r>
              <a:rPr lang="en-IN" sz="1800" dirty="0">
                <a:effectLst/>
                <a:latin typeface="Times New Roman" panose="02020603050405020304" pitchFamily="18" charset="0"/>
                <a:ea typeface="Calibri" panose="020F0502020204030204" pitchFamily="34" charset="0"/>
              </a:rPr>
              <a:t> (Residual Network) architecture, designed to balance performance and computational efficiency. It consists of nine convolutional layers, including convolutional, batch normalization, and </a:t>
            </a:r>
            <a:r>
              <a:rPr lang="en-IN" sz="1800" dirty="0" err="1">
                <a:effectLst/>
                <a:latin typeface="Times New Roman" panose="02020603050405020304" pitchFamily="18" charset="0"/>
                <a:ea typeface="Calibri" panose="020F0502020204030204" pitchFamily="34" charset="0"/>
              </a:rPr>
              <a:t>ReLU</a:t>
            </a:r>
            <a:r>
              <a:rPr lang="en-IN" sz="1800" dirty="0">
                <a:effectLst/>
                <a:latin typeface="Times New Roman" panose="02020603050405020304" pitchFamily="18" charset="0"/>
                <a:ea typeface="Calibri" panose="020F0502020204030204" pitchFamily="34" charset="0"/>
              </a:rPr>
              <a:t> activation layers. Unlike deeper versions of </a:t>
            </a:r>
            <a:r>
              <a:rPr lang="en-IN" sz="1800" dirty="0" err="1">
                <a:effectLst/>
                <a:latin typeface="Times New Roman" panose="02020603050405020304" pitchFamily="18" charset="0"/>
                <a:ea typeface="Calibri" panose="020F0502020204030204" pitchFamily="34" charset="0"/>
              </a:rPr>
              <a:t>ResNet</a:t>
            </a:r>
            <a:r>
              <a:rPr lang="en-IN" sz="1800" dirty="0">
                <a:effectLst/>
                <a:latin typeface="Times New Roman" panose="02020603050405020304" pitchFamily="18" charset="0"/>
                <a:ea typeface="Calibri" panose="020F0502020204030204" pitchFamily="34" charset="0"/>
              </a:rPr>
              <a:t>, ResNet9 aims to reduce computational complexity </a:t>
            </a:r>
            <a:endParaRPr lang="en-IN" dirty="0"/>
          </a:p>
        </p:txBody>
      </p:sp>
      <p:pic>
        <p:nvPicPr>
          <p:cNvPr id="1026" name="Picture 2" descr="image">
            <a:extLst>
              <a:ext uri="{FF2B5EF4-FFF2-40B4-BE49-F238E27FC236}">
                <a16:creationId xmlns:a16="http://schemas.microsoft.com/office/drawing/2014/main" id="{0EC01238-396C-07E7-1451-CD9955332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154680"/>
            <a:ext cx="11237976" cy="3447288"/>
          </a:xfrm>
          <a:prstGeom prst="snip1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620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A20B7-AC9C-3F5C-CC74-B28EFDA8DFD3}"/>
              </a:ext>
            </a:extLst>
          </p:cNvPr>
          <p:cNvSpPr>
            <a:spLocks noGrp="1"/>
          </p:cNvSpPr>
          <p:nvPr>
            <p:ph type="title"/>
          </p:nvPr>
        </p:nvSpPr>
        <p:spPr/>
        <p:txBody>
          <a:bodyPr/>
          <a:lstStyle/>
          <a:p>
            <a:r>
              <a:rPr lang="en-US" b="1" dirty="0"/>
              <a:t>ResNet50 Implementation</a:t>
            </a:r>
            <a:endParaRPr lang="en-IN" b="1" dirty="0"/>
          </a:p>
        </p:txBody>
      </p:sp>
      <p:pic>
        <p:nvPicPr>
          <p:cNvPr id="4" name="Content Placeholder 3">
            <a:extLst>
              <a:ext uri="{FF2B5EF4-FFF2-40B4-BE49-F238E27FC236}">
                <a16:creationId xmlns:a16="http://schemas.microsoft.com/office/drawing/2014/main" id="{D007195C-96AF-8015-0497-3E077A806977}"/>
              </a:ext>
            </a:extLst>
          </p:cNvPr>
          <p:cNvPicPr>
            <a:picLocks noGrp="1" noChangeAspect="1"/>
          </p:cNvPicPr>
          <p:nvPr>
            <p:ph idx="1"/>
          </p:nvPr>
        </p:nvPicPr>
        <p:blipFill>
          <a:blip r:embed="rId2"/>
          <a:stretch>
            <a:fillRect/>
          </a:stretch>
        </p:blipFill>
        <p:spPr>
          <a:xfrm>
            <a:off x="960120" y="1545336"/>
            <a:ext cx="9418320" cy="4631627"/>
          </a:xfrm>
          <a:prstGeom prst="rect">
            <a:avLst/>
          </a:prstGeom>
        </p:spPr>
      </p:pic>
    </p:spTree>
    <p:extLst>
      <p:ext uri="{BB962C8B-B14F-4D97-AF65-F5344CB8AC3E}">
        <p14:creationId xmlns:p14="http://schemas.microsoft.com/office/powerpoint/2010/main" val="39389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3E1F4-78A9-E78D-B8FA-78A24BA2DF81}"/>
              </a:ext>
            </a:extLst>
          </p:cNvPr>
          <p:cNvSpPr>
            <a:spLocks noGrp="1"/>
          </p:cNvSpPr>
          <p:nvPr>
            <p:ph type="title"/>
          </p:nvPr>
        </p:nvSpPr>
        <p:spPr/>
        <p:txBody>
          <a:bodyPr/>
          <a:lstStyle/>
          <a:p>
            <a:r>
              <a:rPr lang="en-US" b="1" dirty="0"/>
              <a:t>ResNet9 Implementation</a:t>
            </a:r>
            <a:endParaRPr lang="en-IN" b="1" dirty="0"/>
          </a:p>
        </p:txBody>
      </p:sp>
      <p:pic>
        <p:nvPicPr>
          <p:cNvPr id="4" name="Content Placeholder 3">
            <a:extLst>
              <a:ext uri="{FF2B5EF4-FFF2-40B4-BE49-F238E27FC236}">
                <a16:creationId xmlns:a16="http://schemas.microsoft.com/office/drawing/2014/main" id="{FF16C953-A664-89DC-4FFD-12E3D2FE3E22}"/>
              </a:ext>
            </a:extLst>
          </p:cNvPr>
          <p:cNvPicPr>
            <a:picLocks noGrp="1" noChangeAspect="1"/>
          </p:cNvPicPr>
          <p:nvPr>
            <p:ph idx="1"/>
          </p:nvPr>
        </p:nvPicPr>
        <p:blipFill>
          <a:blip r:embed="rId2"/>
          <a:stretch>
            <a:fillRect/>
          </a:stretch>
        </p:blipFill>
        <p:spPr>
          <a:xfrm>
            <a:off x="1014132" y="1395856"/>
            <a:ext cx="8559636" cy="4904359"/>
          </a:xfrm>
          <a:prstGeom prst="rect">
            <a:avLst/>
          </a:prstGeom>
        </p:spPr>
      </p:pic>
    </p:spTree>
    <p:extLst>
      <p:ext uri="{BB962C8B-B14F-4D97-AF65-F5344CB8AC3E}">
        <p14:creationId xmlns:p14="http://schemas.microsoft.com/office/powerpoint/2010/main" val="6017546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399</Words>
  <Application>Microsoft Office PowerPoint</Application>
  <PresentationFormat>Widescreen</PresentationFormat>
  <Paragraphs>57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PowerPoint Presentation</vt:lpstr>
      <vt:lpstr>Agenda</vt:lpstr>
      <vt:lpstr>Abstract</vt:lpstr>
      <vt:lpstr>Existing system</vt:lpstr>
      <vt:lpstr>Proposed System</vt:lpstr>
      <vt:lpstr>Design : ResNet50</vt:lpstr>
      <vt:lpstr>ResNet9</vt:lpstr>
      <vt:lpstr>ResNet50 Implementation</vt:lpstr>
      <vt:lpstr>ResNet9 Implementation</vt:lpstr>
      <vt:lpstr>Cont..</vt:lpstr>
      <vt:lpstr>ResNet50 Results</vt:lpstr>
      <vt:lpstr>ResNet9 Results</vt:lpstr>
      <vt:lpstr>Accuracy for models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neeraj velpula</dc:creator>
  <cp:lastModifiedBy>neeraj velpula</cp:lastModifiedBy>
  <cp:revision>4</cp:revision>
  <dcterms:created xsi:type="dcterms:W3CDTF">2024-04-17T17:27:22Z</dcterms:created>
  <dcterms:modified xsi:type="dcterms:W3CDTF">2024-04-18T08:42:13Z</dcterms:modified>
</cp:coreProperties>
</file>