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4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4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0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9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9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62F8-1990-46C1-9802-D2B72CCE6BC6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CF19D6-39C3-46E1-8110-40629D2B37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0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D897-E71C-4B3D-8C7A-5180567B1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SuPplement sales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994-0FE5-4ACB-B08E-D10B7A2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B01E-AEB8-4A97-8801-B6669697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dropped the following columns from the train set:</a:t>
            </a:r>
          </a:p>
          <a:p>
            <a:pPr lvl="1"/>
            <a:r>
              <a:rPr lang="en-GB" dirty="0"/>
              <a:t>Store_id</a:t>
            </a:r>
          </a:p>
          <a:p>
            <a:pPr lvl="1"/>
            <a:r>
              <a:rPr lang="en-GB" dirty="0"/>
              <a:t>Date</a:t>
            </a:r>
          </a:p>
          <a:p>
            <a:pPr lvl="1"/>
            <a:r>
              <a:rPr lang="en-GB" dirty="0"/>
              <a:t>Year</a:t>
            </a:r>
          </a:p>
          <a:p>
            <a:pPr lvl="1"/>
            <a:r>
              <a:rPr lang="en-GB" dirty="0"/>
              <a:t>Month</a:t>
            </a:r>
          </a:p>
          <a:p>
            <a:r>
              <a:rPr lang="en-GB" dirty="0"/>
              <a:t>We dropped the following columns from the test set:</a:t>
            </a:r>
          </a:p>
          <a:p>
            <a:pPr lvl="1"/>
            <a:r>
              <a:rPr lang="en-GB" dirty="0"/>
              <a:t>Store_id</a:t>
            </a:r>
          </a:p>
          <a:p>
            <a:pPr lvl="1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4453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403A-209F-4168-BF87-D7B4C3C3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6F3F-D2D3-4BB8-A319-8D4668F7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encoded the following features in the train and test set:</a:t>
            </a:r>
          </a:p>
          <a:p>
            <a:pPr lvl="1"/>
            <a:r>
              <a:rPr lang="en-GB" dirty="0"/>
              <a:t>Store_Type</a:t>
            </a:r>
          </a:p>
          <a:p>
            <a:pPr lvl="1"/>
            <a:r>
              <a:rPr lang="en-GB" dirty="0"/>
              <a:t>Location_Type</a:t>
            </a:r>
          </a:p>
          <a:p>
            <a:pPr lvl="1"/>
            <a:r>
              <a:rPr lang="en-GB" dirty="0"/>
              <a:t>Region_Code</a:t>
            </a:r>
          </a:p>
          <a:p>
            <a:pPr lvl="1"/>
            <a:r>
              <a:rPr lang="en-GB" dirty="0"/>
              <a:t>Discount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81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005C-59AB-4968-9AD1-B2726BD3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sales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900052-4AF9-45D6-A24A-37F87E9A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38" y="2016124"/>
            <a:ext cx="6656967" cy="3927475"/>
          </a:xfrm>
        </p:spPr>
      </p:pic>
    </p:spTree>
    <p:extLst>
      <p:ext uri="{BB962C8B-B14F-4D97-AF65-F5344CB8AC3E}">
        <p14:creationId xmlns:p14="http://schemas.microsoft.com/office/powerpoint/2010/main" val="41376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84DD-FC6A-4D5A-9F12-D1F43E3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AFCD-B3C5-45F7-B765-9269A4E5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absolute error: ~8,300</a:t>
            </a:r>
          </a:p>
          <a:p>
            <a:r>
              <a:rPr lang="en-GB" dirty="0"/>
              <a:t>Root mean squared error: ~12,000</a:t>
            </a:r>
          </a:p>
          <a:p>
            <a:r>
              <a:rPr lang="en-GB" dirty="0"/>
              <a:t>R-squared: </a:t>
            </a:r>
            <a:r>
              <a:rPr lang="en-GB"/>
              <a:t>~57%</a:t>
            </a:r>
            <a:endParaRPr lang="en-GB" dirty="0"/>
          </a:p>
          <a:p>
            <a:r>
              <a:rPr lang="en-GB" b="1" dirty="0"/>
              <a:t>Note: </a:t>
            </a:r>
            <a:r>
              <a:rPr lang="en-GB" dirty="0"/>
              <a:t>The prediction and evaluation have been done on a 70-30 split of the given train set.</a:t>
            </a:r>
            <a:endParaRPr lang="en-GB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7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72C9-FE13-4A4D-ACC6-191C9C80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0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4A4A-ECC6-41EF-91A2-F5DE4A3F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- </a:t>
            </a:r>
            <a:r>
              <a:rPr lang="en-GB" dirty="0" err="1"/>
              <a:t>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489C-1E80-444E-805D-DD82B741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  <a:p>
            <a:r>
              <a:rPr lang="en-GB" dirty="0"/>
              <a:t>Data exploration and cleaning</a:t>
            </a:r>
          </a:p>
          <a:p>
            <a:r>
              <a:rPr lang="en-GB" dirty="0"/>
              <a:t>Feature engineering</a:t>
            </a:r>
          </a:p>
          <a:p>
            <a:r>
              <a:rPr lang="en-GB" dirty="0"/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12057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4DE7-259F-4AAB-A497-CE89D8AA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- 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46A7-63DB-49F1-B59A-4EB3EFF4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preparation</a:t>
            </a:r>
          </a:p>
          <a:p>
            <a:r>
              <a:rPr lang="en-GB" dirty="0"/>
              <a:t>Feature encoding</a:t>
            </a:r>
          </a:p>
          <a:p>
            <a:r>
              <a:rPr lang="en-GB" dirty="0"/>
              <a:t>Predicting sales</a:t>
            </a:r>
          </a:p>
          <a:p>
            <a:r>
              <a:rPr lang="en-GB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14849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972-0D6C-4E17-95CE-0ACD4583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4E2D-12AF-41E1-A7CA-57D6F5D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decided to go ahead with a random forest regressor due to its power in creating multiple decision trees to estimate the correct values.</a:t>
            </a:r>
          </a:p>
          <a:p>
            <a:r>
              <a:rPr lang="en-GB" dirty="0"/>
              <a:t>Another factor was that we needed to predict a numerical variable.</a:t>
            </a:r>
          </a:p>
        </p:txBody>
      </p:sp>
    </p:spTree>
    <p:extLst>
      <p:ext uri="{BB962C8B-B14F-4D97-AF65-F5344CB8AC3E}">
        <p14:creationId xmlns:p14="http://schemas.microsoft.com/office/powerpoint/2010/main" val="267765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6C08-031A-4B35-9235-EA635A59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exploration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3D65-55A0-4255-94CE-9A507D87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weren’t really any interesting insights obtained in terms of statistics during the data exploration phase.</a:t>
            </a:r>
          </a:p>
          <a:p>
            <a:r>
              <a:rPr lang="en-GB" dirty="0"/>
              <a:t>The data was already clean (no null values or outliers).</a:t>
            </a:r>
          </a:p>
          <a:p>
            <a:r>
              <a:rPr lang="en-GB" dirty="0"/>
              <a:t>We only removed the ‘ID’ and ‘#Order’ columns from the train set and the ‘ID’ column from the test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2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E561-E1BD-42B9-B7AC-116C3EC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8581-2200-447D-870D-710C4A16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extracted the year and month of the date at which a sale was made.</a:t>
            </a:r>
          </a:p>
          <a:p>
            <a:r>
              <a:rPr lang="en-GB" dirty="0"/>
              <a:t>However, we had to drop these features post visualisation as they didn’t really help in predicting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00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66F-45F4-470C-9711-1216636D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 - </a:t>
            </a:r>
            <a:r>
              <a:rPr lang="en-GB" dirty="0" err="1"/>
              <a:t>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8128-22A0-464D-9A31-5FC6A541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visualised two factors separately against multiple features –</a:t>
            </a:r>
          </a:p>
          <a:p>
            <a:pPr lvl="1"/>
            <a:r>
              <a:rPr lang="en-GB" dirty="0"/>
              <a:t>Number of sales</a:t>
            </a:r>
          </a:p>
          <a:p>
            <a:pPr lvl="1"/>
            <a:r>
              <a:rPr lang="en-GB" dirty="0"/>
              <a:t>Amount of sales</a:t>
            </a:r>
          </a:p>
        </p:txBody>
      </p:sp>
    </p:spTree>
    <p:extLst>
      <p:ext uri="{BB962C8B-B14F-4D97-AF65-F5344CB8AC3E}">
        <p14:creationId xmlns:p14="http://schemas.microsoft.com/office/powerpoint/2010/main" val="429304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E8D2-01E6-41B5-93B5-16271ABD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 - 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355-7E02-4C0C-8E67-57D9F03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maximum number of sales is observed</a:t>
            </a:r>
          </a:p>
          <a:p>
            <a:pPr lvl="1"/>
            <a:r>
              <a:rPr lang="en-GB" dirty="0"/>
              <a:t>In store type S1	</a:t>
            </a:r>
          </a:p>
          <a:p>
            <a:pPr lvl="1"/>
            <a:r>
              <a:rPr lang="en-GB" dirty="0"/>
              <a:t>In location type L1</a:t>
            </a:r>
          </a:p>
          <a:p>
            <a:pPr lvl="1"/>
            <a:r>
              <a:rPr lang="en-GB" dirty="0"/>
              <a:t>For region code R1</a:t>
            </a:r>
          </a:p>
          <a:p>
            <a:pPr lvl="1"/>
            <a:r>
              <a:rPr lang="en-GB" dirty="0"/>
              <a:t>On a non-holiday</a:t>
            </a:r>
          </a:p>
          <a:p>
            <a:pPr lvl="1"/>
            <a:r>
              <a:rPr lang="en-GB" dirty="0"/>
              <a:t>Without giving a discount</a:t>
            </a:r>
          </a:p>
          <a:p>
            <a:pPr lvl="1"/>
            <a:r>
              <a:rPr lang="en-GB" dirty="0"/>
              <a:t>In 2018</a:t>
            </a:r>
          </a:p>
          <a:p>
            <a:pPr lvl="1"/>
            <a:r>
              <a:rPr lang="en-GB" dirty="0"/>
              <a:t>In the first five months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0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7591-2964-4063-9081-643E009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visualisation - iii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9F00-322C-43A5-A691-44BF48BE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amount of sales</a:t>
            </a:r>
          </a:p>
          <a:p>
            <a:pPr lvl="1"/>
            <a:r>
              <a:rPr lang="en-GB" dirty="0"/>
              <a:t>Generally lies in the range 30,000 – 40,000</a:t>
            </a:r>
          </a:p>
          <a:p>
            <a:pPr lvl="1"/>
            <a:r>
              <a:rPr lang="en-GB" dirty="0"/>
              <a:t>Is the highest for store type S4</a:t>
            </a:r>
          </a:p>
          <a:p>
            <a:pPr lvl="1"/>
            <a:r>
              <a:rPr lang="en-GB" dirty="0"/>
              <a:t>Is the highest for location type L2</a:t>
            </a:r>
          </a:p>
          <a:p>
            <a:pPr lvl="1"/>
            <a:r>
              <a:rPr lang="en-GB" dirty="0"/>
              <a:t>Is not really affected by the generated features of year and month</a:t>
            </a:r>
          </a:p>
          <a:p>
            <a:pPr lvl="1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992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362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SuPplement sales prediction</vt:lpstr>
      <vt:lpstr>Approach - i</vt:lpstr>
      <vt:lpstr>Approach - ii</vt:lpstr>
      <vt:lpstr>Model selection</vt:lpstr>
      <vt:lpstr>Data exploration and cleaning</vt:lpstr>
      <vt:lpstr>Feature engineering</vt:lpstr>
      <vt:lpstr>Data visualisation - i</vt:lpstr>
      <vt:lpstr>Data visualisation - ii</vt:lpstr>
      <vt:lpstr>Data visualisation - iii</vt:lpstr>
      <vt:lpstr>Data preparation</vt:lpstr>
      <vt:lpstr>Feature encoding</vt:lpstr>
      <vt:lpstr>Predicting sales</vt:lpstr>
      <vt:lpstr>Model 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 sales prediction</dc:title>
  <dc:creator>Neeraj Ingle</dc:creator>
  <cp:lastModifiedBy>Neeraj Ingle</cp:lastModifiedBy>
  <cp:revision>41</cp:revision>
  <dcterms:created xsi:type="dcterms:W3CDTF">2021-09-18T16:40:34Z</dcterms:created>
  <dcterms:modified xsi:type="dcterms:W3CDTF">2021-09-19T10:41:12Z</dcterms:modified>
</cp:coreProperties>
</file>