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2affef0ee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2affef0ee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2affef0ee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affef0ee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2affef0ee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2affef0ee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2affef0ee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2affef0ee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2affef0ee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2affef0ee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2affef0ee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2affef0ee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2b3ae19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2b3ae19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2affef0ee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affef0ee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2b31db86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2b31db86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2b31db86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2b31db86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2b31db86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2b31db86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2affef0ee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2affef0ee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2b3ae19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b3ae19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2affef0ee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2affef0ee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2b3ae1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2b3ae1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affef0ee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affef0ee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2affef0ee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2affef0ee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d-genomics.com/complete-plasmid-dna-sequencing.html"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32200" y="1496825"/>
            <a:ext cx="8679600" cy="16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SARS CoV-2 / COVID-19 Prediction Using Corona Virus Genome Sequence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Theme = Social Impact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2"/>
          <p:cNvPicPr preferRelativeResize="0"/>
          <p:nvPr/>
        </p:nvPicPr>
        <p:blipFill>
          <a:blip r:embed="rId3">
            <a:alphaModFix/>
          </a:blip>
          <a:stretch>
            <a:fillRect/>
          </a:stretch>
        </p:blipFill>
        <p:spPr>
          <a:xfrm>
            <a:off x="1015875" y="699837"/>
            <a:ext cx="6906400" cy="3743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3"/>
          <p:cNvPicPr preferRelativeResize="0"/>
          <p:nvPr/>
        </p:nvPicPr>
        <p:blipFill>
          <a:blip r:embed="rId3">
            <a:alphaModFix/>
          </a:blip>
          <a:stretch>
            <a:fillRect/>
          </a:stretch>
        </p:blipFill>
        <p:spPr>
          <a:xfrm>
            <a:off x="779300" y="532700"/>
            <a:ext cx="7446576" cy="396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841800" y="462975"/>
            <a:ext cx="7460399" cy="421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25"/>
          <p:cNvPicPr preferRelativeResize="0"/>
          <p:nvPr/>
        </p:nvPicPr>
        <p:blipFill>
          <a:blip r:embed="rId3">
            <a:alphaModFix/>
          </a:blip>
          <a:stretch>
            <a:fillRect/>
          </a:stretch>
        </p:blipFill>
        <p:spPr>
          <a:xfrm>
            <a:off x="1550525" y="718350"/>
            <a:ext cx="5944400" cy="3706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212" name="Google Shape;212;p26"/>
          <p:cNvSpPr txBox="1"/>
          <p:nvPr>
            <p:ph idx="1" type="body"/>
          </p:nvPr>
        </p:nvSpPr>
        <p:spPr>
          <a:xfrm>
            <a:off x="765675" y="1691325"/>
            <a:ext cx="7505700" cy="2949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The current capturing cases of COVID datset is used and trained via Linear Regression algorithm.</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Regression is a method of modelling a target value based on independent predictors.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This method is mostly used for forecasting and finding out cause and effect relationship between variables.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Regression techniques mostly differ based on the number of independent variables and the type of relationship between the independent and dependent variables.</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The </a:t>
            </a:r>
            <a:r>
              <a:rPr lang="en" sz="1800">
                <a:solidFill>
                  <a:srgbClr val="000000"/>
                </a:solidFill>
                <a:highlight>
                  <a:srgbClr val="FFFFFF"/>
                </a:highlight>
                <a:latin typeface="Times New Roman"/>
                <a:ea typeface="Times New Roman"/>
                <a:cs typeface="Times New Roman"/>
                <a:sym typeface="Times New Roman"/>
              </a:rPr>
              <a:t>characteristics</a:t>
            </a:r>
            <a:r>
              <a:rPr lang="en" sz="1800">
                <a:solidFill>
                  <a:srgbClr val="000000"/>
                </a:solidFill>
                <a:highlight>
                  <a:srgbClr val="FFFFFF"/>
                </a:highlight>
                <a:latin typeface="Times New Roman"/>
                <a:ea typeface="Times New Roman"/>
                <a:cs typeface="Times New Roman"/>
                <a:sym typeface="Times New Roman"/>
              </a:rPr>
              <a:t> is shown in the next plot.</a:t>
            </a:r>
            <a:endParaRPr sz="18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7"/>
          <p:cNvPicPr preferRelativeResize="0"/>
          <p:nvPr/>
        </p:nvPicPr>
        <p:blipFill>
          <a:blip r:embed="rId3">
            <a:alphaModFix/>
          </a:blip>
          <a:stretch>
            <a:fillRect/>
          </a:stretch>
        </p:blipFill>
        <p:spPr>
          <a:xfrm>
            <a:off x="724250" y="826100"/>
            <a:ext cx="7353300" cy="368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Microsoft Azure Services Used And Those which can be used in Future Applications</a:t>
            </a:r>
            <a:endParaRPr/>
          </a:p>
        </p:txBody>
      </p:sp>
      <p:sp>
        <p:nvSpPr>
          <p:cNvPr id="223" name="Google Shape;223;p28"/>
          <p:cNvSpPr txBox="1"/>
          <p:nvPr>
            <p:ph idx="1" type="body"/>
          </p:nvPr>
        </p:nvSpPr>
        <p:spPr>
          <a:xfrm>
            <a:off x="819150" y="1990725"/>
            <a:ext cx="49020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Machine Learning Studio ( Classic ) workspace.</a:t>
            </a:r>
            <a:endParaRPr sz="1500"/>
          </a:p>
          <a:p>
            <a:pPr indent="-323850" lvl="0" marL="457200" rtl="0" algn="l">
              <a:spcBef>
                <a:spcPts val="0"/>
              </a:spcBef>
              <a:spcAft>
                <a:spcPts val="0"/>
              </a:spcAft>
              <a:buSzPts val="1500"/>
              <a:buChar char="●"/>
            </a:pPr>
            <a:r>
              <a:rPr lang="en" sz="1500"/>
              <a:t>Machine Learning Studio ( Classic ) web services.</a:t>
            </a:r>
            <a:endParaRPr sz="1500"/>
          </a:p>
          <a:p>
            <a:pPr indent="-323850" lvl="0" marL="457200" rtl="0" algn="l">
              <a:spcBef>
                <a:spcPts val="0"/>
              </a:spcBef>
              <a:spcAft>
                <a:spcPts val="0"/>
              </a:spcAft>
              <a:buSzPts val="1500"/>
              <a:buChar char="●"/>
            </a:pPr>
            <a:r>
              <a:rPr lang="en" sz="1500"/>
              <a:t>Microsoft Genomics</a:t>
            </a:r>
            <a:endParaRPr sz="1500"/>
          </a:p>
          <a:p>
            <a:pPr indent="-323850" lvl="0" marL="457200" rtl="0" algn="l">
              <a:spcBef>
                <a:spcPts val="0"/>
              </a:spcBef>
              <a:spcAft>
                <a:spcPts val="0"/>
              </a:spcAft>
              <a:buSzPts val="1500"/>
              <a:buChar char="●"/>
            </a:pPr>
            <a:r>
              <a:rPr lang="en" sz="1500"/>
              <a:t>VS Code Extension</a:t>
            </a:r>
            <a:endParaRPr sz="1500"/>
          </a:p>
          <a:p>
            <a:pPr indent="-323850" lvl="0" marL="457200" rtl="0" algn="l">
              <a:spcBef>
                <a:spcPts val="0"/>
              </a:spcBef>
              <a:spcAft>
                <a:spcPts val="0"/>
              </a:spcAft>
              <a:buSzPts val="1500"/>
              <a:buChar char="●"/>
            </a:pPr>
            <a:r>
              <a:rPr lang="en" sz="1500"/>
              <a:t>Software As a Service ( SaaS )</a:t>
            </a:r>
            <a:endParaRPr sz="1500"/>
          </a:p>
          <a:p>
            <a:pPr indent="-323850" lvl="0" marL="457200" rtl="0" algn="l">
              <a:spcBef>
                <a:spcPts val="0"/>
              </a:spcBef>
              <a:spcAft>
                <a:spcPts val="0"/>
              </a:spcAft>
              <a:buSzPts val="1500"/>
              <a:buChar char="●"/>
            </a:pPr>
            <a:r>
              <a:rPr lang="en" sz="1500"/>
              <a:t>Microsoft Kubernetes Services</a:t>
            </a:r>
            <a:endParaRPr sz="1500"/>
          </a:p>
          <a:p>
            <a:pPr indent="-323850" lvl="0" marL="457200" rtl="0" algn="l">
              <a:spcBef>
                <a:spcPts val="0"/>
              </a:spcBef>
              <a:spcAft>
                <a:spcPts val="0"/>
              </a:spcAft>
              <a:buSzPts val="1500"/>
              <a:buChar char="●"/>
            </a:pPr>
            <a:r>
              <a:rPr lang="en" sz="1500"/>
              <a:t>Azure Backup</a:t>
            </a:r>
            <a:endParaRPr sz="1500"/>
          </a:p>
          <a:p>
            <a:pPr indent="-323850" lvl="0" marL="457200" rtl="0" algn="l">
              <a:spcBef>
                <a:spcPts val="0"/>
              </a:spcBef>
              <a:spcAft>
                <a:spcPts val="0"/>
              </a:spcAft>
              <a:buSzPts val="1500"/>
              <a:buChar char="●"/>
            </a:pPr>
            <a:r>
              <a:rPr lang="en" sz="1500"/>
              <a:t>Logic App</a:t>
            </a:r>
            <a:endParaRPr sz="1500"/>
          </a:p>
          <a:p>
            <a:pPr indent="-323850" lvl="0" marL="457200" rtl="0" algn="l">
              <a:spcBef>
                <a:spcPts val="0"/>
              </a:spcBef>
              <a:spcAft>
                <a:spcPts val="0"/>
              </a:spcAft>
              <a:buSzPts val="1500"/>
              <a:buChar char="●"/>
            </a:pPr>
            <a:r>
              <a:rPr lang="en" sz="1500"/>
              <a:t>Jupyter Notebooks : SDK for Python</a:t>
            </a:r>
            <a:endParaRPr sz="1500"/>
          </a:p>
          <a:p>
            <a:pPr indent="-323850" lvl="0" marL="457200" rtl="0" algn="l">
              <a:spcBef>
                <a:spcPts val="0"/>
              </a:spcBef>
              <a:spcAft>
                <a:spcPts val="0"/>
              </a:spcAft>
              <a:buSzPts val="1500"/>
              <a:buChar char="●"/>
            </a:pPr>
            <a:r>
              <a:rPr lang="en" sz="1500"/>
              <a:t>Azure API for FHIR</a:t>
            </a:r>
            <a:endParaRPr sz="1500"/>
          </a:p>
        </p:txBody>
      </p:sp>
      <p:pic>
        <p:nvPicPr>
          <p:cNvPr id="224" name="Google Shape;224;p28"/>
          <p:cNvPicPr preferRelativeResize="0"/>
          <p:nvPr/>
        </p:nvPicPr>
        <p:blipFill>
          <a:blip r:embed="rId3">
            <a:alphaModFix/>
          </a:blip>
          <a:stretch>
            <a:fillRect/>
          </a:stretch>
        </p:blipFill>
        <p:spPr>
          <a:xfrm>
            <a:off x="4940825" y="2085350"/>
            <a:ext cx="3822750" cy="244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a:t>
            </a:r>
            <a:endParaRPr/>
          </a:p>
        </p:txBody>
      </p:sp>
      <p:sp>
        <p:nvSpPr>
          <p:cNvPr id="230" name="Google Shape;230;p29"/>
          <p:cNvSpPr txBox="1"/>
          <p:nvPr>
            <p:ph idx="1" type="body"/>
          </p:nvPr>
        </p:nvSpPr>
        <p:spPr>
          <a:xfrm>
            <a:off x="819150" y="1419150"/>
            <a:ext cx="7505700" cy="3493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111111"/>
              </a:buClr>
              <a:buSzPts val="1600"/>
              <a:buFont typeface="Times New Roman"/>
              <a:buChar char="●"/>
            </a:pPr>
            <a:r>
              <a:rPr lang="en" sz="1600">
                <a:solidFill>
                  <a:srgbClr val="111111"/>
                </a:solidFill>
                <a:highlight>
                  <a:srgbClr val="FFFFFF"/>
                </a:highlight>
                <a:latin typeface="Times New Roman"/>
                <a:ea typeface="Times New Roman"/>
                <a:cs typeface="Times New Roman"/>
                <a:sym typeface="Times New Roman"/>
              </a:rPr>
              <a:t>Our Project deals with matching the DNA Sequence with COVID and predicting the outcome of whether oneself is infected or not.</a:t>
            </a:r>
            <a:endParaRPr sz="1600">
              <a:solidFill>
                <a:srgbClr val="111111"/>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111111"/>
              </a:buClr>
              <a:buSzPts val="1600"/>
              <a:buFont typeface="Times New Roman"/>
              <a:buChar char="●"/>
            </a:pPr>
            <a:r>
              <a:rPr lang="en" sz="1600">
                <a:solidFill>
                  <a:srgbClr val="111111"/>
                </a:solidFill>
                <a:highlight>
                  <a:srgbClr val="FFFFFF"/>
                </a:highlight>
                <a:latin typeface="Times New Roman"/>
                <a:ea typeface="Times New Roman"/>
                <a:cs typeface="Times New Roman"/>
                <a:sym typeface="Times New Roman"/>
              </a:rPr>
              <a:t>The model used is Naive Bayes and Natural Language Processing, which gives a far good accuracy. So by such a good accuracy, the new sequence DNA </a:t>
            </a:r>
            <a:r>
              <a:rPr lang="en" sz="1600">
                <a:solidFill>
                  <a:srgbClr val="111111"/>
                </a:solidFill>
                <a:highlight>
                  <a:srgbClr val="FFFFFF"/>
                </a:highlight>
                <a:latin typeface="Times New Roman"/>
                <a:ea typeface="Times New Roman"/>
                <a:cs typeface="Times New Roman"/>
                <a:sym typeface="Times New Roman"/>
              </a:rPr>
              <a:t>Sequence</a:t>
            </a:r>
            <a:r>
              <a:rPr lang="en" sz="1600">
                <a:solidFill>
                  <a:srgbClr val="111111"/>
                </a:solidFill>
                <a:highlight>
                  <a:srgbClr val="FFFFFF"/>
                </a:highlight>
                <a:latin typeface="Times New Roman"/>
                <a:ea typeface="Times New Roman"/>
                <a:cs typeface="Times New Roman"/>
                <a:sym typeface="Times New Roman"/>
              </a:rPr>
              <a:t> can be easily computed </a:t>
            </a:r>
            <a:r>
              <a:rPr lang="en" sz="1600">
                <a:solidFill>
                  <a:srgbClr val="111111"/>
                </a:solidFill>
                <a:highlight>
                  <a:srgbClr val="FFFFFF"/>
                </a:highlight>
                <a:latin typeface="Times New Roman"/>
                <a:ea typeface="Times New Roman"/>
                <a:cs typeface="Times New Roman"/>
                <a:sym typeface="Times New Roman"/>
              </a:rPr>
              <a:t>irrespective</a:t>
            </a:r>
            <a:r>
              <a:rPr lang="en" sz="1600">
                <a:solidFill>
                  <a:srgbClr val="111111"/>
                </a:solidFill>
                <a:highlight>
                  <a:srgbClr val="FFFFFF"/>
                </a:highlight>
                <a:latin typeface="Times New Roman"/>
                <a:ea typeface="Times New Roman"/>
                <a:cs typeface="Times New Roman"/>
                <a:sym typeface="Times New Roman"/>
              </a:rPr>
              <a:t> of manually matching, and it would be helpful to the upcoming generation.</a:t>
            </a:r>
            <a:endParaRPr sz="1600">
              <a:solidFill>
                <a:srgbClr val="111111"/>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111111"/>
              </a:buClr>
              <a:buSzPts val="1600"/>
              <a:buFont typeface="Times New Roman"/>
              <a:buChar char="●"/>
            </a:pPr>
            <a:r>
              <a:rPr lang="en" sz="1600">
                <a:solidFill>
                  <a:srgbClr val="111111"/>
                </a:solidFill>
                <a:highlight>
                  <a:srgbClr val="FFFFFF"/>
                </a:highlight>
                <a:latin typeface="Times New Roman"/>
                <a:ea typeface="Times New Roman"/>
                <a:cs typeface="Times New Roman"/>
                <a:sym typeface="Times New Roman"/>
              </a:rPr>
              <a:t>Analysing and studying the </a:t>
            </a:r>
            <a:r>
              <a:rPr lang="en" sz="1600">
                <a:solidFill>
                  <a:srgbClr val="111111"/>
                </a:solidFill>
                <a:highlight>
                  <a:srgbClr val="FFFFFF"/>
                </a:highlight>
                <a:latin typeface="Times New Roman"/>
                <a:ea typeface="Times New Roman"/>
                <a:cs typeface="Times New Roman"/>
                <a:sym typeface="Times New Roman"/>
              </a:rPr>
              <a:t>disease</a:t>
            </a:r>
            <a:r>
              <a:rPr lang="en" sz="1600">
                <a:solidFill>
                  <a:srgbClr val="111111"/>
                </a:solidFill>
                <a:highlight>
                  <a:srgbClr val="FFFFFF"/>
                </a:highlight>
                <a:latin typeface="Times New Roman"/>
                <a:ea typeface="Times New Roman"/>
                <a:cs typeface="Times New Roman"/>
                <a:sym typeface="Times New Roman"/>
              </a:rPr>
              <a:t> is more important in  curing out of it. SO our model predict the rate through which disease is growing in different </a:t>
            </a:r>
            <a:r>
              <a:rPr lang="en" sz="1600">
                <a:solidFill>
                  <a:srgbClr val="111111"/>
                </a:solidFill>
                <a:highlight>
                  <a:srgbClr val="FFFFFF"/>
                </a:highlight>
                <a:latin typeface="Times New Roman"/>
                <a:ea typeface="Times New Roman"/>
                <a:cs typeface="Times New Roman"/>
                <a:sym typeface="Times New Roman"/>
              </a:rPr>
              <a:t>countries</a:t>
            </a:r>
            <a:r>
              <a:rPr lang="en" sz="1600">
                <a:solidFill>
                  <a:srgbClr val="111111"/>
                </a:solidFill>
                <a:highlight>
                  <a:srgbClr val="FFFFFF"/>
                </a:highlight>
                <a:latin typeface="Times New Roman"/>
                <a:ea typeface="Times New Roman"/>
                <a:cs typeface="Times New Roman"/>
                <a:sym typeface="Times New Roman"/>
              </a:rPr>
              <a:t> and how further it will impact in future.</a:t>
            </a:r>
            <a:endParaRPr sz="1600">
              <a:solidFill>
                <a:srgbClr val="111111"/>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Sureley, this model will help in predicting the behaviour of a disease for the future aspect. So that necessary things should be done before its actual arrival in an country.</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19150" y="845600"/>
            <a:ext cx="7505700" cy="21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4800"/>
              <a:t>THANK YOU</a:t>
            </a:r>
            <a:endParaRPr b="1" sz="4800"/>
          </a:p>
        </p:txBody>
      </p:sp>
      <p:sp>
        <p:nvSpPr>
          <p:cNvPr id="236" name="Google Shape;236;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Name = ClassApart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Team Members</a:t>
            </a:r>
            <a:endParaRPr b="1" sz="1400"/>
          </a:p>
          <a:p>
            <a:pPr indent="-317500" lvl="0" marL="457200" rtl="0" algn="l">
              <a:spcBef>
                <a:spcPts val="1600"/>
              </a:spcBef>
              <a:spcAft>
                <a:spcPts val="0"/>
              </a:spcAft>
              <a:buSzPts val="1400"/>
              <a:buAutoNum type="arabicPeriod"/>
            </a:pPr>
            <a:r>
              <a:rPr b="1" lang="en" sz="1400"/>
              <a:t>Anubhav Mishra</a:t>
            </a:r>
            <a:endParaRPr b="1" sz="1400"/>
          </a:p>
          <a:p>
            <a:pPr indent="-317500" lvl="0" marL="457200" rtl="0" algn="l">
              <a:spcBef>
                <a:spcPts val="0"/>
              </a:spcBef>
              <a:spcAft>
                <a:spcPts val="0"/>
              </a:spcAft>
              <a:buSzPts val="1400"/>
              <a:buAutoNum type="arabicPeriod"/>
            </a:pPr>
            <a:r>
              <a:rPr b="1" lang="en" sz="1400"/>
              <a:t>Neeraj Joshi</a:t>
            </a:r>
            <a:endParaRPr b="1" sz="1400"/>
          </a:p>
          <a:p>
            <a:pPr indent="-317500" lvl="0" marL="457200" rtl="0" algn="l">
              <a:spcBef>
                <a:spcPts val="0"/>
              </a:spcBef>
              <a:spcAft>
                <a:spcPts val="0"/>
              </a:spcAft>
              <a:buSzPts val="1400"/>
              <a:buAutoNum type="arabicPeriod"/>
            </a:pPr>
            <a:r>
              <a:rPr b="1" lang="en" sz="1400"/>
              <a:t>Shruti Tyagi</a:t>
            </a:r>
            <a:endParaRPr b="1" sz="1400"/>
          </a:p>
        </p:txBody>
      </p:sp>
      <p:pic>
        <p:nvPicPr>
          <p:cNvPr id="136" name="Google Shape;136;p14"/>
          <p:cNvPicPr preferRelativeResize="0"/>
          <p:nvPr/>
        </p:nvPicPr>
        <p:blipFill>
          <a:blip r:embed="rId3">
            <a:alphaModFix/>
          </a:blip>
          <a:stretch>
            <a:fillRect/>
          </a:stretch>
        </p:blipFill>
        <p:spPr>
          <a:xfrm>
            <a:off x="4297200" y="1376300"/>
            <a:ext cx="3543300" cy="331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SEQUENCING</a:t>
            </a:r>
            <a:endParaRPr/>
          </a:p>
        </p:txBody>
      </p:sp>
      <p:sp>
        <p:nvSpPr>
          <p:cNvPr id="142" name="Google Shape;142;p15"/>
          <p:cNvSpPr txBox="1"/>
          <p:nvPr>
            <p:ph idx="1" type="body"/>
          </p:nvPr>
        </p:nvSpPr>
        <p:spPr>
          <a:xfrm>
            <a:off x="819150" y="1529150"/>
            <a:ext cx="7505700" cy="2909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solidFill>
                  <a:schemeClr val="hlink"/>
                </a:solidFill>
                <a:highlight>
                  <a:srgbClr val="FFFFFF"/>
                </a:highlight>
                <a:uFill>
                  <a:noFill/>
                </a:uFill>
                <a:latin typeface="Times New Roman"/>
                <a:ea typeface="Times New Roman"/>
                <a:cs typeface="Times New Roman"/>
                <a:sym typeface="Times New Roman"/>
                <a:hlinkClick r:id="rId3"/>
              </a:rPr>
              <a:t>DNA sequencing</a:t>
            </a:r>
            <a:r>
              <a:rPr lang="en" sz="1500">
                <a:solidFill>
                  <a:srgbClr val="000000"/>
                </a:solidFill>
                <a:highlight>
                  <a:srgbClr val="FFFFFF"/>
                </a:highlight>
                <a:latin typeface="Times New Roman"/>
                <a:ea typeface="Times New Roman"/>
                <a:cs typeface="Times New Roman"/>
                <a:sym typeface="Times New Roman"/>
              </a:rPr>
              <a:t> refers to the analysis of the base sequence of a specific DNA fragment, that is, the adenine (A), thymine (T), cytosine (C)and guanine (G) arrangement. the way. </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The advent of rapid DNA sequencing methods has greatly facilitated research and discovery in biology and medicine.</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rgbClr val="FFFFFF"/>
                </a:highlight>
                <a:latin typeface="Georgia"/>
                <a:ea typeface="Georgia"/>
                <a:cs typeface="Georgia"/>
                <a:sym typeface="Georgia"/>
              </a:rPr>
              <a:t>In basic biology research, and in numerous fields of application such as diagnostics, biotechnology, forensic biology, and biosystematics, DNA sequence knowledge has become indispensable knowledge. </a:t>
            </a:r>
            <a:endParaRPr sz="1500">
              <a:solidFill>
                <a:srgbClr val="000000"/>
              </a:solidFill>
              <a:highlight>
                <a:srgbClr val="FFFFFF"/>
              </a:highlight>
              <a:latin typeface="Georgia"/>
              <a:ea typeface="Georgia"/>
              <a:cs typeface="Georgia"/>
              <a:sym typeface="Georgia"/>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rgbClr val="FFFFFF"/>
                </a:highlight>
                <a:latin typeface="Georgia"/>
                <a:ea typeface="Georgia"/>
                <a:cs typeface="Georgia"/>
                <a:sym typeface="Georgia"/>
              </a:rPr>
              <a:t>Rapid sequencing speeds with modern DNA sequencing technology have helped to sequence complete DNA sequences, or multiple types of genome sequencing and life species, including the human genome and many other animal, plant and microbial species complete DNA sequences.</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p>
        </p:txBody>
      </p:sp>
      <p:pic>
        <p:nvPicPr>
          <p:cNvPr id="143" name="Google Shape;143;p15"/>
          <p:cNvPicPr preferRelativeResize="0"/>
          <p:nvPr/>
        </p:nvPicPr>
        <p:blipFill>
          <a:blip r:embed="rId4">
            <a:alphaModFix/>
          </a:blip>
          <a:stretch>
            <a:fillRect/>
          </a:stretch>
        </p:blipFill>
        <p:spPr>
          <a:xfrm>
            <a:off x="4888050" y="577250"/>
            <a:ext cx="2789775" cy="73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149" name="Google Shape;149;p16"/>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We have collected the dataset of Human DNA Sequence with label.</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NLP CountVectorizer is used for making a bag of sequences, where each bag has a fixed length of sequence.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Now this bag is trained via machine learning algorithm - Naive Bayes </a:t>
            </a:r>
            <a:r>
              <a:rPr lang="en" sz="1400">
                <a:latin typeface="Times New Roman"/>
                <a:ea typeface="Times New Roman"/>
                <a:cs typeface="Times New Roman"/>
                <a:sym typeface="Times New Roman"/>
              </a:rPr>
              <a:t>Classifier</a:t>
            </a: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 The accuracy score obtained was around 0.97.</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Now, another dataset was used which contains the information of cases of COVID in various countries.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Linear Regressor model is used to measure the trajectory of COVID with respect to time.</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17"/>
          <p:cNvPicPr preferRelativeResize="0"/>
          <p:nvPr/>
        </p:nvPicPr>
        <p:blipFill rotWithShape="1">
          <a:blip r:embed="rId3">
            <a:alphaModFix/>
          </a:blip>
          <a:srcRect b="0" l="11032" r="0" t="0"/>
          <a:stretch/>
        </p:blipFill>
        <p:spPr>
          <a:xfrm>
            <a:off x="1753700" y="446650"/>
            <a:ext cx="4972400" cy="3757800"/>
          </a:xfrm>
          <a:prstGeom prst="rect">
            <a:avLst/>
          </a:prstGeom>
          <a:noFill/>
          <a:ln>
            <a:noFill/>
          </a:ln>
        </p:spPr>
      </p:pic>
      <p:sp>
        <p:nvSpPr>
          <p:cNvPr id="155" name="Google Shape;155;p17"/>
          <p:cNvSpPr txBox="1"/>
          <p:nvPr/>
        </p:nvSpPr>
        <p:spPr>
          <a:xfrm>
            <a:off x="2865825" y="4234575"/>
            <a:ext cx="39885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Human Dataset - feature (Sequence), target (class)</a:t>
            </a:r>
            <a:endParaRPr b="1">
              <a:latin typeface="Calibri"/>
              <a:ea typeface="Calibri"/>
              <a:cs typeface="Calibri"/>
              <a:sym typeface="Calibri"/>
            </a:endParaRPr>
          </a:p>
        </p:txBody>
      </p:sp>
      <p:sp>
        <p:nvSpPr>
          <p:cNvPr id="156" name="Google Shape;156;p17"/>
          <p:cNvSpPr/>
          <p:nvPr/>
        </p:nvSpPr>
        <p:spPr>
          <a:xfrm>
            <a:off x="1860650" y="1176275"/>
            <a:ext cx="4266600" cy="267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nvSpPr>
        <p:spPr>
          <a:xfrm>
            <a:off x="502575" y="1416875"/>
            <a:ext cx="898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Sequence of DNA</a:t>
            </a:r>
            <a:endParaRPr>
              <a:latin typeface="Calibri"/>
              <a:ea typeface="Calibri"/>
              <a:cs typeface="Calibri"/>
              <a:sym typeface="Calibri"/>
            </a:endParaRPr>
          </a:p>
        </p:txBody>
      </p:sp>
      <p:cxnSp>
        <p:nvCxnSpPr>
          <p:cNvPr id="158" name="Google Shape;158;p17"/>
          <p:cNvCxnSpPr/>
          <p:nvPr/>
        </p:nvCxnSpPr>
        <p:spPr>
          <a:xfrm flipH="1" rot="10800000">
            <a:off x="1187000" y="1416875"/>
            <a:ext cx="566700" cy="801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7"/>
          <p:cNvSpPr/>
          <p:nvPr/>
        </p:nvSpPr>
        <p:spPr>
          <a:xfrm>
            <a:off x="6362525" y="1202975"/>
            <a:ext cx="320700" cy="213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nvSpPr>
        <p:spPr>
          <a:xfrm>
            <a:off x="7370300" y="1029125"/>
            <a:ext cx="898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Label</a:t>
            </a:r>
            <a:endParaRPr>
              <a:latin typeface="Calibri"/>
              <a:ea typeface="Calibri"/>
              <a:cs typeface="Calibri"/>
              <a:sym typeface="Calibri"/>
            </a:endParaRPr>
          </a:p>
        </p:txBody>
      </p:sp>
      <p:cxnSp>
        <p:nvCxnSpPr>
          <p:cNvPr id="161" name="Google Shape;161;p17"/>
          <p:cNvCxnSpPr/>
          <p:nvPr/>
        </p:nvCxnSpPr>
        <p:spPr>
          <a:xfrm rot="10800000">
            <a:off x="6782700" y="1309925"/>
            <a:ext cx="531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COUNTVECTORIZER - NLP</a:t>
            </a:r>
            <a:endParaRPr/>
          </a:p>
        </p:txBody>
      </p:sp>
      <p:sp>
        <p:nvSpPr>
          <p:cNvPr id="167" name="Google Shape;167;p18"/>
          <p:cNvSpPr txBox="1"/>
          <p:nvPr>
            <p:ph idx="1" type="body"/>
          </p:nvPr>
        </p:nvSpPr>
        <p:spPr>
          <a:xfrm>
            <a:off x="819150" y="1573675"/>
            <a:ext cx="7505700" cy="2949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Count Vectorization involves counting the number of occurrences each words appears in a document (i.e distinct text such as an article, book, even a paragraph!). </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Python’s Sci-kit learn library has a tool called CountVectorizer to accomplish this.</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500">
                <a:solidFill>
                  <a:srgbClr val="000000"/>
                </a:solidFill>
                <a:highlight>
                  <a:srgbClr val="FFFFFF"/>
                </a:highlight>
                <a:latin typeface="Georgia"/>
                <a:ea typeface="Georgia"/>
                <a:cs typeface="Georgia"/>
                <a:sym typeface="Georgia"/>
              </a:rPr>
              <a:t>Inverse document frequency takes the logarithmic function of the size of the set of documents, D, and in how many documents a word appears even if it appears more than once within a document. </a:t>
            </a:r>
            <a:endParaRPr sz="1500">
              <a:solidFill>
                <a:srgbClr val="000000"/>
              </a:solidFill>
              <a:highlight>
                <a:srgbClr val="FFFFFF"/>
              </a:highlight>
              <a:latin typeface="Georgia"/>
              <a:ea typeface="Georgia"/>
              <a:cs typeface="Georgia"/>
              <a:sym typeface="Georgia"/>
            </a:endParaRPr>
          </a:p>
          <a:p>
            <a:pPr indent="-336550" lvl="0" marL="457200" rtl="0" algn="l">
              <a:spcBef>
                <a:spcPts val="0"/>
              </a:spcBef>
              <a:spcAft>
                <a:spcPts val="0"/>
              </a:spcAft>
              <a:buClr>
                <a:srgbClr val="000000"/>
              </a:buClr>
              <a:buSzPts val="1700"/>
              <a:buFont typeface="Times New Roman"/>
              <a:buChar char="●"/>
            </a:pPr>
            <a:r>
              <a:rPr lang="en" sz="1500">
                <a:solidFill>
                  <a:srgbClr val="000000"/>
                </a:solidFill>
                <a:highlight>
                  <a:srgbClr val="FFFFFF"/>
                </a:highlight>
                <a:latin typeface="Georgia"/>
                <a:ea typeface="Georgia"/>
                <a:cs typeface="Georgia"/>
                <a:sym typeface="Georgia"/>
              </a:rPr>
              <a:t>This is then multiplied by the term frequency to get a score.</a:t>
            </a:r>
            <a:endParaRPr sz="17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ALGORITHM</a:t>
            </a:r>
            <a:endParaRPr/>
          </a:p>
        </p:txBody>
      </p:sp>
      <p:sp>
        <p:nvSpPr>
          <p:cNvPr id="173" name="Google Shape;173;p19"/>
          <p:cNvSpPr txBox="1"/>
          <p:nvPr>
            <p:ph idx="1" type="body"/>
          </p:nvPr>
        </p:nvSpPr>
        <p:spPr>
          <a:xfrm>
            <a:off x="819150" y="1593300"/>
            <a:ext cx="7505700" cy="2845500"/>
          </a:xfrm>
          <a:prstGeom prst="rect">
            <a:avLst/>
          </a:prstGeom>
          <a:noFill/>
        </p:spPr>
        <p:txBody>
          <a:bodyPr anchorCtr="0" anchor="t" bIns="91425" lIns="91425" spcFirstLastPara="1" rIns="91425" wrap="square" tIns="91425">
            <a:noAutofit/>
          </a:bodyPr>
          <a:lstStyle/>
          <a:p>
            <a:pPr indent="-336550" lvl="0" marL="457200" rtl="0" algn="l">
              <a:spcBef>
                <a:spcPts val="0"/>
              </a:spcBef>
              <a:spcAft>
                <a:spcPts val="0"/>
              </a:spcAft>
              <a:buClr>
                <a:srgbClr val="3B3835"/>
              </a:buClr>
              <a:buSzPts val="1700"/>
              <a:buFont typeface="Times New Roman"/>
              <a:buChar char="●"/>
            </a:pPr>
            <a:r>
              <a:rPr lang="en" sz="1700">
                <a:solidFill>
                  <a:srgbClr val="3B3835"/>
                </a:solidFill>
                <a:latin typeface="Times New Roman"/>
                <a:ea typeface="Times New Roman"/>
                <a:cs typeface="Times New Roman"/>
                <a:sym typeface="Times New Roman"/>
              </a:rPr>
              <a:t>Statistical method for classification.  </a:t>
            </a:r>
            <a:endParaRPr sz="1700">
              <a:solidFill>
                <a:srgbClr val="3B3835"/>
              </a:solidFill>
              <a:latin typeface="Times New Roman"/>
              <a:ea typeface="Times New Roman"/>
              <a:cs typeface="Times New Roman"/>
              <a:sym typeface="Times New Roman"/>
            </a:endParaRPr>
          </a:p>
          <a:p>
            <a:pPr indent="-336550" lvl="0" marL="457200" rtl="0" algn="l">
              <a:spcBef>
                <a:spcPts val="0"/>
              </a:spcBef>
              <a:spcAft>
                <a:spcPts val="0"/>
              </a:spcAft>
              <a:buClr>
                <a:srgbClr val="3B3835"/>
              </a:buClr>
              <a:buSzPts val="1700"/>
              <a:buFont typeface="Times New Roman"/>
              <a:buChar char="●"/>
            </a:pPr>
            <a:r>
              <a:rPr lang="en" sz="1700">
                <a:solidFill>
                  <a:srgbClr val="3B3835"/>
                </a:solidFill>
                <a:latin typeface="Times New Roman"/>
                <a:ea typeface="Times New Roman"/>
                <a:cs typeface="Times New Roman"/>
                <a:sym typeface="Times New Roman"/>
              </a:rPr>
              <a:t>Supervised Learning Method.  </a:t>
            </a:r>
            <a:endParaRPr sz="1700">
              <a:solidFill>
                <a:srgbClr val="3B3835"/>
              </a:solidFill>
              <a:latin typeface="Times New Roman"/>
              <a:ea typeface="Times New Roman"/>
              <a:cs typeface="Times New Roman"/>
              <a:sym typeface="Times New Roman"/>
            </a:endParaRPr>
          </a:p>
          <a:p>
            <a:pPr indent="-336550" lvl="0" marL="457200" rtl="0" algn="l">
              <a:spcBef>
                <a:spcPts val="0"/>
              </a:spcBef>
              <a:spcAft>
                <a:spcPts val="0"/>
              </a:spcAft>
              <a:buClr>
                <a:srgbClr val="3B3835"/>
              </a:buClr>
              <a:buSzPts val="1700"/>
              <a:buFont typeface="Times New Roman"/>
              <a:buChar char="●"/>
            </a:pPr>
            <a:r>
              <a:rPr lang="en" sz="1700">
                <a:solidFill>
                  <a:srgbClr val="3B3835"/>
                </a:solidFill>
                <a:latin typeface="Times New Roman"/>
                <a:ea typeface="Times New Roman"/>
                <a:cs typeface="Times New Roman"/>
                <a:sym typeface="Times New Roman"/>
              </a:rPr>
              <a:t>Assumes an underlying probabilistic model, the Bayes theorem.  </a:t>
            </a:r>
            <a:endParaRPr sz="1700">
              <a:solidFill>
                <a:srgbClr val="3B3835"/>
              </a:solidFill>
              <a:latin typeface="Times New Roman"/>
              <a:ea typeface="Times New Roman"/>
              <a:cs typeface="Times New Roman"/>
              <a:sym typeface="Times New Roman"/>
            </a:endParaRPr>
          </a:p>
          <a:p>
            <a:pPr indent="-336550" lvl="0" marL="457200" rtl="0" algn="l">
              <a:spcBef>
                <a:spcPts val="0"/>
              </a:spcBef>
              <a:spcAft>
                <a:spcPts val="0"/>
              </a:spcAft>
              <a:buClr>
                <a:srgbClr val="3B3835"/>
              </a:buClr>
              <a:buSzPts val="1700"/>
              <a:buFont typeface="Times New Roman"/>
              <a:buChar char="●"/>
            </a:pPr>
            <a:r>
              <a:rPr lang="en" sz="1700">
                <a:solidFill>
                  <a:srgbClr val="3B3835"/>
                </a:solidFill>
                <a:latin typeface="Times New Roman"/>
                <a:ea typeface="Times New Roman"/>
                <a:cs typeface="Times New Roman"/>
                <a:sym typeface="Times New Roman"/>
              </a:rPr>
              <a:t>Can solve problems involving both categorical and continuous valued attributes.</a:t>
            </a:r>
            <a:endParaRPr sz="1700">
              <a:solidFill>
                <a:srgbClr val="3B3835"/>
              </a:solidFill>
              <a:latin typeface="Times New Roman"/>
              <a:ea typeface="Times New Roman"/>
              <a:cs typeface="Times New Roman"/>
              <a:sym typeface="Times New Roman"/>
            </a:endParaRPr>
          </a:p>
          <a:p>
            <a:pPr indent="-336550" lvl="0" marL="457200" rtl="0" algn="l">
              <a:spcBef>
                <a:spcPts val="0"/>
              </a:spcBef>
              <a:spcAft>
                <a:spcPts val="0"/>
              </a:spcAft>
              <a:buClr>
                <a:srgbClr val="3B3835"/>
              </a:buClr>
              <a:buSzPts val="1700"/>
              <a:buFont typeface="Times New Roman"/>
              <a:buChar char="●"/>
            </a:pPr>
            <a:r>
              <a:rPr lang="en" sz="1700">
                <a:solidFill>
                  <a:srgbClr val="3B3835"/>
                </a:solidFill>
                <a:latin typeface="Times New Roman"/>
                <a:ea typeface="Times New Roman"/>
                <a:cs typeface="Times New Roman"/>
                <a:sym typeface="Times New Roman"/>
              </a:rPr>
              <a:t> It works on the Bayes Theorem:  P(H|X)= P(X|H) P(H)/ P(X), where H is the target and X represents the features.</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OF MODEL</a:t>
            </a:r>
            <a:endParaRPr/>
          </a:p>
        </p:txBody>
      </p:sp>
      <p:pic>
        <p:nvPicPr>
          <p:cNvPr id="179" name="Google Shape;179;p20"/>
          <p:cNvPicPr preferRelativeResize="0"/>
          <p:nvPr/>
        </p:nvPicPr>
        <p:blipFill>
          <a:blip r:embed="rId3">
            <a:alphaModFix/>
          </a:blip>
          <a:stretch>
            <a:fillRect/>
          </a:stretch>
        </p:blipFill>
        <p:spPr>
          <a:xfrm>
            <a:off x="894963" y="2023075"/>
            <a:ext cx="2028825" cy="2038350"/>
          </a:xfrm>
          <a:prstGeom prst="rect">
            <a:avLst/>
          </a:prstGeom>
          <a:noFill/>
          <a:ln>
            <a:noFill/>
          </a:ln>
        </p:spPr>
      </p:pic>
      <p:sp>
        <p:nvSpPr>
          <p:cNvPr id="180" name="Google Shape;180;p20"/>
          <p:cNvSpPr txBox="1"/>
          <p:nvPr/>
        </p:nvSpPr>
        <p:spPr>
          <a:xfrm>
            <a:off x="3560875" y="1636075"/>
            <a:ext cx="4255800" cy="25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accuracy obtained is so far good compared to other classifier algorithm. The random state taken was 42 with a test_size of 20% of entire data set.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690825" y="332300"/>
            <a:ext cx="75057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ANALYSING THE GROWTH OF COVID</a:t>
            </a:r>
            <a:endParaRPr/>
          </a:p>
        </p:txBody>
      </p:sp>
      <p:pic>
        <p:nvPicPr>
          <p:cNvPr id="186" name="Google Shape;186;p21"/>
          <p:cNvPicPr preferRelativeResize="0"/>
          <p:nvPr/>
        </p:nvPicPr>
        <p:blipFill>
          <a:blip r:embed="rId3">
            <a:alphaModFix/>
          </a:blip>
          <a:stretch>
            <a:fillRect/>
          </a:stretch>
        </p:blipFill>
        <p:spPr>
          <a:xfrm>
            <a:off x="903650" y="1157275"/>
            <a:ext cx="7292875" cy="3397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