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68A0-C187-436C-9D9D-B41311BDA42C}" type="datetimeFigureOut">
              <a:rPr lang="en-US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D3A43-D0F0-4B6F-A522-C0532536B4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9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1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9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3A43-D0F0-4B6F-A522-C0532536B42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752666" cy="1567392"/>
          </a:xfrm>
        </p:spPr>
        <p:txBody>
          <a:bodyPr>
            <a:noAutofit/>
          </a:bodyPr>
          <a:lstStyle/>
          <a:p>
            <a:r>
              <a:rPr lang="EN-US" sz="6000" dirty="0"/>
              <a:t>Generating Ultra-Concise Summaries of Product Reviews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opinion words and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675" y="1819275"/>
            <a:ext cx="8372163" cy="4292686"/>
          </a:xfrm>
        </p:spPr>
      </p:pic>
    </p:spTree>
    <p:extLst>
      <p:ext uri="{BB962C8B-B14F-4D97-AF65-F5344CB8AC3E}">
        <p14:creationId xmlns:p14="http://schemas.microsoft.com/office/powerpoint/2010/main" val="36242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Prunning</a:t>
            </a:r>
            <a:r>
              <a:rPr lang="EN-US" dirty="0"/>
              <a:t> of opinion words and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micro-opinions using opinion words and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micro-opinions on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I will explain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We performed the results using ROUGE-1 and compared the result using state of art method opinosis</a:t>
            </a:r>
            <a:endParaRPr lang="en-US" dirty="0"/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29" y="2619375"/>
            <a:ext cx="8315654" cy="31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0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Kavita </a:t>
            </a:r>
            <a:r>
              <a:rPr lang="EN-US" dirty="0" err="1"/>
              <a:t>Ganeshan</a:t>
            </a:r>
            <a:r>
              <a:rPr lang="EN-US" dirty="0"/>
              <a:t>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6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Quantitative evaluation of generated opinion words and target words, using precision, recall and F-score parameters and comparing it with other state-of-art methods.</a:t>
            </a:r>
            <a:endParaRPr lang="en-US" dirty="0"/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Currently, we have generated the micro-opinion consisting of bigrams and trigrams, but it can be easily extended to n-grams (n&gt;3)</a:t>
            </a:r>
            <a:endParaRPr lang="en-US" dirty="0">
              <a:solidFill>
                <a:srgbClr val="404040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1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We have done the project on "Amazon Fine Food Reviews"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47494D"/>
                </a:solidFill>
              </a:rPr>
              <a:t>It consists of 568,454 food reviews </a:t>
            </a:r>
            <a:endParaRPr lang="en-US" sz="2400" dirty="0">
              <a:solidFill>
                <a:srgbClr val="47494D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404040"/>
                </a:solidFill>
              </a:rPr>
              <a:t>We have clubbed all the review of a particular product</a:t>
            </a: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 together and then generated the micro-opinions on them</a:t>
            </a:r>
            <a:endParaRPr lang="en-US" sz="240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2147658"/>
            <a:ext cx="3638550" cy="34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 sz="2200" dirty="0"/>
              <a:t>Micro-opinions generates the key-opinions of whole review about a particular product in set of few words</a:t>
            </a:r>
            <a:endParaRPr lang="en-US" sz="2200" dirty="0"/>
          </a:p>
          <a:p>
            <a:pPr lvl="1"/>
            <a:r>
              <a:rPr lang="EN-US" sz="2200" b="1" dirty="0">
                <a:solidFill>
                  <a:srgbClr val="404040"/>
                </a:solidFill>
              </a:rPr>
              <a:t>Conciseness or compactness: </a:t>
            </a:r>
            <a:r>
              <a:rPr lang="EN-US" sz="2200" dirty="0">
                <a:solidFill>
                  <a:srgbClr val="404040"/>
                </a:solidFill>
              </a:rPr>
              <a:t>Particularly important with the increased use of small sized hand-held devices like phone,tablets</a:t>
            </a:r>
            <a:endParaRPr lang="en-US" sz="2200" dirty="0">
              <a:solidFill>
                <a:srgbClr val="404040"/>
              </a:solidFill>
            </a:endParaRPr>
          </a:p>
          <a:p>
            <a:pPr lvl="1"/>
            <a:r>
              <a:rPr lang="EN-US" sz="2200" b="1" dirty="0">
                <a:solidFill>
                  <a:srgbClr val="404040"/>
                </a:solidFill>
              </a:rPr>
              <a:t>Shopping Sites:</a:t>
            </a:r>
            <a:r>
              <a:rPr lang="EN-US" sz="2200" dirty="0">
                <a:solidFill>
                  <a:srgbClr val="404040"/>
                </a:solidFill>
              </a:rPr>
              <a:t> Concise pro-cons summary consisting of list of few opinion words would help convey critical information</a:t>
            </a:r>
            <a:endParaRPr lang="en-US" sz="2200" dirty="0">
              <a:solidFill>
                <a:srgbClr val="404040"/>
              </a:solidFill>
            </a:endParaRPr>
          </a:p>
          <a:p>
            <a:pPr lvl="1"/>
            <a:r>
              <a:rPr lang="EN-US" sz="2200" b="1" dirty="0">
                <a:solidFill>
                  <a:srgbClr val="404040"/>
                </a:solidFill>
              </a:rPr>
              <a:t>Tweets:</a:t>
            </a:r>
            <a:r>
              <a:rPr lang="EN-US" sz="2200" dirty="0">
                <a:solidFill>
                  <a:srgbClr val="404040"/>
                </a:solidFill>
              </a:rPr>
              <a:t> Concise summaries are also suitable for tweets</a:t>
            </a:r>
            <a:endParaRPr lang="en-US" sz="2200" dirty="0">
              <a:solidFill>
                <a:srgbClr val="404040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 sz="2200" dirty="0"/>
              <a:t>We have implemented the method which is weakly-semi supervised</a:t>
            </a:r>
            <a:endParaRPr lang="en-US" sz="2200" dirty="0"/>
          </a:p>
          <a:p>
            <a:pPr lvl="1"/>
            <a:r>
              <a:rPr lang="EN-US" sz="2200" dirty="0">
                <a:solidFill>
                  <a:srgbClr val="404040"/>
                </a:solidFill>
              </a:rPr>
              <a:t>Opinion Mining</a:t>
            </a:r>
            <a:endParaRPr lang="en-US" sz="2200" dirty="0">
              <a:solidFill>
                <a:srgbClr val="404040"/>
              </a:solidFill>
            </a:endParaRPr>
          </a:p>
          <a:p>
            <a:pPr lvl="2"/>
            <a:r>
              <a:rPr lang="EN-US" sz="1800" dirty="0">
                <a:solidFill>
                  <a:srgbClr val="404040"/>
                </a:solidFill>
              </a:rPr>
              <a:t>Opinion lexicon expansion</a:t>
            </a:r>
            <a:endParaRPr lang="en-US" sz="1800" dirty="0">
              <a:solidFill>
                <a:srgbClr val="404040"/>
              </a:solidFill>
            </a:endParaRPr>
          </a:p>
          <a:p>
            <a:pPr lvl="3"/>
            <a:r>
              <a:rPr lang="EN-US" sz="1800" dirty="0">
                <a:solidFill>
                  <a:srgbClr val="404040"/>
                </a:solidFill>
              </a:rPr>
              <a:t>List of opinion words which indicates positive or negative sentiments</a:t>
            </a:r>
            <a:endParaRPr lang="en-US" sz="1800" dirty="0">
              <a:solidFill>
                <a:srgbClr val="404040"/>
              </a:solidFill>
            </a:endParaRPr>
          </a:p>
          <a:p>
            <a:pPr lvl="3"/>
            <a:r>
              <a:rPr lang="EN-US" sz="1800" dirty="0">
                <a:solidFill>
                  <a:srgbClr val="404040"/>
                </a:solidFill>
              </a:rPr>
              <a:t>e.g. "</a:t>
            </a:r>
            <a:r>
              <a:rPr lang="EN-US" sz="1800" i="1" dirty="0">
                <a:solidFill>
                  <a:srgbClr val="404040"/>
                </a:solidFill>
              </a:rPr>
              <a:t>good", "excellent", "poor", "tasty"</a:t>
            </a:r>
            <a:endParaRPr lang="en-US" sz="1800" i="1" dirty="0">
              <a:solidFill>
                <a:srgbClr val="404040"/>
              </a:solidFill>
            </a:endParaRPr>
          </a:p>
          <a:p>
            <a:pPr lvl="2"/>
            <a:r>
              <a:rPr lang="EN-US" sz="1800" dirty="0">
                <a:solidFill>
                  <a:srgbClr val="404040"/>
                </a:solidFill>
              </a:rPr>
              <a:t>Opinion target extraction</a:t>
            </a:r>
            <a:endParaRPr lang="en-US" sz="1800" dirty="0">
              <a:solidFill>
                <a:srgbClr val="404040"/>
              </a:solidFill>
            </a:endParaRPr>
          </a:p>
          <a:p>
            <a:pPr marL="944118" lvl="3" indent="-285750"/>
            <a:r>
              <a:rPr lang="EN-US" sz="1800" dirty="0">
                <a:solidFill>
                  <a:srgbClr val="404040"/>
                </a:solidFill>
              </a:rPr>
              <a:t>Topics on which opinions are expressed.  e.g. tasty </a:t>
            </a:r>
            <a:r>
              <a:rPr lang="EN-US" sz="1800" i="1" dirty="0">
                <a:solidFill>
                  <a:srgbClr val="404040"/>
                </a:solidFill>
              </a:rPr>
              <a:t>chocolate</a:t>
            </a:r>
            <a:endParaRPr lang="en-US" sz="1800" i="1" dirty="0">
              <a:solidFill>
                <a:srgbClr val="404040"/>
              </a:solidFill>
            </a:endParaRPr>
          </a:p>
          <a:p>
            <a:pPr lvl="2"/>
            <a:endParaRPr lang="en-US" sz="1800">
              <a:solidFill>
                <a:schemeClr val="tx1"/>
              </a:solidFill>
            </a:endParaRPr>
          </a:p>
          <a:p>
            <a:pPr lvl="2"/>
            <a:endParaRPr lang="en-US" sz="1800">
              <a:solidFill>
                <a:schemeClr val="tx1"/>
              </a:solidFill>
            </a:endParaRPr>
          </a:p>
          <a:p>
            <a:pPr lvl="1"/>
            <a:endParaRPr lang="en-US" sz="220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0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opinion words and targets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 dirty="0"/>
              <a:t>There exist a natural relation between opinion words and targets because opinion words are used to modify targets.</a:t>
            </a:r>
            <a:endParaRPr lang="en-US" dirty="0"/>
          </a:p>
          <a:p>
            <a:pPr lvl="1"/>
            <a:r>
              <a:rPr lang="EN-US" dirty="0">
                <a:solidFill>
                  <a:srgbClr val="404040"/>
                </a:solidFill>
              </a:rPr>
              <a:t>These relations can be seen via dependency parser based on dependency grammar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And, these dependencies can be used to extract new opinion words and targets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We have extracted new opinion words using existing opinion words and targets and in a similar way we have extracted new target words. Because of this, it is also called </a:t>
            </a:r>
            <a:r>
              <a:rPr lang="EN-US" i="1" dirty="0">
                <a:solidFill>
                  <a:srgbClr val="404040"/>
                </a:solidFill>
              </a:rPr>
              <a:t>double propagation algorithm</a:t>
            </a:r>
            <a:endParaRPr lang="en-US" i="1" dirty="0">
              <a:solidFill>
                <a:srgbClr val="404040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Relation between opinion word and targets are of three types</a:t>
            </a:r>
            <a:endParaRPr lang="en-US" dirty="0"/>
          </a:p>
          <a:p>
            <a:pPr lvl="1"/>
            <a:r>
              <a:rPr lang="EN-US" b="1" dirty="0">
                <a:solidFill>
                  <a:srgbClr val="404040"/>
                </a:solidFill>
              </a:rPr>
              <a:t>OO-Rel: </a:t>
            </a:r>
            <a:r>
              <a:rPr lang="EN-US" dirty="0">
                <a:solidFill>
                  <a:srgbClr val="404040"/>
                </a:solidFill>
              </a:rPr>
              <a:t>Relation between one opinion word on another opinion word</a:t>
            </a:r>
            <a:endParaRPr lang="en-US" b="1" dirty="0">
              <a:solidFill>
                <a:srgbClr val="404040"/>
              </a:solidFill>
            </a:endParaRPr>
          </a:p>
          <a:p>
            <a:pPr lvl="1"/>
            <a:r>
              <a:rPr lang="EN-US" b="1" dirty="0" err="1">
                <a:solidFill>
                  <a:srgbClr val="404040"/>
                </a:solidFill>
              </a:rPr>
              <a:t>OT-Rel</a:t>
            </a:r>
            <a:r>
              <a:rPr lang="EN-US" b="1" dirty="0">
                <a:solidFill>
                  <a:srgbClr val="404040"/>
                </a:solidFill>
              </a:rPr>
              <a:t>:</a:t>
            </a:r>
            <a:endParaRPr lang="en-US" b="1" dirty="0">
              <a:solidFill>
                <a:srgbClr val="404040"/>
              </a:solidFill>
            </a:endParaRPr>
          </a:p>
          <a:p>
            <a:pPr lvl="1"/>
            <a:r>
              <a:rPr lang="EN-US" b="1" dirty="0">
                <a:solidFill>
                  <a:srgbClr val="404040"/>
                </a:solidFill>
              </a:rPr>
              <a:t>TT-Rel:</a:t>
            </a:r>
            <a:endParaRPr lang="en-US" b="1" dirty="0">
              <a:solidFill>
                <a:srgbClr val="404040"/>
              </a:solidFill>
            </a:endParaRPr>
          </a:p>
          <a:p>
            <a:pPr lvl="1"/>
            <a:endParaRPr lang="en-US" b="1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rgbClr val="404040"/>
                </a:solidFill>
                <a:latin typeface="Arial"/>
              </a:rPr>
              <a:t>Syntactic Relation:</a:t>
            </a:r>
            <a:r>
              <a:rPr lang="EN-US" dirty="0">
                <a:solidFill>
                  <a:srgbClr val="404040"/>
                </a:solidFill>
                <a:latin typeface="Arial"/>
              </a:rPr>
              <a:t> 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Arial"/>
              </a:rPr>
              <a:t>Two words A and B are directly or indirectly dependent on each other through syntactic relations</a:t>
            </a:r>
            <a:endParaRPr lang="en-US" dirty="0">
              <a:solidFill>
                <a:srgbClr val="404040"/>
              </a:solidFill>
              <a:latin typeface="Arial"/>
            </a:endParaRPr>
          </a:p>
          <a:p>
            <a:pPr marL="201168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1" y="4114800"/>
            <a:ext cx="4150533" cy="23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9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 b="1" dirty="0"/>
              <a:t>Direct Dependency: I</a:t>
            </a:r>
            <a:r>
              <a:rPr lang="EN-US" dirty="0">
                <a:solidFill>
                  <a:srgbClr val="000000"/>
                </a:solidFill>
              </a:rPr>
              <a:t>ndicates</a:t>
            </a:r>
            <a:r>
              <a:rPr lang="EN-US" dirty="0">
                <a:solidFill>
                  <a:schemeClr val="tx1"/>
                </a:solidFill>
              </a:rPr>
              <a:t> that one word depends on the other word without any additional words in their dependency path (i.e., directly) or they both depend on a third word directly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Indirect Dependency:</a:t>
            </a:r>
            <a:r>
              <a:rPr lang="EN-US" dirty="0">
                <a:solidFill>
                  <a:schemeClr val="tx1"/>
                </a:solidFill>
              </a:rPr>
              <a:t> An indirect dependency indicates that one word depends on the other word through some additional words (i.e., indirectly) or they both depend on a third word through additional words.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72" y="2409825"/>
            <a:ext cx="4260481" cy="1223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32" y="4705350"/>
            <a:ext cx="5318729" cy="15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 </a:t>
            </a:r>
            <a:r>
              <a:rPr lang="EN-US" b="1" dirty="0">
                <a:solidFill>
                  <a:schemeClr val="tx1"/>
                </a:solidFill>
              </a:rPr>
              <a:t>OT-Rel, OO-Rel or TT-Rel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 dirty="0" err="1"/>
              <a:t>DDs</a:t>
            </a:r>
            <a:r>
              <a:rPr lang="EN-US" dirty="0"/>
              <a:t> and </a:t>
            </a:r>
            <a:r>
              <a:rPr lang="EN-US" dirty="0" err="1"/>
              <a:t>IDDs</a:t>
            </a:r>
            <a:r>
              <a:rPr lang="EN-US" dirty="0"/>
              <a:t> </a:t>
            </a:r>
            <a:r>
              <a:rPr lang="EN-US" dirty="0" err="1"/>
              <a:t>decribes</a:t>
            </a:r>
            <a:r>
              <a:rPr lang="EN-US" dirty="0"/>
              <a:t> the set of all relations</a:t>
            </a:r>
            <a:endParaRPr lang="en-US" dirty="0"/>
          </a:p>
          <a:p>
            <a:pPr lvl="1"/>
            <a:r>
              <a:rPr lang="EN-US" dirty="0">
                <a:solidFill>
                  <a:srgbClr val="404040"/>
                </a:solidFill>
              </a:rPr>
              <a:t>We put some more constraints like POS of words and potential syntactic relations between them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We have used NLTK POS tagger and </a:t>
            </a:r>
            <a:r>
              <a:rPr lang="EN-US" dirty="0" err="1">
                <a:solidFill>
                  <a:srgbClr val="404040"/>
                </a:solidFill>
              </a:rPr>
              <a:t>standford</a:t>
            </a:r>
            <a:r>
              <a:rPr lang="EN-US" dirty="0">
                <a:solidFill>
                  <a:srgbClr val="404040"/>
                </a:solidFill>
              </a:rPr>
              <a:t> dependency parser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Opinion words as adjectives  ('JJ')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Target words as nouns ('NN')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Dependency relations between opinion words and targets includes- </a:t>
            </a:r>
            <a:r>
              <a:rPr lang="EN-US" i="1" dirty="0">
                <a:solidFill>
                  <a:srgbClr val="404040"/>
                </a:solidFill>
              </a:rPr>
              <a:t>mod, pnmod, subj, s, obj, obj2, desc (MR)</a:t>
            </a:r>
            <a:endParaRPr lang="en-US" i="1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Relations for opinion words and targets includes</a:t>
            </a:r>
            <a:r>
              <a:rPr lang="EN-US" i="1" dirty="0">
                <a:solidFill>
                  <a:srgbClr val="404040"/>
                </a:solidFill>
              </a:rPr>
              <a:t>- conj (CONJ)</a:t>
            </a:r>
            <a:endParaRPr lang="en-US" i="1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So, a quadruple describe </a:t>
            </a:r>
            <a:r>
              <a:rPr lang="EN-US" dirty="0" err="1">
                <a:solidFill>
                  <a:srgbClr val="404040"/>
                </a:solidFill>
              </a:rPr>
              <a:t>OT,OO</a:t>
            </a:r>
            <a:r>
              <a:rPr lang="EN-US" dirty="0">
                <a:solidFill>
                  <a:srgbClr val="404040"/>
                </a:solidFill>
              </a:rPr>
              <a:t>,TT relation - &lt;POS(</a:t>
            </a:r>
            <a:r>
              <a:rPr lang="EN-US" dirty="0" err="1">
                <a:solidFill>
                  <a:srgbClr val="404040"/>
                </a:solidFill>
              </a:rPr>
              <a:t>wi</a:t>
            </a:r>
            <a:r>
              <a:rPr lang="EN-US" dirty="0">
                <a:solidFill>
                  <a:srgbClr val="404040"/>
                </a:solidFill>
              </a:rPr>
              <a:t>),DT, R, POS(wj)&gt;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7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927200"/>
          </a:xfrm>
        </p:spPr>
        <p:txBody>
          <a:bodyPr/>
          <a:lstStyle/>
          <a:p>
            <a:r>
              <a:rPr lang="EN-US" dirty="0"/>
              <a:t>Propagation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9503" y="1790700"/>
            <a:ext cx="8975564" cy="4251621"/>
          </a:xfrm>
        </p:spPr>
      </p:pic>
    </p:spTree>
    <p:extLst>
      <p:ext uri="{BB962C8B-B14F-4D97-AF65-F5344CB8AC3E}">
        <p14:creationId xmlns:p14="http://schemas.microsoft.com/office/powerpoint/2010/main" val="2508026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Generating Ultra-Concise Summaries of Product Reviews</vt:lpstr>
      <vt:lpstr>Dataset</vt:lpstr>
      <vt:lpstr>Motivation</vt:lpstr>
      <vt:lpstr>Methodology</vt:lpstr>
      <vt:lpstr>Relation between opinion words and targets </vt:lpstr>
      <vt:lpstr>Relational Identification</vt:lpstr>
      <vt:lpstr>Direct and Indirect Dependency</vt:lpstr>
      <vt:lpstr>Formulation of OT-Rel, OO-Rel or TT-Rel</vt:lpstr>
      <vt:lpstr>Propagation Rules</vt:lpstr>
      <vt:lpstr>Initializing opinion words and targets</vt:lpstr>
      <vt:lpstr>Propagation Algorithm</vt:lpstr>
      <vt:lpstr>Prunning of opinion words and targets</vt:lpstr>
      <vt:lpstr>Generation of micro-opinions using opinion words and targets</vt:lpstr>
      <vt:lpstr>Some micro-opinions on reviews</vt:lpstr>
      <vt:lpstr>ROUGE</vt:lpstr>
      <vt:lpstr>Results and Evaluation</vt:lpstr>
      <vt:lpstr>Initial attempt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</cp:revision>
  <dcterms:created xsi:type="dcterms:W3CDTF">2014-09-12T02:11:56Z</dcterms:created>
  <dcterms:modified xsi:type="dcterms:W3CDTF">2016-11-12T00:18:42Z</dcterms:modified>
</cp:coreProperties>
</file>