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move the slide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2C5A33F-DEB5-4FC0-B001-DB422FFE0A6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4C16A3-D7A6-4160-82B2-B858176BF31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61141AF-2B3A-45B6-B26C-B948CA1CE49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96B7656-B209-4571-B6A6-97CA0A3B68D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2AC360-5077-4E0D-A3FE-AFFD40704B8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B3385A-8F7F-472C-87B5-5EBFEF7CE99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B14DB2-1B5F-4DF5-A7FB-35BF7260B15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7A9B8D-BCDD-4B5A-A632-5637F6BC110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29F8762-0A36-4534-BA19-E65F402FDE1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629BC5-EB1F-454B-8CDC-81B4A704692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2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dfa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2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dfa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x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2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dfa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x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2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dfa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2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dfa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2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dfa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2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dfa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2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dfa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2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dfa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52" name="Text 0"/>
          <p:cNvSpPr/>
          <p:nvPr/>
        </p:nvSpPr>
        <p:spPr>
          <a:xfrm>
            <a:off x="6280200" y="2230920"/>
            <a:ext cx="7556040" cy="23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6100"/>
              </a:lnSpc>
              <a:tabLst>
                <a:tab algn="l" pos="0"/>
              </a:tabLst>
            </a:pPr>
            <a:r>
              <a:rPr b="1" lang="en-US" sz="4900" spc="-1" strike="noStrike">
                <a:solidFill>
                  <a:srgbClr val="f95f88"/>
                </a:solidFill>
                <a:latin typeface="Petrona Bold"/>
                <a:ea typeface="Petrona Bold"/>
              </a:rPr>
              <a:t>Real-Time Patient Monitoring Using Apache Spark and Kafka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1"/>
          <p:cNvSpPr/>
          <p:nvPr/>
        </p:nvSpPr>
        <p:spPr>
          <a:xfrm>
            <a:off x="6280200" y="4910040"/>
            <a:ext cx="75560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presented by -  Tanmesh Singh (MSE2024016)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	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            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Neeraj Kumar Kannoujiya (MSE2024003)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                            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Anshuman Moharana (MDE2024006)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	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            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0"/>
          <p:cNvSpPr/>
          <p:nvPr/>
        </p:nvSpPr>
        <p:spPr>
          <a:xfrm>
            <a:off x="793800" y="2371320"/>
            <a:ext cx="6237360" cy="77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6100"/>
              </a:lnSpc>
              <a:tabLst>
                <a:tab algn="l" pos="0"/>
              </a:tabLst>
            </a:pPr>
            <a:r>
              <a:rPr b="1" lang="en-US" sz="4900" spc="-1" strike="noStrike">
                <a:solidFill>
                  <a:srgbClr val="f95f88"/>
                </a:solidFill>
                <a:latin typeface="Petrona Bold"/>
                <a:ea typeface="Petrona Bold"/>
              </a:rPr>
              <a:t>Problem Statement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Shape 1"/>
          <p:cNvSpPr/>
          <p:nvPr/>
        </p:nvSpPr>
        <p:spPr>
          <a:xfrm>
            <a:off x="793800" y="3604680"/>
            <a:ext cx="6407640" cy="1194480"/>
          </a:xfrm>
          <a:prstGeom prst="roundRect">
            <a:avLst>
              <a:gd name="adj" fmla="val 7974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2"/>
          <p:cNvSpPr/>
          <p:nvPr/>
        </p:nvSpPr>
        <p:spPr>
          <a:xfrm>
            <a:off x="1028160" y="3839040"/>
            <a:ext cx="59389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Traditional systems struggle with real-time data processing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Shape 3"/>
          <p:cNvSpPr/>
          <p:nvPr/>
        </p:nvSpPr>
        <p:spPr>
          <a:xfrm>
            <a:off x="7428600" y="3604680"/>
            <a:ext cx="6407640" cy="1194480"/>
          </a:xfrm>
          <a:prstGeom prst="roundRect">
            <a:avLst>
              <a:gd name="adj" fmla="val 7974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4"/>
          <p:cNvSpPr/>
          <p:nvPr/>
        </p:nvSpPr>
        <p:spPr>
          <a:xfrm>
            <a:off x="7662960" y="3839040"/>
            <a:ext cx="5938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Critical care demands timely alerts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Shape 5"/>
          <p:cNvSpPr/>
          <p:nvPr/>
        </p:nvSpPr>
        <p:spPr>
          <a:xfrm>
            <a:off x="793800" y="5026320"/>
            <a:ext cx="6407640" cy="831240"/>
          </a:xfrm>
          <a:prstGeom prst="roundRect">
            <a:avLst>
              <a:gd name="adj" fmla="val 11454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6"/>
          <p:cNvSpPr/>
          <p:nvPr/>
        </p:nvSpPr>
        <p:spPr>
          <a:xfrm>
            <a:off x="1028160" y="5260680"/>
            <a:ext cx="5938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Scalability challenges with large sensor data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Shape 7"/>
          <p:cNvSpPr/>
          <p:nvPr/>
        </p:nvSpPr>
        <p:spPr>
          <a:xfrm>
            <a:off x="7428600" y="5026320"/>
            <a:ext cx="6407640" cy="831240"/>
          </a:xfrm>
          <a:prstGeom prst="roundRect">
            <a:avLst>
              <a:gd name="adj" fmla="val 11454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8"/>
          <p:cNvSpPr/>
          <p:nvPr/>
        </p:nvSpPr>
        <p:spPr>
          <a:xfrm>
            <a:off x="7662960" y="5260680"/>
            <a:ext cx="5938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Need low-latency, scalable processing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0"/>
          <p:cNvSpPr/>
          <p:nvPr/>
        </p:nvSpPr>
        <p:spPr>
          <a:xfrm>
            <a:off x="793800" y="2761200"/>
            <a:ext cx="6237360" cy="77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6100"/>
              </a:lnSpc>
              <a:tabLst>
                <a:tab algn="l" pos="0"/>
              </a:tabLst>
            </a:pPr>
            <a:r>
              <a:rPr b="1" lang="en-US" sz="4900" spc="-1" strike="noStrike">
                <a:solidFill>
                  <a:srgbClr val="f95f88"/>
                </a:solidFill>
                <a:latin typeface="Petrona Bold"/>
                <a:ea typeface="Petrona Bold"/>
              </a:rPr>
              <a:t>System Objectives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Shape 1"/>
          <p:cNvSpPr/>
          <p:nvPr/>
        </p:nvSpPr>
        <p:spPr>
          <a:xfrm>
            <a:off x="793800" y="39942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Image 0" descr="preencoded.png"/>
          <p:cNvPicPr/>
          <p:nvPr/>
        </p:nvPicPr>
        <p:blipFill>
          <a:blip r:embed="rId1"/>
          <a:stretch/>
        </p:blipFill>
        <p:spPr>
          <a:xfrm>
            <a:off x="861840" y="401544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66" name="Text 2"/>
          <p:cNvSpPr/>
          <p:nvPr/>
        </p:nvSpPr>
        <p:spPr>
          <a:xfrm>
            <a:off x="1531080" y="406800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Continuous physiological data collection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Shape 3"/>
          <p:cNvSpPr/>
          <p:nvPr/>
        </p:nvSpPr>
        <p:spPr>
          <a:xfrm>
            <a:off x="7457040" y="39942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Image 1" descr="preencoded.png"/>
          <p:cNvPicPr/>
          <p:nvPr/>
        </p:nvPicPr>
        <p:blipFill>
          <a:blip r:embed="rId2"/>
          <a:stretch/>
        </p:blipFill>
        <p:spPr>
          <a:xfrm>
            <a:off x="7525080" y="401544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69" name="Text 4"/>
          <p:cNvSpPr/>
          <p:nvPr/>
        </p:nvSpPr>
        <p:spPr>
          <a:xfrm>
            <a:off x="8193960" y="406800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Abnormal pattern detection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Shape 5"/>
          <p:cNvSpPr/>
          <p:nvPr/>
        </p:nvSpPr>
        <p:spPr>
          <a:xfrm>
            <a:off x="793800" y="49582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 2" descr="preencoded.png"/>
          <p:cNvPicPr/>
          <p:nvPr/>
        </p:nvPicPr>
        <p:blipFill>
          <a:blip r:embed="rId3"/>
          <a:stretch/>
        </p:blipFill>
        <p:spPr>
          <a:xfrm>
            <a:off x="861840" y="497952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72" name="Text 6"/>
          <p:cNvSpPr/>
          <p:nvPr/>
        </p:nvSpPr>
        <p:spPr>
          <a:xfrm>
            <a:off x="1531080" y="503208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Immediate alert delivery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Shape 7"/>
          <p:cNvSpPr/>
          <p:nvPr/>
        </p:nvSpPr>
        <p:spPr>
          <a:xfrm>
            <a:off x="7457040" y="49582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Image 3" descr="preencoded.png"/>
          <p:cNvPicPr/>
          <p:nvPr/>
        </p:nvPicPr>
        <p:blipFill>
          <a:blip r:embed="rId4"/>
          <a:stretch/>
        </p:blipFill>
        <p:spPr>
          <a:xfrm>
            <a:off x="7525080" y="497952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75" name="Text 8"/>
          <p:cNvSpPr/>
          <p:nvPr/>
        </p:nvSpPr>
        <p:spPr>
          <a:xfrm>
            <a:off x="8193960" y="503208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Data storage for analysis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0" descr="preencoded.png"/>
          <p:cNvPicPr/>
          <p:nvPr/>
        </p:nvPicPr>
        <p:blipFill>
          <a:blip r:embed="rId1"/>
          <a:stretch/>
        </p:blipFill>
        <p:spPr>
          <a:xfrm>
            <a:off x="7315200" y="0"/>
            <a:ext cx="7314840" cy="8229240"/>
          </a:xfrm>
          <a:prstGeom prst="rect">
            <a:avLst/>
          </a:prstGeom>
          <a:ln w="0">
            <a:noFill/>
          </a:ln>
        </p:spPr>
      </p:pic>
      <p:pic>
        <p:nvPicPr>
          <p:cNvPr id="77" name="Image 1" descr="preencoded.png"/>
          <p:cNvPicPr/>
          <p:nvPr/>
        </p:nvPicPr>
        <p:blipFill>
          <a:blip r:embed="rId2"/>
          <a:stretch/>
        </p:blipFill>
        <p:spPr>
          <a:xfrm>
            <a:off x="7598520" y="1865520"/>
            <a:ext cx="6747840" cy="4498560"/>
          </a:xfrm>
          <a:prstGeom prst="rect">
            <a:avLst/>
          </a:prstGeom>
          <a:ln w="0">
            <a:noFill/>
          </a:ln>
        </p:spPr>
      </p:pic>
      <p:sp>
        <p:nvSpPr>
          <p:cNvPr id="78" name="Text 0"/>
          <p:cNvSpPr/>
          <p:nvPr/>
        </p:nvSpPr>
        <p:spPr>
          <a:xfrm>
            <a:off x="793800" y="942840"/>
            <a:ext cx="5256360" cy="62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901"/>
              </a:lnSpc>
              <a:tabLst>
                <a:tab algn="l" pos="0"/>
              </a:tabLst>
            </a:pPr>
            <a:r>
              <a:rPr b="1" lang="en-US" sz="3900" spc="-1" strike="noStrike">
                <a:solidFill>
                  <a:srgbClr val="f95f88"/>
                </a:solidFill>
                <a:latin typeface="Petrona Bold"/>
                <a:ea typeface="Petrona Bold"/>
              </a:rPr>
              <a:t>Proposed Methodology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Shape 1"/>
          <p:cNvSpPr/>
          <p:nvPr/>
        </p:nvSpPr>
        <p:spPr>
          <a:xfrm>
            <a:off x="1049040" y="1821600"/>
            <a:ext cx="30240" cy="546444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Shape 2"/>
          <p:cNvSpPr/>
          <p:nvPr/>
        </p:nvSpPr>
        <p:spPr>
          <a:xfrm>
            <a:off x="1273680" y="2061720"/>
            <a:ext cx="680040" cy="3024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Shape 3"/>
          <p:cNvSpPr/>
          <p:nvPr/>
        </p:nvSpPr>
        <p:spPr>
          <a:xfrm>
            <a:off x="793800" y="18216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4"/>
          <p:cNvSpPr/>
          <p:nvPr/>
        </p:nvSpPr>
        <p:spPr>
          <a:xfrm>
            <a:off x="861840" y="1843200"/>
            <a:ext cx="37368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1" lang="en-US" sz="2900" spc="-1" strike="noStrike">
                <a:solidFill>
                  <a:srgbClr val="272525"/>
                </a:solidFill>
                <a:latin typeface="Petrona Bold"/>
                <a:ea typeface="Petrona Bold"/>
              </a:rPr>
              <a:t>1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5"/>
          <p:cNvSpPr/>
          <p:nvPr/>
        </p:nvSpPr>
        <p:spPr>
          <a:xfrm>
            <a:off x="2183040" y="1899720"/>
            <a:ext cx="38307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050"/>
              </a:lnSpc>
              <a:tabLst>
                <a:tab algn="l" pos="0"/>
              </a:tabLst>
            </a:pPr>
            <a:r>
              <a:rPr b="1" lang="en-US" sz="2450" spc="-1" strike="noStrike">
                <a:solidFill>
                  <a:srgbClr val="272525"/>
                </a:solidFill>
                <a:latin typeface="Petrona Bold"/>
                <a:ea typeface="Petrona Bold"/>
              </a:rPr>
              <a:t>Data Ingestion using Kafka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Shape 6"/>
          <p:cNvSpPr/>
          <p:nvPr/>
        </p:nvSpPr>
        <p:spPr>
          <a:xfrm>
            <a:off x="1273680" y="2982960"/>
            <a:ext cx="680040" cy="3024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Shape 7"/>
          <p:cNvSpPr/>
          <p:nvPr/>
        </p:nvSpPr>
        <p:spPr>
          <a:xfrm>
            <a:off x="793800" y="27432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8"/>
          <p:cNvSpPr/>
          <p:nvPr/>
        </p:nvSpPr>
        <p:spPr>
          <a:xfrm>
            <a:off x="861840" y="2764440"/>
            <a:ext cx="37368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1" lang="en-US" sz="2900" spc="-1" strike="noStrike">
                <a:solidFill>
                  <a:srgbClr val="272525"/>
                </a:solidFill>
                <a:latin typeface="Petrona Bold"/>
                <a:ea typeface="Petrona Bold"/>
              </a:rPr>
              <a:t>2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9"/>
          <p:cNvSpPr/>
          <p:nvPr/>
        </p:nvSpPr>
        <p:spPr>
          <a:xfrm>
            <a:off x="2183040" y="2820960"/>
            <a:ext cx="4338000" cy="77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050"/>
              </a:lnSpc>
              <a:tabLst>
                <a:tab algn="l" pos="0"/>
              </a:tabLst>
            </a:pPr>
            <a:r>
              <a:rPr b="1" lang="en-US" sz="2450" spc="-1" strike="noStrike">
                <a:solidFill>
                  <a:srgbClr val="272525"/>
                </a:solidFill>
                <a:latin typeface="Petrona Bold"/>
                <a:ea typeface="Petrona Bold"/>
              </a:rPr>
              <a:t>Real-Time Processing using spark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Shape 10"/>
          <p:cNvSpPr/>
          <p:nvPr/>
        </p:nvSpPr>
        <p:spPr>
          <a:xfrm>
            <a:off x="1273680" y="4294440"/>
            <a:ext cx="680040" cy="3024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Shape 11"/>
          <p:cNvSpPr/>
          <p:nvPr/>
        </p:nvSpPr>
        <p:spPr>
          <a:xfrm>
            <a:off x="793800" y="40546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12"/>
          <p:cNvSpPr/>
          <p:nvPr/>
        </p:nvSpPr>
        <p:spPr>
          <a:xfrm>
            <a:off x="861840" y="4075920"/>
            <a:ext cx="37368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1" lang="en-US" sz="2900" spc="-1" strike="noStrike">
                <a:solidFill>
                  <a:srgbClr val="272525"/>
                </a:solidFill>
                <a:latin typeface="Petrona Bold"/>
                <a:ea typeface="Petrona Bold"/>
              </a:rPr>
              <a:t>3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13"/>
          <p:cNvSpPr/>
          <p:nvPr/>
        </p:nvSpPr>
        <p:spPr>
          <a:xfrm>
            <a:off x="2183040" y="4132440"/>
            <a:ext cx="35535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050"/>
              </a:lnSpc>
              <a:tabLst>
                <a:tab algn="l" pos="0"/>
              </a:tabLst>
            </a:pPr>
            <a:r>
              <a:rPr b="1" lang="en-US" sz="2450" spc="-1" strike="noStrike">
                <a:solidFill>
                  <a:srgbClr val="272525"/>
                </a:solidFill>
                <a:latin typeface="Petrona Bold"/>
                <a:ea typeface="Petrona Bold"/>
              </a:rPr>
              <a:t>Alert Generation on Mail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hape 14"/>
          <p:cNvSpPr/>
          <p:nvPr/>
        </p:nvSpPr>
        <p:spPr>
          <a:xfrm>
            <a:off x="1273680" y="5216040"/>
            <a:ext cx="680040" cy="3024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hape 15"/>
          <p:cNvSpPr/>
          <p:nvPr/>
        </p:nvSpPr>
        <p:spPr>
          <a:xfrm>
            <a:off x="793800" y="497592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16"/>
          <p:cNvSpPr/>
          <p:nvPr/>
        </p:nvSpPr>
        <p:spPr>
          <a:xfrm>
            <a:off x="861840" y="4997160"/>
            <a:ext cx="37368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1" lang="en-US" sz="2900" spc="-1" strike="noStrike">
                <a:solidFill>
                  <a:srgbClr val="272525"/>
                </a:solidFill>
                <a:latin typeface="Petrona Bold"/>
                <a:ea typeface="Petrona Bold"/>
              </a:rPr>
              <a:t>4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17"/>
          <p:cNvSpPr/>
          <p:nvPr/>
        </p:nvSpPr>
        <p:spPr>
          <a:xfrm>
            <a:off x="2183040" y="5053680"/>
            <a:ext cx="42235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050"/>
              </a:lnSpc>
              <a:tabLst>
                <a:tab algn="l" pos="0"/>
              </a:tabLst>
            </a:pPr>
            <a:r>
              <a:rPr b="1" lang="en-US" sz="2450" spc="-1" strike="noStrike">
                <a:solidFill>
                  <a:srgbClr val="272525"/>
                </a:solidFill>
                <a:latin typeface="Petrona Bold"/>
                <a:ea typeface="Petrona Bold"/>
              </a:rPr>
              <a:t>Data Storage using Cassandra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Shape 18"/>
          <p:cNvSpPr/>
          <p:nvPr/>
        </p:nvSpPr>
        <p:spPr>
          <a:xfrm>
            <a:off x="1273680" y="6137280"/>
            <a:ext cx="680040" cy="3024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Shape 19"/>
          <p:cNvSpPr/>
          <p:nvPr/>
        </p:nvSpPr>
        <p:spPr>
          <a:xfrm>
            <a:off x="793800" y="589752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 20"/>
          <p:cNvSpPr/>
          <p:nvPr/>
        </p:nvSpPr>
        <p:spPr>
          <a:xfrm>
            <a:off x="861840" y="5918760"/>
            <a:ext cx="37368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1" lang="en-US" sz="2900" spc="-1" strike="noStrike">
                <a:solidFill>
                  <a:srgbClr val="272525"/>
                </a:solidFill>
                <a:latin typeface="Petrona Bold"/>
                <a:ea typeface="Petrona Bold"/>
              </a:rPr>
              <a:t>5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21"/>
          <p:cNvSpPr/>
          <p:nvPr/>
        </p:nvSpPr>
        <p:spPr>
          <a:xfrm>
            <a:off x="2183040" y="5975280"/>
            <a:ext cx="417384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050"/>
              </a:lnSpc>
              <a:tabLst>
                <a:tab algn="l" pos="0"/>
              </a:tabLst>
            </a:pPr>
            <a:r>
              <a:rPr b="1" lang="en-US" sz="2450" spc="-1" strike="noStrike">
                <a:solidFill>
                  <a:srgbClr val="272525"/>
                </a:solidFill>
                <a:latin typeface="Petrona Bold"/>
                <a:ea typeface="Petrona Bold"/>
              </a:rPr>
              <a:t>Visualization using Streamlit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Shape 22"/>
          <p:cNvSpPr/>
          <p:nvPr/>
        </p:nvSpPr>
        <p:spPr>
          <a:xfrm>
            <a:off x="1273680" y="7058880"/>
            <a:ext cx="680040" cy="3024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Shape 23"/>
          <p:cNvSpPr/>
          <p:nvPr/>
        </p:nvSpPr>
        <p:spPr>
          <a:xfrm>
            <a:off x="793800" y="681876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24"/>
          <p:cNvSpPr/>
          <p:nvPr/>
        </p:nvSpPr>
        <p:spPr>
          <a:xfrm>
            <a:off x="861840" y="6840000"/>
            <a:ext cx="37368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1" lang="en-US" sz="2900" spc="-1" strike="noStrike">
                <a:solidFill>
                  <a:srgbClr val="272525"/>
                </a:solidFill>
                <a:latin typeface="Petrona Bold"/>
                <a:ea typeface="Petrona Bold"/>
              </a:rPr>
              <a:t>6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25"/>
          <p:cNvSpPr/>
          <p:nvPr/>
        </p:nvSpPr>
        <p:spPr>
          <a:xfrm>
            <a:off x="2183040" y="6896520"/>
            <a:ext cx="3670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050"/>
              </a:lnSpc>
              <a:tabLst>
                <a:tab algn="l" pos="0"/>
              </a:tabLst>
            </a:pPr>
            <a:r>
              <a:rPr b="1" lang="en-US" sz="2450" spc="-1" strike="noStrike">
                <a:solidFill>
                  <a:srgbClr val="272525"/>
                </a:solidFill>
                <a:latin typeface="Petrona Bold"/>
                <a:ea typeface="Petrona Bold"/>
              </a:rPr>
              <a:t>Threshold Based Analysis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0"/>
          <p:cNvSpPr/>
          <p:nvPr/>
        </p:nvSpPr>
        <p:spPr>
          <a:xfrm>
            <a:off x="793800" y="2361240"/>
            <a:ext cx="6404040" cy="77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6100"/>
              </a:lnSpc>
              <a:tabLst>
                <a:tab algn="l" pos="0"/>
              </a:tabLst>
            </a:pPr>
            <a:r>
              <a:rPr b="1" lang="en-US" sz="4900" spc="-1" strike="noStrike">
                <a:solidFill>
                  <a:srgbClr val="f95f88"/>
                </a:solidFill>
                <a:latin typeface="Petrona Bold"/>
                <a:ea typeface="Petrona Bold"/>
              </a:rPr>
              <a:t>Frameworks and Tools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Shape 1"/>
          <p:cNvSpPr/>
          <p:nvPr/>
        </p:nvSpPr>
        <p:spPr>
          <a:xfrm>
            <a:off x="793800" y="34812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Image 0" descr="preencoded.png"/>
          <p:cNvPicPr/>
          <p:nvPr/>
        </p:nvPicPr>
        <p:blipFill>
          <a:blip r:embed="rId1"/>
          <a:stretch/>
        </p:blipFill>
        <p:spPr>
          <a:xfrm>
            <a:off x="861840" y="3549240"/>
            <a:ext cx="373680" cy="373680"/>
          </a:xfrm>
          <a:prstGeom prst="rect">
            <a:avLst/>
          </a:prstGeom>
          <a:ln w="0">
            <a:noFill/>
          </a:ln>
        </p:spPr>
      </p:pic>
      <p:sp>
        <p:nvSpPr>
          <p:cNvPr id="107" name="Text 2"/>
          <p:cNvSpPr/>
          <p:nvPr/>
        </p:nvSpPr>
        <p:spPr>
          <a:xfrm>
            <a:off x="1531080" y="3558960"/>
            <a:ext cx="31183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050"/>
              </a:lnSpc>
              <a:tabLst>
                <a:tab algn="l" pos="0"/>
              </a:tabLst>
            </a:pPr>
            <a:r>
              <a:rPr b="1" lang="en-US" sz="2450" spc="-1" strike="noStrike">
                <a:solidFill>
                  <a:srgbClr val="272525"/>
                </a:solidFill>
                <a:latin typeface="Petrona Bold"/>
                <a:ea typeface="Petrona Bold"/>
              </a:rPr>
              <a:t>Apache Kafka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3"/>
          <p:cNvSpPr/>
          <p:nvPr/>
        </p:nvSpPr>
        <p:spPr>
          <a:xfrm>
            <a:off x="1531080" y="408492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Streaming and ingestion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Shape 4"/>
          <p:cNvSpPr/>
          <p:nvPr/>
        </p:nvSpPr>
        <p:spPr>
          <a:xfrm>
            <a:off x="7457040" y="34812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Image 1" descr="preencoded.png"/>
          <p:cNvPicPr/>
          <p:nvPr/>
        </p:nvPicPr>
        <p:blipFill>
          <a:blip r:embed="rId2"/>
          <a:stretch/>
        </p:blipFill>
        <p:spPr>
          <a:xfrm>
            <a:off x="7525080" y="350244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111" name="Text 5"/>
          <p:cNvSpPr/>
          <p:nvPr/>
        </p:nvSpPr>
        <p:spPr>
          <a:xfrm>
            <a:off x="8193960" y="3558960"/>
            <a:ext cx="31183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050"/>
              </a:lnSpc>
              <a:tabLst>
                <a:tab algn="l" pos="0"/>
              </a:tabLst>
            </a:pPr>
            <a:r>
              <a:rPr b="1" lang="en-US" sz="2450" spc="-1" strike="noStrike">
                <a:solidFill>
                  <a:srgbClr val="272525"/>
                </a:solidFill>
                <a:latin typeface="Petrona Bold"/>
                <a:ea typeface="Petrona Bold"/>
              </a:rPr>
              <a:t>Apache Spark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 6"/>
          <p:cNvSpPr/>
          <p:nvPr/>
        </p:nvSpPr>
        <p:spPr>
          <a:xfrm>
            <a:off x="8193960" y="408492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Real-time analytics and processing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Shape 7"/>
          <p:cNvSpPr/>
          <p:nvPr/>
        </p:nvSpPr>
        <p:spPr>
          <a:xfrm>
            <a:off x="793800" y="49014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8"/>
          <p:cNvSpPr/>
          <p:nvPr/>
        </p:nvSpPr>
        <p:spPr>
          <a:xfrm>
            <a:off x="1531080" y="4979160"/>
            <a:ext cx="376488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050"/>
              </a:lnSpc>
              <a:tabLst>
                <a:tab algn="l" pos="0"/>
              </a:tabLst>
            </a:pPr>
            <a:r>
              <a:rPr b="1" lang="en-US" sz="2450" spc="-1" strike="noStrike">
                <a:solidFill>
                  <a:srgbClr val="272525"/>
                </a:solidFill>
                <a:latin typeface="Petrona Bold"/>
                <a:ea typeface="Petrona Bold"/>
              </a:rPr>
              <a:t>Hadoop HDFS / Cassandra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 9"/>
          <p:cNvSpPr/>
          <p:nvPr/>
        </p:nvSpPr>
        <p:spPr>
          <a:xfrm>
            <a:off x="1531080" y="550548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Scalable storage solutions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Shape 10"/>
          <p:cNvSpPr/>
          <p:nvPr/>
        </p:nvSpPr>
        <p:spPr>
          <a:xfrm>
            <a:off x="7457040" y="49014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Image 2" descr="preencoded.png"/>
          <p:cNvPicPr/>
          <p:nvPr/>
        </p:nvPicPr>
        <p:blipFill>
          <a:blip r:embed="rId3"/>
          <a:stretch/>
        </p:blipFill>
        <p:spPr>
          <a:xfrm>
            <a:off x="7525080" y="492264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118" name="Text 11"/>
          <p:cNvSpPr/>
          <p:nvPr/>
        </p:nvSpPr>
        <p:spPr>
          <a:xfrm>
            <a:off x="8193960" y="4979160"/>
            <a:ext cx="31183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050"/>
              </a:lnSpc>
              <a:tabLst>
                <a:tab algn="l" pos="0"/>
              </a:tabLst>
            </a:pPr>
            <a:r>
              <a:rPr b="1" lang="en-US" sz="2450" spc="-1" strike="noStrike">
                <a:solidFill>
                  <a:srgbClr val="272525"/>
                </a:solidFill>
                <a:latin typeface="Petrona Bold"/>
                <a:ea typeface="Petrona Bold"/>
              </a:rPr>
              <a:t>Streamlit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12"/>
          <p:cNvSpPr/>
          <p:nvPr/>
        </p:nvSpPr>
        <p:spPr>
          <a:xfrm>
            <a:off x="8193960" y="550548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Visualization and web interface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" descr="preencoded.png"/>
          <p:cNvPicPr/>
          <p:nvPr/>
        </p:nvPicPr>
        <p:blipFill>
          <a:blip r:embed="rId2"/>
          <a:stretch/>
        </p:blipFill>
        <p:spPr>
          <a:xfrm>
            <a:off x="9427320" y="3141000"/>
            <a:ext cx="4919040" cy="1946880"/>
          </a:xfrm>
          <a:prstGeom prst="rect">
            <a:avLst/>
          </a:prstGeom>
          <a:ln w="0">
            <a:noFill/>
          </a:ln>
        </p:spPr>
      </p:pic>
      <p:sp>
        <p:nvSpPr>
          <p:cNvPr id="122" name="Text 0"/>
          <p:cNvSpPr/>
          <p:nvPr/>
        </p:nvSpPr>
        <p:spPr>
          <a:xfrm>
            <a:off x="793800" y="2138760"/>
            <a:ext cx="7556040" cy="155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6100"/>
              </a:lnSpc>
              <a:tabLst>
                <a:tab algn="l" pos="0"/>
              </a:tabLst>
            </a:pPr>
            <a:r>
              <a:rPr b="1" lang="en-US" sz="4900" spc="-1" strike="noStrike">
                <a:solidFill>
                  <a:srgbClr val="f95f88"/>
                </a:solidFill>
                <a:latin typeface="Petrona Bold"/>
                <a:ea typeface="Petrona Bold"/>
              </a:rPr>
              <a:t>Real-Time Processing with Apache Spark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Shape 1"/>
          <p:cNvSpPr/>
          <p:nvPr/>
        </p:nvSpPr>
        <p:spPr>
          <a:xfrm>
            <a:off x="793800" y="403812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Image 2" descr="preencoded.png"/>
          <p:cNvPicPr/>
          <p:nvPr/>
        </p:nvPicPr>
        <p:blipFill>
          <a:blip r:embed="rId3"/>
          <a:stretch/>
        </p:blipFill>
        <p:spPr>
          <a:xfrm>
            <a:off x="861840" y="405936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125" name="Text 2"/>
          <p:cNvSpPr/>
          <p:nvPr/>
        </p:nvSpPr>
        <p:spPr>
          <a:xfrm>
            <a:off x="1531080" y="4111920"/>
            <a:ext cx="28990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Batch processing of patient signals in real-time.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Shape 3"/>
          <p:cNvSpPr/>
          <p:nvPr/>
        </p:nvSpPr>
        <p:spPr>
          <a:xfrm>
            <a:off x="4713840" y="403812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 4"/>
          <p:cNvSpPr/>
          <p:nvPr/>
        </p:nvSpPr>
        <p:spPr>
          <a:xfrm>
            <a:off x="5450760" y="4111920"/>
            <a:ext cx="28990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Threshold based anomaly detection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Shape 5"/>
          <p:cNvSpPr/>
          <p:nvPr/>
        </p:nvSpPr>
        <p:spPr>
          <a:xfrm>
            <a:off x="793800" y="52912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Image 3" descr="preencoded.png"/>
          <p:cNvPicPr/>
          <p:nvPr/>
        </p:nvPicPr>
        <p:blipFill>
          <a:blip r:embed="rId4"/>
          <a:stretch/>
        </p:blipFill>
        <p:spPr>
          <a:xfrm>
            <a:off x="861840" y="531252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130" name="Text 6"/>
          <p:cNvSpPr/>
          <p:nvPr/>
        </p:nvSpPr>
        <p:spPr>
          <a:xfrm>
            <a:off x="1531080" y="5365080"/>
            <a:ext cx="68191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Integration with Kafka Streams and the detected anomaly column is appended to the dataset stored on Cassandra.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0"/>
          <p:cNvSpPr/>
          <p:nvPr/>
        </p:nvSpPr>
        <p:spPr>
          <a:xfrm>
            <a:off x="793800" y="2761200"/>
            <a:ext cx="8563320" cy="77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6100"/>
              </a:lnSpc>
              <a:tabLst>
                <a:tab algn="l" pos="0"/>
              </a:tabLst>
            </a:pPr>
            <a:r>
              <a:rPr b="1" lang="en-US" sz="4900" spc="-1" strike="noStrike">
                <a:solidFill>
                  <a:srgbClr val="f95f88"/>
                </a:solidFill>
                <a:latin typeface="Petrona Bold"/>
                <a:ea typeface="Petrona Bold"/>
              </a:rPr>
              <a:t>Anomaly Detection and Alerts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Shape 1"/>
          <p:cNvSpPr/>
          <p:nvPr/>
        </p:nvSpPr>
        <p:spPr>
          <a:xfrm>
            <a:off x="793800" y="39942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Image 0" descr="preencoded.png"/>
          <p:cNvPicPr/>
          <p:nvPr/>
        </p:nvPicPr>
        <p:blipFill>
          <a:blip r:embed="rId1"/>
          <a:stretch/>
        </p:blipFill>
        <p:spPr>
          <a:xfrm>
            <a:off x="861840" y="401544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134" name="Text 2"/>
          <p:cNvSpPr/>
          <p:nvPr/>
        </p:nvSpPr>
        <p:spPr>
          <a:xfrm>
            <a:off x="1531080" y="406800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Threshold based analysis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Shape 3"/>
          <p:cNvSpPr/>
          <p:nvPr/>
        </p:nvSpPr>
        <p:spPr>
          <a:xfrm>
            <a:off x="7457040" y="39942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Image 1" descr="preencoded.png"/>
          <p:cNvPicPr/>
          <p:nvPr/>
        </p:nvPicPr>
        <p:blipFill>
          <a:blip r:embed="rId2"/>
          <a:stretch/>
        </p:blipFill>
        <p:spPr>
          <a:xfrm>
            <a:off x="7525080" y="401544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137" name="Text 4"/>
          <p:cNvSpPr/>
          <p:nvPr/>
        </p:nvSpPr>
        <p:spPr>
          <a:xfrm>
            <a:off x="8193960" y="406800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Abnormal pattern recognition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Shape 5"/>
          <p:cNvSpPr/>
          <p:nvPr/>
        </p:nvSpPr>
        <p:spPr>
          <a:xfrm>
            <a:off x="793800" y="49582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 2" descr="preencoded.png"/>
          <p:cNvPicPr/>
          <p:nvPr/>
        </p:nvPicPr>
        <p:blipFill>
          <a:blip r:embed="rId3"/>
          <a:stretch/>
        </p:blipFill>
        <p:spPr>
          <a:xfrm>
            <a:off x="861840" y="497952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140" name="Text 6"/>
          <p:cNvSpPr/>
          <p:nvPr/>
        </p:nvSpPr>
        <p:spPr>
          <a:xfrm>
            <a:off x="1531080" y="503208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Real-time alerts on mail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Shape 7"/>
          <p:cNvSpPr/>
          <p:nvPr/>
        </p:nvSpPr>
        <p:spPr>
          <a:xfrm>
            <a:off x="7457040" y="49582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Image 3" descr="preencoded.png"/>
          <p:cNvPicPr/>
          <p:nvPr/>
        </p:nvPicPr>
        <p:blipFill>
          <a:blip r:embed="rId4"/>
          <a:stretch/>
        </p:blipFill>
        <p:spPr>
          <a:xfrm>
            <a:off x="7525080" y="497952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143" name="Text 8"/>
          <p:cNvSpPr/>
          <p:nvPr/>
        </p:nvSpPr>
        <p:spPr>
          <a:xfrm>
            <a:off x="8193960" y="503208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Dashboard visualization with alerts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0"/>
          <p:cNvSpPr/>
          <p:nvPr/>
        </p:nvSpPr>
        <p:spPr>
          <a:xfrm>
            <a:off x="658440" y="517320"/>
            <a:ext cx="5174280" cy="6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051"/>
              </a:lnSpc>
              <a:tabLst>
                <a:tab algn="l" pos="0"/>
              </a:tabLst>
            </a:pPr>
            <a:r>
              <a:rPr b="1" lang="en-US" sz="4050" spc="-1" strike="noStrike">
                <a:solidFill>
                  <a:srgbClr val="f95f88"/>
                </a:solidFill>
                <a:latin typeface="Petrona Bold"/>
                <a:ea typeface="Petrona Bold"/>
              </a:rPr>
              <a:t>Screenshots</a:t>
            </a:r>
            <a:endParaRPr b="0" lang="en-US" sz="4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 0" descr="preencoded.png"/>
          <p:cNvPicPr/>
          <p:nvPr/>
        </p:nvPicPr>
        <p:blipFill>
          <a:blip r:embed="rId1"/>
          <a:stretch/>
        </p:blipFill>
        <p:spPr>
          <a:xfrm>
            <a:off x="658440" y="1658160"/>
            <a:ext cx="6426720" cy="5465520"/>
          </a:xfrm>
          <a:prstGeom prst="rect">
            <a:avLst/>
          </a:prstGeom>
          <a:ln w="0">
            <a:noFill/>
          </a:ln>
        </p:spPr>
      </p:pic>
      <p:sp>
        <p:nvSpPr>
          <p:cNvPr id="146" name="Text 1"/>
          <p:cNvSpPr/>
          <p:nvPr/>
        </p:nvSpPr>
        <p:spPr>
          <a:xfrm>
            <a:off x="658440" y="7335720"/>
            <a:ext cx="2586960" cy="3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95f88"/>
                </a:solidFill>
                <a:latin typeface="Petrona Bold"/>
                <a:ea typeface="Petrona Bold"/>
              </a:rPr>
              <a:t>Dashboard Overview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2"/>
          <p:cNvSpPr/>
          <p:nvPr/>
        </p:nvSpPr>
        <p:spPr>
          <a:xfrm>
            <a:off x="658440" y="7847280"/>
            <a:ext cx="642672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350"/>
              </a:lnSpc>
              <a:tabLst>
                <a:tab algn="l" pos="0"/>
              </a:tabLst>
            </a:pPr>
            <a:r>
              <a:rPr b="0" lang="en-US" sz="1450" spc="-1" strike="noStrike">
                <a:solidFill>
                  <a:srgbClr val="272525"/>
                </a:solidFill>
                <a:latin typeface="Inter"/>
                <a:ea typeface="Inter"/>
              </a:rPr>
              <a:t>Real-time display of patient vital signs and anomaly alerts.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 1" descr="preencoded.png"/>
          <p:cNvPicPr/>
          <p:nvPr/>
        </p:nvPicPr>
        <p:blipFill>
          <a:blip r:embed="rId2"/>
          <a:stretch/>
        </p:blipFill>
        <p:spPr>
          <a:xfrm>
            <a:off x="7552440" y="1658160"/>
            <a:ext cx="6426720" cy="4750200"/>
          </a:xfrm>
          <a:prstGeom prst="rect">
            <a:avLst/>
          </a:prstGeom>
          <a:ln w="0">
            <a:noFill/>
          </a:ln>
        </p:spPr>
      </p:pic>
      <p:sp>
        <p:nvSpPr>
          <p:cNvPr id="149" name="Text 3"/>
          <p:cNvSpPr/>
          <p:nvPr/>
        </p:nvSpPr>
        <p:spPr>
          <a:xfrm>
            <a:off x="7552440" y="6620400"/>
            <a:ext cx="2586960" cy="3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95f88"/>
                </a:solidFill>
                <a:latin typeface="Petrona Bold"/>
                <a:ea typeface="Petrona Bold"/>
              </a:rPr>
              <a:t>Alert Notification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 4"/>
          <p:cNvSpPr/>
          <p:nvPr/>
        </p:nvSpPr>
        <p:spPr>
          <a:xfrm>
            <a:off x="7552440" y="7131600"/>
            <a:ext cx="642672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350"/>
              </a:lnSpc>
              <a:tabLst>
                <a:tab algn="l" pos="0"/>
              </a:tabLst>
            </a:pPr>
            <a:r>
              <a:rPr b="0" lang="en-US" sz="1450" spc="-1" strike="noStrike">
                <a:solidFill>
                  <a:srgbClr val="272525"/>
                </a:solidFill>
                <a:latin typeface="Inter"/>
                <a:ea typeface="Inter"/>
              </a:rPr>
              <a:t>Email alert generated for detected abnormal patient condition.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0"/>
          <p:cNvSpPr/>
          <p:nvPr/>
        </p:nvSpPr>
        <p:spPr>
          <a:xfrm>
            <a:off x="793800" y="1746000"/>
            <a:ext cx="6237360" cy="77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6100"/>
              </a:lnSpc>
              <a:tabLst>
                <a:tab algn="l" pos="0"/>
              </a:tabLst>
            </a:pPr>
            <a:r>
              <a:rPr b="1" lang="en-US" sz="4900" spc="-1" strike="noStrike">
                <a:solidFill>
                  <a:srgbClr val="f95f88"/>
                </a:solidFill>
                <a:latin typeface="Petrona Bold"/>
                <a:ea typeface="Petrona Bold"/>
              </a:rPr>
              <a:t>Conclusion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Shape 1"/>
          <p:cNvSpPr/>
          <p:nvPr/>
        </p:nvSpPr>
        <p:spPr>
          <a:xfrm>
            <a:off x="793800" y="297936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2"/>
          <p:cNvSpPr/>
          <p:nvPr/>
        </p:nvSpPr>
        <p:spPr>
          <a:xfrm>
            <a:off x="1531080" y="3053160"/>
            <a:ext cx="5642280" cy="14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A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real-time patient monitoring system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 using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Apache Spark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 and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Kafka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 offers a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scalable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,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low-latency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, and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reliable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 solution for critical healthcare needs.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Shape 3"/>
          <p:cNvSpPr/>
          <p:nvPr/>
        </p:nvSpPr>
        <p:spPr>
          <a:xfrm>
            <a:off x="7457040" y="297936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 0" descr="preencoded.png"/>
          <p:cNvPicPr/>
          <p:nvPr/>
        </p:nvPicPr>
        <p:blipFill>
          <a:blip r:embed="rId1"/>
          <a:stretch/>
        </p:blipFill>
        <p:spPr>
          <a:xfrm>
            <a:off x="7525080" y="300060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156" name="Text 4"/>
          <p:cNvSpPr/>
          <p:nvPr/>
        </p:nvSpPr>
        <p:spPr>
          <a:xfrm>
            <a:off x="8193960" y="3053160"/>
            <a:ext cx="564228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The system ensures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continuous monitoring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,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quick anomaly detection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, and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instant alerts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, enabling faster interventions and potentially saving lives.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Shape 5"/>
          <p:cNvSpPr/>
          <p:nvPr/>
        </p:nvSpPr>
        <p:spPr>
          <a:xfrm>
            <a:off x="793800" y="49582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Image 1" descr="preencoded.png"/>
          <p:cNvPicPr/>
          <p:nvPr/>
        </p:nvPicPr>
        <p:blipFill>
          <a:blip r:embed="rId2"/>
          <a:stretch/>
        </p:blipFill>
        <p:spPr>
          <a:xfrm>
            <a:off x="861840" y="497952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159" name="Text 6"/>
          <p:cNvSpPr/>
          <p:nvPr/>
        </p:nvSpPr>
        <p:spPr>
          <a:xfrm>
            <a:off x="1531080" y="5032080"/>
            <a:ext cx="5642280" cy="14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By combining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big data frameworks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 with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machine learning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, healthcare providers can not only respond faster but also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analyze historical trends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 for better future diagnosis.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Shape 7"/>
          <p:cNvSpPr/>
          <p:nvPr/>
        </p:nvSpPr>
        <p:spPr>
          <a:xfrm>
            <a:off x="7457040" y="49582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 2" descr="preencoded.png"/>
          <p:cNvPicPr/>
          <p:nvPr/>
        </p:nvPicPr>
        <p:blipFill>
          <a:blip r:embed="rId3"/>
          <a:stretch/>
        </p:blipFill>
        <p:spPr>
          <a:xfrm>
            <a:off x="7525080" y="4979520"/>
            <a:ext cx="373680" cy="467280"/>
          </a:xfrm>
          <a:prstGeom prst="rect">
            <a:avLst/>
          </a:prstGeom>
          <a:ln w="0">
            <a:noFill/>
          </a:ln>
        </p:spPr>
      </p:pic>
      <p:sp>
        <p:nvSpPr>
          <p:cNvPr id="162" name="Text 8"/>
          <p:cNvSpPr/>
          <p:nvPr/>
        </p:nvSpPr>
        <p:spPr>
          <a:xfrm>
            <a:off x="8193960" y="5032080"/>
            <a:ext cx="564228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This project highlights how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modern data engineering tools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 can revolutionize </a:t>
            </a:r>
            <a:r>
              <a:rPr b="1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healthcare monitoring</a:t>
            </a:r>
            <a:r>
              <a:rPr b="0" lang="en-US" sz="1750" spc="-1" strike="noStrike">
                <a:solidFill>
                  <a:srgbClr val="272525"/>
                </a:solidFill>
                <a:latin typeface="Inter"/>
                <a:ea typeface="Inter"/>
              </a:rPr>
              <a:t> in real-world scenarios.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LibreOffice/24.2.7.2$Linux_X86_64 LibreOffice_project/420$Build-2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2025-04-29T17:00:37Z</dcterms:created>
  <dc:creator>PptxGenJS</dc:creator>
  <dc:description/>
  <dc:language>en-US</dc:language>
  <cp:lastModifiedBy/>
  <dcterms:modified xsi:type="dcterms:W3CDTF">2025-06-20T15:06:51Z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