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Anton" charset="1" panose="00000500000000000000"/>
      <p:regular r:id="rId12"/>
    </p:embeddedFont>
    <p:embeddedFont>
      <p:font typeface="Anton Italics" charset="1" panose="00000500000000000000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Canva Sans Bold Italics" charset="1" panose="020B0803030501040103"/>
      <p:regular r:id="rId17"/>
    </p:embeddedFont>
    <p:embeddedFont>
      <p:font typeface="Impact" charset="1" panose="020B080603090205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24" Target="slides/slide6.xml" Type="http://schemas.openxmlformats.org/officeDocument/2006/relationships/slide"/><Relationship Id="rId25" Target="slides/slide7.xml" Type="http://schemas.openxmlformats.org/officeDocument/2006/relationships/slide"/><Relationship Id="rId26" Target="slides/slide8.xml" Type="http://schemas.openxmlformats.org/officeDocument/2006/relationships/slide"/><Relationship Id="rId27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2789495" y="2317647"/>
            <a:ext cx="179555" cy="4114800"/>
          </a:xfrm>
          <a:custGeom>
            <a:avLst/>
            <a:gdLst/>
            <a:ahLst/>
            <a:cxnLst/>
            <a:rect r="r" b="b" t="t" l="l"/>
            <a:pathLst>
              <a:path h="4114800" w="179555">
                <a:moveTo>
                  <a:pt x="0" y="0"/>
                </a:moveTo>
                <a:lnTo>
                  <a:pt x="179555" y="0"/>
                </a:lnTo>
                <a:lnTo>
                  <a:pt x="17955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21872" y="3454016"/>
            <a:ext cx="17466128" cy="831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98"/>
              </a:lnSpc>
            </a:pPr>
            <a:r>
              <a:rPr lang="en-US" sz="6298">
                <a:solidFill>
                  <a:srgbClr val="125B50"/>
                </a:solidFill>
                <a:latin typeface="Anton"/>
              </a:rPr>
              <a:t>PUBLIC SERVICE COMMISSION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21872" y="4838278"/>
            <a:ext cx="6702206" cy="1698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48"/>
              </a:lnSpc>
            </a:pPr>
            <a:r>
              <a:rPr lang="en-US" sz="3249">
                <a:solidFill>
                  <a:srgbClr val="125B50"/>
                </a:solidFill>
                <a:latin typeface="Oswald"/>
              </a:rPr>
              <a:t>NEERAJ MANIVARNAN</a:t>
            </a:r>
          </a:p>
          <a:p>
            <a:pPr>
              <a:lnSpc>
                <a:spcPts val="4548"/>
              </a:lnSpc>
            </a:pPr>
            <a:r>
              <a:rPr lang="en-US" sz="3249">
                <a:solidFill>
                  <a:srgbClr val="125B50"/>
                </a:solidFill>
                <a:latin typeface="Oswald"/>
              </a:rPr>
              <a:t>B21CSB44</a:t>
            </a:r>
          </a:p>
          <a:p>
            <a:pPr>
              <a:lnSpc>
                <a:spcPts val="4548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FF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15768" y="1345224"/>
            <a:ext cx="7166555" cy="1223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68"/>
              </a:lnSpc>
            </a:pPr>
            <a:r>
              <a:rPr lang="en-US" sz="7191">
                <a:solidFill>
                  <a:srgbClr val="125B50"/>
                </a:solidFill>
                <a:latin typeface="Canva Sans Bold"/>
              </a:rPr>
              <a:t>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530418" y="3381061"/>
            <a:ext cx="5937255" cy="707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2"/>
              </a:lnSpc>
            </a:pPr>
            <a:r>
              <a:rPr lang="en-US" sz="4144">
                <a:solidFill>
                  <a:srgbClr val="125B50"/>
                </a:solidFill>
                <a:latin typeface="Canva Sans Bold"/>
              </a:rPr>
              <a:t>Definition and Purpose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99327" y="4569093"/>
            <a:ext cx="14199436" cy="1844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5"/>
              </a:lnSpc>
            </a:pPr>
            <a:r>
              <a:rPr lang="en-US" sz="2639">
                <a:solidFill>
                  <a:srgbClr val="125B50"/>
                </a:solidFill>
                <a:latin typeface="Canva Sans"/>
              </a:rPr>
              <a:t>-an independent body responsible for overseeing the recruitment, selection, and promotion of civil servants.</a:t>
            </a:r>
          </a:p>
          <a:p>
            <a:pPr algn="ctr">
              <a:lnSpc>
                <a:spcPts val="3695"/>
              </a:lnSpc>
            </a:pPr>
            <a:r>
              <a:rPr lang="en-US" sz="2639">
                <a:solidFill>
                  <a:srgbClr val="125B50"/>
                </a:solidFill>
                <a:latin typeface="Canva Sans"/>
              </a:rPr>
              <a:t>-to ensure transparency, accountability, and meritocracy in public service.</a:t>
            </a:r>
          </a:p>
          <a:p>
            <a:pPr algn="ctr">
              <a:lnSpc>
                <a:spcPts val="3695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908306" y="6060478"/>
            <a:ext cx="5559367" cy="1377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2"/>
              </a:lnSpc>
            </a:pPr>
            <a:r>
              <a:rPr lang="en-US" sz="2637">
                <a:solidFill>
                  <a:srgbClr val="125B50"/>
                </a:solidFill>
                <a:latin typeface="Canva Sans"/>
              </a:rPr>
              <a:t>PART 14(XIV) deals with the union public service commission article 315-323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FF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116441" y="1383244"/>
            <a:ext cx="205511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25B50"/>
                </a:solidFill>
                <a:latin typeface="Canva Sans Bold"/>
              </a:rPr>
              <a:t>TYPES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750546" y="5048250"/>
            <a:ext cx="478690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25B50"/>
                </a:solidFill>
                <a:latin typeface="Canva Sans Bold"/>
              </a:rPr>
              <a:t>COMPOSITION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587901" y="2750061"/>
            <a:ext cx="7112198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25B50"/>
                </a:solidFill>
                <a:latin typeface="Canva Sans"/>
              </a:rPr>
              <a:t>- Union Public service commission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25B50"/>
                </a:solidFill>
                <a:latin typeface="Canva Sans"/>
              </a:rPr>
              <a:t>- State Public service commission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25B50"/>
                </a:solidFill>
                <a:latin typeface="Canva Sans"/>
              </a:rPr>
              <a:t>- Joint Public service commission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739512" y="5076825"/>
            <a:ext cx="14808975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25B50"/>
                </a:solidFill>
                <a:latin typeface="Canva Sans"/>
              </a:rPr>
              <a:t>-A chairman and some members under him. Both of them are elected by the president of India.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FF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48616" y="2176880"/>
            <a:ext cx="901065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125B50"/>
                </a:solidFill>
                <a:latin typeface="Canva Sans Bold"/>
              </a:rPr>
              <a:t>TERM / TENURE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39933" y="4176651"/>
            <a:ext cx="17808135" cy="1867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5"/>
              </a:lnSpc>
            </a:pPr>
            <a:r>
              <a:rPr lang="en-US" sz="3546">
                <a:solidFill>
                  <a:srgbClr val="125B50"/>
                </a:solidFill>
                <a:latin typeface="Canva Sans Bold"/>
              </a:rPr>
              <a:t>-6 Years or 65 Years of age</a:t>
            </a:r>
          </a:p>
          <a:p>
            <a:pPr algn="ctr">
              <a:lnSpc>
                <a:spcPts val="4965"/>
              </a:lnSpc>
            </a:pPr>
            <a:r>
              <a:rPr lang="en-US" sz="3546">
                <a:solidFill>
                  <a:srgbClr val="125B50"/>
                </a:solidFill>
                <a:latin typeface="Canva Sans Bold"/>
              </a:rPr>
              <a:t>-  half of the members (including the chairman ) should be held office for atleast 10 years under the government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FF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62638" y="137452"/>
            <a:ext cx="5762724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125B50"/>
                </a:solidFill>
                <a:latin typeface="Canva Sans Bold"/>
              </a:rPr>
              <a:t>REMOVAL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864523" y="3746963"/>
            <a:ext cx="655895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25B50"/>
                </a:solidFill>
                <a:latin typeface="Canva Sans Bold"/>
              </a:rPr>
              <a:t>Grounds of removal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864523" y="4672146"/>
            <a:ext cx="6558955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25B50"/>
                </a:solidFill>
                <a:latin typeface="Canva Sans"/>
              </a:rPr>
              <a:t>-Unfit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25B50"/>
                </a:solidFill>
                <a:latin typeface="Canva Sans"/>
              </a:rPr>
              <a:t>-Insolvent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25B50"/>
                </a:solidFill>
                <a:latin typeface="Canva Sans"/>
              </a:rPr>
              <a:t>-Engages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25B50"/>
                </a:solidFill>
                <a:latin typeface="Canva Sans"/>
              </a:rPr>
              <a:t>-Misbehaviour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2025" y="7361017"/>
            <a:ext cx="18103949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25B50"/>
                </a:solidFill>
                <a:latin typeface="Canva Sans"/>
              </a:rPr>
              <a:t>president asks the supreme court for advice and the sc forms a body to investigate that and the decision taken by the sc is bound by the president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FF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56855" y="1604640"/>
            <a:ext cx="11774290" cy="2132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97"/>
              </a:lnSpc>
            </a:pPr>
            <a:r>
              <a:rPr lang="en-US" sz="6141">
                <a:solidFill>
                  <a:srgbClr val="125B50"/>
                </a:solidFill>
                <a:latin typeface="Canva Sans Bold"/>
              </a:rPr>
              <a:t>FUNTIONS AND RESPONSIBILITIES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22918" y="4492197"/>
            <a:ext cx="16456181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25B50"/>
                </a:solidFill>
                <a:latin typeface="Canva Sans"/>
              </a:rPr>
              <a:t>- conducting examinations, interviews, and assessments for recruitment.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25B50"/>
                </a:solidFill>
                <a:latin typeface="Canva Sans"/>
              </a:rPr>
              <a:t>- determining qualifications, promotions, and transfers of civil servants.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25B50"/>
                </a:solidFill>
                <a:latin typeface="Canva Sans"/>
              </a:rPr>
              <a:t>- disciplinary procedures and handling appeals.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FF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28087" y="2384421"/>
            <a:ext cx="5231825" cy="1045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97"/>
              </a:lnSpc>
            </a:pPr>
            <a:r>
              <a:rPr lang="en-US" sz="6141">
                <a:solidFill>
                  <a:srgbClr val="125B50"/>
                </a:solidFill>
                <a:latin typeface="Canva Sans Bold"/>
              </a:rPr>
              <a:t>CHALLENGES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03119" y="3919855"/>
            <a:ext cx="16456181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25B50"/>
                </a:solidFill>
                <a:latin typeface="Canva Sans"/>
              </a:rPr>
              <a:t>- limited resources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25B50"/>
                </a:solidFill>
                <a:latin typeface="Canva Sans"/>
              </a:rPr>
              <a:t>- political interference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25B50"/>
                </a:solidFill>
                <a:latin typeface="Canva Sans"/>
              </a:rPr>
              <a:t>- balancing diverse interests.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FF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86955" y="493754"/>
            <a:ext cx="12714089" cy="815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1"/>
              </a:lnSpc>
            </a:pPr>
            <a:r>
              <a:rPr lang="en-US" sz="5845">
                <a:solidFill>
                  <a:srgbClr val="125B50"/>
                </a:solidFill>
                <a:latin typeface="Canva Sans Bold"/>
              </a:rPr>
              <a:t>Recruitment and Selection Process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92238" y="3134358"/>
            <a:ext cx="3971826" cy="48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14335" indent="-307168" lvl="1">
              <a:lnSpc>
                <a:spcPts val="3983"/>
              </a:lnSpc>
              <a:buFont typeface="Arial"/>
              <a:buChar char="•"/>
            </a:pPr>
            <a:r>
              <a:rPr lang="en-US" sz="2845">
                <a:solidFill>
                  <a:srgbClr val="125B50"/>
                </a:solidFill>
                <a:latin typeface="Canva Sans Bold"/>
              </a:rPr>
              <a:t>Step 1: Job Posting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32753" y="3660897"/>
            <a:ext cx="4859850" cy="133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85"/>
              </a:lnSpc>
            </a:pPr>
            <a:r>
              <a:rPr lang="en-US" sz="2561">
                <a:solidFill>
                  <a:srgbClr val="125B50"/>
                </a:solidFill>
                <a:latin typeface="Canva Sans"/>
              </a:rPr>
              <a:t>Job openings are posted on the Public Service Commission website and other job boards.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92238" y="5229877"/>
            <a:ext cx="5300365" cy="48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14335" indent="-307168" lvl="1">
              <a:lnSpc>
                <a:spcPts val="3983"/>
              </a:lnSpc>
              <a:buFont typeface="Arial"/>
              <a:buChar char="•"/>
            </a:pPr>
            <a:r>
              <a:rPr lang="en-US" sz="2845">
                <a:solidFill>
                  <a:srgbClr val="125B50"/>
                </a:solidFill>
                <a:latin typeface="Canva Sans Bold"/>
              </a:rPr>
              <a:t>Step 2: Application Review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92238" y="7245596"/>
            <a:ext cx="5930702" cy="48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14335" indent="-307168" lvl="1">
              <a:lnSpc>
                <a:spcPts val="3983"/>
              </a:lnSpc>
              <a:buFont typeface="Arial"/>
              <a:buChar char="•"/>
            </a:pPr>
            <a:r>
              <a:rPr lang="en-US" sz="2845">
                <a:solidFill>
                  <a:srgbClr val="125B50"/>
                </a:solidFill>
                <a:latin typeface="Canva Sans Bold"/>
              </a:rPr>
              <a:t>Step 3: Testing and Evaluation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57972" y="3134358"/>
            <a:ext cx="6784380" cy="48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14335" indent="-307168" lvl="1">
              <a:lnSpc>
                <a:spcPts val="3983"/>
              </a:lnSpc>
              <a:buFont typeface="Arial"/>
              <a:buChar char="•"/>
            </a:pPr>
            <a:r>
              <a:rPr lang="en-US" sz="2845">
                <a:solidFill>
                  <a:srgbClr val="125B50"/>
                </a:solidFill>
                <a:latin typeface="Canva Sans Bold"/>
              </a:rPr>
              <a:t>Step 4: Selection and Appointment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57972" y="5697903"/>
            <a:ext cx="6288782" cy="48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14335" indent="-307168" lvl="1">
              <a:lnSpc>
                <a:spcPts val="3983"/>
              </a:lnSpc>
              <a:buFont typeface="Arial"/>
              <a:buChar char="•"/>
            </a:pPr>
            <a:r>
              <a:rPr lang="en-US" sz="2845">
                <a:solidFill>
                  <a:srgbClr val="125B50"/>
                </a:solidFill>
                <a:latin typeface="Canva Sans Bold"/>
              </a:rPr>
              <a:t>Step 5: Onboarding and Training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27664" y="5757678"/>
            <a:ext cx="4859850" cy="133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85"/>
              </a:lnSpc>
            </a:pPr>
            <a:r>
              <a:rPr lang="en-US" sz="2561">
                <a:solidFill>
                  <a:srgbClr val="125B50"/>
                </a:solidFill>
                <a:latin typeface="Canva Sans"/>
              </a:rPr>
              <a:t>Applications are reviewed for qualifications, experience, and skills.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27664" y="7868646"/>
            <a:ext cx="4764939" cy="1766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15"/>
              </a:lnSpc>
            </a:pPr>
            <a:r>
              <a:rPr lang="en-US" sz="2511">
                <a:solidFill>
                  <a:srgbClr val="125B50"/>
                </a:solidFill>
                <a:latin typeface="Canva Sans"/>
              </a:rPr>
              <a:t>Candidates may be required to take tests, participate in interviews, or complete assessments.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172438" y="3804750"/>
            <a:ext cx="4859850" cy="133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85"/>
              </a:lnSpc>
            </a:pPr>
            <a:r>
              <a:rPr lang="en-US" sz="2561">
                <a:solidFill>
                  <a:srgbClr val="125B50"/>
                </a:solidFill>
                <a:latin typeface="Canva Sans"/>
              </a:rPr>
              <a:t>The most qualified candidate is selected and appointed to the position.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420237" y="6374003"/>
            <a:ext cx="4859850" cy="1790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85"/>
              </a:lnSpc>
            </a:pPr>
            <a:r>
              <a:rPr lang="en-US" sz="2561">
                <a:solidFill>
                  <a:srgbClr val="125B50"/>
                </a:solidFill>
                <a:latin typeface="Canva Sans"/>
              </a:rPr>
              <a:t>The new employee undergoes onboarding and training to begin their job with the Public Service Commission.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492259" y="1463264"/>
            <a:ext cx="11303483" cy="975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8"/>
              </a:lnSpc>
            </a:pPr>
            <a:r>
              <a:rPr lang="en-US" sz="2812">
                <a:solidFill>
                  <a:srgbClr val="125B50"/>
                </a:solidFill>
                <a:latin typeface="Canva Sans Bold"/>
              </a:rPr>
              <a:t>Explanation of the recruitment and selection process used by the Public Service Commission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FF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93449" y="2384421"/>
            <a:ext cx="5301103" cy="1045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97"/>
              </a:lnSpc>
            </a:pPr>
            <a:r>
              <a:rPr lang="en-US" sz="6141">
                <a:solidFill>
                  <a:srgbClr val="125B50"/>
                </a:solidFill>
                <a:latin typeface="Canva Sans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03119" y="3919855"/>
            <a:ext cx="16456181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125B50"/>
                </a:solidFill>
                <a:latin typeface="Canva Sans"/>
              </a:rPr>
              <a:t>crucial for ensuring efficient and effective government operations and employee management.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125B50"/>
                </a:solidFill>
                <a:latin typeface="Canva Sans"/>
              </a:rPr>
              <a:t> Ensuring Meritocracy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125B50"/>
                </a:solidFill>
                <a:latin typeface="Canva Sans"/>
              </a:rPr>
              <a:t> Enhancing Transparency and Accountability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125B50"/>
                </a:solidFill>
                <a:latin typeface="Canva Sans"/>
              </a:rPr>
              <a:t>-Fostering a Professional Public Service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DAFkevg19Dw</dc:identifier>
  <dcterms:modified xsi:type="dcterms:W3CDTF">2011-08-01T06:04:30Z</dcterms:modified>
  <cp:revision>1</cp:revision>
  <dc:title>Green Gradient Monotone Minimalist Presentation Template</dc:title>
</cp:coreProperties>
</file>