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77" r:id="rId3"/>
    <p:sldId id="312" r:id="rId4"/>
    <p:sldId id="26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8" r:id="rId14"/>
    <p:sldId id="313" r:id="rId15"/>
    <p:sldId id="299" r:id="rId16"/>
    <p:sldId id="300" r:id="rId17"/>
    <p:sldId id="301" r:id="rId18"/>
    <p:sldId id="302" r:id="rId19"/>
    <p:sldId id="303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4" r:id="rId28"/>
    <p:sldId id="265" r:id="rId29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F1"/>
    <a:srgbClr val="2B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" y="366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-609600" y="1686719"/>
            <a:ext cx="6019800" cy="951270"/>
          </a:xfrm>
          <a:prstGeom prst="rect">
            <a:avLst/>
          </a:prstGeom>
        </p:spPr>
        <p:txBody>
          <a:bodyPr lIns="100557" tIns="50278" rIns="100557" bIns="50278" anchor="t">
            <a:normAutofit fontScale="250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Introduction to Java</a:t>
            </a:r>
          </a:p>
          <a:p>
            <a:pPr algn="l"/>
            <a:r>
              <a:rPr lang="en-US" sz="1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2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</a:t>
            </a:r>
            <a:r>
              <a:rPr lang="en-US" sz="6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 &amp; Presenter -Asfiya Khan                                                                         			(Senior Technical Trainer)</a:t>
            </a:r>
            <a:endParaRPr lang="en-US" sz="1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Secured, Interpreted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7338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 -</a:t>
            </a:r>
          </a:p>
          <a:p>
            <a:pPr algn="l"/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intended for use in networked/distributed environments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Therefore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lot of emphasis has been placed on security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enables the construction of virus-free, tamper-free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systems.</a:t>
            </a:r>
          </a:p>
          <a:p>
            <a:pPr algn="l"/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Interpreted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byte codes are translated on the fly to native machine instructions (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interpreted).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linked on need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basis.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8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Portable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7338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1" indent="-285750" algn="just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sizes of the primitive data types are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specified.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1" indent="-285750" algn="just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Behavior of basic datatype sizes &amp; arithmetic operators is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consistent across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platforms.</a:t>
            </a:r>
          </a:p>
          <a:p>
            <a:pPr marL="285750" lvl="1" indent="-285750" algn="just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example, "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int“ always a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32 bit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integer.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1" indent="-285750" algn="just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 Unicode format is used for storing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Strings.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1" indent="-285750" algn="just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8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-types-in-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43719"/>
            <a:ext cx="8839199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772400" y="543719"/>
            <a:ext cx="1371599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23" y="924719"/>
            <a:ext cx="7995077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1478" y="5437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Default Values of Datatype</a:t>
            </a:r>
            <a:endParaRPr lang="en-US" sz="20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5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Modifiers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7338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lnSpc>
                <a:spcPct val="150000"/>
              </a:lnSpc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the name suggests access modifiers in Java helps to restrict the scope of a class, constructor , variable , method or data member. There are four types of access modifiers available in java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l" fontAlgn="base">
              <a:lnSpc>
                <a:spcPct val="150000"/>
              </a:lnSpc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No keyword required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	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protected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1" indent="-285750" algn="just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8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Modifiers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7338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just">
              <a:lnSpc>
                <a:spcPct val="200000"/>
              </a:lnSpc>
              <a:spcBef>
                <a:spcPct val="0"/>
              </a:spcBef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 descr="access-modifiers-in-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8" y="1381920"/>
            <a:ext cx="8392522" cy="297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8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Writing First Java Class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337638" y="1305719"/>
            <a:ext cx="9568362" cy="3733800"/>
          </a:xfrm>
          <a:prstGeom prst="rect">
            <a:avLst/>
          </a:prstGeom>
        </p:spPr>
        <p:txBody>
          <a:bodyPr lIns="100557" tIns="50278" rIns="100557" bIns="50278" numCol="2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/>
              <a:t>public </a:t>
            </a:r>
            <a:r>
              <a:rPr lang="en-US" sz="1600" dirty="0"/>
              <a:t>class Employee {</a:t>
            </a:r>
          </a:p>
          <a:p>
            <a:pPr algn="l"/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age;</a:t>
            </a:r>
          </a:p>
          <a:p>
            <a:pPr algn="l"/>
            <a:r>
              <a:rPr lang="en-US" sz="1600" dirty="0"/>
              <a:t>	String </a:t>
            </a:r>
            <a:r>
              <a:rPr lang="en-US" sz="1600" dirty="0" smtClean="0"/>
              <a:t>name, </a:t>
            </a:r>
            <a:r>
              <a:rPr lang="en-US" sz="1600" dirty="0" err="1" smtClean="0"/>
              <a:t>desgn</a:t>
            </a:r>
            <a:r>
              <a:rPr lang="en-US" sz="1600" dirty="0"/>
              <a:t>;</a:t>
            </a:r>
          </a:p>
          <a:p>
            <a:pPr algn="l"/>
            <a:r>
              <a:rPr lang="en-US" sz="1600" dirty="0" smtClean="0"/>
              <a:t>public </a:t>
            </a:r>
            <a:r>
              <a:rPr lang="en-US" sz="1600" dirty="0"/>
              <a:t>void </a:t>
            </a:r>
            <a:r>
              <a:rPr lang="en-US" sz="1600" dirty="0" err="1"/>
              <a:t>setEmployeeDetails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age, String name, String </a:t>
            </a:r>
            <a:r>
              <a:rPr lang="en-US" sz="1600" dirty="0" err="1"/>
              <a:t>desgn</a:t>
            </a:r>
            <a:r>
              <a:rPr lang="en-US" sz="1600" dirty="0"/>
              <a:t>) </a:t>
            </a:r>
            <a:r>
              <a:rPr lang="en-US" sz="1600" dirty="0" smtClean="0"/>
              <a:t> {</a:t>
            </a:r>
            <a:endParaRPr lang="en-US" sz="1600" dirty="0"/>
          </a:p>
          <a:p>
            <a:pPr algn="l"/>
            <a:r>
              <a:rPr lang="en-US" sz="1600" dirty="0"/>
              <a:t>	</a:t>
            </a:r>
            <a:r>
              <a:rPr lang="en-US" sz="1600" dirty="0" err="1"/>
              <a:t>this.age</a:t>
            </a:r>
            <a:r>
              <a:rPr lang="en-US" sz="1600" dirty="0"/>
              <a:t> = age;</a:t>
            </a:r>
          </a:p>
          <a:p>
            <a:pPr algn="l"/>
            <a:r>
              <a:rPr lang="en-US" sz="1600" dirty="0"/>
              <a:t>	this.name = name;</a:t>
            </a:r>
          </a:p>
          <a:p>
            <a:pPr algn="l"/>
            <a:r>
              <a:rPr lang="en-US" sz="1600" dirty="0"/>
              <a:t>	</a:t>
            </a:r>
            <a:r>
              <a:rPr lang="en-US" sz="1600" dirty="0" err="1"/>
              <a:t>this.desgn</a:t>
            </a:r>
            <a:r>
              <a:rPr lang="en-US" sz="1600" dirty="0"/>
              <a:t> = </a:t>
            </a:r>
            <a:r>
              <a:rPr lang="en-US" sz="1600" dirty="0" err="1"/>
              <a:t>desgn</a:t>
            </a:r>
            <a:r>
              <a:rPr lang="en-US" sz="1600" dirty="0"/>
              <a:t>;</a:t>
            </a:r>
          </a:p>
          <a:p>
            <a:pPr algn="l"/>
            <a:r>
              <a:rPr lang="en-US" sz="1600" dirty="0" smtClean="0"/>
              <a:t>}</a:t>
            </a:r>
            <a:endParaRPr lang="en-US" sz="1600" dirty="0"/>
          </a:p>
          <a:p>
            <a:pPr algn="l"/>
            <a:r>
              <a:rPr lang="en-US" sz="1600" dirty="0" smtClean="0"/>
              <a:t>public </a:t>
            </a:r>
            <a:r>
              <a:rPr lang="en-US" sz="1600" dirty="0"/>
              <a:t>void </a:t>
            </a:r>
            <a:r>
              <a:rPr lang="en-US" sz="1600" dirty="0" err="1" smtClean="0"/>
              <a:t>getEmployeeDetails</a:t>
            </a:r>
            <a:r>
              <a:rPr lang="en-US" sz="1600" dirty="0" smtClean="0"/>
              <a:t>() {</a:t>
            </a:r>
            <a:endParaRPr lang="en-US" sz="1600" dirty="0"/>
          </a:p>
          <a:p>
            <a:pPr algn="l"/>
            <a:r>
              <a:rPr lang="en-US" sz="1600" dirty="0" smtClean="0"/>
              <a:t>System.out.println</a:t>
            </a:r>
            <a:r>
              <a:rPr lang="en-US" sz="1600" dirty="0"/>
              <a:t>("Employee Data is=&gt; Name: "+this.name+" and Designation is: "+</a:t>
            </a:r>
            <a:r>
              <a:rPr lang="en-US" sz="1600" dirty="0" err="1"/>
              <a:t>this.desgn</a:t>
            </a:r>
            <a:r>
              <a:rPr lang="en-US" sz="1600" dirty="0"/>
              <a:t>);</a:t>
            </a:r>
          </a:p>
          <a:p>
            <a:pPr algn="l"/>
            <a:r>
              <a:rPr lang="en-US" sz="1600" dirty="0"/>
              <a:t>	}</a:t>
            </a:r>
          </a:p>
          <a:p>
            <a:pPr algn="l"/>
            <a:r>
              <a:rPr lang="en-US" sz="1600" dirty="0" smtClean="0"/>
              <a:t>}</a:t>
            </a:r>
            <a:endParaRPr lang="en-US" sz="1600" dirty="0"/>
          </a:p>
          <a:p>
            <a:pPr algn="l"/>
            <a:endParaRPr lang="en-US" sz="1600" dirty="0" smtClean="0"/>
          </a:p>
          <a:p>
            <a:pPr algn="l"/>
            <a:r>
              <a:rPr lang="en-US" sz="1600" dirty="0" smtClean="0"/>
              <a:t>public </a:t>
            </a:r>
            <a:r>
              <a:rPr lang="en-US" sz="1600" dirty="0"/>
              <a:t>class Test {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 smtClean="0"/>
              <a:t>public </a:t>
            </a: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algn="l"/>
            <a:r>
              <a:rPr lang="en-US" sz="1600" dirty="0" smtClean="0"/>
              <a:t>   Employee </a:t>
            </a:r>
            <a:r>
              <a:rPr lang="en-US" sz="1600" dirty="0" err="1"/>
              <a:t>firstEmp</a:t>
            </a:r>
            <a:r>
              <a:rPr lang="en-US" sz="1600" dirty="0"/>
              <a:t>=new Employee();</a:t>
            </a:r>
          </a:p>
          <a:p>
            <a:pPr algn="l"/>
            <a:r>
              <a:rPr lang="en-US" sz="1600" dirty="0" smtClean="0"/>
              <a:t>  </a:t>
            </a:r>
            <a:r>
              <a:rPr lang="en-US" sz="1600" dirty="0" err="1" smtClean="0"/>
              <a:t>firstEmp.setEmployeeDetails</a:t>
            </a:r>
            <a:r>
              <a:rPr lang="en-US" sz="1600" dirty="0" smtClean="0"/>
              <a:t>(34</a:t>
            </a:r>
            <a:r>
              <a:rPr lang="en-US" sz="1600" dirty="0"/>
              <a:t>,"John","SE");</a:t>
            </a:r>
          </a:p>
          <a:p>
            <a:pPr algn="l"/>
            <a:r>
              <a:rPr lang="en-US" sz="1600" dirty="0" smtClean="0"/>
              <a:t>  </a:t>
            </a:r>
            <a:r>
              <a:rPr lang="en-US" sz="1600" dirty="0" err="1" smtClean="0"/>
              <a:t>firstEmp.getEmployeeDetails</a:t>
            </a:r>
            <a:r>
              <a:rPr lang="en-US" sz="1600" dirty="0"/>
              <a:t>();</a:t>
            </a:r>
          </a:p>
          <a:p>
            <a:pPr algn="l"/>
            <a:r>
              <a:rPr lang="en-US" sz="1600" dirty="0"/>
              <a:t>		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	}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68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is a blueprint for Object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733800"/>
          </a:xfrm>
          <a:prstGeom prst="rect">
            <a:avLst/>
          </a:prstGeom>
        </p:spPr>
        <p:txBody>
          <a:bodyPr lIns="100557" tIns="50278" rIns="100557" bIns="50278" numCol="1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software, a class is a description of an object: </a:t>
            </a:r>
            <a:endParaRPr lang="en-US" sz="1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describes the data that each object includes.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describes the behaviors that all objects exhibits.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represents the structure of the object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is called as an instance of class </a:t>
            </a:r>
          </a:p>
          <a:p>
            <a:pPr marL="285750" lvl="1" indent="-285750" algn="just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Accessors and Mutators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762000" y="1305719"/>
            <a:ext cx="8534400" cy="3733800"/>
          </a:xfrm>
          <a:prstGeom prst="rect">
            <a:avLst/>
          </a:prstGeom>
        </p:spPr>
        <p:txBody>
          <a:bodyPr lIns="100557" tIns="50278" rIns="100557" bIns="50278" numCol="1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1" indent="-285750" algn="just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is encapsulated inside an object</a:t>
            </a:r>
          </a:p>
          <a:p>
            <a:pPr marL="285750" lvl="1" indent="-285750" algn="just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are required to set, access or to modify this data.</a:t>
            </a:r>
          </a:p>
          <a:p>
            <a:pPr marL="285750" lvl="1" indent="-285750" algn="just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Mutators or Setters – the methods to set data into an object.</a:t>
            </a:r>
          </a:p>
          <a:p>
            <a:pPr marL="285750" lvl="1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Naming convention:  </a:t>
            </a:r>
          </a:p>
          <a:p>
            <a:pPr marL="0" lvl="1" algn="just">
              <a:lnSpc>
                <a:spcPct val="150000"/>
              </a:lnSpc>
              <a:spcBef>
                <a:spcPct val="0"/>
              </a:spcBef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public void setXXX(…){}</a:t>
            </a:r>
          </a:p>
          <a:p>
            <a:pPr marL="285750" lvl="1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Accessors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Getters :The methods to access the data from an object 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1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Naming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convention : 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just">
              <a:lnSpc>
                <a:spcPct val="150000"/>
              </a:lnSpc>
              <a:spcBef>
                <a:spcPct val="0"/>
              </a:spcBef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public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datatype getXXX(){} </a:t>
            </a:r>
          </a:p>
        </p:txBody>
      </p:sp>
    </p:spTree>
    <p:extLst>
      <p:ext uri="{BB962C8B-B14F-4D97-AF65-F5344CB8AC3E}">
        <p14:creationId xmlns:p14="http://schemas.microsoft.com/office/powerpoint/2010/main" val="2492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Accessing Object Members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762000" y="1305719"/>
            <a:ext cx="8534400" cy="3733800"/>
          </a:xfrm>
          <a:prstGeom prst="rect">
            <a:avLst/>
          </a:prstGeom>
        </p:spPr>
        <p:txBody>
          <a:bodyPr lIns="100557" tIns="50278" rIns="100557" bIns="50278" numCol="1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Accessing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Members 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dot notation is: &lt;object&gt;.&lt;member&gt; 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used to access object members, including 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 and methods. 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 of dot notation are: 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d.display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</a:t>
            </a:r>
          </a:p>
          <a:p>
            <a:pPr algn="l"/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d.age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42; </a:t>
            </a:r>
          </a:p>
        </p:txBody>
      </p:sp>
    </p:spTree>
    <p:extLst>
      <p:ext uri="{BB962C8B-B14F-4D97-AF65-F5344CB8AC3E}">
        <p14:creationId xmlns:p14="http://schemas.microsoft.com/office/powerpoint/2010/main" val="11610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Agenda</a:t>
            </a: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1348" y="1203208"/>
            <a:ext cx="6947770" cy="3593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12390" y="2372519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Freeform 10"/>
          <p:cNvSpPr>
            <a:spLocks noEditPoints="1"/>
          </p:cNvSpPr>
          <p:nvPr/>
        </p:nvSpPr>
        <p:spPr bwMode="auto">
          <a:xfrm>
            <a:off x="762000" y="696119"/>
            <a:ext cx="359348" cy="359348"/>
          </a:xfrm>
          <a:custGeom>
            <a:avLst/>
            <a:gdLst>
              <a:gd name="T0" fmla="*/ 1635 w 1642"/>
              <a:gd name="T1" fmla="*/ 731 h 1641"/>
              <a:gd name="T2" fmla="*/ 1583 w 1642"/>
              <a:gd name="T3" fmla="*/ 690 h 1641"/>
              <a:gd name="T4" fmla="*/ 1413 w 1642"/>
              <a:gd name="T5" fmla="*/ 578 h 1641"/>
              <a:gd name="T6" fmla="*/ 1459 w 1642"/>
              <a:gd name="T7" fmla="*/ 375 h 1641"/>
              <a:gd name="T8" fmla="*/ 1464 w 1642"/>
              <a:gd name="T9" fmla="*/ 314 h 1641"/>
              <a:gd name="T10" fmla="*/ 1334 w 1642"/>
              <a:gd name="T11" fmla="*/ 183 h 1641"/>
              <a:gd name="T12" fmla="*/ 1272 w 1642"/>
              <a:gd name="T13" fmla="*/ 188 h 1641"/>
              <a:gd name="T14" fmla="*/ 1067 w 1642"/>
              <a:gd name="T15" fmla="*/ 233 h 1641"/>
              <a:gd name="T16" fmla="*/ 957 w 1642"/>
              <a:gd name="T17" fmla="*/ 56 h 1641"/>
              <a:gd name="T18" fmla="*/ 917 w 1642"/>
              <a:gd name="T19" fmla="*/ 8 h 1641"/>
              <a:gd name="T20" fmla="*/ 732 w 1642"/>
              <a:gd name="T21" fmla="*/ 7 h 1641"/>
              <a:gd name="T22" fmla="*/ 692 w 1642"/>
              <a:gd name="T23" fmla="*/ 54 h 1641"/>
              <a:gd name="T24" fmla="*/ 579 w 1642"/>
              <a:gd name="T25" fmla="*/ 229 h 1641"/>
              <a:gd name="T26" fmla="*/ 377 w 1642"/>
              <a:gd name="T27" fmla="*/ 183 h 1641"/>
              <a:gd name="T28" fmla="*/ 315 w 1642"/>
              <a:gd name="T29" fmla="*/ 178 h 1641"/>
              <a:gd name="T30" fmla="*/ 182 w 1642"/>
              <a:gd name="T31" fmla="*/ 309 h 1641"/>
              <a:gd name="T32" fmla="*/ 187 w 1642"/>
              <a:gd name="T33" fmla="*/ 371 h 1641"/>
              <a:gd name="T34" fmla="*/ 233 w 1642"/>
              <a:gd name="T35" fmla="*/ 575 h 1641"/>
              <a:gd name="T36" fmla="*/ 55 w 1642"/>
              <a:gd name="T37" fmla="*/ 686 h 1641"/>
              <a:gd name="T38" fmla="*/ 7 w 1642"/>
              <a:gd name="T39" fmla="*/ 726 h 1641"/>
              <a:gd name="T40" fmla="*/ 7 w 1642"/>
              <a:gd name="T41" fmla="*/ 912 h 1641"/>
              <a:gd name="T42" fmla="*/ 61 w 1642"/>
              <a:gd name="T43" fmla="*/ 953 h 1641"/>
              <a:gd name="T44" fmla="*/ 229 w 1642"/>
              <a:gd name="T45" fmla="*/ 1065 h 1641"/>
              <a:gd name="T46" fmla="*/ 184 w 1642"/>
              <a:gd name="T47" fmla="*/ 1268 h 1641"/>
              <a:gd name="T48" fmla="*/ 179 w 1642"/>
              <a:gd name="T49" fmla="*/ 1329 h 1641"/>
              <a:gd name="T50" fmla="*/ 308 w 1642"/>
              <a:gd name="T51" fmla="*/ 1460 h 1641"/>
              <a:gd name="T52" fmla="*/ 371 w 1642"/>
              <a:gd name="T53" fmla="*/ 1455 h 1641"/>
              <a:gd name="T54" fmla="*/ 575 w 1642"/>
              <a:gd name="T55" fmla="*/ 1410 h 1641"/>
              <a:gd name="T56" fmla="*/ 686 w 1642"/>
              <a:gd name="T57" fmla="*/ 1587 h 1641"/>
              <a:gd name="T58" fmla="*/ 726 w 1642"/>
              <a:gd name="T59" fmla="*/ 1635 h 1641"/>
              <a:gd name="T60" fmla="*/ 820 w 1642"/>
              <a:gd name="T61" fmla="*/ 1641 h 1641"/>
              <a:gd name="T62" fmla="*/ 910 w 1642"/>
              <a:gd name="T63" fmla="*/ 1636 h 1641"/>
              <a:gd name="T64" fmla="*/ 951 w 1642"/>
              <a:gd name="T65" fmla="*/ 1589 h 1641"/>
              <a:gd name="T66" fmla="*/ 1063 w 1642"/>
              <a:gd name="T67" fmla="*/ 1414 h 1641"/>
              <a:gd name="T68" fmla="*/ 1266 w 1642"/>
              <a:gd name="T69" fmla="*/ 1460 h 1641"/>
              <a:gd name="T70" fmla="*/ 1327 w 1642"/>
              <a:gd name="T71" fmla="*/ 1465 h 1641"/>
              <a:gd name="T72" fmla="*/ 1460 w 1642"/>
              <a:gd name="T73" fmla="*/ 1334 h 1641"/>
              <a:gd name="T74" fmla="*/ 1455 w 1642"/>
              <a:gd name="T75" fmla="*/ 1272 h 1641"/>
              <a:gd name="T76" fmla="*/ 1409 w 1642"/>
              <a:gd name="T77" fmla="*/ 1068 h 1641"/>
              <a:gd name="T78" fmla="*/ 1577 w 1642"/>
              <a:gd name="T79" fmla="*/ 957 h 1641"/>
              <a:gd name="T80" fmla="*/ 1587 w 1642"/>
              <a:gd name="T81" fmla="*/ 957 h 1641"/>
              <a:gd name="T82" fmla="*/ 1635 w 1642"/>
              <a:gd name="T83" fmla="*/ 917 h 1641"/>
              <a:gd name="T84" fmla="*/ 1635 w 1642"/>
              <a:gd name="T85" fmla="*/ 731 h 1641"/>
              <a:gd name="T86" fmla="*/ 822 w 1642"/>
              <a:gd name="T87" fmla="*/ 1096 h 1641"/>
              <a:gd name="T88" fmla="*/ 549 w 1642"/>
              <a:gd name="T89" fmla="*/ 823 h 1641"/>
              <a:gd name="T90" fmla="*/ 822 w 1642"/>
              <a:gd name="T91" fmla="*/ 550 h 1641"/>
              <a:gd name="T92" fmla="*/ 1096 w 1642"/>
              <a:gd name="T93" fmla="*/ 823 h 1641"/>
              <a:gd name="T94" fmla="*/ 822 w 1642"/>
              <a:gd name="T95" fmla="*/ 1096 h 1641"/>
              <a:gd name="T96" fmla="*/ 822 w 1642"/>
              <a:gd name="T97" fmla="*/ 1096 h 1641"/>
              <a:gd name="T98" fmla="*/ 822 w 1642"/>
              <a:gd name="T99" fmla="*/ 109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42" h="1641">
                <a:moveTo>
                  <a:pt x="1635" y="731"/>
                </a:moveTo>
                <a:cubicBezTo>
                  <a:pt x="1633" y="707"/>
                  <a:pt x="1606" y="690"/>
                  <a:pt x="1583" y="690"/>
                </a:cubicBezTo>
                <a:cubicBezTo>
                  <a:pt x="1508" y="690"/>
                  <a:pt x="1441" y="646"/>
                  <a:pt x="1413" y="578"/>
                </a:cubicBezTo>
                <a:cubicBezTo>
                  <a:pt x="1384" y="508"/>
                  <a:pt x="1403" y="427"/>
                  <a:pt x="1459" y="375"/>
                </a:cubicBezTo>
                <a:cubicBezTo>
                  <a:pt x="1476" y="359"/>
                  <a:pt x="1479" y="332"/>
                  <a:pt x="1464" y="314"/>
                </a:cubicBezTo>
                <a:cubicBezTo>
                  <a:pt x="1425" y="265"/>
                  <a:pt x="1382" y="221"/>
                  <a:pt x="1334" y="183"/>
                </a:cubicBezTo>
                <a:cubicBezTo>
                  <a:pt x="1315" y="168"/>
                  <a:pt x="1288" y="170"/>
                  <a:pt x="1272" y="188"/>
                </a:cubicBezTo>
                <a:cubicBezTo>
                  <a:pt x="1223" y="242"/>
                  <a:pt x="1135" y="262"/>
                  <a:pt x="1067" y="233"/>
                </a:cubicBezTo>
                <a:cubicBezTo>
                  <a:pt x="997" y="204"/>
                  <a:pt x="952" y="132"/>
                  <a:pt x="957" y="56"/>
                </a:cubicBezTo>
                <a:cubicBezTo>
                  <a:pt x="958" y="31"/>
                  <a:pt x="941" y="11"/>
                  <a:pt x="917" y="8"/>
                </a:cubicBezTo>
                <a:cubicBezTo>
                  <a:pt x="855" y="1"/>
                  <a:pt x="794" y="0"/>
                  <a:pt x="732" y="7"/>
                </a:cubicBezTo>
                <a:cubicBezTo>
                  <a:pt x="708" y="10"/>
                  <a:pt x="691" y="30"/>
                  <a:pt x="692" y="54"/>
                </a:cubicBezTo>
                <a:cubicBezTo>
                  <a:pt x="694" y="130"/>
                  <a:pt x="649" y="200"/>
                  <a:pt x="579" y="229"/>
                </a:cubicBezTo>
                <a:cubicBezTo>
                  <a:pt x="513" y="256"/>
                  <a:pt x="425" y="236"/>
                  <a:pt x="377" y="183"/>
                </a:cubicBezTo>
                <a:cubicBezTo>
                  <a:pt x="361" y="165"/>
                  <a:pt x="334" y="163"/>
                  <a:pt x="315" y="178"/>
                </a:cubicBezTo>
                <a:cubicBezTo>
                  <a:pt x="266" y="216"/>
                  <a:pt x="221" y="260"/>
                  <a:pt x="182" y="309"/>
                </a:cubicBezTo>
                <a:cubicBezTo>
                  <a:pt x="167" y="327"/>
                  <a:pt x="169" y="355"/>
                  <a:pt x="187" y="371"/>
                </a:cubicBezTo>
                <a:cubicBezTo>
                  <a:pt x="244" y="422"/>
                  <a:pt x="263" y="505"/>
                  <a:pt x="233" y="575"/>
                </a:cubicBezTo>
                <a:cubicBezTo>
                  <a:pt x="205" y="643"/>
                  <a:pt x="135" y="686"/>
                  <a:pt x="55" y="686"/>
                </a:cubicBezTo>
                <a:cubicBezTo>
                  <a:pt x="29" y="685"/>
                  <a:pt x="10" y="703"/>
                  <a:pt x="7" y="726"/>
                </a:cubicBezTo>
                <a:cubicBezTo>
                  <a:pt x="0" y="788"/>
                  <a:pt x="0" y="850"/>
                  <a:pt x="7" y="912"/>
                </a:cubicBezTo>
                <a:cubicBezTo>
                  <a:pt x="10" y="936"/>
                  <a:pt x="37" y="953"/>
                  <a:pt x="61" y="953"/>
                </a:cubicBezTo>
                <a:cubicBezTo>
                  <a:pt x="132" y="951"/>
                  <a:pt x="201" y="995"/>
                  <a:pt x="229" y="1065"/>
                </a:cubicBezTo>
                <a:cubicBezTo>
                  <a:pt x="258" y="1135"/>
                  <a:pt x="240" y="1216"/>
                  <a:pt x="184" y="1268"/>
                </a:cubicBezTo>
                <a:cubicBezTo>
                  <a:pt x="166" y="1284"/>
                  <a:pt x="164" y="1311"/>
                  <a:pt x="179" y="1329"/>
                </a:cubicBezTo>
                <a:cubicBezTo>
                  <a:pt x="217" y="1378"/>
                  <a:pt x="260" y="1422"/>
                  <a:pt x="308" y="1460"/>
                </a:cubicBezTo>
                <a:cubicBezTo>
                  <a:pt x="327" y="1476"/>
                  <a:pt x="354" y="1473"/>
                  <a:pt x="371" y="1455"/>
                </a:cubicBezTo>
                <a:cubicBezTo>
                  <a:pt x="420" y="1401"/>
                  <a:pt x="507" y="1381"/>
                  <a:pt x="575" y="1410"/>
                </a:cubicBezTo>
                <a:cubicBezTo>
                  <a:pt x="646" y="1439"/>
                  <a:pt x="690" y="1511"/>
                  <a:pt x="686" y="1587"/>
                </a:cubicBezTo>
                <a:cubicBezTo>
                  <a:pt x="684" y="1611"/>
                  <a:pt x="702" y="1632"/>
                  <a:pt x="726" y="1635"/>
                </a:cubicBezTo>
                <a:cubicBezTo>
                  <a:pt x="757" y="1639"/>
                  <a:pt x="789" y="1641"/>
                  <a:pt x="820" y="1641"/>
                </a:cubicBezTo>
                <a:cubicBezTo>
                  <a:pt x="850" y="1641"/>
                  <a:pt x="880" y="1639"/>
                  <a:pt x="910" y="1636"/>
                </a:cubicBezTo>
                <a:cubicBezTo>
                  <a:pt x="934" y="1633"/>
                  <a:pt x="951" y="1613"/>
                  <a:pt x="951" y="1589"/>
                </a:cubicBezTo>
                <a:cubicBezTo>
                  <a:pt x="948" y="1513"/>
                  <a:pt x="993" y="1443"/>
                  <a:pt x="1063" y="1414"/>
                </a:cubicBezTo>
                <a:cubicBezTo>
                  <a:pt x="1130" y="1387"/>
                  <a:pt x="1217" y="1407"/>
                  <a:pt x="1266" y="1460"/>
                </a:cubicBezTo>
                <a:cubicBezTo>
                  <a:pt x="1282" y="1478"/>
                  <a:pt x="1309" y="1480"/>
                  <a:pt x="1327" y="1465"/>
                </a:cubicBezTo>
                <a:cubicBezTo>
                  <a:pt x="1376" y="1427"/>
                  <a:pt x="1421" y="1383"/>
                  <a:pt x="1460" y="1334"/>
                </a:cubicBezTo>
                <a:cubicBezTo>
                  <a:pt x="1475" y="1316"/>
                  <a:pt x="1473" y="1288"/>
                  <a:pt x="1455" y="1272"/>
                </a:cubicBezTo>
                <a:cubicBezTo>
                  <a:pt x="1398" y="1220"/>
                  <a:pt x="1380" y="1138"/>
                  <a:pt x="1409" y="1068"/>
                </a:cubicBezTo>
                <a:cubicBezTo>
                  <a:pt x="1437" y="1001"/>
                  <a:pt x="1504" y="957"/>
                  <a:pt x="1577" y="957"/>
                </a:cubicBezTo>
                <a:cubicBezTo>
                  <a:pt x="1587" y="957"/>
                  <a:pt x="1587" y="957"/>
                  <a:pt x="1587" y="957"/>
                </a:cubicBezTo>
                <a:cubicBezTo>
                  <a:pt x="1610" y="959"/>
                  <a:pt x="1632" y="941"/>
                  <a:pt x="1635" y="917"/>
                </a:cubicBezTo>
                <a:cubicBezTo>
                  <a:pt x="1642" y="855"/>
                  <a:pt x="1642" y="793"/>
                  <a:pt x="1635" y="731"/>
                </a:cubicBezTo>
                <a:close/>
                <a:moveTo>
                  <a:pt x="822" y="1096"/>
                </a:moveTo>
                <a:cubicBezTo>
                  <a:pt x="672" y="1096"/>
                  <a:pt x="549" y="974"/>
                  <a:pt x="549" y="823"/>
                </a:cubicBezTo>
                <a:cubicBezTo>
                  <a:pt x="549" y="673"/>
                  <a:pt x="672" y="550"/>
                  <a:pt x="822" y="550"/>
                </a:cubicBezTo>
                <a:cubicBezTo>
                  <a:pt x="973" y="550"/>
                  <a:pt x="1096" y="673"/>
                  <a:pt x="1096" y="823"/>
                </a:cubicBezTo>
                <a:cubicBezTo>
                  <a:pt x="1096" y="974"/>
                  <a:pt x="973" y="1096"/>
                  <a:pt x="822" y="1096"/>
                </a:cubicBezTo>
                <a:close/>
                <a:moveTo>
                  <a:pt x="822" y="1096"/>
                </a:moveTo>
                <a:cubicBezTo>
                  <a:pt x="822" y="1096"/>
                  <a:pt x="822" y="1096"/>
                  <a:pt x="822" y="1096"/>
                </a:cubicBezTo>
              </a:path>
            </a:pathLst>
          </a:custGeom>
          <a:solidFill>
            <a:srgbClr val="00B8F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1294986" y="1426689"/>
            <a:ext cx="5768984" cy="2957895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 of Java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 of Java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types in Java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Modifiers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Writing first Java Class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Accessors and Mutators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Constructors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‘this’ keyword</a:t>
            </a:r>
          </a:p>
          <a:p>
            <a:endParaRPr lang="en-US" sz="14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sz="14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sz="14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sz="14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2514600" y="4201494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Accessors and Mutators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762000" y="1305719"/>
            <a:ext cx="8534400" cy="3733800"/>
          </a:xfrm>
          <a:prstGeom prst="rect">
            <a:avLst/>
          </a:prstGeom>
        </p:spPr>
        <p:txBody>
          <a:bodyPr lIns="100557" tIns="50278" rIns="100557" bIns="50278" numCol="1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just">
              <a:lnSpc>
                <a:spcPct val="200000"/>
              </a:lnSpc>
              <a:spcBef>
                <a:spcPct val="0"/>
              </a:spcBef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305719"/>
            <a:ext cx="5791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 </a:t>
            </a:r>
          </a:p>
          <a:p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age;</a:t>
            </a:r>
          </a:p>
          <a:p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Stirng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name;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public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setAge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a)  {   // setter or mutator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this.age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=a; 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 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public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getAge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//getter or accessor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 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return age; 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} 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610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Constructor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762000" y="1305719"/>
            <a:ext cx="8534400" cy="3733800"/>
          </a:xfrm>
          <a:prstGeom prst="rect">
            <a:avLst/>
          </a:prstGeom>
        </p:spPr>
        <p:txBody>
          <a:bodyPr lIns="100557" tIns="50278" rIns="100557" bIns="50278" numCol="1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Constructor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special method: 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is same as class name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Constructor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not have any return type </a:t>
            </a:r>
          </a:p>
          <a:p>
            <a:pPr algn="l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(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even void) 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gets invoked implicitly whenever a new object is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Constructors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overloaded </a:t>
            </a:r>
          </a:p>
        </p:txBody>
      </p:sp>
    </p:spTree>
    <p:extLst>
      <p:ext uri="{BB962C8B-B14F-4D97-AF65-F5344CB8AC3E}">
        <p14:creationId xmlns:p14="http://schemas.microsoft.com/office/powerpoint/2010/main" val="2537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Constructor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762000" y="1305719"/>
            <a:ext cx="8534400" cy="3733800"/>
          </a:xfrm>
          <a:prstGeom prst="rect">
            <a:avLst/>
          </a:prstGeom>
        </p:spPr>
        <p:txBody>
          <a:bodyPr lIns="100557" tIns="50278" rIns="100557" bIns="50278" numCol="1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Constructor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always at least one constructor for every class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programmer does not supply any constructor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explicitly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the default 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constructor  will be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created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executed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implicitly.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constructor takes no parameters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constructor body is empty. </a:t>
            </a:r>
          </a:p>
        </p:txBody>
      </p:sp>
    </p:spTree>
    <p:extLst>
      <p:ext uri="{BB962C8B-B14F-4D97-AF65-F5344CB8AC3E}">
        <p14:creationId xmlns:p14="http://schemas.microsoft.com/office/powerpoint/2010/main" val="32687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Constructor With Parameter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762000" y="1305719"/>
            <a:ext cx="8534400" cy="3733800"/>
          </a:xfrm>
          <a:prstGeom prst="rect">
            <a:avLst/>
          </a:prstGeom>
        </p:spPr>
        <p:txBody>
          <a:bodyPr lIns="100557" tIns="50278" rIns="100557" bIns="50278" numCol="1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  <a:p>
            <a:pPr algn="l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pass parameters to a constructor. </a:t>
            </a:r>
          </a:p>
          <a:p>
            <a:pPr algn="l"/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public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{ 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private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age; </a:t>
            </a: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public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age) </a:t>
            </a: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{ 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age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42; </a:t>
            </a: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} 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} 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“this”  Keyword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762000" y="1305719"/>
            <a:ext cx="8534400" cy="3733800"/>
          </a:xfrm>
          <a:prstGeom prst="rect">
            <a:avLst/>
          </a:prstGeom>
        </p:spPr>
        <p:txBody>
          <a:bodyPr lIns="100557" tIns="50278" rIns="100557" bIns="50278" numCol="1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this” is a keyword in java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points to the current invoking object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member gets a hidden reference – ”this”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d1.display() or d1.dd : </a:t>
            </a: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here current invoking object is “d1” so ‘this’ points to d1 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1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: ‘this’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762000" y="1305719"/>
            <a:ext cx="8534400" cy="3733800"/>
          </a:xfrm>
          <a:prstGeom prst="rect">
            <a:avLst/>
          </a:prstGeom>
        </p:spPr>
        <p:txBody>
          <a:bodyPr lIns="100557" tIns="50278" rIns="100557" bIns="50278" numCol="1" anchor="t">
            <a:normAutofit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 smtClean="0"/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class Machine </a:t>
            </a: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{ </a:t>
            </a: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String modelName; </a:t>
            </a: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public Machine() </a:t>
            </a: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{ </a:t>
            </a: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System.out.println(“To automate users tasks. ”); </a:t>
            </a: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} </a:t>
            </a: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Machine(String name) </a:t>
            </a: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{ </a:t>
            </a: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this(); //……constructor chaining </a:t>
            </a: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this.name=name; </a:t>
            </a: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} </a:t>
            </a: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} 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8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ny questions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61" y="1153319"/>
            <a:ext cx="876393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97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C6C99-819B-4E2C-B66B-9C4B0D9D41D3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27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1143000" y="2699441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  <a:p>
            <a:pPr algn="r"/>
            <a:endParaRPr lang="en-US" sz="2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rgbClr val="2B3B4B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rgbClr val="2B3B4B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6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85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 of Java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7338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Sun Microsystems set up a project called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Green” to develop a platform independent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embedded systems. 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 was first named as “OAK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”. 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was renamed as “Java” (One programming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this name was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already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existence) 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 dismissed earlier but again gained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popularity when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 became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popular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Though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associated with the World Wide Web, it is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older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 the origin of Web.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 of Java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733800"/>
          </a:xfrm>
          <a:prstGeom prst="rect">
            <a:avLst/>
          </a:prstGeom>
        </p:spPr>
        <p:txBody>
          <a:bodyPr lIns="100557" tIns="50278" rIns="100557" bIns="50278" anchor="t">
            <a:normAutofit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Oriented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 Neutral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Portable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Robust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Interpreted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Multithreaded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7338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Header files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Pointer arithmetic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Operator overloading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Syntax similar to C++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Robust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7338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management is done by the system.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Developer need not have to worry about problems associated with pointers like:</a:t>
            </a:r>
          </a:p>
          <a:p>
            <a:pPr algn="just">
              <a:lnSpc>
                <a:spcPct val="20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  - Bad Pointers</a:t>
            </a:r>
          </a:p>
          <a:p>
            <a:pPr algn="just">
              <a:lnSpc>
                <a:spcPct val="20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Memory Leakage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Strong Exception Handling mechanism that includes Compile time and dynamic checking.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 Neutral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7338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compilation of a .java file /java source code is a .class file. </a:t>
            </a:r>
          </a:p>
          <a:p>
            <a:pPr algn="just">
              <a:lnSpc>
                <a:spcPct val="200000"/>
              </a:lnSpc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It is also called as Bytecode. </a:t>
            </a:r>
          </a:p>
          <a:p>
            <a:pPr algn="just">
              <a:lnSpc>
                <a:spcPct val="200000"/>
              </a:lnSpc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Generated bytecode is platform independent which can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transferred to any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particular           platform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os.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6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: Platform Independent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7338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pic>
        <p:nvPicPr>
          <p:cNvPr id="1088" name="Picture 64" descr="Image result for java platform independent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22" y="1305719"/>
            <a:ext cx="7467600" cy="332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7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Environment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7338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20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05719"/>
            <a:ext cx="7010400" cy="38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68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678</Words>
  <Application>Microsoft Office PowerPoint</Application>
  <PresentationFormat>Custom</PresentationFormat>
  <Paragraphs>208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Asfiya Khan</cp:lastModifiedBy>
  <cp:revision>225</cp:revision>
  <dcterms:created xsi:type="dcterms:W3CDTF">2018-01-05T05:23:08Z</dcterms:created>
  <dcterms:modified xsi:type="dcterms:W3CDTF">2019-10-24T06:52:50Z</dcterms:modified>
</cp:coreProperties>
</file>