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77" r:id="rId3"/>
    <p:sldId id="278" r:id="rId4"/>
    <p:sldId id="26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5" r:id="rId21"/>
    <p:sldId id="294" r:id="rId22"/>
    <p:sldId id="296" r:id="rId23"/>
    <p:sldId id="297" r:id="rId24"/>
    <p:sldId id="298" r:id="rId25"/>
    <p:sldId id="299" r:id="rId26"/>
    <p:sldId id="265" r:id="rId27"/>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8F1"/>
    <a:srgbClr val="2B3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378" y="-366"/>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9/4/2019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26"/>
          <p:cNvGrpSpPr/>
          <p:nvPr userDrawn="1"/>
        </p:nvGrpSpPr>
        <p:grpSpPr>
          <a:xfrm>
            <a:off x="8534400" y="5191919"/>
            <a:ext cx="914400" cy="158898"/>
            <a:chOff x="8534400" y="5191919"/>
            <a:chExt cx="914400" cy="158898"/>
          </a:xfrm>
        </p:grpSpPr>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userDrawn="1"/>
          </p:nvGrpSpPr>
          <p:grpSpPr>
            <a:xfrm>
              <a:off x="8933771" y="5191919"/>
              <a:ext cx="152335" cy="136446"/>
              <a:chOff x="8938916" y="5111750"/>
              <a:chExt cx="150813" cy="147638"/>
            </a:xfrm>
          </p:grpSpPr>
          <p:sp>
            <p:nvSpPr>
              <p:cNvPr id="2" name="Rectangle 1"/>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userDrawn="1"/>
          </p:nvGrpSpPr>
          <p:grpSpPr>
            <a:xfrm>
              <a:off x="9110550" y="5191919"/>
              <a:ext cx="153938" cy="142315"/>
              <a:chOff x="9090025" y="5111750"/>
              <a:chExt cx="152400" cy="153988"/>
            </a:xfrm>
          </p:grpSpPr>
          <p:sp>
            <p:nvSpPr>
              <p:cNvPr id="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userDrawn="1"/>
          </p:nvGrpSpPr>
          <p:grpSpPr>
            <a:xfrm>
              <a:off x="9293258" y="5191919"/>
              <a:ext cx="155542" cy="142315"/>
              <a:chOff x="9294812" y="5111750"/>
              <a:chExt cx="153988" cy="153988"/>
            </a:xfrm>
          </p:grpSpPr>
          <p:sp>
            <p:nvSpPr>
              <p:cNvPr id="15" name="Rectangle 14"/>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37"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2722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4115B-6CD9-43BC-8D55-E1FCD10AF002}"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4115B-6CD9-43BC-8D55-E1FCD10AF002}"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115B-6CD9-43BC-8D55-E1FCD10AF002}"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9/4/2019</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609600" y="1686719"/>
            <a:ext cx="6019800" cy="951270"/>
          </a:xfrm>
          <a:prstGeom prst="rect">
            <a:avLst/>
          </a:prstGeom>
        </p:spPr>
        <p:txBody>
          <a:bodyPr lIns="100557" tIns="50278" rIns="100557" bIns="50278" anchor="t">
            <a:normAutofit fontScale="250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r>
              <a:rPr lang="en-US" sz="11200" smtClean="0">
                <a:solidFill>
                  <a:schemeClr val="bg1"/>
                </a:solidFill>
                <a:latin typeface="Tahoma" panose="020B0604030504040204" pitchFamily="34" charset="0"/>
                <a:ea typeface="Tahoma" panose="020B0604030504040204" pitchFamily="34" charset="0"/>
                <a:cs typeface="Tahoma" panose="020B0604030504040204" pitchFamily="34" charset="0"/>
              </a:rPr>
              <a:t>Java Fundamentals</a:t>
            </a:r>
            <a:endParaRPr lang="en-US" sz="112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algn="l"/>
            <a:r>
              <a:rPr lang="en-US" sz="128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28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28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6400" dirty="0" smtClean="0">
                <a:solidFill>
                  <a:schemeClr val="bg1"/>
                </a:solidFill>
                <a:latin typeface="Tahoma" panose="020B0604030504040204" pitchFamily="34" charset="0"/>
                <a:ea typeface="Tahoma" panose="020B0604030504040204" pitchFamily="34" charset="0"/>
                <a:cs typeface="Tahoma" panose="020B0604030504040204" pitchFamily="34" charset="0"/>
              </a:rPr>
              <a:t>Author </a:t>
            </a:r>
            <a:r>
              <a:rPr lang="en-US" sz="6400" dirty="0" smtClean="0">
                <a:solidFill>
                  <a:schemeClr val="bg1"/>
                </a:solidFill>
                <a:latin typeface="Tahoma" panose="020B0604030504040204" pitchFamily="34" charset="0"/>
                <a:ea typeface="Tahoma" panose="020B0604030504040204" pitchFamily="34" charset="0"/>
                <a:cs typeface="Tahoma" panose="020B0604030504040204" pitchFamily="34" charset="0"/>
              </a:rPr>
              <a:t>&amp; Presenter </a:t>
            </a:r>
            <a:r>
              <a:rPr lang="en-US" sz="6400" dirty="0" smtClean="0">
                <a:solidFill>
                  <a:schemeClr val="bg1"/>
                </a:solidFill>
                <a:latin typeface="Tahoma" panose="020B0604030504040204" pitchFamily="34" charset="0"/>
                <a:ea typeface="Tahoma" panose="020B0604030504040204" pitchFamily="34" charset="0"/>
                <a:cs typeface="Tahoma" panose="020B0604030504040204" pitchFamily="34" charset="0"/>
              </a:rPr>
              <a:t>–Asfiya Khan                                                                         			(Senior </a:t>
            </a:r>
            <a:r>
              <a:rPr lang="en-US" sz="6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Technical Trainer)</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7522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Garbage Collection Phases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Image result for Garbage Collection in java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90934"/>
            <a:ext cx="8490855" cy="396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53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Parameter Passing In Java</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20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In Java we can pass parameter to any method by value only.</a:t>
            </a:r>
          </a:p>
          <a:p>
            <a:pPr marL="285750" indent="-285750" algn="l">
              <a:lnSpc>
                <a:spcPct val="15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Whenever we pass any object reference to a method then reference value gets copied inside the formal parameter. </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Any modifications to the formal parameter variable inside the called function or method affect only the separate storage location and will not be reflected in the actual parameter in the calling environment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4435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An array is a group of like-typed variables that are referred to by a common </a:t>
            </a:r>
            <a:r>
              <a:rPr lang="en-US" sz="1600" dirty="0" smtClean="0">
                <a:latin typeface="Tahoma" panose="020B0604030504040204" pitchFamily="34" charset="0"/>
                <a:ea typeface="Tahoma" panose="020B0604030504040204" pitchFamily="34" charset="0"/>
                <a:cs typeface="Tahoma" panose="020B0604030504040204" pitchFamily="34" charset="0"/>
              </a:rPr>
              <a:t>name.</a:t>
            </a:r>
          </a:p>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In Java all arrays are dynamically </a:t>
            </a:r>
            <a:r>
              <a:rPr lang="en-US" sz="1600" dirty="0" smtClean="0">
                <a:latin typeface="Tahoma" panose="020B0604030504040204" pitchFamily="34" charset="0"/>
                <a:ea typeface="Tahoma" panose="020B0604030504040204" pitchFamily="34" charset="0"/>
                <a:cs typeface="Tahoma" panose="020B0604030504040204" pitchFamily="34" charset="0"/>
              </a:rPr>
              <a:t>allocated i.e. allocated on heap.</a:t>
            </a:r>
          </a:p>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Since arrays are objects in Java, we can find their length using member </a:t>
            </a:r>
            <a:r>
              <a:rPr lang="en-US" sz="1600" dirty="0" smtClean="0">
                <a:latin typeface="Tahoma" panose="020B0604030504040204" pitchFamily="34" charset="0"/>
                <a:ea typeface="Tahoma" panose="020B0604030504040204" pitchFamily="34" charset="0"/>
                <a:cs typeface="Tahoma" panose="020B0604030504040204" pitchFamily="34" charset="0"/>
              </a:rPr>
              <a:t>length.</a:t>
            </a:r>
          </a:p>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Array can contains primitives data types as well as objects of a class depending on the definition of </a:t>
            </a:r>
            <a:r>
              <a:rPr lang="en-US" sz="1600" dirty="0" smtClean="0">
                <a:latin typeface="Tahoma" panose="020B0604030504040204" pitchFamily="34" charset="0"/>
                <a:ea typeface="Tahoma" panose="020B0604030504040204" pitchFamily="34" charset="0"/>
                <a:cs typeface="Tahoma" panose="020B0604030504040204" pitchFamily="34" charset="0"/>
              </a:rPr>
              <a:t>array.</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 elements accessed by</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its numerical index.</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210719"/>
            <a:ext cx="4648200" cy="1358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4435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 Declaration</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7834541" cy="34290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t>	</a:t>
            </a:r>
            <a:r>
              <a:rPr lang="en-US" sz="1600" dirty="0" smtClean="0">
                <a:latin typeface="Tahoma" panose="020B0604030504040204" pitchFamily="34" charset="0"/>
                <a:ea typeface="Tahoma" panose="020B0604030504040204" pitchFamily="34" charset="0"/>
                <a:cs typeface="Tahoma" panose="020B0604030504040204" pitchFamily="34" charset="0"/>
              </a:rPr>
              <a:t>type </a:t>
            </a:r>
            <a:r>
              <a:rPr lang="en-US" sz="1600" dirty="0" err="1">
                <a:latin typeface="Tahoma" panose="020B0604030504040204" pitchFamily="34" charset="0"/>
                <a:ea typeface="Tahoma" panose="020B0604030504040204" pitchFamily="34" charset="0"/>
                <a:cs typeface="Tahoma" panose="020B0604030504040204" pitchFamily="34" charset="0"/>
              </a:rPr>
              <a:t>var</a:t>
            </a:r>
            <a:r>
              <a:rPr lang="en-US" sz="1600" dirty="0">
                <a:latin typeface="Tahoma" panose="020B0604030504040204" pitchFamily="34" charset="0"/>
                <a:ea typeface="Tahoma" panose="020B0604030504040204" pitchFamily="34" charset="0"/>
                <a:cs typeface="Tahoma" panose="020B0604030504040204" pitchFamily="34" charset="0"/>
              </a:rPr>
              <a:t>-name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latin typeface="Tahoma" panose="020B0604030504040204" pitchFamily="34" charset="0"/>
                <a:ea typeface="Tahoma" panose="020B0604030504040204" pitchFamily="34" charset="0"/>
                <a:cs typeface="Tahoma" panose="020B0604030504040204" pitchFamily="34" charset="0"/>
              </a:rPr>
              <a:t> 	OR </a:t>
            </a:r>
          </a:p>
          <a:p>
            <a:pPr algn="l">
              <a:lnSpc>
                <a:spcPct val="160000"/>
              </a:lnSpc>
            </a:pPr>
            <a:r>
              <a:rPr lang="en-US" sz="1600" dirty="0" smtClean="0">
                <a:latin typeface="Tahoma" panose="020B0604030504040204" pitchFamily="34" charset="0"/>
                <a:ea typeface="Tahoma" panose="020B0604030504040204" pitchFamily="34" charset="0"/>
                <a:cs typeface="Tahoma" panose="020B0604030504040204" pitchFamily="34" charset="0"/>
              </a:rPr>
              <a:t>	type</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var</a:t>
            </a:r>
            <a:r>
              <a:rPr lang="en-US" sz="1600" dirty="0">
                <a:latin typeface="Tahoma" panose="020B0604030504040204" pitchFamily="34" charset="0"/>
                <a:ea typeface="Tahoma" panose="020B0604030504040204" pitchFamily="34" charset="0"/>
                <a:cs typeface="Tahoma" panose="020B0604030504040204" pitchFamily="34" charset="0"/>
              </a:rPr>
              <a:t>-name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An </a:t>
            </a:r>
            <a:r>
              <a:rPr lang="en-US" sz="1600" dirty="0">
                <a:latin typeface="Tahoma" panose="020B0604030504040204" pitchFamily="34" charset="0"/>
                <a:ea typeface="Tahoma" panose="020B0604030504040204" pitchFamily="34" charset="0"/>
                <a:cs typeface="Tahoma" panose="020B0604030504040204" pitchFamily="34" charset="0"/>
              </a:rPr>
              <a:t>array declaration has two components: the type and the name.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342900" indent="-342900" algn="l">
              <a:lnSpc>
                <a:spcPct val="160000"/>
              </a:lnSpc>
              <a:buFont typeface="Arial" panose="020B0604020202020204" pitchFamily="34" charset="0"/>
              <a:buChar char="•"/>
            </a:pPr>
            <a:r>
              <a:rPr lang="en-US" sz="1600" i="1" dirty="0" smtClean="0">
                <a:latin typeface="Tahoma" panose="020B0604030504040204" pitchFamily="34" charset="0"/>
                <a:ea typeface="Tahoma" panose="020B0604030504040204" pitchFamily="34" charset="0"/>
                <a:cs typeface="Tahoma" panose="020B0604030504040204" pitchFamily="34" charset="0"/>
              </a:rPr>
              <a:t>type</a:t>
            </a:r>
            <a:r>
              <a:rPr lang="en-US" sz="1600" dirty="0">
                <a:latin typeface="Tahoma" panose="020B0604030504040204" pitchFamily="34" charset="0"/>
                <a:ea typeface="Tahoma" panose="020B0604030504040204" pitchFamily="34" charset="0"/>
                <a:cs typeface="Tahoma" panose="020B0604030504040204" pitchFamily="34" charset="0"/>
              </a:rPr>
              <a:t> declares the element type of the array</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element type for the array determines what type of data the array will </a:t>
            </a:r>
            <a:r>
              <a:rPr lang="en-US" sz="1600" dirty="0" smtClean="0">
                <a:latin typeface="Tahoma" panose="020B0604030504040204" pitchFamily="34" charset="0"/>
                <a:ea typeface="Tahoma" panose="020B0604030504040204" pitchFamily="34" charset="0"/>
                <a:cs typeface="Tahoma" panose="020B0604030504040204" pitchFamily="34" charset="0"/>
              </a:rPr>
              <a:t>hold</a:t>
            </a:r>
          </a:p>
          <a:p>
            <a:pPr marL="342900" indent="-34290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name is unique identifier.</a:t>
            </a:r>
            <a:r>
              <a:rPr lang="en-US" sz="1600" dirty="0" smtClean="0"/>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8"/>
          <p:cNvSpPr txBox="1">
            <a:spLocks/>
          </p:cNvSpPr>
          <p:nvPr/>
        </p:nvSpPr>
        <p:spPr>
          <a:xfrm>
            <a:off x="5257800" y="1323999"/>
            <a:ext cx="4253141" cy="37338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latin typeface="Tahoma" panose="020B0604030504040204" pitchFamily="34" charset="0"/>
                <a:ea typeface="Tahoma" panose="020B0604030504040204" pitchFamily="34" charset="0"/>
                <a:cs typeface="Tahoma" panose="020B0604030504040204" pitchFamily="34" charset="0"/>
              </a:rPr>
              <a:t> int </a:t>
            </a:r>
            <a:r>
              <a:rPr lang="en-US" sz="1600" dirty="0" err="1">
                <a:latin typeface="Tahoma" panose="020B0604030504040204" pitchFamily="34" charset="0"/>
                <a:ea typeface="Tahoma" panose="020B0604030504040204" pitchFamily="34" charset="0"/>
                <a:cs typeface="Tahoma" panose="020B0604030504040204" pitchFamily="34" charset="0"/>
              </a:rPr>
              <a:t>intArray</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latin typeface="Tahoma" panose="020B0604030504040204" pitchFamily="34" charset="0"/>
                <a:ea typeface="Tahoma" panose="020B0604030504040204" pitchFamily="34" charset="0"/>
                <a:cs typeface="Tahoma" panose="020B0604030504040204" pitchFamily="34" charset="0"/>
              </a:rPr>
              <a:t> OR</a:t>
            </a:r>
          </a:p>
          <a:p>
            <a:pPr algn="l">
              <a:lnSpc>
                <a:spcPct val="16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int[] </a:t>
            </a:r>
            <a:r>
              <a:rPr lang="en-US" sz="1600" dirty="0" err="1">
                <a:latin typeface="Tahoma" panose="020B0604030504040204" pitchFamily="34" charset="0"/>
                <a:ea typeface="Tahoma" panose="020B0604030504040204" pitchFamily="34" charset="0"/>
                <a:cs typeface="Tahoma" panose="020B0604030504040204" pitchFamily="34" charset="0"/>
              </a:rPr>
              <a:t>intArray</a:t>
            </a:r>
            <a:r>
              <a:rPr lang="en-US" sz="1600" dirty="0">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4435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Instantiation of Array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When an array is declared, only a reference of array is created.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To </a:t>
            </a:r>
            <a:r>
              <a:rPr lang="en-US" sz="1600" dirty="0">
                <a:latin typeface="Tahoma" panose="020B0604030504040204" pitchFamily="34" charset="0"/>
                <a:ea typeface="Tahoma" panose="020B0604030504040204" pitchFamily="34" charset="0"/>
                <a:cs typeface="Tahoma" panose="020B0604030504040204" pitchFamily="34" charset="0"/>
              </a:rPr>
              <a:t>actually create or give memory to array, you create an array like this</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latin typeface="Tahoma" panose="020B0604030504040204" pitchFamily="34" charset="0"/>
                <a:ea typeface="Tahoma" panose="020B0604030504040204" pitchFamily="34" charset="0"/>
                <a:cs typeface="Tahoma" panose="020B0604030504040204" pitchFamily="34" charset="0"/>
              </a:rPr>
              <a:t>     The </a:t>
            </a:r>
            <a:r>
              <a:rPr lang="en-US" sz="1600" dirty="0">
                <a:latin typeface="Tahoma" panose="020B0604030504040204" pitchFamily="34" charset="0"/>
                <a:ea typeface="Tahoma" panose="020B0604030504040204" pitchFamily="34" charset="0"/>
                <a:cs typeface="Tahoma" panose="020B0604030504040204" pitchFamily="34" charset="0"/>
              </a:rPr>
              <a:t>general form of </a:t>
            </a:r>
            <a:r>
              <a:rPr lang="en-US" sz="1600" i="1" dirty="0">
                <a:latin typeface="Tahoma" panose="020B0604030504040204" pitchFamily="34" charset="0"/>
                <a:ea typeface="Tahoma" panose="020B0604030504040204" pitchFamily="34" charset="0"/>
                <a:cs typeface="Tahoma" panose="020B0604030504040204" pitchFamily="34" charset="0"/>
              </a:rPr>
              <a:t>new</a:t>
            </a:r>
            <a:r>
              <a:rPr lang="en-US" sz="1600" dirty="0">
                <a:latin typeface="Tahoma" panose="020B0604030504040204" pitchFamily="34" charset="0"/>
                <a:ea typeface="Tahoma" panose="020B0604030504040204" pitchFamily="34" charset="0"/>
                <a:cs typeface="Tahoma" panose="020B0604030504040204" pitchFamily="34" charset="0"/>
              </a:rPr>
              <a:t> as it applies to one-dimensional arrays appears as follows</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t>	 int </a:t>
            </a:r>
            <a:r>
              <a:rPr lang="en-US" sz="1600" dirty="0" err="1"/>
              <a:t>intArray</a:t>
            </a:r>
            <a:r>
              <a:rPr lang="en-US" sz="1600" dirty="0"/>
              <a:t>[]; </a:t>
            </a:r>
            <a:r>
              <a:rPr lang="en-US" sz="1600" dirty="0" smtClean="0"/>
              <a:t>//</a:t>
            </a:r>
            <a:r>
              <a:rPr lang="en-US" sz="1600" dirty="0"/>
              <a:t>declaring </a:t>
            </a:r>
            <a:r>
              <a:rPr lang="en-US" sz="1600" dirty="0" smtClean="0"/>
              <a:t>array</a:t>
            </a:r>
          </a:p>
          <a:p>
            <a:pPr algn="l">
              <a:lnSpc>
                <a:spcPct val="160000"/>
              </a:lnSpc>
            </a:pPr>
            <a:r>
              <a:rPr lang="en-US" sz="1600" dirty="0"/>
              <a:t>	</a:t>
            </a:r>
            <a:r>
              <a:rPr lang="en-US" sz="1600" dirty="0" smtClean="0"/>
              <a:t> </a:t>
            </a:r>
            <a:r>
              <a:rPr lang="en-US" sz="1600" dirty="0" err="1"/>
              <a:t>intArray</a:t>
            </a:r>
            <a:r>
              <a:rPr lang="en-US" sz="1600" dirty="0"/>
              <a:t> = new </a:t>
            </a:r>
            <a:r>
              <a:rPr lang="en-US" sz="1600" dirty="0" err="1"/>
              <a:t>int</a:t>
            </a:r>
            <a:r>
              <a:rPr lang="en-US" sz="1600" dirty="0"/>
              <a:t>[20]; // allocating memory to </a:t>
            </a:r>
            <a:r>
              <a:rPr lang="en-US" sz="1600" dirty="0" smtClean="0"/>
              <a:t>array</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OR</a:t>
            </a:r>
          </a:p>
          <a:p>
            <a:pPr algn="l">
              <a:lnSpc>
                <a:spcPct val="160000"/>
              </a:lnSpc>
            </a:pPr>
            <a:r>
              <a:rPr lang="en-US" sz="1600" dirty="0" smtClean="0"/>
              <a:t>	 int</a:t>
            </a:r>
            <a:r>
              <a:rPr lang="en-US" sz="1600" dirty="0"/>
              <a:t>[] </a:t>
            </a:r>
            <a:r>
              <a:rPr lang="en-US" sz="1600" dirty="0" err="1"/>
              <a:t>intArray</a:t>
            </a:r>
            <a:r>
              <a:rPr lang="en-US" sz="1600" dirty="0"/>
              <a:t> = new int[20];  </a:t>
            </a:r>
            <a:r>
              <a:rPr lang="en-US" sz="1600" dirty="0" smtClean="0"/>
              <a:t> // </a:t>
            </a:r>
            <a:r>
              <a:rPr lang="en-US" sz="1600" dirty="0"/>
              <a:t>combining both statements in one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3639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 Literal</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In a situation, where the size of the array and variables of array are already known, array literals can be used</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int</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intArray</a:t>
            </a:r>
            <a:r>
              <a:rPr lang="en-US" sz="1600" dirty="0">
                <a:latin typeface="Tahoma" panose="020B0604030504040204" pitchFamily="34" charset="0"/>
                <a:ea typeface="Tahoma" panose="020B0604030504040204" pitchFamily="34" charset="0"/>
                <a:cs typeface="Tahoma" panose="020B0604030504040204" pitchFamily="34" charset="0"/>
              </a:rPr>
              <a:t> = new int</a:t>
            </a:r>
            <a:r>
              <a:rPr lang="en-US" sz="1600" dirty="0" smtClean="0">
                <a:latin typeface="Tahoma" panose="020B0604030504040204" pitchFamily="34" charset="0"/>
                <a:ea typeface="Tahoma" panose="020B0604030504040204" pitchFamily="34" charset="0"/>
                <a:cs typeface="Tahoma" panose="020B0604030504040204" pitchFamily="34" charset="0"/>
              </a:rPr>
              <a:t>[] { </a:t>
            </a:r>
            <a:r>
              <a:rPr lang="en-US" sz="1600" dirty="0">
                <a:latin typeface="Tahoma" panose="020B0604030504040204" pitchFamily="34" charset="0"/>
                <a:ea typeface="Tahoma" panose="020B0604030504040204" pitchFamily="34" charset="0"/>
                <a:cs typeface="Tahoma" panose="020B0604030504040204" pitchFamily="34" charset="0"/>
              </a:rPr>
              <a:t>1,2,3,4,5,6,7,8,9,10 }; </a:t>
            </a:r>
            <a:r>
              <a:rPr lang="en-US" sz="1600" dirty="0" smtClean="0">
                <a:latin typeface="Tahoma" panose="020B0604030504040204" pitchFamily="34" charset="0"/>
                <a:ea typeface="Tahoma" panose="020B0604030504040204" pitchFamily="34" charset="0"/>
                <a:cs typeface="Tahoma" panose="020B0604030504040204" pitchFamily="34" charset="0"/>
              </a:rPr>
              <a:t> // </a:t>
            </a:r>
            <a:r>
              <a:rPr lang="en-US" sz="1600" dirty="0">
                <a:latin typeface="Tahoma" panose="020B0604030504040204" pitchFamily="34" charset="0"/>
                <a:ea typeface="Tahoma" panose="020B0604030504040204" pitchFamily="34" charset="0"/>
                <a:cs typeface="Tahoma" panose="020B0604030504040204" pitchFamily="34" charset="0"/>
              </a:rPr>
              <a:t>Declaring array </a:t>
            </a:r>
            <a:r>
              <a:rPr lang="en-US" sz="1600" dirty="0" smtClean="0">
                <a:latin typeface="Tahoma" panose="020B0604030504040204" pitchFamily="34" charset="0"/>
                <a:ea typeface="Tahoma" panose="020B0604030504040204" pitchFamily="34" charset="0"/>
                <a:cs typeface="Tahoma" panose="020B0604030504040204" pitchFamily="34" charset="0"/>
              </a:rPr>
              <a:t>literal</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OR</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int[] </a:t>
            </a:r>
            <a:r>
              <a:rPr lang="en-US" sz="1600" dirty="0" err="1">
                <a:latin typeface="Tahoma" panose="020B0604030504040204" pitchFamily="34" charset="0"/>
                <a:ea typeface="Tahoma" panose="020B0604030504040204" pitchFamily="34" charset="0"/>
                <a:cs typeface="Tahoma" panose="020B0604030504040204" pitchFamily="34" charset="0"/>
              </a:rPr>
              <a:t>intArray</a:t>
            </a:r>
            <a:r>
              <a:rPr lang="en-US" sz="1600" dirty="0">
                <a:latin typeface="Tahoma" panose="020B0604030504040204" pitchFamily="34" charset="0"/>
                <a:ea typeface="Tahoma" panose="020B0604030504040204" pitchFamily="34" charset="0"/>
                <a:cs typeface="Tahoma" panose="020B0604030504040204" pitchFamily="34" charset="0"/>
              </a:rPr>
              <a:t> =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1,2,3,4,5,6,7,8,9,10 </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fontAlgn="base">
              <a:lnSpc>
                <a:spcPct val="20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length of this array determines the length of the created array.</a:t>
            </a:r>
          </a:p>
          <a:p>
            <a:pPr marL="285750" indent="-285750" algn="l" fontAlgn="base">
              <a:lnSpc>
                <a:spcPct val="20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There is no need to write the new int[] part in the latest versions of Java</a:t>
            </a:r>
          </a:p>
          <a:p>
            <a:pPr marL="285750" indent="-285750" algn="l">
              <a:lnSpc>
                <a:spcPct val="20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3639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One Dimensional Arrays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fontAlgn="base"/>
            <a:r>
              <a:rPr lang="en-US" sz="1700" dirty="0">
                <a:latin typeface="Tahoma" panose="020B0604030504040204" pitchFamily="34" charset="0"/>
                <a:ea typeface="Tahoma" panose="020B0604030504040204" pitchFamily="34" charset="0"/>
                <a:cs typeface="Tahoma" panose="020B0604030504040204" pitchFamily="34" charset="0"/>
              </a:rPr>
              <a:t>         int[] </a:t>
            </a:r>
            <a:r>
              <a:rPr lang="en-US" sz="1700" dirty="0" err="1">
                <a:latin typeface="Tahoma" panose="020B0604030504040204" pitchFamily="34" charset="0"/>
                <a:ea typeface="Tahoma" panose="020B0604030504040204" pitchFamily="34" charset="0"/>
                <a:cs typeface="Tahoma" panose="020B0604030504040204" pitchFamily="34" charset="0"/>
              </a:rPr>
              <a:t>arr</a:t>
            </a:r>
            <a:r>
              <a:rPr lang="en-US" sz="17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700" dirty="0">
                <a:latin typeface="Tahoma" panose="020B0604030504040204" pitchFamily="34" charset="0"/>
                <a:ea typeface="Tahoma" panose="020B0604030504040204" pitchFamily="34" charset="0"/>
                <a:cs typeface="Tahoma" panose="020B0604030504040204" pitchFamily="34" charset="0"/>
              </a:rPr>
              <a:t>           </a:t>
            </a:r>
            <a:endParaRPr lang="en-US" sz="1700" dirty="0" smtClean="0">
              <a:latin typeface="Tahoma" panose="020B0604030504040204" pitchFamily="34" charset="0"/>
              <a:ea typeface="Tahoma" panose="020B0604030504040204" pitchFamily="34" charset="0"/>
              <a:cs typeface="Tahoma" panose="020B0604030504040204" pitchFamily="34" charset="0"/>
            </a:endParaRPr>
          </a:p>
          <a:p>
            <a:pPr algn="l" fontAlgn="base"/>
            <a:r>
              <a:rPr lang="en-US" sz="1700" dirty="0" smtClean="0">
                <a:latin typeface="Tahoma" panose="020B0604030504040204" pitchFamily="34" charset="0"/>
                <a:ea typeface="Tahoma" panose="020B0604030504040204" pitchFamily="34" charset="0"/>
                <a:cs typeface="Tahoma" panose="020B0604030504040204" pitchFamily="34" charset="0"/>
              </a:rPr>
              <a:t>         </a:t>
            </a:r>
            <a:r>
              <a:rPr lang="en-US" sz="1700" dirty="0" err="1" smtClean="0">
                <a:latin typeface="Tahoma" panose="020B0604030504040204" pitchFamily="34" charset="0"/>
                <a:ea typeface="Tahoma" panose="020B0604030504040204" pitchFamily="34" charset="0"/>
                <a:cs typeface="Tahoma" panose="020B0604030504040204" pitchFamily="34" charset="0"/>
              </a:rPr>
              <a:t>arr</a:t>
            </a:r>
            <a:r>
              <a:rPr lang="en-US" sz="1700" dirty="0" smtClean="0">
                <a:latin typeface="Tahoma" panose="020B0604030504040204" pitchFamily="34" charset="0"/>
                <a:ea typeface="Tahoma" panose="020B0604030504040204" pitchFamily="34" charset="0"/>
                <a:cs typeface="Tahoma" panose="020B0604030504040204" pitchFamily="34" charset="0"/>
              </a:rPr>
              <a:t> </a:t>
            </a:r>
            <a:r>
              <a:rPr lang="en-US" sz="1700" dirty="0">
                <a:latin typeface="Tahoma" panose="020B0604030504040204" pitchFamily="34" charset="0"/>
                <a:ea typeface="Tahoma" panose="020B0604030504040204" pitchFamily="34" charset="0"/>
                <a:cs typeface="Tahoma" panose="020B0604030504040204" pitchFamily="34" charset="0"/>
              </a:rPr>
              <a:t>= new </a:t>
            </a:r>
            <a:r>
              <a:rPr lang="en-US" sz="1700" dirty="0" err="1">
                <a:latin typeface="Tahoma" panose="020B0604030504040204" pitchFamily="34" charset="0"/>
                <a:ea typeface="Tahoma" panose="020B0604030504040204" pitchFamily="34" charset="0"/>
                <a:cs typeface="Tahoma" panose="020B0604030504040204" pitchFamily="34" charset="0"/>
              </a:rPr>
              <a:t>int</a:t>
            </a:r>
            <a:r>
              <a:rPr lang="en-US" sz="1700" dirty="0">
                <a:latin typeface="Tahoma" panose="020B0604030504040204" pitchFamily="34" charset="0"/>
                <a:ea typeface="Tahoma" panose="020B0604030504040204" pitchFamily="34" charset="0"/>
                <a:cs typeface="Tahoma" panose="020B0604030504040204" pitchFamily="34" charset="0"/>
              </a:rPr>
              <a:t>[5]; </a:t>
            </a:r>
          </a:p>
          <a:p>
            <a:pPr algn="l" fontAlgn="base"/>
            <a:r>
              <a:rPr lang="en-US" sz="17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700" dirty="0" smtClean="0">
                <a:latin typeface="Tahoma" panose="020B0604030504040204" pitchFamily="34" charset="0"/>
                <a:ea typeface="Tahoma" panose="020B0604030504040204" pitchFamily="34" charset="0"/>
                <a:cs typeface="Tahoma" panose="020B0604030504040204" pitchFamily="34" charset="0"/>
              </a:rPr>
              <a:t>         </a:t>
            </a:r>
            <a:r>
              <a:rPr lang="en-US" sz="1700" dirty="0" err="1" smtClean="0">
                <a:latin typeface="Tahoma" panose="020B0604030504040204" pitchFamily="34" charset="0"/>
                <a:ea typeface="Tahoma" panose="020B0604030504040204" pitchFamily="34" charset="0"/>
                <a:cs typeface="Tahoma" panose="020B0604030504040204" pitchFamily="34" charset="0"/>
              </a:rPr>
              <a:t>arr</a:t>
            </a:r>
            <a:r>
              <a:rPr lang="en-US" sz="1700" dirty="0" smtClean="0">
                <a:latin typeface="Tahoma" panose="020B0604030504040204" pitchFamily="34" charset="0"/>
                <a:ea typeface="Tahoma" panose="020B0604030504040204" pitchFamily="34" charset="0"/>
                <a:cs typeface="Tahoma" panose="020B0604030504040204" pitchFamily="34" charset="0"/>
              </a:rPr>
              <a:t>[0] = 10; </a:t>
            </a:r>
            <a:r>
              <a:rPr lang="en-US" sz="1700" dirty="0">
                <a:latin typeface="Tahoma" panose="020B0604030504040204" pitchFamily="34" charset="0"/>
                <a:ea typeface="Tahoma" panose="020B0604030504040204" pitchFamily="34" charset="0"/>
                <a:cs typeface="Tahoma" panose="020B0604030504040204" pitchFamily="34" charset="0"/>
              </a:rPr>
              <a:t>  </a:t>
            </a:r>
          </a:p>
          <a:p>
            <a:pPr algn="l" fontAlgn="base"/>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smtClean="0">
                <a:latin typeface="Tahoma" panose="020B0604030504040204" pitchFamily="34" charset="0"/>
                <a:ea typeface="Tahoma" panose="020B0604030504040204" pitchFamily="34" charset="0"/>
                <a:cs typeface="Tahoma" panose="020B0604030504040204" pitchFamily="34" charset="0"/>
              </a:rPr>
              <a:t>arr</a:t>
            </a:r>
            <a:r>
              <a:rPr lang="en-US" sz="1700" dirty="0" smtClean="0">
                <a:latin typeface="Tahoma" panose="020B0604030504040204" pitchFamily="34" charset="0"/>
                <a:ea typeface="Tahoma" panose="020B0604030504040204" pitchFamily="34" charset="0"/>
                <a:cs typeface="Tahoma" panose="020B0604030504040204" pitchFamily="34" charset="0"/>
              </a:rPr>
              <a:t>[1</a:t>
            </a:r>
            <a:r>
              <a:rPr lang="en-US" sz="1700" dirty="0">
                <a:latin typeface="Tahoma" panose="020B0604030504040204" pitchFamily="34" charset="0"/>
                <a:ea typeface="Tahoma" panose="020B0604030504040204" pitchFamily="34" charset="0"/>
                <a:cs typeface="Tahoma" panose="020B0604030504040204" pitchFamily="34" charset="0"/>
              </a:rPr>
              <a:t>] = 20; </a:t>
            </a:r>
          </a:p>
          <a:p>
            <a:pPr algn="l" fontAlgn="base"/>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arr</a:t>
            </a:r>
            <a:r>
              <a:rPr lang="en-US" sz="1700" dirty="0">
                <a:latin typeface="Tahoma" panose="020B0604030504040204" pitchFamily="34" charset="0"/>
                <a:ea typeface="Tahoma" panose="020B0604030504040204" pitchFamily="34" charset="0"/>
                <a:cs typeface="Tahoma" panose="020B0604030504040204" pitchFamily="34" charset="0"/>
              </a:rPr>
              <a:t>[2] = 30; </a:t>
            </a:r>
          </a:p>
          <a:p>
            <a:pPr algn="l" fontAlgn="base"/>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smtClean="0">
                <a:latin typeface="Tahoma" panose="020B0604030504040204" pitchFamily="34" charset="0"/>
                <a:ea typeface="Tahoma" panose="020B0604030504040204" pitchFamily="34" charset="0"/>
                <a:cs typeface="Tahoma" panose="020B0604030504040204" pitchFamily="34" charset="0"/>
              </a:rPr>
              <a:t>   </a:t>
            </a:r>
            <a:r>
              <a:rPr lang="en-US" sz="1700" dirty="0" err="1" smtClean="0">
                <a:latin typeface="Tahoma" panose="020B0604030504040204" pitchFamily="34" charset="0"/>
                <a:ea typeface="Tahoma" panose="020B0604030504040204" pitchFamily="34" charset="0"/>
                <a:cs typeface="Tahoma" panose="020B0604030504040204" pitchFamily="34" charset="0"/>
              </a:rPr>
              <a:t>arr</a:t>
            </a:r>
            <a:r>
              <a:rPr lang="en-US" sz="1700" dirty="0" smtClean="0">
                <a:latin typeface="Tahoma" panose="020B0604030504040204" pitchFamily="34" charset="0"/>
                <a:ea typeface="Tahoma" panose="020B0604030504040204" pitchFamily="34" charset="0"/>
                <a:cs typeface="Tahoma" panose="020B0604030504040204" pitchFamily="34" charset="0"/>
              </a:rPr>
              <a:t>[3</a:t>
            </a:r>
            <a:r>
              <a:rPr lang="en-US" sz="1700" dirty="0">
                <a:latin typeface="Tahoma" panose="020B0604030504040204" pitchFamily="34" charset="0"/>
                <a:ea typeface="Tahoma" panose="020B0604030504040204" pitchFamily="34" charset="0"/>
                <a:cs typeface="Tahoma" panose="020B0604030504040204" pitchFamily="34" charset="0"/>
              </a:rPr>
              <a:t>] = 40; </a:t>
            </a:r>
          </a:p>
          <a:p>
            <a:pPr algn="l" fontAlgn="base"/>
            <a:r>
              <a:rPr lang="en-US" sz="1700" dirty="0" smtClean="0">
                <a:latin typeface="Tahoma" panose="020B0604030504040204" pitchFamily="34" charset="0"/>
                <a:ea typeface="Tahoma" panose="020B0604030504040204" pitchFamily="34" charset="0"/>
                <a:cs typeface="Tahoma" panose="020B0604030504040204" pitchFamily="34" charset="0"/>
              </a:rPr>
              <a:t>   </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arr</a:t>
            </a:r>
            <a:r>
              <a:rPr lang="en-US" sz="1700" dirty="0">
                <a:latin typeface="Tahoma" panose="020B0604030504040204" pitchFamily="34" charset="0"/>
                <a:ea typeface="Tahoma" panose="020B0604030504040204" pitchFamily="34" charset="0"/>
                <a:cs typeface="Tahoma" panose="020B0604030504040204" pitchFamily="34" charset="0"/>
              </a:rPr>
              <a:t>[4] = 50; </a:t>
            </a:r>
          </a:p>
          <a:p>
            <a:pPr algn="l"/>
            <a:endParaRPr lang="en-US" sz="1600" dirty="0"/>
          </a:p>
        </p:txBody>
      </p:sp>
      <p:pic>
        <p:nvPicPr>
          <p:cNvPr id="5122" name="Picture 2" descr="Blank Diagram - Page 1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610519"/>
            <a:ext cx="5029200" cy="274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639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Multi-Dimensional Arrays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latin typeface="Tahoma" panose="020B0604030504040204" pitchFamily="34" charset="0"/>
                <a:ea typeface="Tahoma" panose="020B0604030504040204" pitchFamily="34" charset="0"/>
                <a:cs typeface="Tahoma" panose="020B0604030504040204" pitchFamily="34" charset="0"/>
              </a:rPr>
              <a:t>		int </a:t>
            </a:r>
            <a:r>
              <a:rPr lang="en-US" sz="1600" dirty="0" err="1">
                <a:latin typeface="Tahoma" panose="020B0604030504040204" pitchFamily="34" charset="0"/>
                <a:ea typeface="Tahoma" panose="020B0604030504040204" pitchFamily="34" charset="0"/>
                <a:cs typeface="Tahoma" panose="020B0604030504040204" pitchFamily="34" charset="0"/>
              </a:rPr>
              <a:t>arr</a:t>
            </a:r>
            <a:r>
              <a:rPr lang="en-US" sz="1600" dirty="0">
                <a:latin typeface="Tahoma" panose="020B0604030504040204" pitchFamily="34" charset="0"/>
                <a:ea typeface="Tahoma" panose="020B0604030504040204" pitchFamily="34" charset="0"/>
                <a:cs typeface="Tahoma" panose="020B0604030504040204" pitchFamily="34" charset="0"/>
              </a:rPr>
              <a:t>[][] = {  {2,7,9},{3,6,1},{7,4,2} </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latin typeface="Tahoma" panose="020B0604030504040204" pitchFamily="34" charset="0"/>
                <a:ea typeface="Tahoma" panose="020B0604030504040204" pitchFamily="34" charset="0"/>
                <a:cs typeface="Tahoma" panose="020B0604030504040204" pitchFamily="34" charset="0"/>
              </a:rPr>
              <a:t>		int </a:t>
            </a:r>
            <a:r>
              <a:rPr lang="en-US" sz="1600" dirty="0" err="1" smtClean="0">
                <a:latin typeface="Tahoma" panose="020B0604030504040204" pitchFamily="34" charset="0"/>
                <a:ea typeface="Tahoma" panose="020B0604030504040204" pitchFamily="34" charset="0"/>
                <a:cs typeface="Tahoma" panose="020B0604030504040204" pitchFamily="34" charset="0"/>
              </a:rPr>
              <a:t>arr</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new int[3</a:t>
            </a:r>
            <a:r>
              <a:rPr lang="en-US" sz="1600" dirty="0" smtClean="0">
                <a:latin typeface="Tahoma" panose="020B0604030504040204" pitchFamily="34" charset="0"/>
                <a:ea typeface="Tahoma" panose="020B0604030504040204" pitchFamily="34" charset="0"/>
                <a:cs typeface="Tahoma" panose="020B0604030504040204" pitchFamily="34" charset="0"/>
              </a:rPr>
              <a:t>][3];</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4098" name="Picture 2" descr="Blank Diagram - Page 1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20119"/>
            <a:ext cx="7147126"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639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Creating Reference Arrays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sz="1600" dirty="0" smtClean="0">
                <a:latin typeface="Tahoma" panose="020B0604030504040204" pitchFamily="34" charset="0"/>
                <a:ea typeface="Tahoma" panose="020B0604030504040204" pitchFamily="34" charset="0"/>
                <a:cs typeface="Tahoma" panose="020B0604030504040204" pitchFamily="34" charset="0"/>
              </a:rPr>
              <a:t>Example</a:t>
            </a:r>
            <a:r>
              <a:rPr 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sz="1600" dirty="0">
                <a:latin typeface="Tahoma" panose="020B0604030504040204" pitchFamily="34" charset="0"/>
                <a:ea typeface="Tahoma" panose="020B0604030504040204" pitchFamily="34" charset="0"/>
                <a:cs typeface="Tahoma" panose="020B0604030504040204" pitchFamily="34" charset="0"/>
              </a:rPr>
              <a:t>public class MClass{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	public </a:t>
            </a:r>
            <a:r>
              <a:rPr lang="en-US" sz="1600" dirty="0">
                <a:latin typeface="Tahoma" panose="020B0604030504040204" pitchFamily="34" charset="0"/>
                <a:ea typeface="Tahoma" panose="020B0604030504040204" pitchFamily="34" charset="0"/>
                <a:cs typeface="Tahoma" panose="020B0604030504040204" pitchFamily="34" charset="0"/>
              </a:rPr>
              <a:t>MClass(int x , int y){ </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	System.out.println</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dirty="0" err="1">
                <a:latin typeface="Tahoma" panose="020B0604030504040204" pitchFamily="34" charset="0"/>
                <a:ea typeface="Tahoma" panose="020B0604030504040204" pitchFamily="34" charset="0"/>
                <a:cs typeface="Tahoma" panose="020B0604030504040204" pitchFamily="34" charset="0"/>
              </a:rPr>
              <a:t>constr</a:t>
            </a:r>
            <a:r>
              <a:rPr lang="en-US" sz="1600" dirty="0">
                <a:latin typeface="Tahoma" panose="020B0604030504040204" pitchFamily="34" charset="0"/>
                <a:ea typeface="Tahoma" panose="020B0604030504040204" pitchFamily="34" charset="0"/>
                <a:cs typeface="Tahoma" panose="020B0604030504040204" pitchFamily="34" charset="0"/>
              </a:rPr>
              <a:t>" + x + y ); </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	} </a:t>
            </a: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	public </a:t>
            </a:r>
            <a:r>
              <a:rPr lang="en-US" sz="1600" dirty="0">
                <a:latin typeface="Tahoma" panose="020B0604030504040204" pitchFamily="34" charset="0"/>
                <a:ea typeface="Tahoma" panose="020B0604030504040204" pitchFamily="34" charset="0"/>
                <a:cs typeface="Tahoma" panose="020B0604030504040204" pitchFamily="34" charset="0"/>
              </a:rPr>
              <a:t>static void main(String [] a){ </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		MClass</a:t>
            </a:r>
            <a:r>
              <a:rPr lang="en-US" sz="1600" dirty="0">
                <a:latin typeface="Tahoma" panose="020B0604030504040204" pitchFamily="34" charset="0"/>
                <a:ea typeface="Tahoma" panose="020B0604030504040204" pitchFamily="34" charset="0"/>
                <a:cs typeface="Tahoma" panose="020B0604030504040204" pitchFamily="34" charset="0"/>
              </a:rPr>
              <a:t>[] p; </a:t>
            </a: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		p </a:t>
            </a:r>
            <a:r>
              <a:rPr lang="en-US" sz="1600" dirty="0">
                <a:latin typeface="Tahoma" panose="020B0604030504040204" pitchFamily="34" charset="0"/>
                <a:ea typeface="Tahoma" panose="020B0604030504040204" pitchFamily="34" charset="0"/>
                <a:cs typeface="Tahoma" panose="020B0604030504040204" pitchFamily="34" charset="0"/>
              </a:rPr>
              <a:t>= new MClass[10]; </a:t>
            </a:r>
          </a:p>
          <a:p>
            <a:pPr algn="l"/>
            <a:r>
              <a:rPr lang="nn-NO" sz="1600" dirty="0" smtClean="0">
                <a:latin typeface="Tahoma" panose="020B0604030504040204" pitchFamily="34" charset="0"/>
                <a:ea typeface="Tahoma" panose="020B0604030504040204" pitchFamily="34" charset="0"/>
                <a:cs typeface="Tahoma" panose="020B0604030504040204" pitchFamily="34" charset="0"/>
              </a:rPr>
              <a:t>		for </a:t>
            </a:r>
            <a:r>
              <a:rPr lang="nn-NO" sz="1600" dirty="0">
                <a:latin typeface="Tahoma" panose="020B0604030504040204" pitchFamily="34" charset="0"/>
                <a:ea typeface="Tahoma" panose="020B0604030504040204" pitchFamily="34" charset="0"/>
                <a:cs typeface="Tahoma" panose="020B0604030504040204" pitchFamily="34" charset="0"/>
              </a:rPr>
              <a:t>( int i=0; i&lt;10; i++ ) { </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p[</a:t>
            </a:r>
            <a:r>
              <a:rPr lang="en-US" sz="1600" dirty="0" err="1" smtClean="0">
                <a:latin typeface="Tahoma" panose="020B0604030504040204" pitchFamily="34" charset="0"/>
                <a:ea typeface="Tahoma" panose="020B0604030504040204" pitchFamily="34" charset="0"/>
                <a:cs typeface="Tahoma" panose="020B0604030504040204" pitchFamily="34" charset="0"/>
              </a:rPr>
              <a:t>i</a:t>
            </a:r>
            <a:r>
              <a:rPr lang="en-US" sz="1600" dirty="0">
                <a:latin typeface="Tahoma" panose="020B0604030504040204" pitchFamily="34" charset="0"/>
                <a:ea typeface="Tahoma" panose="020B0604030504040204" pitchFamily="34" charset="0"/>
                <a:cs typeface="Tahoma" panose="020B0604030504040204" pitchFamily="34" charset="0"/>
              </a:rPr>
              <a:t>] = new MClass(</a:t>
            </a:r>
            <a:r>
              <a:rPr lang="en-US" sz="1600" dirty="0" err="1">
                <a:latin typeface="Tahoma" panose="020B0604030504040204" pitchFamily="34" charset="0"/>
                <a:ea typeface="Tahoma" panose="020B0604030504040204" pitchFamily="34" charset="0"/>
                <a:cs typeface="Tahoma" panose="020B0604030504040204" pitchFamily="34" charset="0"/>
              </a:rPr>
              <a:t>i</a:t>
            </a:r>
            <a:r>
              <a:rPr lang="en-US" sz="1600" dirty="0">
                <a:latin typeface="Tahoma" panose="020B0604030504040204" pitchFamily="34" charset="0"/>
                <a:ea typeface="Tahoma" panose="020B0604030504040204" pitchFamily="34" charset="0"/>
                <a:cs typeface="Tahoma" panose="020B0604030504040204" pitchFamily="34" charset="0"/>
              </a:rPr>
              <a:t>, i+1); </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		}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	}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4580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96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Creating Reference Arrays (Contid)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056"/>
            <a:ext cx="548640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434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Agenda</a:t>
            </a: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1815230" y="1445713"/>
            <a:ext cx="6947770" cy="35938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p:cNvSpPr txBox="1">
            <a:spLocks/>
          </p:cNvSpPr>
          <p:nvPr/>
        </p:nvSpPr>
        <p:spPr>
          <a:xfrm>
            <a:off x="2112390" y="2372519"/>
            <a:ext cx="1025440"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6" name="Freeform 10"/>
          <p:cNvSpPr>
            <a:spLocks noEditPoints="1"/>
          </p:cNvSpPr>
          <p:nvPr/>
        </p:nvSpPr>
        <p:spPr bwMode="auto">
          <a:xfrm>
            <a:off x="762000" y="696119"/>
            <a:ext cx="359348" cy="359348"/>
          </a:xfrm>
          <a:custGeom>
            <a:avLst/>
            <a:gdLst>
              <a:gd name="T0" fmla="*/ 1635 w 1642"/>
              <a:gd name="T1" fmla="*/ 731 h 1641"/>
              <a:gd name="T2" fmla="*/ 1583 w 1642"/>
              <a:gd name="T3" fmla="*/ 690 h 1641"/>
              <a:gd name="T4" fmla="*/ 1413 w 1642"/>
              <a:gd name="T5" fmla="*/ 578 h 1641"/>
              <a:gd name="T6" fmla="*/ 1459 w 1642"/>
              <a:gd name="T7" fmla="*/ 375 h 1641"/>
              <a:gd name="T8" fmla="*/ 1464 w 1642"/>
              <a:gd name="T9" fmla="*/ 314 h 1641"/>
              <a:gd name="T10" fmla="*/ 1334 w 1642"/>
              <a:gd name="T11" fmla="*/ 183 h 1641"/>
              <a:gd name="T12" fmla="*/ 1272 w 1642"/>
              <a:gd name="T13" fmla="*/ 188 h 1641"/>
              <a:gd name="T14" fmla="*/ 1067 w 1642"/>
              <a:gd name="T15" fmla="*/ 233 h 1641"/>
              <a:gd name="T16" fmla="*/ 957 w 1642"/>
              <a:gd name="T17" fmla="*/ 56 h 1641"/>
              <a:gd name="T18" fmla="*/ 917 w 1642"/>
              <a:gd name="T19" fmla="*/ 8 h 1641"/>
              <a:gd name="T20" fmla="*/ 732 w 1642"/>
              <a:gd name="T21" fmla="*/ 7 h 1641"/>
              <a:gd name="T22" fmla="*/ 692 w 1642"/>
              <a:gd name="T23" fmla="*/ 54 h 1641"/>
              <a:gd name="T24" fmla="*/ 579 w 1642"/>
              <a:gd name="T25" fmla="*/ 229 h 1641"/>
              <a:gd name="T26" fmla="*/ 377 w 1642"/>
              <a:gd name="T27" fmla="*/ 183 h 1641"/>
              <a:gd name="T28" fmla="*/ 315 w 1642"/>
              <a:gd name="T29" fmla="*/ 178 h 1641"/>
              <a:gd name="T30" fmla="*/ 182 w 1642"/>
              <a:gd name="T31" fmla="*/ 309 h 1641"/>
              <a:gd name="T32" fmla="*/ 187 w 1642"/>
              <a:gd name="T33" fmla="*/ 371 h 1641"/>
              <a:gd name="T34" fmla="*/ 233 w 1642"/>
              <a:gd name="T35" fmla="*/ 575 h 1641"/>
              <a:gd name="T36" fmla="*/ 55 w 1642"/>
              <a:gd name="T37" fmla="*/ 686 h 1641"/>
              <a:gd name="T38" fmla="*/ 7 w 1642"/>
              <a:gd name="T39" fmla="*/ 726 h 1641"/>
              <a:gd name="T40" fmla="*/ 7 w 1642"/>
              <a:gd name="T41" fmla="*/ 912 h 1641"/>
              <a:gd name="T42" fmla="*/ 61 w 1642"/>
              <a:gd name="T43" fmla="*/ 953 h 1641"/>
              <a:gd name="T44" fmla="*/ 229 w 1642"/>
              <a:gd name="T45" fmla="*/ 1065 h 1641"/>
              <a:gd name="T46" fmla="*/ 184 w 1642"/>
              <a:gd name="T47" fmla="*/ 1268 h 1641"/>
              <a:gd name="T48" fmla="*/ 179 w 1642"/>
              <a:gd name="T49" fmla="*/ 1329 h 1641"/>
              <a:gd name="T50" fmla="*/ 308 w 1642"/>
              <a:gd name="T51" fmla="*/ 1460 h 1641"/>
              <a:gd name="T52" fmla="*/ 371 w 1642"/>
              <a:gd name="T53" fmla="*/ 1455 h 1641"/>
              <a:gd name="T54" fmla="*/ 575 w 1642"/>
              <a:gd name="T55" fmla="*/ 1410 h 1641"/>
              <a:gd name="T56" fmla="*/ 686 w 1642"/>
              <a:gd name="T57" fmla="*/ 1587 h 1641"/>
              <a:gd name="T58" fmla="*/ 726 w 1642"/>
              <a:gd name="T59" fmla="*/ 1635 h 1641"/>
              <a:gd name="T60" fmla="*/ 820 w 1642"/>
              <a:gd name="T61" fmla="*/ 1641 h 1641"/>
              <a:gd name="T62" fmla="*/ 910 w 1642"/>
              <a:gd name="T63" fmla="*/ 1636 h 1641"/>
              <a:gd name="T64" fmla="*/ 951 w 1642"/>
              <a:gd name="T65" fmla="*/ 1589 h 1641"/>
              <a:gd name="T66" fmla="*/ 1063 w 1642"/>
              <a:gd name="T67" fmla="*/ 1414 h 1641"/>
              <a:gd name="T68" fmla="*/ 1266 w 1642"/>
              <a:gd name="T69" fmla="*/ 1460 h 1641"/>
              <a:gd name="T70" fmla="*/ 1327 w 1642"/>
              <a:gd name="T71" fmla="*/ 1465 h 1641"/>
              <a:gd name="T72" fmla="*/ 1460 w 1642"/>
              <a:gd name="T73" fmla="*/ 1334 h 1641"/>
              <a:gd name="T74" fmla="*/ 1455 w 1642"/>
              <a:gd name="T75" fmla="*/ 1272 h 1641"/>
              <a:gd name="T76" fmla="*/ 1409 w 1642"/>
              <a:gd name="T77" fmla="*/ 1068 h 1641"/>
              <a:gd name="T78" fmla="*/ 1577 w 1642"/>
              <a:gd name="T79" fmla="*/ 957 h 1641"/>
              <a:gd name="T80" fmla="*/ 1587 w 1642"/>
              <a:gd name="T81" fmla="*/ 957 h 1641"/>
              <a:gd name="T82" fmla="*/ 1635 w 1642"/>
              <a:gd name="T83" fmla="*/ 917 h 1641"/>
              <a:gd name="T84" fmla="*/ 1635 w 1642"/>
              <a:gd name="T85" fmla="*/ 731 h 1641"/>
              <a:gd name="T86" fmla="*/ 822 w 1642"/>
              <a:gd name="T87" fmla="*/ 1096 h 1641"/>
              <a:gd name="T88" fmla="*/ 549 w 1642"/>
              <a:gd name="T89" fmla="*/ 823 h 1641"/>
              <a:gd name="T90" fmla="*/ 822 w 1642"/>
              <a:gd name="T91" fmla="*/ 550 h 1641"/>
              <a:gd name="T92" fmla="*/ 1096 w 1642"/>
              <a:gd name="T93" fmla="*/ 823 h 1641"/>
              <a:gd name="T94" fmla="*/ 822 w 1642"/>
              <a:gd name="T95" fmla="*/ 1096 h 1641"/>
              <a:gd name="T96" fmla="*/ 822 w 1642"/>
              <a:gd name="T97" fmla="*/ 1096 h 1641"/>
              <a:gd name="T98" fmla="*/ 822 w 1642"/>
              <a:gd name="T99" fmla="*/ 109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42" h="1641">
                <a:moveTo>
                  <a:pt x="1635" y="731"/>
                </a:moveTo>
                <a:cubicBezTo>
                  <a:pt x="1633" y="707"/>
                  <a:pt x="1606" y="690"/>
                  <a:pt x="1583" y="690"/>
                </a:cubicBezTo>
                <a:cubicBezTo>
                  <a:pt x="1508" y="690"/>
                  <a:pt x="1441" y="646"/>
                  <a:pt x="1413" y="578"/>
                </a:cubicBezTo>
                <a:cubicBezTo>
                  <a:pt x="1384" y="508"/>
                  <a:pt x="1403" y="427"/>
                  <a:pt x="1459" y="375"/>
                </a:cubicBezTo>
                <a:cubicBezTo>
                  <a:pt x="1476" y="359"/>
                  <a:pt x="1479" y="332"/>
                  <a:pt x="1464" y="314"/>
                </a:cubicBezTo>
                <a:cubicBezTo>
                  <a:pt x="1425" y="265"/>
                  <a:pt x="1382" y="221"/>
                  <a:pt x="1334" y="183"/>
                </a:cubicBezTo>
                <a:cubicBezTo>
                  <a:pt x="1315" y="168"/>
                  <a:pt x="1288" y="170"/>
                  <a:pt x="1272" y="188"/>
                </a:cubicBezTo>
                <a:cubicBezTo>
                  <a:pt x="1223" y="242"/>
                  <a:pt x="1135" y="262"/>
                  <a:pt x="1067" y="233"/>
                </a:cubicBezTo>
                <a:cubicBezTo>
                  <a:pt x="997" y="204"/>
                  <a:pt x="952" y="132"/>
                  <a:pt x="957" y="56"/>
                </a:cubicBezTo>
                <a:cubicBezTo>
                  <a:pt x="958" y="31"/>
                  <a:pt x="941" y="11"/>
                  <a:pt x="917" y="8"/>
                </a:cubicBezTo>
                <a:cubicBezTo>
                  <a:pt x="855" y="1"/>
                  <a:pt x="794" y="0"/>
                  <a:pt x="732" y="7"/>
                </a:cubicBezTo>
                <a:cubicBezTo>
                  <a:pt x="708" y="10"/>
                  <a:pt x="691" y="30"/>
                  <a:pt x="692" y="54"/>
                </a:cubicBezTo>
                <a:cubicBezTo>
                  <a:pt x="694" y="130"/>
                  <a:pt x="649" y="200"/>
                  <a:pt x="579" y="229"/>
                </a:cubicBezTo>
                <a:cubicBezTo>
                  <a:pt x="513" y="256"/>
                  <a:pt x="425" y="236"/>
                  <a:pt x="377" y="183"/>
                </a:cubicBezTo>
                <a:cubicBezTo>
                  <a:pt x="361" y="165"/>
                  <a:pt x="334" y="163"/>
                  <a:pt x="315" y="178"/>
                </a:cubicBezTo>
                <a:cubicBezTo>
                  <a:pt x="266" y="216"/>
                  <a:pt x="221" y="260"/>
                  <a:pt x="182" y="309"/>
                </a:cubicBezTo>
                <a:cubicBezTo>
                  <a:pt x="167" y="327"/>
                  <a:pt x="169" y="355"/>
                  <a:pt x="187" y="371"/>
                </a:cubicBezTo>
                <a:cubicBezTo>
                  <a:pt x="244" y="422"/>
                  <a:pt x="263" y="505"/>
                  <a:pt x="233" y="575"/>
                </a:cubicBezTo>
                <a:cubicBezTo>
                  <a:pt x="205" y="643"/>
                  <a:pt x="135" y="686"/>
                  <a:pt x="55" y="686"/>
                </a:cubicBezTo>
                <a:cubicBezTo>
                  <a:pt x="29" y="685"/>
                  <a:pt x="10" y="703"/>
                  <a:pt x="7" y="726"/>
                </a:cubicBezTo>
                <a:cubicBezTo>
                  <a:pt x="0" y="788"/>
                  <a:pt x="0" y="850"/>
                  <a:pt x="7" y="912"/>
                </a:cubicBezTo>
                <a:cubicBezTo>
                  <a:pt x="10" y="936"/>
                  <a:pt x="37" y="953"/>
                  <a:pt x="61" y="953"/>
                </a:cubicBezTo>
                <a:cubicBezTo>
                  <a:pt x="132" y="951"/>
                  <a:pt x="201" y="995"/>
                  <a:pt x="229" y="1065"/>
                </a:cubicBezTo>
                <a:cubicBezTo>
                  <a:pt x="258" y="1135"/>
                  <a:pt x="240" y="1216"/>
                  <a:pt x="184" y="1268"/>
                </a:cubicBezTo>
                <a:cubicBezTo>
                  <a:pt x="166" y="1284"/>
                  <a:pt x="164" y="1311"/>
                  <a:pt x="179" y="1329"/>
                </a:cubicBezTo>
                <a:cubicBezTo>
                  <a:pt x="217" y="1378"/>
                  <a:pt x="260" y="1422"/>
                  <a:pt x="308" y="1460"/>
                </a:cubicBezTo>
                <a:cubicBezTo>
                  <a:pt x="327" y="1476"/>
                  <a:pt x="354" y="1473"/>
                  <a:pt x="371" y="1455"/>
                </a:cubicBezTo>
                <a:cubicBezTo>
                  <a:pt x="420" y="1401"/>
                  <a:pt x="507" y="1381"/>
                  <a:pt x="575" y="1410"/>
                </a:cubicBezTo>
                <a:cubicBezTo>
                  <a:pt x="646" y="1439"/>
                  <a:pt x="690" y="1511"/>
                  <a:pt x="686" y="1587"/>
                </a:cubicBezTo>
                <a:cubicBezTo>
                  <a:pt x="684" y="1611"/>
                  <a:pt x="702" y="1632"/>
                  <a:pt x="726" y="1635"/>
                </a:cubicBezTo>
                <a:cubicBezTo>
                  <a:pt x="757" y="1639"/>
                  <a:pt x="789" y="1641"/>
                  <a:pt x="820" y="1641"/>
                </a:cubicBezTo>
                <a:cubicBezTo>
                  <a:pt x="850" y="1641"/>
                  <a:pt x="880" y="1639"/>
                  <a:pt x="910" y="1636"/>
                </a:cubicBezTo>
                <a:cubicBezTo>
                  <a:pt x="934" y="1633"/>
                  <a:pt x="951" y="1613"/>
                  <a:pt x="951" y="1589"/>
                </a:cubicBezTo>
                <a:cubicBezTo>
                  <a:pt x="948" y="1513"/>
                  <a:pt x="993" y="1443"/>
                  <a:pt x="1063" y="1414"/>
                </a:cubicBezTo>
                <a:cubicBezTo>
                  <a:pt x="1130" y="1387"/>
                  <a:pt x="1217" y="1407"/>
                  <a:pt x="1266" y="1460"/>
                </a:cubicBezTo>
                <a:cubicBezTo>
                  <a:pt x="1282" y="1478"/>
                  <a:pt x="1309" y="1480"/>
                  <a:pt x="1327" y="1465"/>
                </a:cubicBezTo>
                <a:cubicBezTo>
                  <a:pt x="1376" y="1427"/>
                  <a:pt x="1421" y="1383"/>
                  <a:pt x="1460" y="1334"/>
                </a:cubicBezTo>
                <a:cubicBezTo>
                  <a:pt x="1475" y="1316"/>
                  <a:pt x="1473" y="1288"/>
                  <a:pt x="1455" y="1272"/>
                </a:cubicBezTo>
                <a:cubicBezTo>
                  <a:pt x="1398" y="1220"/>
                  <a:pt x="1380" y="1138"/>
                  <a:pt x="1409" y="1068"/>
                </a:cubicBezTo>
                <a:cubicBezTo>
                  <a:pt x="1437" y="1001"/>
                  <a:pt x="1504" y="957"/>
                  <a:pt x="1577" y="957"/>
                </a:cubicBezTo>
                <a:cubicBezTo>
                  <a:pt x="1587" y="957"/>
                  <a:pt x="1587" y="957"/>
                  <a:pt x="1587" y="957"/>
                </a:cubicBezTo>
                <a:cubicBezTo>
                  <a:pt x="1610" y="959"/>
                  <a:pt x="1632" y="941"/>
                  <a:pt x="1635" y="917"/>
                </a:cubicBezTo>
                <a:cubicBezTo>
                  <a:pt x="1642" y="855"/>
                  <a:pt x="1642" y="793"/>
                  <a:pt x="1635" y="731"/>
                </a:cubicBezTo>
                <a:close/>
                <a:moveTo>
                  <a:pt x="822" y="1096"/>
                </a:moveTo>
                <a:cubicBezTo>
                  <a:pt x="672" y="1096"/>
                  <a:pt x="549" y="974"/>
                  <a:pt x="549" y="823"/>
                </a:cubicBezTo>
                <a:cubicBezTo>
                  <a:pt x="549" y="673"/>
                  <a:pt x="672" y="550"/>
                  <a:pt x="822" y="550"/>
                </a:cubicBezTo>
                <a:cubicBezTo>
                  <a:pt x="973" y="550"/>
                  <a:pt x="1096" y="673"/>
                  <a:pt x="1096" y="823"/>
                </a:cubicBezTo>
                <a:cubicBezTo>
                  <a:pt x="1096" y="974"/>
                  <a:pt x="973" y="1096"/>
                  <a:pt x="822" y="1096"/>
                </a:cubicBezTo>
                <a:close/>
                <a:moveTo>
                  <a:pt x="822" y="1096"/>
                </a:moveTo>
                <a:cubicBezTo>
                  <a:pt x="822" y="1096"/>
                  <a:pt x="822" y="1096"/>
                  <a:pt x="822" y="1096"/>
                </a:cubicBezTo>
              </a:path>
            </a:pathLst>
          </a:custGeom>
          <a:solidFill>
            <a:srgbClr val="00B8F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smtClean="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44" name="Content Placeholder 2"/>
          <p:cNvSpPr txBox="1">
            <a:spLocks/>
          </p:cNvSpPr>
          <p:nvPr/>
        </p:nvSpPr>
        <p:spPr>
          <a:xfrm>
            <a:off x="2155816" y="1839118"/>
            <a:ext cx="5768984" cy="2957895"/>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lnSpc>
                <a:spcPct val="15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Variables in Java</a:t>
            </a:r>
          </a:p>
          <a:p>
            <a:pPr>
              <a:lnSpc>
                <a:spcPct val="15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‘static’ keyword</a:t>
            </a:r>
          </a:p>
          <a:p>
            <a:pPr>
              <a:lnSpc>
                <a:spcPct val="15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Memory layout</a:t>
            </a:r>
          </a:p>
          <a:p>
            <a:pPr>
              <a:lnSpc>
                <a:spcPct val="15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Concept of Garbage Collector</a:t>
            </a:r>
          </a:p>
          <a:p>
            <a:pPr>
              <a:lnSpc>
                <a:spcPct val="15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Parameter Passing</a:t>
            </a:r>
          </a:p>
          <a:p>
            <a:pPr>
              <a:lnSpc>
                <a:spcPct val="15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Arrays </a:t>
            </a:r>
          </a:p>
          <a:p>
            <a:pPr>
              <a:lnSpc>
                <a:spcPct val="15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Enhanced for loop</a:t>
            </a:r>
          </a:p>
          <a:p>
            <a:pPr>
              <a:lnSpc>
                <a:spcPct val="150000"/>
              </a:lnSpc>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Packages</a:t>
            </a:r>
          </a:p>
          <a:p>
            <a:pPr marL="342900" indent="-342900">
              <a:buAutoNum type="arabicPeriod"/>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6" name="Content Placeholder 2"/>
          <p:cNvSpPr txBox="1">
            <a:spLocks/>
          </p:cNvSpPr>
          <p:nvPr/>
        </p:nvSpPr>
        <p:spPr>
          <a:xfrm>
            <a:off x="2514600" y="4201494"/>
            <a:ext cx="1025440"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20803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 Bounds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600" dirty="0"/>
          </a:p>
          <a:p>
            <a:pPr algn="l"/>
            <a:r>
              <a:rPr lang="en-US" sz="1600" dirty="0">
                <a:latin typeface="Tahoma" panose="020B0604030504040204" pitchFamily="34" charset="0"/>
                <a:ea typeface="Tahoma" panose="020B0604030504040204" pitchFamily="34" charset="0"/>
                <a:cs typeface="Tahoma" panose="020B0604030504040204" pitchFamily="34" charset="0"/>
              </a:rPr>
              <a:t>All array index begin at 0: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	public </a:t>
            </a:r>
            <a:r>
              <a:rPr lang="en-US" sz="1600" dirty="0">
                <a:latin typeface="Tahoma" panose="020B0604030504040204" pitchFamily="34" charset="0"/>
                <a:ea typeface="Tahoma" panose="020B0604030504040204" pitchFamily="34" charset="0"/>
                <a:cs typeface="Tahoma" panose="020B0604030504040204" pitchFamily="34" charset="0"/>
              </a:rPr>
              <a:t>void disp() </a:t>
            </a: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		Int </a:t>
            </a:r>
            <a:r>
              <a:rPr lang="en-US" sz="1600" dirty="0">
                <a:latin typeface="Tahoma" panose="020B0604030504040204" pitchFamily="34" charset="0"/>
                <a:ea typeface="Tahoma" panose="020B0604030504040204" pitchFamily="34" charset="0"/>
                <a:cs typeface="Tahoma" panose="020B0604030504040204" pitchFamily="34" charset="0"/>
              </a:rPr>
              <a:t>[] x = new int[5];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nn-NO" sz="1600" dirty="0" smtClean="0">
                <a:latin typeface="Tahoma" panose="020B0604030504040204" pitchFamily="34" charset="0"/>
                <a:ea typeface="Tahoma" panose="020B0604030504040204" pitchFamily="34" charset="0"/>
                <a:cs typeface="Tahoma" panose="020B0604030504040204" pitchFamily="34" charset="0"/>
              </a:rPr>
              <a:t>		for </a:t>
            </a:r>
            <a:r>
              <a:rPr lang="nn-NO" sz="1600" dirty="0">
                <a:latin typeface="Tahoma" panose="020B0604030504040204" pitchFamily="34" charset="0"/>
                <a:ea typeface="Tahoma" panose="020B0604030504040204" pitchFamily="34" charset="0"/>
                <a:cs typeface="Tahoma" panose="020B0604030504040204" pitchFamily="34" charset="0"/>
              </a:rPr>
              <a:t>(int i = 0; i &lt; x.length; i++) </a:t>
            </a: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			System.out.println(x[</a:t>
            </a:r>
            <a:r>
              <a:rPr lang="en-US" sz="1600" dirty="0" err="1" smtClean="0">
                <a:latin typeface="Tahoma" panose="020B0604030504040204" pitchFamily="34" charset="0"/>
                <a:ea typeface="Tahoma" panose="020B0604030504040204" pitchFamily="34" charset="0"/>
                <a:cs typeface="Tahoma" panose="020B0604030504040204" pitchFamily="34" charset="0"/>
              </a:rPr>
              <a:t>i</a:t>
            </a:r>
            <a:r>
              <a:rPr lang="en-US" sz="1600" dirty="0">
                <a:latin typeface="Tahoma" panose="020B0604030504040204" pitchFamily="34" charset="0"/>
                <a:ea typeface="Tahoma" panose="020B0604030504040204" pitchFamily="34" charset="0"/>
                <a:cs typeface="Tahoma" panose="020B0604030504040204" pitchFamily="34" charset="0"/>
              </a:rPr>
              <a:t>]); </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		}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smtClean="0"/>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4580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Packages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A </a:t>
            </a:r>
            <a:r>
              <a:rPr lang="en-US" sz="1600" dirty="0">
                <a:latin typeface="Tahoma" panose="020B0604030504040204" pitchFamily="34" charset="0"/>
                <a:ea typeface="Tahoma" panose="020B0604030504040204" pitchFamily="34" charset="0"/>
                <a:cs typeface="Tahoma" panose="020B0604030504040204" pitchFamily="34" charset="0"/>
              </a:rPr>
              <a:t>package is a grouping of related classes &amp; interfaces providing </a:t>
            </a:r>
          </a:p>
          <a:p>
            <a:pPr algn="l"/>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access </a:t>
            </a:r>
            <a:r>
              <a:rPr lang="en-US" sz="1600" dirty="0">
                <a:latin typeface="Tahoma" panose="020B0604030504040204" pitchFamily="34" charset="0"/>
                <a:ea typeface="Tahoma" panose="020B0604030504040204" pitchFamily="34" charset="0"/>
                <a:cs typeface="Tahoma" panose="020B0604030504040204" pitchFamily="34" charset="0"/>
              </a:rPr>
              <a:t>protection and name space management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Programmers </a:t>
            </a:r>
            <a:r>
              <a:rPr lang="en-US" sz="1600" dirty="0">
                <a:latin typeface="Tahoma" panose="020B0604030504040204" pitchFamily="34" charset="0"/>
                <a:ea typeface="Tahoma" panose="020B0604030504040204" pitchFamily="34" charset="0"/>
                <a:cs typeface="Tahoma" panose="020B0604030504040204" pitchFamily="34" charset="0"/>
              </a:rPr>
              <a:t>bundle groups of related types into packages to make it easier to find &amp; use related classes &amp; interfaces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Packages </a:t>
            </a:r>
            <a:r>
              <a:rPr lang="en-US" sz="1600" dirty="0">
                <a:latin typeface="Tahoma" panose="020B0604030504040204" pitchFamily="34" charset="0"/>
                <a:ea typeface="Tahoma" panose="020B0604030504040204" pitchFamily="34" charset="0"/>
                <a:cs typeface="Tahoma" panose="020B0604030504040204" pitchFamily="34" charset="0"/>
              </a:rPr>
              <a:t>help to avoid naming conflicts </a:t>
            </a:r>
          </a:p>
          <a:p>
            <a:pPr marL="285750" indent="-285750" algn="l">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There </a:t>
            </a:r>
            <a:r>
              <a:rPr lang="en-US" sz="1600" dirty="0">
                <a:latin typeface="Tahoma" panose="020B0604030504040204" pitchFamily="34" charset="0"/>
                <a:ea typeface="Tahoma" panose="020B0604030504040204" pitchFamily="34" charset="0"/>
                <a:cs typeface="Tahoma" panose="020B0604030504040204" pitchFamily="34" charset="0"/>
              </a:rPr>
              <a:t>can be only one package declaration per source file </a:t>
            </a:r>
          </a:p>
          <a:p>
            <a:pPr marL="285750" indent="-285750" algn="l">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In </a:t>
            </a:r>
            <a:r>
              <a:rPr lang="en-US" sz="1600" dirty="0">
                <a:latin typeface="Tahoma" panose="020B0604030504040204" pitchFamily="34" charset="0"/>
                <a:ea typeface="Tahoma" panose="020B0604030504040204" pitchFamily="34" charset="0"/>
                <a:cs typeface="Tahoma" panose="020B0604030504040204" pitchFamily="34" charset="0"/>
              </a:rPr>
              <a:t>case if no package is declared, then the class is placed into </a:t>
            </a:r>
          </a:p>
          <a:p>
            <a:pPr algn="l"/>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the </a:t>
            </a:r>
            <a:r>
              <a:rPr lang="en-US" sz="1600" dirty="0">
                <a:latin typeface="Tahoma" panose="020B0604030504040204" pitchFamily="34" charset="0"/>
                <a:ea typeface="Tahoma" panose="020B0604030504040204" pitchFamily="34" charset="0"/>
                <a:cs typeface="Tahoma" panose="020B0604030504040204" pitchFamily="34" charset="0"/>
              </a:rPr>
              <a:t>default package i.e., the current folder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779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Packages Contd.</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If you </a:t>
            </a:r>
            <a:r>
              <a:rPr lang="en-US" sz="1600" dirty="0">
                <a:latin typeface="Tahoma" panose="020B0604030504040204" pitchFamily="34" charset="0"/>
                <a:ea typeface="Tahoma" panose="020B0604030504040204" pitchFamily="34" charset="0"/>
                <a:cs typeface="Tahoma" panose="020B0604030504040204" pitchFamily="34" charset="0"/>
              </a:rPr>
              <a:t>want to create a package ,the package statement should be the first statement.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fully qualified name of a class is : </a:t>
            </a:r>
            <a:r>
              <a:rPr lang="en-US" sz="1600" dirty="0" err="1">
                <a:latin typeface="Tahoma" panose="020B0604030504040204" pitchFamily="34" charset="0"/>
                <a:ea typeface="Tahoma" panose="020B0604030504040204" pitchFamily="34" charset="0"/>
                <a:cs typeface="Tahoma" panose="020B0604030504040204" pitchFamily="34" charset="0"/>
              </a:rPr>
              <a:t>packageName.className</a:t>
            </a:r>
            <a:r>
              <a:rPr lang="en-US" sz="1600" dirty="0">
                <a:latin typeface="Tahoma" panose="020B0604030504040204" pitchFamily="34" charset="0"/>
                <a:ea typeface="Tahoma" panose="020B0604030504040204" pitchFamily="34" charset="0"/>
                <a:cs typeface="Tahoma" panose="020B0604030504040204" pitchFamily="34" charset="0"/>
              </a:rPr>
              <a:t> </a:t>
            </a:r>
          </a:p>
          <a:p>
            <a:pPr algn="l">
              <a:lnSpc>
                <a:spcPct val="150000"/>
              </a:lnSpc>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Fully </a:t>
            </a:r>
            <a:r>
              <a:rPr lang="en-US" sz="1600" dirty="0">
                <a:latin typeface="Tahoma" panose="020B0604030504040204" pitchFamily="34" charset="0"/>
                <a:ea typeface="Tahoma" panose="020B0604030504040204" pitchFamily="34" charset="0"/>
                <a:cs typeface="Tahoma" panose="020B0604030504040204" pitchFamily="34" charset="0"/>
              </a:rPr>
              <a:t>qualified name of class Date in java is </a:t>
            </a:r>
          </a:p>
        </p:txBody>
      </p:sp>
      <p:sp>
        <p:nvSpPr>
          <p:cNvPr id="5" name="Rectangle 4"/>
          <p:cNvSpPr/>
          <p:nvPr/>
        </p:nvSpPr>
        <p:spPr>
          <a:xfrm>
            <a:off x="2286000" y="3096419"/>
            <a:ext cx="5029200" cy="1631216"/>
          </a:xfrm>
          <a:prstGeom prst="rect">
            <a:avLst/>
          </a:prstGeom>
        </p:spPr>
        <p:txBody>
          <a:bodyPr>
            <a:spAutoFit/>
          </a:bodyPr>
          <a:lstStyle/>
          <a:p>
            <a:endParaRPr lang="en-US" dirty="0" smtClean="0"/>
          </a:p>
          <a:p>
            <a:r>
              <a:rPr lang="en-US" dirty="0" smtClean="0"/>
              <a:t>	java.util.Date </a:t>
            </a:r>
            <a:endParaRPr lang="en-US" dirty="0"/>
          </a:p>
          <a:p>
            <a:endParaRPr lang="en-US" dirty="0" smtClean="0"/>
          </a:p>
          <a:p>
            <a:r>
              <a:rPr lang="en-US" dirty="0" smtClean="0"/>
              <a:t>package 	  subpackage       class name </a:t>
            </a:r>
          </a:p>
          <a:p>
            <a:r>
              <a:rPr lang="en-US" dirty="0" smtClean="0"/>
              <a:t>name 	   name</a:t>
            </a:r>
            <a:endParaRPr lang="en-US" dirty="0"/>
          </a:p>
        </p:txBody>
      </p:sp>
      <p:cxnSp>
        <p:nvCxnSpPr>
          <p:cNvPr id="7" name="Straight Arrow Connector 6"/>
          <p:cNvCxnSpPr/>
          <p:nvPr/>
        </p:nvCxnSpPr>
        <p:spPr>
          <a:xfrm flipV="1">
            <a:off x="2699839" y="3744119"/>
            <a:ext cx="652961"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3962400" y="3667919"/>
            <a:ext cx="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4724400" y="3667919"/>
            <a:ext cx="8382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2942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Packages Contd.</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51160975"/>
              </p:ext>
            </p:extLst>
          </p:nvPr>
        </p:nvGraphicFramePr>
        <p:xfrm>
          <a:off x="1143000" y="1534319"/>
          <a:ext cx="2819400" cy="3276600"/>
        </p:xfrm>
        <a:graphic>
          <a:graphicData uri="http://schemas.openxmlformats.org/drawingml/2006/table">
            <a:tbl>
              <a:tblPr firstRow="1" bandRow="1">
                <a:tableStyleId>{5C22544A-7EE6-4342-B048-85BDC9FD1C3A}</a:tableStyleId>
              </a:tblPr>
              <a:tblGrid>
                <a:gridCol w="2819400"/>
              </a:tblGrid>
              <a:tr h="3276600">
                <a:tc>
                  <a:txBody>
                    <a:bodyPr/>
                    <a:lstStyle/>
                    <a:p>
                      <a:endParaRPr lang="en-US" sz="2000" b="0" i="0" u="none" strike="noStrike" kern="1200" baseline="0" dirty="0" smtClean="0">
                        <a:solidFill>
                          <a:schemeClr val="lt1"/>
                        </a:solidFill>
                        <a:latin typeface="+mn-lt"/>
                        <a:ea typeface="+mn-ea"/>
                        <a:cs typeface="+mn-cs"/>
                      </a:endParaRPr>
                    </a:p>
                    <a:p>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package p1; </a:t>
                      </a:r>
                    </a:p>
                    <a:p>
                      <a:endPar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endParaRPr>
                    </a:p>
                    <a:p>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import java.util.Date; </a:t>
                      </a:r>
                    </a:p>
                    <a:p>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import </a:t>
                      </a:r>
                      <a:r>
                        <a:rPr lang="en-US" sz="1600" b="0" i="0" u="none" strike="noStrike" kern="1200" baseline="0" dirty="0" err="1" smtClean="0">
                          <a:solidFill>
                            <a:schemeClr val="lt1"/>
                          </a:solidFill>
                          <a:latin typeface="Tahoma" panose="020B0604030504040204" pitchFamily="34" charset="0"/>
                          <a:ea typeface="Tahoma" panose="020B0604030504040204" pitchFamily="34" charset="0"/>
                          <a:cs typeface="Tahoma" panose="020B0604030504040204" pitchFamily="34" charset="0"/>
                        </a:rPr>
                        <a:t>java.sql</a:t>
                      </a:r>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a:t>
                      </a:r>
                    </a:p>
                    <a:p>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 </a:t>
                      </a:r>
                    </a:p>
                    <a:p>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class </a:t>
                      </a:r>
                      <a:r>
                        <a:rPr lang="en-US" sz="1600" b="0" i="0" u="none" strike="noStrike" kern="1200" baseline="0" dirty="0" err="1" smtClean="0">
                          <a:solidFill>
                            <a:schemeClr val="lt1"/>
                          </a:solidFill>
                          <a:latin typeface="Tahoma" panose="020B0604030504040204" pitchFamily="34" charset="0"/>
                          <a:ea typeface="Tahoma" panose="020B0604030504040204" pitchFamily="34" charset="0"/>
                          <a:cs typeface="Tahoma" panose="020B0604030504040204" pitchFamily="34" charset="0"/>
                        </a:rPr>
                        <a:t>MyClass</a:t>
                      </a:r>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 </a:t>
                      </a:r>
                    </a:p>
                    <a:p>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 </a:t>
                      </a:r>
                    </a:p>
                    <a:p>
                      <a:endPar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endParaRPr>
                    </a:p>
                    <a:p>
                      <a:endPar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endParaRPr>
                    </a:p>
                    <a:p>
                      <a:endPar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endParaRPr>
                    </a:p>
                    <a:p>
                      <a:r>
                        <a:rPr lang="en-US" sz="1600" b="0" i="0" u="none" strike="noStrike" kern="1200" baseline="0" dirty="0" smtClean="0">
                          <a:solidFill>
                            <a:schemeClr val="lt1"/>
                          </a:solidFill>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sp>
        <p:nvSpPr>
          <p:cNvPr id="6" name="TextBox 5"/>
          <p:cNvSpPr txBox="1"/>
          <p:nvPr/>
        </p:nvSpPr>
        <p:spPr>
          <a:xfrm>
            <a:off x="4343399" y="1610520"/>
            <a:ext cx="4114801" cy="4031873"/>
          </a:xfrm>
          <a:prstGeom prst="rect">
            <a:avLst/>
          </a:prstGeom>
          <a:noFill/>
        </p:spPr>
        <p:txBody>
          <a:bodyPr wrap="square" rtlCol="0">
            <a:spAutoFit/>
          </a:bodyPr>
          <a:lstStyle/>
          <a:p>
            <a:endParaRPr lang="en-US" dirty="0"/>
          </a:p>
          <a:p>
            <a:r>
              <a:rPr lang="en-US" dirty="0"/>
              <a:t>Basic Structure Of Java File </a:t>
            </a:r>
            <a:endParaRPr lang="en-US" dirty="0" smtClean="0"/>
          </a:p>
          <a:p>
            <a:endParaRPr lang="en-US" dirty="0"/>
          </a:p>
          <a:p>
            <a:pPr marL="342900" indent="-342900">
              <a:lnSpc>
                <a:spcPct val="20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Package </a:t>
            </a:r>
            <a:r>
              <a:rPr lang="en-US" sz="1600" dirty="0">
                <a:latin typeface="Tahoma" panose="020B0604030504040204" pitchFamily="34" charset="0"/>
                <a:ea typeface="Tahoma" panose="020B0604030504040204" pitchFamily="34" charset="0"/>
                <a:cs typeface="Tahoma" panose="020B0604030504040204" pitchFamily="34" charset="0"/>
              </a:rPr>
              <a:t>statement……optional </a:t>
            </a:r>
          </a:p>
          <a:p>
            <a:pPr marL="342900" indent="-342900">
              <a:lnSpc>
                <a:spcPct val="20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Import </a:t>
            </a:r>
            <a:r>
              <a:rPr lang="en-US" sz="1600" dirty="0">
                <a:latin typeface="Tahoma" panose="020B0604030504040204" pitchFamily="34" charset="0"/>
                <a:ea typeface="Tahoma" panose="020B0604030504040204" pitchFamily="34" charset="0"/>
                <a:cs typeface="Tahoma" panose="020B0604030504040204" pitchFamily="34" charset="0"/>
              </a:rPr>
              <a:t>statements …..optional </a:t>
            </a:r>
          </a:p>
          <a:p>
            <a:pPr marL="342900" indent="-342900">
              <a:lnSpc>
                <a:spcPct val="20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Standard </a:t>
            </a:r>
            <a:r>
              <a:rPr lang="en-US" sz="1600" dirty="0">
                <a:latin typeface="Tahoma" panose="020B0604030504040204" pitchFamily="34" charset="0"/>
                <a:ea typeface="Tahoma" panose="020B0604030504040204" pitchFamily="34" charset="0"/>
                <a:cs typeface="Tahoma" panose="020B0604030504040204" pitchFamily="34" charset="0"/>
              </a:rPr>
              <a:t>class writing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39938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Image result for any questions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61" y="1229519"/>
            <a:ext cx="876393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655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txBox="1">
            <a:spLocks/>
          </p:cNvSpPr>
          <p:nvPr/>
        </p:nvSpPr>
        <p:spPr>
          <a:xfrm>
            <a:off x="502920" y="5245461"/>
            <a:ext cx="2346960" cy="301313"/>
          </a:xfrm>
          <a:prstGeom prst="rect">
            <a:avLst/>
          </a:prstGeom>
        </p:spPr>
        <p:txBody>
          <a:bodyPr lIns="100557" tIns="50278" rIns="100557" bIns="50278"/>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72CC6C99-819B-4E2C-B66B-9C4B0D9D41D3}" type="datetimeFigureOut">
              <a:rPr lang="en-US" smtClean="0"/>
              <a:pPr/>
              <a:t>9/4/2019</a:t>
            </a:fld>
            <a:endParaRPr lang="en-US"/>
          </a:p>
        </p:txBody>
      </p:sp>
      <p:sp>
        <p:nvSpPr>
          <p:cNvPr id="8" name="Footer Placeholder 4"/>
          <p:cNvSpPr>
            <a:spLocks noGrp="1"/>
          </p:cNvSpPr>
          <p:nvPr>
            <p:ph type="ftr" sz="quarter" idx="4294967295"/>
          </p:nvPr>
        </p:nvSpPr>
        <p:spPr>
          <a:xfrm>
            <a:off x="509905" y="4582319"/>
            <a:ext cx="4686935" cy="301313"/>
          </a:xfrm>
          <a:prstGeom prst="rect">
            <a:avLst/>
          </a:prstGeom>
        </p:spPr>
        <p:txBody>
          <a:bodyPr/>
          <a:lstStyle/>
          <a:p>
            <a:endParaRPr lang="en-US"/>
          </a:p>
        </p:txBody>
      </p:sp>
      <p:sp>
        <p:nvSpPr>
          <p:cNvPr id="9" name="Slide Number Placeholder 5"/>
          <p:cNvSpPr>
            <a:spLocks noGrp="1"/>
          </p:cNvSpPr>
          <p:nvPr>
            <p:ph type="sldNum" sz="quarter" idx="12"/>
          </p:nvPr>
        </p:nvSpPr>
        <p:spPr>
          <a:xfrm>
            <a:off x="9555162" y="5245461"/>
            <a:ext cx="419417" cy="301313"/>
          </a:xfrm>
        </p:spPr>
        <p:txBody>
          <a:bodyPr/>
          <a:lstStyle/>
          <a:p>
            <a:fld id="{415ACC5E-6F00-4F61-BE38-5B0AEB14CA66}" type="slidenum">
              <a:rPr lang="en-US" smtClean="0"/>
              <a:t>25</a:t>
            </a:fld>
            <a:endParaRPr lang="en-US"/>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1" name="Rectangle 10"/>
          <p:cNvSpPr/>
          <p:nvPr/>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4" name="Rectangle 3"/>
          <p:cNvSpPr/>
          <p:nvPr/>
        </p:nvSpPr>
        <p:spPr>
          <a:xfrm>
            <a:off x="0" y="2447503"/>
            <a:ext cx="38557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738" y="261503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8"/>
          <p:cNvSpPr txBox="1">
            <a:spLocks/>
          </p:cNvSpPr>
          <p:nvPr/>
        </p:nvSpPr>
        <p:spPr>
          <a:xfrm>
            <a:off x="1143000" y="2699441"/>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Thank You!</a:t>
            </a:r>
          </a:p>
          <a:p>
            <a:pPr algn="r"/>
            <a:endPar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8" name="TextBox 17"/>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rgbClr val="2B3B4B"/>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rgbClr val="2B3B4B"/>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1" name="Group 20"/>
          <p:cNvGrpSpPr/>
          <p:nvPr/>
        </p:nvGrpSpPr>
        <p:grpSpPr>
          <a:xfrm>
            <a:off x="8534400" y="5191919"/>
            <a:ext cx="914400" cy="158898"/>
            <a:chOff x="8534400" y="5191919"/>
            <a:chExt cx="914400" cy="158898"/>
          </a:xfrm>
        </p:grpSpPr>
        <p:pic>
          <p:nvPicPr>
            <p:cNvPr id="2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Group 22"/>
            <p:cNvGrpSpPr/>
            <p:nvPr userDrawn="1"/>
          </p:nvGrpSpPr>
          <p:grpSpPr>
            <a:xfrm>
              <a:off x="8933771" y="5191919"/>
              <a:ext cx="152335" cy="136446"/>
              <a:chOff x="8938916" y="5111750"/>
              <a:chExt cx="150813" cy="147638"/>
            </a:xfrm>
          </p:grpSpPr>
          <p:sp>
            <p:nvSpPr>
              <p:cNvPr id="31" name="Rectangle 30"/>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userDrawn="1"/>
          </p:nvGrpSpPr>
          <p:grpSpPr>
            <a:xfrm>
              <a:off x="9110550" y="5191919"/>
              <a:ext cx="153938" cy="142315"/>
              <a:chOff x="9090025" y="5111750"/>
              <a:chExt cx="152400" cy="153988"/>
            </a:xfrm>
          </p:grpSpPr>
          <p:sp>
            <p:nvSpPr>
              <p:cNvPr id="2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userDrawn="1"/>
          </p:nvGrpSpPr>
          <p:grpSpPr>
            <a:xfrm>
              <a:off x="9293258" y="5191919"/>
              <a:ext cx="155542" cy="142315"/>
              <a:chOff x="9294812" y="5111750"/>
              <a:chExt cx="153988" cy="153988"/>
            </a:xfrm>
          </p:grpSpPr>
          <p:sp>
            <p:nvSpPr>
              <p:cNvPr id="27" name="Rectangle 26"/>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6"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6850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Variables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 variable is a name given to memory location. That memory is associated to a data type and can be assigned a value.</a:t>
            </a:r>
          </a:p>
          <a:p>
            <a:pPr algn="l">
              <a:lnSpc>
                <a:spcPct val="20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20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int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 ;</a:t>
            </a:r>
          </a:p>
          <a:p>
            <a:pPr algn="l">
              <a:lnSpc>
                <a:spcPct val="20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float rateOfInterest;</a:t>
            </a:r>
          </a:p>
          <a:p>
            <a:pPr algn="l">
              <a:lnSpc>
                <a:spcPct val="20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char status;</a:t>
            </a:r>
          </a:p>
          <a:p>
            <a:pPr algn="l">
              <a:lnSpc>
                <a:spcPct val="20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double salary;</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Variables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Assigning a value to a variable.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Initialization of a variable with primary value.</a:t>
            </a:r>
          </a:p>
          <a:p>
            <a:pPr algn="l"/>
            <a:endParaRPr lang="en-US" sz="1600" dirty="0"/>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1. int accountNumber; </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2. </a:t>
            </a:r>
            <a:r>
              <a:rPr lang="en-US" sz="1600" dirty="0">
                <a:latin typeface="Tahoma" panose="020B0604030504040204" pitchFamily="34" charset="0"/>
                <a:ea typeface="Tahoma" panose="020B0604030504040204" pitchFamily="34" charset="0"/>
                <a:cs typeface="Tahoma" panose="020B0604030504040204" pitchFamily="34" charset="0"/>
              </a:rPr>
              <a:t>accountNumber </a:t>
            </a:r>
            <a:r>
              <a:rPr lang="en-US" sz="1600" dirty="0" smtClean="0">
                <a:latin typeface="Tahoma" panose="020B0604030504040204" pitchFamily="34" charset="0"/>
                <a:ea typeface="Tahoma" panose="020B0604030504040204" pitchFamily="34" charset="0"/>
                <a:cs typeface="Tahoma" panose="020B0604030504040204" pitchFamily="34" charset="0"/>
              </a:rPr>
              <a:t>=2123457788 ; // assignment </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3</a:t>
            </a:r>
            <a:r>
              <a:rPr lang="en-US" sz="1600" dirty="0" smtClean="0">
                <a:latin typeface="Tahoma" panose="020B0604030504040204" pitchFamily="34" charset="0"/>
                <a:ea typeface="Tahoma" panose="020B0604030504040204" pitchFamily="34" charset="0"/>
                <a:cs typeface="Tahoma" panose="020B0604030504040204" pitchFamily="34" charset="0"/>
              </a:rPr>
              <a:t>. char choice = ‘A’; // initialization </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4. double salary = 56777.24d; // initialization </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5</a:t>
            </a:r>
            <a:r>
              <a:rPr lang="en-US" sz="1600" dirty="0" smtClean="0">
                <a:latin typeface="Tahoma" panose="020B0604030504040204" pitchFamily="34" charset="0"/>
                <a:ea typeface="Tahoma" panose="020B0604030504040204" pitchFamily="34" charset="0"/>
                <a:cs typeface="Tahoma" panose="020B0604030504040204" pitchFamily="34" charset="0"/>
              </a:rPr>
              <a:t>. float rateOfInterest = 10.45F; </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2753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Types of Variables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endParaRPr lang="en-US" sz="1600" dirty="0"/>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Instance </a:t>
            </a:r>
            <a:r>
              <a:rPr lang="en-US" sz="1600" dirty="0">
                <a:latin typeface="Tahoma" panose="020B0604030504040204" pitchFamily="34" charset="0"/>
                <a:ea typeface="Tahoma" panose="020B0604030504040204" pitchFamily="34" charset="0"/>
                <a:cs typeface="Tahoma" panose="020B0604030504040204" pitchFamily="34" charset="0"/>
              </a:rPr>
              <a:t>Variables : Copy exists per instance </a:t>
            </a:r>
          </a:p>
          <a:p>
            <a:pPr marL="285750" indent="-285750" algn="l">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Static </a:t>
            </a:r>
            <a:r>
              <a:rPr lang="en-US" sz="1600" dirty="0">
                <a:latin typeface="Tahoma" panose="020B0604030504040204" pitchFamily="34" charset="0"/>
                <a:ea typeface="Tahoma" panose="020B0604030504040204" pitchFamily="34" charset="0"/>
                <a:cs typeface="Tahoma" panose="020B0604030504040204" pitchFamily="34" charset="0"/>
              </a:rPr>
              <a:t>Variables : Class level variable i.e. copy exists per class </a:t>
            </a:r>
          </a:p>
          <a:p>
            <a:pPr marL="285750" indent="-285750" algn="l">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Local </a:t>
            </a:r>
            <a:r>
              <a:rPr lang="en-US" sz="1600" dirty="0">
                <a:latin typeface="Tahoma" panose="020B0604030504040204" pitchFamily="34" charset="0"/>
                <a:ea typeface="Tahoma" panose="020B0604030504040204" pitchFamily="34" charset="0"/>
                <a:cs typeface="Tahoma" panose="020B0604030504040204" pitchFamily="34" charset="0"/>
              </a:rPr>
              <a:t>Variables : Variables declared within methods or blocks. </a:t>
            </a:r>
            <a:r>
              <a:rPr lang="en-US" sz="1600" dirty="0" smtClean="0">
                <a:latin typeface="Tahoma" panose="020B0604030504040204" pitchFamily="34" charset="0"/>
                <a:ea typeface="Tahoma" panose="020B0604030504040204" pitchFamily="34" charset="0"/>
                <a:cs typeface="Tahoma" panose="020B0604030504040204" pitchFamily="34" charset="0"/>
              </a:rPr>
              <a:t>They </a:t>
            </a:r>
            <a:r>
              <a:rPr lang="en-US" sz="1600" dirty="0">
                <a:latin typeface="Tahoma" panose="020B0604030504040204" pitchFamily="34" charset="0"/>
                <a:ea typeface="Tahoma" panose="020B0604030504040204" pitchFamily="34" charset="0"/>
                <a:cs typeface="Tahoma" panose="020B0604030504040204" pitchFamily="34" charset="0"/>
              </a:rPr>
              <a:t>are local to the block where they are </a:t>
            </a:r>
            <a:r>
              <a:rPr lang="en-US" sz="1600" dirty="0" smtClean="0">
                <a:latin typeface="Tahoma" panose="020B0604030504040204" pitchFamily="34" charset="0"/>
                <a:ea typeface="Tahoma" panose="020B0604030504040204" pitchFamily="34" charset="0"/>
                <a:cs typeface="Tahoma" panose="020B0604030504040204" pitchFamily="34" charset="0"/>
              </a:rPr>
              <a:t>declared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275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static Keyword</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object 4"/>
          <p:cNvSpPr txBox="1"/>
          <p:nvPr/>
        </p:nvSpPr>
        <p:spPr>
          <a:xfrm>
            <a:off x="1652364" y="1170657"/>
            <a:ext cx="1657985" cy="2105192"/>
          </a:xfrm>
          <a:prstGeom prst="rect">
            <a:avLst/>
          </a:prstGeom>
        </p:spPr>
        <p:txBody>
          <a:bodyPr vert="horz" wrap="square" lIns="0" tIns="68580" rIns="0" bIns="0" rtlCol="0">
            <a:spAutoFit/>
          </a:bodyPr>
          <a:lstStyle/>
          <a:p>
            <a:pPr marL="73660">
              <a:lnSpc>
                <a:spcPct val="100000"/>
              </a:lnSpc>
              <a:spcBef>
                <a:spcPts val="540"/>
              </a:spcBef>
            </a:pPr>
            <a:r>
              <a:rPr sz="1600" spc="-5" dirty="0">
                <a:latin typeface="Tahoma"/>
                <a:cs typeface="Tahoma"/>
              </a:rPr>
              <a:t>class</a:t>
            </a:r>
            <a:r>
              <a:rPr sz="1600" spc="-20" dirty="0">
                <a:latin typeface="Tahoma"/>
                <a:cs typeface="Tahoma"/>
              </a:rPr>
              <a:t> </a:t>
            </a:r>
            <a:r>
              <a:rPr sz="1600" spc="-5" dirty="0">
                <a:latin typeface="Tahoma"/>
                <a:cs typeface="Tahoma"/>
              </a:rPr>
              <a:t>Date</a:t>
            </a:r>
            <a:endParaRPr sz="1600" dirty="0">
              <a:latin typeface="Tahoma"/>
              <a:cs typeface="Tahoma"/>
            </a:endParaRPr>
          </a:p>
          <a:p>
            <a:pPr marL="83820">
              <a:lnSpc>
                <a:spcPct val="100000"/>
              </a:lnSpc>
              <a:spcBef>
                <a:spcPts val="450"/>
              </a:spcBef>
            </a:pPr>
            <a:r>
              <a:rPr sz="1600" dirty="0">
                <a:latin typeface="Tahoma"/>
                <a:cs typeface="Tahoma"/>
              </a:rPr>
              <a:t>{</a:t>
            </a:r>
          </a:p>
          <a:p>
            <a:pPr marL="297180" marR="5080" indent="71120">
              <a:lnSpc>
                <a:spcPct val="120000"/>
              </a:lnSpc>
            </a:pPr>
            <a:r>
              <a:rPr sz="1600" spc="-5" dirty="0">
                <a:latin typeface="Tahoma"/>
                <a:cs typeface="Tahoma"/>
              </a:rPr>
              <a:t>static int</a:t>
            </a:r>
            <a:r>
              <a:rPr sz="1600" spc="-80" dirty="0">
                <a:latin typeface="Tahoma"/>
                <a:cs typeface="Tahoma"/>
              </a:rPr>
              <a:t> </a:t>
            </a:r>
            <a:r>
              <a:rPr sz="1600" spc="-5" dirty="0">
                <a:latin typeface="Tahoma"/>
                <a:cs typeface="Tahoma"/>
              </a:rPr>
              <a:t>ctr;  </a:t>
            </a:r>
            <a:r>
              <a:rPr lang="en-US" sz="1600" spc="-5" dirty="0" smtClean="0">
                <a:latin typeface="Tahoma"/>
                <a:cs typeface="Tahoma"/>
              </a:rPr>
              <a:t> </a:t>
            </a:r>
            <a:r>
              <a:rPr sz="1600" spc="-5" dirty="0" err="1" smtClean="0">
                <a:latin typeface="Tahoma"/>
                <a:cs typeface="Tahoma"/>
              </a:rPr>
              <a:t>int</a:t>
            </a:r>
            <a:r>
              <a:rPr sz="1600" spc="-10" dirty="0" smtClean="0">
                <a:latin typeface="Tahoma"/>
                <a:cs typeface="Tahoma"/>
              </a:rPr>
              <a:t> </a:t>
            </a:r>
            <a:r>
              <a:rPr sz="1600" spc="-5" dirty="0">
                <a:latin typeface="Tahoma"/>
                <a:cs typeface="Tahoma"/>
              </a:rPr>
              <a:t>dd;</a:t>
            </a:r>
            <a:endParaRPr sz="1600" dirty="0">
              <a:latin typeface="Tahoma"/>
              <a:cs typeface="Tahoma"/>
            </a:endParaRPr>
          </a:p>
          <a:p>
            <a:pPr marL="297180" marR="558800">
              <a:lnSpc>
                <a:spcPct val="120000"/>
              </a:lnSpc>
            </a:pPr>
            <a:r>
              <a:rPr sz="1600" spc="-5" dirty="0">
                <a:latin typeface="Tahoma"/>
                <a:cs typeface="Tahoma"/>
              </a:rPr>
              <a:t>int</a:t>
            </a:r>
            <a:r>
              <a:rPr sz="1600" spc="-70" dirty="0">
                <a:latin typeface="Tahoma"/>
                <a:cs typeface="Tahoma"/>
              </a:rPr>
              <a:t> </a:t>
            </a:r>
            <a:r>
              <a:rPr sz="1600" spc="-5" dirty="0">
                <a:latin typeface="Tahoma"/>
                <a:cs typeface="Tahoma"/>
              </a:rPr>
              <a:t>mm;  int</a:t>
            </a:r>
            <a:r>
              <a:rPr sz="1600" spc="-25" dirty="0">
                <a:latin typeface="Tahoma"/>
                <a:cs typeface="Tahoma"/>
              </a:rPr>
              <a:t> </a:t>
            </a:r>
            <a:r>
              <a:rPr sz="1600" spc="-5" dirty="0">
                <a:latin typeface="Tahoma"/>
                <a:cs typeface="Tahoma"/>
              </a:rPr>
              <a:t>yy;</a:t>
            </a:r>
            <a:endParaRPr sz="1600" dirty="0">
              <a:latin typeface="Tahoma"/>
              <a:cs typeface="Tahoma"/>
            </a:endParaRPr>
          </a:p>
          <a:p>
            <a:pPr marL="12700">
              <a:lnSpc>
                <a:spcPct val="100000"/>
              </a:lnSpc>
              <a:spcBef>
                <a:spcPts val="434"/>
              </a:spcBef>
            </a:pPr>
            <a:r>
              <a:rPr sz="1600" dirty="0">
                <a:latin typeface="Tahoma"/>
                <a:cs typeface="Tahoma"/>
              </a:rPr>
              <a:t>}</a:t>
            </a:r>
          </a:p>
        </p:txBody>
      </p:sp>
      <p:sp>
        <p:nvSpPr>
          <p:cNvPr id="6" name="object 5"/>
          <p:cNvSpPr/>
          <p:nvPr/>
        </p:nvSpPr>
        <p:spPr>
          <a:xfrm>
            <a:off x="4747799" y="1458119"/>
            <a:ext cx="3208274" cy="3027045"/>
          </a:xfrm>
          <a:prstGeom prst="rect">
            <a:avLst/>
          </a:prstGeom>
          <a:blipFill>
            <a:blip r:embed="rId2" cstate="print"/>
            <a:stretch>
              <a:fillRect/>
            </a:stretch>
          </a:blipFill>
        </p:spPr>
        <p:txBody>
          <a:bodyPr wrap="square" lIns="0" tIns="0" rIns="0" bIns="0" rtlCol="0"/>
          <a:lstStyle/>
          <a:p>
            <a:endParaRPr/>
          </a:p>
        </p:txBody>
      </p:sp>
      <p:sp>
        <p:nvSpPr>
          <p:cNvPr id="7" name="object 6"/>
          <p:cNvSpPr txBox="1"/>
          <p:nvPr/>
        </p:nvSpPr>
        <p:spPr>
          <a:xfrm>
            <a:off x="6132352" y="3125056"/>
            <a:ext cx="488315" cy="726440"/>
          </a:xfrm>
          <a:prstGeom prst="rect">
            <a:avLst/>
          </a:prstGeom>
        </p:spPr>
        <p:txBody>
          <a:bodyPr vert="horz" wrap="square" lIns="0" tIns="12065" rIns="0" bIns="0" rtlCol="0">
            <a:spAutoFit/>
          </a:bodyPr>
          <a:lstStyle/>
          <a:p>
            <a:pPr marL="12700" marR="5080" indent="22860" algn="just">
              <a:lnSpc>
                <a:spcPct val="100000"/>
              </a:lnSpc>
              <a:spcBef>
                <a:spcPts val="95"/>
              </a:spcBef>
            </a:pPr>
            <a:r>
              <a:rPr sz="1600" spc="-90" dirty="0">
                <a:latin typeface="Arial"/>
                <a:cs typeface="Arial"/>
              </a:rPr>
              <a:t>dd=2  </a:t>
            </a:r>
            <a:r>
              <a:rPr sz="1400" spc="-55" dirty="0">
                <a:latin typeface="Arial"/>
                <a:cs typeface="Arial"/>
              </a:rPr>
              <a:t>mm</a:t>
            </a:r>
            <a:r>
              <a:rPr sz="1400" spc="-75" dirty="0">
                <a:latin typeface="Arial"/>
                <a:cs typeface="Arial"/>
              </a:rPr>
              <a:t>=2  </a:t>
            </a:r>
            <a:r>
              <a:rPr sz="1600" spc="-100" dirty="0">
                <a:latin typeface="Arial"/>
                <a:cs typeface="Arial"/>
              </a:rPr>
              <a:t>yy=2</a:t>
            </a:r>
            <a:endParaRPr sz="1600" dirty="0">
              <a:latin typeface="Arial"/>
              <a:cs typeface="Arial"/>
            </a:endParaRPr>
          </a:p>
        </p:txBody>
      </p:sp>
      <p:sp>
        <p:nvSpPr>
          <p:cNvPr id="8" name="object 7"/>
          <p:cNvSpPr txBox="1"/>
          <p:nvPr/>
        </p:nvSpPr>
        <p:spPr>
          <a:xfrm>
            <a:off x="4977542" y="3125056"/>
            <a:ext cx="488315" cy="726440"/>
          </a:xfrm>
          <a:prstGeom prst="rect">
            <a:avLst/>
          </a:prstGeom>
        </p:spPr>
        <p:txBody>
          <a:bodyPr vert="horz" wrap="square" lIns="0" tIns="12065" rIns="0" bIns="0" rtlCol="0">
            <a:spAutoFit/>
          </a:bodyPr>
          <a:lstStyle/>
          <a:p>
            <a:pPr marL="12700" marR="5080" indent="22860" algn="just">
              <a:lnSpc>
                <a:spcPct val="100000"/>
              </a:lnSpc>
              <a:spcBef>
                <a:spcPts val="95"/>
              </a:spcBef>
            </a:pPr>
            <a:r>
              <a:rPr sz="1600" spc="-90" dirty="0">
                <a:latin typeface="Arial"/>
                <a:cs typeface="Arial"/>
              </a:rPr>
              <a:t>dd=1  </a:t>
            </a:r>
            <a:r>
              <a:rPr sz="1400" spc="-55" dirty="0">
                <a:latin typeface="Arial"/>
                <a:cs typeface="Arial"/>
              </a:rPr>
              <a:t>mm</a:t>
            </a:r>
            <a:r>
              <a:rPr sz="1400" spc="-75" dirty="0">
                <a:latin typeface="Arial"/>
                <a:cs typeface="Arial"/>
              </a:rPr>
              <a:t>=1  </a:t>
            </a:r>
            <a:r>
              <a:rPr sz="1600" spc="-100" dirty="0">
                <a:latin typeface="Arial"/>
                <a:cs typeface="Arial"/>
              </a:rPr>
              <a:t>yy=1</a:t>
            </a:r>
            <a:endParaRPr sz="1600" dirty="0">
              <a:latin typeface="Arial"/>
              <a:cs typeface="Arial"/>
            </a:endParaRPr>
          </a:p>
        </p:txBody>
      </p:sp>
      <p:sp>
        <p:nvSpPr>
          <p:cNvPr id="9" name="object 8"/>
          <p:cNvSpPr txBox="1"/>
          <p:nvPr/>
        </p:nvSpPr>
        <p:spPr>
          <a:xfrm>
            <a:off x="7219345" y="3125056"/>
            <a:ext cx="488315" cy="726440"/>
          </a:xfrm>
          <a:prstGeom prst="rect">
            <a:avLst/>
          </a:prstGeom>
        </p:spPr>
        <p:txBody>
          <a:bodyPr vert="horz" wrap="square" lIns="0" tIns="12065" rIns="0" bIns="0" rtlCol="0">
            <a:spAutoFit/>
          </a:bodyPr>
          <a:lstStyle/>
          <a:p>
            <a:pPr marL="12700" marR="5080" indent="22860" algn="just">
              <a:lnSpc>
                <a:spcPct val="100000"/>
              </a:lnSpc>
              <a:spcBef>
                <a:spcPts val="95"/>
              </a:spcBef>
            </a:pPr>
            <a:r>
              <a:rPr sz="1600" spc="-90" dirty="0">
                <a:latin typeface="Arial"/>
                <a:cs typeface="Arial"/>
              </a:rPr>
              <a:t>dd=3  </a:t>
            </a:r>
            <a:r>
              <a:rPr sz="1400" spc="-55" dirty="0">
                <a:latin typeface="Arial"/>
                <a:cs typeface="Arial"/>
              </a:rPr>
              <a:t>mm</a:t>
            </a:r>
            <a:r>
              <a:rPr sz="1400" spc="-75" dirty="0">
                <a:latin typeface="Arial"/>
                <a:cs typeface="Arial"/>
              </a:rPr>
              <a:t>=3  </a:t>
            </a:r>
            <a:r>
              <a:rPr sz="1600" spc="-100" dirty="0">
                <a:latin typeface="Arial"/>
                <a:cs typeface="Arial"/>
              </a:rPr>
              <a:t>yy=3</a:t>
            </a:r>
            <a:endParaRPr sz="1600" dirty="0">
              <a:latin typeface="Arial"/>
              <a:cs typeface="Arial"/>
            </a:endParaRPr>
          </a:p>
        </p:txBody>
      </p:sp>
      <p:sp>
        <p:nvSpPr>
          <p:cNvPr id="10" name="object 9"/>
          <p:cNvSpPr txBox="1"/>
          <p:nvPr/>
        </p:nvSpPr>
        <p:spPr>
          <a:xfrm>
            <a:off x="4837592" y="4676723"/>
            <a:ext cx="843280" cy="355600"/>
          </a:xfrm>
          <a:prstGeom prst="rect">
            <a:avLst/>
          </a:prstGeom>
          <a:ln w="25400">
            <a:solidFill>
              <a:srgbClr val="4F81BC"/>
            </a:solidFill>
          </a:ln>
        </p:spPr>
        <p:txBody>
          <a:bodyPr vert="horz" wrap="square" lIns="0" tIns="26034" rIns="0" bIns="0" rtlCol="0">
            <a:spAutoFit/>
          </a:bodyPr>
          <a:lstStyle/>
          <a:p>
            <a:pPr marL="2540" algn="ctr">
              <a:lnSpc>
                <a:spcPct val="100000"/>
              </a:lnSpc>
              <a:spcBef>
                <a:spcPts val="204"/>
              </a:spcBef>
            </a:pPr>
            <a:r>
              <a:rPr sz="1800" spc="-75" dirty="0">
                <a:latin typeface="Arial"/>
                <a:cs typeface="Arial"/>
              </a:rPr>
              <a:t>d1</a:t>
            </a:r>
            <a:endParaRPr sz="1800" dirty="0">
              <a:latin typeface="Arial"/>
              <a:cs typeface="Arial"/>
            </a:endParaRPr>
          </a:p>
        </p:txBody>
      </p:sp>
      <p:sp>
        <p:nvSpPr>
          <p:cNvPr id="11" name="object 10"/>
          <p:cNvSpPr txBox="1"/>
          <p:nvPr/>
        </p:nvSpPr>
        <p:spPr>
          <a:xfrm>
            <a:off x="5991768" y="4676723"/>
            <a:ext cx="843280" cy="355600"/>
          </a:xfrm>
          <a:prstGeom prst="rect">
            <a:avLst/>
          </a:prstGeom>
          <a:ln w="25400">
            <a:solidFill>
              <a:srgbClr val="4F81BC"/>
            </a:solidFill>
          </a:ln>
        </p:spPr>
        <p:txBody>
          <a:bodyPr vert="horz" wrap="square" lIns="0" tIns="26034" rIns="0" bIns="0" rtlCol="0">
            <a:spAutoFit/>
          </a:bodyPr>
          <a:lstStyle/>
          <a:p>
            <a:pPr marL="2540" algn="ctr">
              <a:lnSpc>
                <a:spcPct val="100000"/>
              </a:lnSpc>
              <a:spcBef>
                <a:spcPts val="204"/>
              </a:spcBef>
            </a:pPr>
            <a:r>
              <a:rPr sz="1800" spc="-75" dirty="0">
                <a:latin typeface="Arial"/>
                <a:cs typeface="Arial"/>
              </a:rPr>
              <a:t>d2</a:t>
            </a:r>
            <a:endParaRPr sz="1800">
              <a:latin typeface="Arial"/>
              <a:cs typeface="Arial"/>
            </a:endParaRPr>
          </a:p>
        </p:txBody>
      </p:sp>
      <p:sp>
        <p:nvSpPr>
          <p:cNvPr id="12" name="object 11"/>
          <p:cNvSpPr txBox="1"/>
          <p:nvPr/>
        </p:nvSpPr>
        <p:spPr>
          <a:xfrm>
            <a:off x="7153818" y="4676723"/>
            <a:ext cx="841375" cy="355600"/>
          </a:xfrm>
          <a:prstGeom prst="rect">
            <a:avLst/>
          </a:prstGeom>
          <a:ln w="25400">
            <a:solidFill>
              <a:srgbClr val="4F81BC"/>
            </a:solidFill>
          </a:ln>
        </p:spPr>
        <p:txBody>
          <a:bodyPr vert="horz" wrap="square" lIns="0" tIns="26034" rIns="0" bIns="0" rtlCol="0">
            <a:spAutoFit/>
          </a:bodyPr>
          <a:lstStyle/>
          <a:p>
            <a:pPr marL="1905" algn="ctr">
              <a:lnSpc>
                <a:spcPct val="100000"/>
              </a:lnSpc>
              <a:spcBef>
                <a:spcPts val="204"/>
              </a:spcBef>
            </a:pPr>
            <a:r>
              <a:rPr sz="1800" spc="-75" dirty="0">
                <a:latin typeface="Arial"/>
                <a:cs typeface="Arial"/>
              </a:rPr>
              <a:t>d3</a:t>
            </a:r>
            <a:endParaRPr sz="1800">
              <a:latin typeface="Arial"/>
              <a:cs typeface="Arial"/>
            </a:endParaRPr>
          </a:p>
        </p:txBody>
      </p:sp>
      <p:sp>
        <p:nvSpPr>
          <p:cNvPr id="13" name="object 12"/>
          <p:cNvSpPr/>
          <p:nvPr/>
        </p:nvSpPr>
        <p:spPr>
          <a:xfrm>
            <a:off x="3123595" y="1764505"/>
            <a:ext cx="2780030" cy="272415"/>
          </a:xfrm>
          <a:custGeom>
            <a:avLst/>
            <a:gdLst/>
            <a:ahLst/>
            <a:cxnLst/>
            <a:rect l="l" t="t" r="r" b="b"/>
            <a:pathLst>
              <a:path w="2780029" h="272414">
                <a:moveTo>
                  <a:pt x="1385189" y="262636"/>
                </a:moveTo>
                <a:lnTo>
                  <a:pt x="0" y="262636"/>
                </a:lnTo>
                <a:lnTo>
                  <a:pt x="0" y="272161"/>
                </a:lnTo>
                <a:lnTo>
                  <a:pt x="1392554" y="272161"/>
                </a:lnTo>
                <a:lnTo>
                  <a:pt x="1394714" y="270001"/>
                </a:lnTo>
                <a:lnTo>
                  <a:pt x="1394714" y="267462"/>
                </a:lnTo>
                <a:lnTo>
                  <a:pt x="1385189" y="267462"/>
                </a:lnTo>
                <a:lnTo>
                  <a:pt x="1385189" y="262636"/>
                </a:lnTo>
                <a:close/>
              </a:path>
              <a:path w="2780029" h="272414">
                <a:moveTo>
                  <a:pt x="2752725" y="45085"/>
                </a:moveTo>
                <a:lnTo>
                  <a:pt x="1387348" y="45085"/>
                </a:lnTo>
                <a:lnTo>
                  <a:pt x="1385189" y="47244"/>
                </a:lnTo>
                <a:lnTo>
                  <a:pt x="1385189" y="267462"/>
                </a:lnTo>
                <a:lnTo>
                  <a:pt x="1389888" y="262636"/>
                </a:lnTo>
                <a:lnTo>
                  <a:pt x="1394714" y="262636"/>
                </a:lnTo>
                <a:lnTo>
                  <a:pt x="1394714" y="54610"/>
                </a:lnTo>
                <a:lnTo>
                  <a:pt x="1389888" y="54610"/>
                </a:lnTo>
                <a:lnTo>
                  <a:pt x="1394714" y="49911"/>
                </a:lnTo>
                <a:lnTo>
                  <a:pt x="2760998" y="49911"/>
                </a:lnTo>
                <a:lnTo>
                  <a:pt x="2752725" y="45085"/>
                </a:lnTo>
                <a:close/>
              </a:path>
              <a:path w="2780029" h="272414">
                <a:moveTo>
                  <a:pt x="1394714" y="262636"/>
                </a:moveTo>
                <a:lnTo>
                  <a:pt x="1389888" y="262636"/>
                </a:lnTo>
                <a:lnTo>
                  <a:pt x="1385189" y="267462"/>
                </a:lnTo>
                <a:lnTo>
                  <a:pt x="1394714" y="267462"/>
                </a:lnTo>
                <a:lnTo>
                  <a:pt x="1394714" y="262636"/>
                </a:lnTo>
                <a:close/>
              </a:path>
              <a:path w="2780029" h="272414">
                <a:moveTo>
                  <a:pt x="2760998" y="49911"/>
                </a:moveTo>
                <a:lnTo>
                  <a:pt x="2691765" y="90297"/>
                </a:lnTo>
                <a:lnTo>
                  <a:pt x="2689479" y="91566"/>
                </a:lnTo>
                <a:lnTo>
                  <a:pt x="2688716" y="94487"/>
                </a:lnTo>
                <a:lnTo>
                  <a:pt x="2689987" y="96774"/>
                </a:lnTo>
                <a:lnTo>
                  <a:pt x="2691384" y="99060"/>
                </a:lnTo>
                <a:lnTo>
                  <a:pt x="2694304" y="99822"/>
                </a:lnTo>
                <a:lnTo>
                  <a:pt x="2696591" y="98425"/>
                </a:lnTo>
                <a:lnTo>
                  <a:pt x="2771718" y="54610"/>
                </a:lnTo>
                <a:lnTo>
                  <a:pt x="2770378" y="54610"/>
                </a:lnTo>
                <a:lnTo>
                  <a:pt x="2770378" y="53975"/>
                </a:lnTo>
                <a:lnTo>
                  <a:pt x="2767965" y="53975"/>
                </a:lnTo>
                <a:lnTo>
                  <a:pt x="2760998" y="49911"/>
                </a:lnTo>
                <a:close/>
              </a:path>
              <a:path w="2780029" h="272414">
                <a:moveTo>
                  <a:pt x="1394714" y="49911"/>
                </a:moveTo>
                <a:lnTo>
                  <a:pt x="1389888" y="54610"/>
                </a:lnTo>
                <a:lnTo>
                  <a:pt x="1394714" y="54610"/>
                </a:lnTo>
                <a:lnTo>
                  <a:pt x="1394714" y="49911"/>
                </a:lnTo>
                <a:close/>
              </a:path>
              <a:path w="2780029" h="272414">
                <a:moveTo>
                  <a:pt x="2760998" y="49911"/>
                </a:moveTo>
                <a:lnTo>
                  <a:pt x="1394714" y="49911"/>
                </a:lnTo>
                <a:lnTo>
                  <a:pt x="1394714" y="54610"/>
                </a:lnTo>
                <a:lnTo>
                  <a:pt x="2752942" y="54610"/>
                </a:lnTo>
                <a:lnTo>
                  <a:pt x="2760998" y="49911"/>
                </a:lnTo>
                <a:close/>
              </a:path>
              <a:path w="2780029" h="272414">
                <a:moveTo>
                  <a:pt x="2771501" y="45085"/>
                </a:moveTo>
                <a:lnTo>
                  <a:pt x="2770378" y="45085"/>
                </a:lnTo>
                <a:lnTo>
                  <a:pt x="2770378" y="54610"/>
                </a:lnTo>
                <a:lnTo>
                  <a:pt x="2771718" y="54610"/>
                </a:lnTo>
                <a:lnTo>
                  <a:pt x="2779776" y="49911"/>
                </a:lnTo>
                <a:lnTo>
                  <a:pt x="2771501" y="45085"/>
                </a:lnTo>
                <a:close/>
              </a:path>
              <a:path w="2780029" h="272414">
                <a:moveTo>
                  <a:pt x="2767965" y="45847"/>
                </a:moveTo>
                <a:lnTo>
                  <a:pt x="2760998" y="49911"/>
                </a:lnTo>
                <a:lnTo>
                  <a:pt x="2767965" y="53975"/>
                </a:lnTo>
                <a:lnTo>
                  <a:pt x="2767965" y="45847"/>
                </a:lnTo>
                <a:close/>
              </a:path>
              <a:path w="2780029" h="272414">
                <a:moveTo>
                  <a:pt x="2770378" y="45847"/>
                </a:moveTo>
                <a:lnTo>
                  <a:pt x="2767965" y="45847"/>
                </a:lnTo>
                <a:lnTo>
                  <a:pt x="2767965" y="53975"/>
                </a:lnTo>
                <a:lnTo>
                  <a:pt x="2770378" y="53975"/>
                </a:lnTo>
                <a:lnTo>
                  <a:pt x="2770378" y="45847"/>
                </a:lnTo>
                <a:close/>
              </a:path>
              <a:path w="2780029" h="272414">
                <a:moveTo>
                  <a:pt x="2694304" y="0"/>
                </a:moveTo>
                <a:lnTo>
                  <a:pt x="2691384" y="762"/>
                </a:lnTo>
                <a:lnTo>
                  <a:pt x="2689987" y="3048"/>
                </a:lnTo>
                <a:lnTo>
                  <a:pt x="2688716" y="5334"/>
                </a:lnTo>
                <a:lnTo>
                  <a:pt x="2689479" y="8255"/>
                </a:lnTo>
                <a:lnTo>
                  <a:pt x="2691765" y="9525"/>
                </a:lnTo>
                <a:lnTo>
                  <a:pt x="2760998" y="49911"/>
                </a:lnTo>
                <a:lnTo>
                  <a:pt x="2767965" y="45847"/>
                </a:lnTo>
                <a:lnTo>
                  <a:pt x="2770378" y="45847"/>
                </a:lnTo>
                <a:lnTo>
                  <a:pt x="2770378" y="45085"/>
                </a:lnTo>
                <a:lnTo>
                  <a:pt x="2771501" y="45085"/>
                </a:lnTo>
                <a:lnTo>
                  <a:pt x="2696591" y="1397"/>
                </a:lnTo>
                <a:lnTo>
                  <a:pt x="2694304" y="0"/>
                </a:lnTo>
                <a:close/>
              </a:path>
            </a:pathLst>
          </a:custGeom>
          <a:solidFill>
            <a:srgbClr val="E6B8B8"/>
          </a:solidFill>
        </p:spPr>
        <p:txBody>
          <a:bodyPr wrap="square" lIns="0" tIns="0" rIns="0" bIns="0" rtlCol="0"/>
          <a:lstStyle/>
          <a:p>
            <a:endParaRPr/>
          </a:p>
        </p:txBody>
      </p:sp>
      <p:sp>
        <p:nvSpPr>
          <p:cNvPr id="16" name="object 13"/>
          <p:cNvSpPr/>
          <p:nvPr/>
        </p:nvSpPr>
        <p:spPr>
          <a:xfrm>
            <a:off x="2440843" y="2315130"/>
            <a:ext cx="2512060" cy="969010"/>
          </a:xfrm>
          <a:custGeom>
            <a:avLst/>
            <a:gdLst/>
            <a:ahLst/>
            <a:cxnLst/>
            <a:rect l="l" t="t" r="r" b="b"/>
            <a:pathLst>
              <a:path w="2512060" h="969010">
                <a:moveTo>
                  <a:pt x="2484608" y="947147"/>
                </a:moveTo>
                <a:lnTo>
                  <a:pt x="2414904" y="958850"/>
                </a:lnTo>
                <a:lnTo>
                  <a:pt x="2412365" y="959358"/>
                </a:lnTo>
                <a:lnTo>
                  <a:pt x="2410587" y="961771"/>
                </a:lnTo>
                <a:lnTo>
                  <a:pt x="2411094" y="964311"/>
                </a:lnTo>
                <a:lnTo>
                  <a:pt x="2411476" y="966978"/>
                </a:lnTo>
                <a:lnTo>
                  <a:pt x="2413889" y="968756"/>
                </a:lnTo>
                <a:lnTo>
                  <a:pt x="2416555" y="968248"/>
                </a:lnTo>
                <a:lnTo>
                  <a:pt x="2504766" y="953389"/>
                </a:lnTo>
                <a:lnTo>
                  <a:pt x="2501138" y="953389"/>
                </a:lnTo>
                <a:lnTo>
                  <a:pt x="2484608" y="947147"/>
                </a:lnTo>
                <a:close/>
              </a:path>
              <a:path w="2512060" h="969010">
                <a:moveTo>
                  <a:pt x="2493890" y="945589"/>
                </a:moveTo>
                <a:lnTo>
                  <a:pt x="2484608" y="947147"/>
                </a:lnTo>
                <a:lnTo>
                  <a:pt x="2501138" y="953389"/>
                </a:lnTo>
                <a:lnTo>
                  <a:pt x="2501704" y="951865"/>
                </a:lnTo>
                <a:lnTo>
                  <a:pt x="2498979" y="951865"/>
                </a:lnTo>
                <a:lnTo>
                  <a:pt x="2493890" y="945589"/>
                </a:lnTo>
                <a:close/>
              </a:path>
              <a:path w="2512060" h="969010">
                <a:moveTo>
                  <a:pt x="2446147" y="875030"/>
                </a:moveTo>
                <a:lnTo>
                  <a:pt x="2442082" y="878332"/>
                </a:lnTo>
                <a:lnTo>
                  <a:pt x="2441829" y="881380"/>
                </a:lnTo>
                <a:lnTo>
                  <a:pt x="2487960" y="938275"/>
                </a:lnTo>
                <a:lnTo>
                  <a:pt x="2504440" y="944499"/>
                </a:lnTo>
                <a:lnTo>
                  <a:pt x="2501138" y="953389"/>
                </a:lnTo>
                <a:lnTo>
                  <a:pt x="2504766" y="953389"/>
                </a:lnTo>
                <a:lnTo>
                  <a:pt x="2511552" y="952246"/>
                </a:lnTo>
                <a:lnTo>
                  <a:pt x="2449194" y="875411"/>
                </a:lnTo>
                <a:lnTo>
                  <a:pt x="2446147" y="875030"/>
                </a:lnTo>
                <a:close/>
              </a:path>
              <a:path w="2512060" h="969010">
                <a:moveTo>
                  <a:pt x="2501900" y="944245"/>
                </a:moveTo>
                <a:lnTo>
                  <a:pt x="2493890" y="945589"/>
                </a:lnTo>
                <a:lnTo>
                  <a:pt x="2498979" y="951865"/>
                </a:lnTo>
                <a:lnTo>
                  <a:pt x="2501900" y="944245"/>
                </a:lnTo>
                <a:close/>
              </a:path>
              <a:path w="2512060" h="969010">
                <a:moveTo>
                  <a:pt x="2503767" y="944245"/>
                </a:moveTo>
                <a:lnTo>
                  <a:pt x="2501900" y="944245"/>
                </a:lnTo>
                <a:lnTo>
                  <a:pt x="2498979" y="951865"/>
                </a:lnTo>
                <a:lnTo>
                  <a:pt x="2501704" y="951865"/>
                </a:lnTo>
                <a:lnTo>
                  <a:pt x="2504440" y="944499"/>
                </a:lnTo>
                <a:lnTo>
                  <a:pt x="2503767" y="944245"/>
                </a:lnTo>
                <a:close/>
              </a:path>
              <a:path w="2512060" h="969010">
                <a:moveTo>
                  <a:pt x="3428" y="0"/>
                </a:moveTo>
                <a:lnTo>
                  <a:pt x="0" y="9017"/>
                </a:lnTo>
                <a:lnTo>
                  <a:pt x="2484608" y="947147"/>
                </a:lnTo>
                <a:lnTo>
                  <a:pt x="2493890" y="945589"/>
                </a:lnTo>
                <a:lnTo>
                  <a:pt x="2487960" y="938275"/>
                </a:lnTo>
                <a:lnTo>
                  <a:pt x="3428" y="0"/>
                </a:lnTo>
                <a:close/>
              </a:path>
              <a:path w="2512060" h="969010">
                <a:moveTo>
                  <a:pt x="2487960" y="938275"/>
                </a:moveTo>
                <a:lnTo>
                  <a:pt x="2493890" y="945589"/>
                </a:lnTo>
                <a:lnTo>
                  <a:pt x="2501900" y="944245"/>
                </a:lnTo>
                <a:lnTo>
                  <a:pt x="2503767" y="944245"/>
                </a:lnTo>
                <a:lnTo>
                  <a:pt x="2487960" y="938275"/>
                </a:lnTo>
                <a:close/>
              </a:path>
            </a:pathLst>
          </a:custGeom>
          <a:solidFill>
            <a:srgbClr val="E6B8B8"/>
          </a:solidFill>
        </p:spPr>
        <p:txBody>
          <a:bodyPr wrap="square" lIns="0" tIns="0" rIns="0" bIns="0" rtlCol="0"/>
          <a:lstStyle/>
          <a:p>
            <a:endParaRPr/>
          </a:p>
        </p:txBody>
      </p:sp>
      <p:sp>
        <p:nvSpPr>
          <p:cNvPr id="17" name="object 14"/>
          <p:cNvSpPr/>
          <p:nvPr/>
        </p:nvSpPr>
        <p:spPr>
          <a:xfrm>
            <a:off x="2590800" y="2337469"/>
            <a:ext cx="3549425" cy="957338"/>
          </a:xfrm>
          <a:custGeom>
            <a:avLst/>
            <a:gdLst/>
            <a:ahLst/>
            <a:cxnLst/>
            <a:rect l="l" t="t" r="r" b="b"/>
            <a:pathLst>
              <a:path w="3698875" h="979804">
                <a:moveTo>
                  <a:pt x="3671042" y="950259"/>
                </a:moveTo>
                <a:lnTo>
                  <a:pt x="3603244" y="969645"/>
                </a:lnTo>
                <a:lnTo>
                  <a:pt x="3600704" y="970280"/>
                </a:lnTo>
                <a:lnTo>
                  <a:pt x="3599180" y="972947"/>
                </a:lnTo>
                <a:lnTo>
                  <a:pt x="3600704" y="978027"/>
                </a:lnTo>
                <a:lnTo>
                  <a:pt x="3603244" y="979424"/>
                </a:lnTo>
                <a:lnTo>
                  <a:pt x="3605784" y="978789"/>
                </a:lnTo>
                <a:lnTo>
                  <a:pt x="3690471" y="954659"/>
                </a:lnTo>
                <a:lnTo>
                  <a:pt x="3688207" y="954659"/>
                </a:lnTo>
                <a:lnTo>
                  <a:pt x="3671042" y="950259"/>
                </a:lnTo>
                <a:close/>
              </a:path>
              <a:path w="3698875" h="979804">
                <a:moveTo>
                  <a:pt x="3680213" y="947637"/>
                </a:moveTo>
                <a:lnTo>
                  <a:pt x="3671042" y="950259"/>
                </a:lnTo>
                <a:lnTo>
                  <a:pt x="3688207" y="954659"/>
                </a:lnTo>
                <a:lnTo>
                  <a:pt x="3688520" y="953389"/>
                </a:lnTo>
                <a:lnTo>
                  <a:pt x="3686048" y="953389"/>
                </a:lnTo>
                <a:lnTo>
                  <a:pt x="3680213" y="947637"/>
                </a:lnTo>
                <a:close/>
              </a:path>
              <a:path w="3698875" h="979804">
                <a:moveTo>
                  <a:pt x="3628009" y="882777"/>
                </a:moveTo>
                <a:lnTo>
                  <a:pt x="3625088" y="882777"/>
                </a:lnTo>
                <a:lnTo>
                  <a:pt x="3623183" y="884682"/>
                </a:lnTo>
                <a:lnTo>
                  <a:pt x="3621405" y="886587"/>
                </a:lnTo>
                <a:lnTo>
                  <a:pt x="3621405" y="889635"/>
                </a:lnTo>
                <a:lnTo>
                  <a:pt x="3623183" y="891413"/>
                </a:lnTo>
                <a:lnTo>
                  <a:pt x="3673518" y="941036"/>
                </a:lnTo>
                <a:lnTo>
                  <a:pt x="3690493" y="945388"/>
                </a:lnTo>
                <a:lnTo>
                  <a:pt x="3688207" y="954659"/>
                </a:lnTo>
                <a:lnTo>
                  <a:pt x="3690471" y="954659"/>
                </a:lnTo>
                <a:lnTo>
                  <a:pt x="3698494" y="952373"/>
                </a:lnTo>
                <a:lnTo>
                  <a:pt x="3629914" y="884682"/>
                </a:lnTo>
                <a:lnTo>
                  <a:pt x="3628009" y="882777"/>
                </a:lnTo>
                <a:close/>
              </a:path>
              <a:path w="3698875" h="979804">
                <a:moveTo>
                  <a:pt x="3688080" y="945388"/>
                </a:moveTo>
                <a:lnTo>
                  <a:pt x="3680213" y="947637"/>
                </a:lnTo>
                <a:lnTo>
                  <a:pt x="3686048" y="953389"/>
                </a:lnTo>
                <a:lnTo>
                  <a:pt x="3688080" y="945388"/>
                </a:lnTo>
                <a:close/>
              </a:path>
              <a:path w="3698875" h="979804">
                <a:moveTo>
                  <a:pt x="3690493" y="945388"/>
                </a:moveTo>
                <a:lnTo>
                  <a:pt x="3688080" y="945388"/>
                </a:lnTo>
                <a:lnTo>
                  <a:pt x="3686048" y="953389"/>
                </a:lnTo>
                <a:lnTo>
                  <a:pt x="3688520" y="953389"/>
                </a:lnTo>
                <a:lnTo>
                  <a:pt x="3690493" y="945388"/>
                </a:lnTo>
                <a:close/>
              </a:path>
              <a:path w="3698875" h="979804">
                <a:moveTo>
                  <a:pt x="2413" y="0"/>
                </a:moveTo>
                <a:lnTo>
                  <a:pt x="0" y="9271"/>
                </a:lnTo>
                <a:lnTo>
                  <a:pt x="3671042" y="950259"/>
                </a:lnTo>
                <a:lnTo>
                  <a:pt x="3680213" y="947637"/>
                </a:lnTo>
                <a:lnTo>
                  <a:pt x="3673518" y="941036"/>
                </a:lnTo>
                <a:lnTo>
                  <a:pt x="2413" y="0"/>
                </a:lnTo>
                <a:close/>
              </a:path>
              <a:path w="3698875" h="979804">
                <a:moveTo>
                  <a:pt x="3673518" y="941036"/>
                </a:moveTo>
                <a:lnTo>
                  <a:pt x="3680213" y="947637"/>
                </a:lnTo>
                <a:lnTo>
                  <a:pt x="3688080" y="945388"/>
                </a:lnTo>
                <a:lnTo>
                  <a:pt x="3690493" y="945388"/>
                </a:lnTo>
                <a:lnTo>
                  <a:pt x="3673518" y="941036"/>
                </a:lnTo>
                <a:close/>
              </a:path>
            </a:pathLst>
          </a:custGeom>
          <a:solidFill>
            <a:srgbClr val="E6B8B8"/>
          </a:solidFill>
        </p:spPr>
        <p:txBody>
          <a:bodyPr wrap="square" lIns="0" tIns="0" rIns="0" bIns="0" rtlCol="0"/>
          <a:lstStyle/>
          <a:p>
            <a:endParaRPr/>
          </a:p>
        </p:txBody>
      </p:sp>
      <p:sp>
        <p:nvSpPr>
          <p:cNvPr id="18" name="object 15"/>
          <p:cNvSpPr/>
          <p:nvPr/>
        </p:nvSpPr>
        <p:spPr>
          <a:xfrm>
            <a:off x="2608548" y="2337469"/>
            <a:ext cx="4737988" cy="962418"/>
          </a:xfrm>
          <a:custGeom>
            <a:avLst/>
            <a:gdLst/>
            <a:ahLst/>
            <a:cxnLst/>
            <a:rect l="l" t="t" r="r" b="b"/>
            <a:pathLst>
              <a:path w="4777740" h="984885">
                <a:moveTo>
                  <a:pt x="4750224" y="951800"/>
                </a:moveTo>
                <a:lnTo>
                  <a:pt x="4683506" y="974852"/>
                </a:lnTo>
                <a:lnTo>
                  <a:pt x="4681093" y="975614"/>
                </a:lnTo>
                <a:lnTo>
                  <a:pt x="4679695" y="978408"/>
                </a:lnTo>
                <a:lnTo>
                  <a:pt x="4680585" y="980821"/>
                </a:lnTo>
                <a:lnTo>
                  <a:pt x="4681473" y="983361"/>
                </a:lnTo>
                <a:lnTo>
                  <a:pt x="4684141" y="984631"/>
                </a:lnTo>
                <a:lnTo>
                  <a:pt x="4686681" y="983869"/>
                </a:lnTo>
                <a:lnTo>
                  <a:pt x="4769295" y="955294"/>
                </a:lnTo>
                <a:lnTo>
                  <a:pt x="4767834" y="955294"/>
                </a:lnTo>
                <a:lnTo>
                  <a:pt x="4750224" y="951800"/>
                </a:lnTo>
                <a:close/>
              </a:path>
              <a:path w="4777740" h="984885">
                <a:moveTo>
                  <a:pt x="4759150" y="948716"/>
                </a:moveTo>
                <a:lnTo>
                  <a:pt x="4750224" y="951800"/>
                </a:lnTo>
                <a:lnTo>
                  <a:pt x="4767834" y="955294"/>
                </a:lnTo>
                <a:lnTo>
                  <a:pt x="4768065" y="954151"/>
                </a:lnTo>
                <a:lnTo>
                  <a:pt x="4765294" y="954151"/>
                </a:lnTo>
                <a:lnTo>
                  <a:pt x="4759150" y="948716"/>
                </a:lnTo>
                <a:close/>
              </a:path>
              <a:path w="4777740" h="984885">
                <a:moveTo>
                  <a:pt x="4703571" y="886841"/>
                </a:moveTo>
                <a:lnTo>
                  <a:pt x="4700523" y="886968"/>
                </a:lnTo>
                <a:lnTo>
                  <a:pt x="4698872" y="889000"/>
                </a:lnTo>
                <a:lnTo>
                  <a:pt x="4697095" y="890905"/>
                </a:lnTo>
                <a:lnTo>
                  <a:pt x="4697221" y="893953"/>
                </a:lnTo>
                <a:lnTo>
                  <a:pt x="4751979" y="942372"/>
                </a:lnTo>
                <a:lnTo>
                  <a:pt x="4769739" y="945896"/>
                </a:lnTo>
                <a:lnTo>
                  <a:pt x="4767834" y="955294"/>
                </a:lnTo>
                <a:lnTo>
                  <a:pt x="4769295" y="955294"/>
                </a:lnTo>
                <a:lnTo>
                  <a:pt x="4777740" y="952373"/>
                </a:lnTo>
                <a:lnTo>
                  <a:pt x="4705604" y="888492"/>
                </a:lnTo>
                <a:lnTo>
                  <a:pt x="4703571" y="886841"/>
                </a:lnTo>
                <a:close/>
              </a:path>
              <a:path w="4777740" h="984885">
                <a:moveTo>
                  <a:pt x="4766945" y="946023"/>
                </a:moveTo>
                <a:lnTo>
                  <a:pt x="4759150" y="948716"/>
                </a:lnTo>
                <a:lnTo>
                  <a:pt x="4765294" y="954151"/>
                </a:lnTo>
                <a:lnTo>
                  <a:pt x="4766945" y="946023"/>
                </a:lnTo>
                <a:close/>
              </a:path>
              <a:path w="4777740" h="984885">
                <a:moveTo>
                  <a:pt x="4769713" y="946023"/>
                </a:moveTo>
                <a:lnTo>
                  <a:pt x="4766945" y="946023"/>
                </a:lnTo>
                <a:lnTo>
                  <a:pt x="4765294" y="954151"/>
                </a:lnTo>
                <a:lnTo>
                  <a:pt x="4768065" y="954151"/>
                </a:lnTo>
                <a:lnTo>
                  <a:pt x="4769713" y="946023"/>
                </a:lnTo>
                <a:close/>
              </a:path>
              <a:path w="4777740" h="984885">
                <a:moveTo>
                  <a:pt x="1904" y="0"/>
                </a:moveTo>
                <a:lnTo>
                  <a:pt x="0" y="9271"/>
                </a:lnTo>
                <a:lnTo>
                  <a:pt x="4750224" y="951800"/>
                </a:lnTo>
                <a:lnTo>
                  <a:pt x="4759150" y="948716"/>
                </a:lnTo>
                <a:lnTo>
                  <a:pt x="4751979" y="942372"/>
                </a:lnTo>
                <a:lnTo>
                  <a:pt x="1904" y="0"/>
                </a:lnTo>
                <a:close/>
              </a:path>
              <a:path w="4777740" h="984885">
                <a:moveTo>
                  <a:pt x="4751979" y="942372"/>
                </a:moveTo>
                <a:lnTo>
                  <a:pt x="4759150" y="948716"/>
                </a:lnTo>
                <a:lnTo>
                  <a:pt x="4766945" y="946023"/>
                </a:lnTo>
                <a:lnTo>
                  <a:pt x="4769713" y="946023"/>
                </a:lnTo>
                <a:lnTo>
                  <a:pt x="4751979" y="942372"/>
                </a:lnTo>
                <a:close/>
              </a:path>
            </a:pathLst>
          </a:custGeom>
          <a:solidFill>
            <a:srgbClr val="E6B8B8"/>
          </a:solidFill>
        </p:spPr>
        <p:txBody>
          <a:bodyPr wrap="square" lIns="0" tIns="0" rIns="0" bIns="0" rtlCol="0"/>
          <a:lstStyle/>
          <a:p>
            <a:endParaRPr/>
          </a:p>
        </p:txBody>
      </p:sp>
    </p:spTree>
    <p:extLst>
      <p:ext uri="{BB962C8B-B14F-4D97-AF65-F5344CB8AC3E}">
        <p14:creationId xmlns:p14="http://schemas.microsoft.com/office/powerpoint/2010/main" val="3202753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Memory Layout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object 4"/>
          <p:cNvSpPr txBox="1"/>
          <p:nvPr/>
        </p:nvSpPr>
        <p:spPr>
          <a:xfrm>
            <a:off x="1605217" y="1609825"/>
            <a:ext cx="2115820" cy="1529080"/>
          </a:xfrm>
          <a:prstGeom prst="rect">
            <a:avLst/>
          </a:prstGeom>
        </p:spPr>
        <p:txBody>
          <a:bodyPr vert="horz" wrap="square" lIns="0" tIns="13335" rIns="0" bIns="0" rtlCol="0">
            <a:spAutoFit/>
          </a:bodyPr>
          <a:lstStyle/>
          <a:p>
            <a:pPr marR="34925" algn="ctr">
              <a:lnSpc>
                <a:spcPct val="100000"/>
              </a:lnSpc>
              <a:spcBef>
                <a:spcPts val="105"/>
              </a:spcBef>
            </a:pPr>
            <a:r>
              <a:rPr sz="1700" dirty="0">
                <a:solidFill>
                  <a:srgbClr val="1F487C"/>
                </a:solidFill>
                <a:latin typeface="Arial"/>
                <a:cs typeface="Arial"/>
              </a:rPr>
              <a:t>Local</a:t>
            </a:r>
            <a:r>
              <a:rPr sz="1700" spc="-15" dirty="0">
                <a:solidFill>
                  <a:srgbClr val="1F487C"/>
                </a:solidFill>
                <a:latin typeface="Arial"/>
                <a:cs typeface="Arial"/>
              </a:rPr>
              <a:t> </a:t>
            </a:r>
            <a:r>
              <a:rPr sz="1700" dirty="0">
                <a:solidFill>
                  <a:srgbClr val="1F487C"/>
                </a:solidFill>
                <a:latin typeface="Arial"/>
                <a:cs typeface="Arial"/>
              </a:rPr>
              <a:t>variables</a:t>
            </a:r>
            <a:endParaRPr sz="1700">
              <a:latin typeface="Arial"/>
              <a:cs typeface="Arial"/>
            </a:endParaRPr>
          </a:p>
          <a:p>
            <a:pPr>
              <a:lnSpc>
                <a:spcPct val="100000"/>
              </a:lnSpc>
            </a:pPr>
            <a:endParaRPr sz="1900">
              <a:latin typeface="Times New Roman"/>
              <a:cs typeface="Times New Roman"/>
            </a:endParaRPr>
          </a:p>
          <a:p>
            <a:pPr>
              <a:lnSpc>
                <a:spcPct val="100000"/>
              </a:lnSpc>
              <a:spcBef>
                <a:spcPts val="15"/>
              </a:spcBef>
            </a:pPr>
            <a:endParaRPr sz="2700">
              <a:latin typeface="Times New Roman"/>
              <a:cs typeface="Times New Roman"/>
            </a:endParaRPr>
          </a:p>
          <a:p>
            <a:pPr algn="ctr">
              <a:lnSpc>
                <a:spcPct val="100000"/>
              </a:lnSpc>
            </a:pPr>
            <a:r>
              <a:rPr sz="1700" dirty="0">
                <a:solidFill>
                  <a:srgbClr val="1F487C"/>
                </a:solidFill>
                <a:latin typeface="Arial"/>
                <a:cs typeface="Arial"/>
              </a:rPr>
              <a:t>Dynamically</a:t>
            </a:r>
            <a:r>
              <a:rPr sz="1700" spc="-90" dirty="0">
                <a:solidFill>
                  <a:srgbClr val="1F487C"/>
                </a:solidFill>
                <a:latin typeface="Arial"/>
                <a:cs typeface="Arial"/>
              </a:rPr>
              <a:t> </a:t>
            </a:r>
            <a:r>
              <a:rPr sz="1700" dirty="0">
                <a:solidFill>
                  <a:srgbClr val="1F487C"/>
                </a:solidFill>
                <a:latin typeface="Arial"/>
                <a:cs typeface="Arial"/>
              </a:rPr>
              <a:t>allocated</a:t>
            </a:r>
            <a:endParaRPr sz="1700">
              <a:latin typeface="Arial"/>
              <a:cs typeface="Arial"/>
            </a:endParaRPr>
          </a:p>
          <a:p>
            <a:pPr marL="483234">
              <a:lnSpc>
                <a:spcPct val="100000"/>
              </a:lnSpc>
              <a:spcBef>
                <a:spcPts val="409"/>
              </a:spcBef>
            </a:pPr>
            <a:r>
              <a:rPr sz="1700" dirty="0">
                <a:solidFill>
                  <a:srgbClr val="1F487C"/>
                </a:solidFill>
                <a:latin typeface="Arial"/>
                <a:cs typeface="Arial"/>
              </a:rPr>
              <a:t>Area</a:t>
            </a:r>
            <a:endParaRPr sz="1700">
              <a:latin typeface="Arial"/>
              <a:cs typeface="Arial"/>
            </a:endParaRPr>
          </a:p>
        </p:txBody>
      </p:sp>
      <p:sp>
        <p:nvSpPr>
          <p:cNvPr id="6" name="object 5"/>
          <p:cNvSpPr/>
          <p:nvPr/>
        </p:nvSpPr>
        <p:spPr>
          <a:xfrm>
            <a:off x="4407091" y="4040225"/>
            <a:ext cx="1180846" cy="166243"/>
          </a:xfrm>
          <a:prstGeom prst="rect">
            <a:avLst/>
          </a:prstGeom>
          <a:blipFill>
            <a:blip r:embed="rId2" cstate="print"/>
            <a:stretch>
              <a:fillRect/>
            </a:stretch>
          </a:blipFill>
        </p:spPr>
        <p:txBody>
          <a:bodyPr wrap="square" lIns="0" tIns="0" rIns="0" bIns="0" rtlCol="0"/>
          <a:lstStyle/>
          <a:p>
            <a:endParaRPr/>
          </a:p>
        </p:txBody>
      </p:sp>
      <p:sp>
        <p:nvSpPr>
          <p:cNvPr id="7" name="object 6"/>
          <p:cNvSpPr/>
          <p:nvPr/>
        </p:nvSpPr>
        <p:spPr>
          <a:xfrm>
            <a:off x="3970337" y="3198976"/>
            <a:ext cx="2061210" cy="593725"/>
          </a:xfrm>
          <a:custGeom>
            <a:avLst/>
            <a:gdLst/>
            <a:ahLst/>
            <a:cxnLst/>
            <a:rect l="l" t="t" r="r" b="b"/>
            <a:pathLst>
              <a:path w="2061210" h="593725">
                <a:moveTo>
                  <a:pt x="0" y="593597"/>
                </a:moveTo>
                <a:lnTo>
                  <a:pt x="2060828" y="593597"/>
                </a:lnTo>
                <a:lnTo>
                  <a:pt x="2060828" y="0"/>
                </a:lnTo>
                <a:lnTo>
                  <a:pt x="0" y="0"/>
                </a:lnTo>
                <a:lnTo>
                  <a:pt x="0" y="593597"/>
                </a:lnTo>
                <a:close/>
              </a:path>
            </a:pathLst>
          </a:custGeom>
          <a:solidFill>
            <a:srgbClr val="FFFFFF"/>
          </a:solidFill>
        </p:spPr>
        <p:txBody>
          <a:bodyPr wrap="square" lIns="0" tIns="0" rIns="0" bIns="0" rtlCol="0"/>
          <a:lstStyle/>
          <a:p>
            <a:endParaRPr/>
          </a:p>
        </p:txBody>
      </p:sp>
      <p:sp>
        <p:nvSpPr>
          <p:cNvPr id="8" name="object 7"/>
          <p:cNvSpPr/>
          <p:nvPr/>
        </p:nvSpPr>
        <p:spPr>
          <a:xfrm>
            <a:off x="4318444" y="3306164"/>
            <a:ext cx="1363472" cy="166751"/>
          </a:xfrm>
          <a:prstGeom prst="rect">
            <a:avLst/>
          </a:prstGeom>
          <a:blipFill>
            <a:blip r:embed="rId3" cstate="print"/>
            <a:stretch>
              <a:fillRect/>
            </a:stretch>
          </a:blipFill>
        </p:spPr>
        <p:txBody>
          <a:bodyPr wrap="square" lIns="0" tIns="0" rIns="0" bIns="0" rtlCol="0"/>
          <a:lstStyle/>
          <a:p>
            <a:endParaRPr/>
          </a:p>
        </p:txBody>
      </p:sp>
      <p:sp>
        <p:nvSpPr>
          <p:cNvPr id="9" name="object 8"/>
          <p:cNvSpPr/>
          <p:nvPr/>
        </p:nvSpPr>
        <p:spPr>
          <a:xfrm>
            <a:off x="3970337" y="2182214"/>
            <a:ext cx="2061210" cy="1017269"/>
          </a:xfrm>
          <a:custGeom>
            <a:avLst/>
            <a:gdLst/>
            <a:ahLst/>
            <a:cxnLst/>
            <a:rect l="l" t="t" r="r" b="b"/>
            <a:pathLst>
              <a:path w="2061210" h="1017270">
                <a:moveTo>
                  <a:pt x="0" y="1016762"/>
                </a:moveTo>
                <a:lnTo>
                  <a:pt x="2060828" y="1016762"/>
                </a:lnTo>
                <a:lnTo>
                  <a:pt x="2060828" y="0"/>
                </a:lnTo>
                <a:lnTo>
                  <a:pt x="0" y="0"/>
                </a:lnTo>
                <a:lnTo>
                  <a:pt x="0" y="1016762"/>
                </a:lnTo>
                <a:close/>
              </a:path>
            </a:pathLst>
          </a:custGeom>
          <a:solidFill>
            <a:srgbClr val="FFFFFF"/>
          </a:solidFill>
        </p:spPr>
        <p:txBody>
          <a:bodyPr wrap="square" lIns="0" tIns="0" rIns="0" bIns="0" rtlCol="0"/>
          <a:lstStyle/>
          <a:p>
            <a:endParaRPr/>
          </a:p>
        </p:txBody>
      </p:sp>
      <p:sp>
        <p:nvSpPr>
          <p:cNvPr id="10" name="object 9"/>
          <p:cNvSpPr/>
          <p:nvPr/>
        </p:nvSpPr>
        <p:spPr>
          <a:xfrm>
            <a:off x="4528249" y="2617063"/>
            <a:ext cx="945261" cy="194945"/>
          </a:xfrm>
          <a:prstGeom prst="rect">
            <a:avLst/>
          </a:prstGeom>
          <a:blipFill>
            <a:blip r:embed="rId4" cstate="print"/>
            <a:stretch>
              <a:fillRect/>
            </a:stretch>
          </a:blipFill>
        </p:spPr>
        <p:txBody>
          <a:bodyPr wrap="square" lIns="0" tIns="0" rIns="0" bIns="0" rtlCol="0"/>
          <a:lstStyle/>
          <a:p>
            <a:endParaRPr/>
          </a:p>
        </p:txBody>
      </p:sp>
      <p:sp>
        <p:nvSpPr>
          <p:cNvPr id="11" name="object 10"/>
          <p:cNvSpPr/>
          <p:nvPr/>
        </p:nvSpPr>
        <p:spPr>
          <a:xfrm>
            <a:off x="3970337" y="1376996"/>
            <a:ext cx="2061210" cy="805815"/>
          </a:xfrm>
          <a:custGeom>
            <a:avLst/>
            <a:gdLst/>
            <a:ahLst/>
            <a:cxnLst/>
            <a:rect l="l" t="t" r="r" b="b"/>
            <a:pathLst>
              <a:path w="2061210" h="805814">
                <a:moveTo>
                  <a:pt x="0" y="805218"/>
                </a:moveTo>
                <a:lnTo>
                  <a:pt x="2060828" y="805218"/>
                </a:lnTo>
                <a:lnTo>
                  <a:pt x="2060828" y="0"/>
                </a:lnTo>
                <a:lnTo>
                  <a:pt x="0" y="0"/>
                </a:lnTo>
                <a:lnTo>
                  <a:pt x="0" y="805218"/>
                </a:lnTo>
                <a:close/>
              </a:path>
            </a:pathLst>
          </a:custGeom>
          <a:solidFill>
            <a:srgbClr val="FFFFFF"/>
          </a:solidFill>
        </p:spPr>
        <p:txBody>
          <a:bodyPr wrap="square" lIns="0" tIns="0" rIns="0" bIns="0" rtlCol="0"/>
          <a:lstStyle/>
          <a:p>
            <a:endParaRPr/>
          </a:p>
        </p:txBody>
      </p:sp>
      <p:graphicFrame>
        <p:nvGraphicFramePr>
          <p:cNvPr id="12" name="object 11"/>
          <p:cNvGraphicFramePr>
            <a:graphicFrameLocks noGrp="1"/>
          </p:cNvGraphicFramePr>
          <p:nvPr>
            <p:extLst>
              <p:ext uri="{D42A27DB-BD31-4B8C-83A1-F6EECF244321}">
                <p14:modId xmlns:p14="http://schemas.microsoft.com/office/powerpoint/2010/main" val="2189803172"/>
              </p:ext>
            </p:extLst>
          </p:nvPr>
        </p:nvGraphicFramePr>
        <p:xfrm>
          <a:off x="3957637" y="1364296"/>
          <a:ext cx="2060575" cy="3076575"/>
        </p:xfrm>
        <a:graphic>
          <a:graphicData uri="http://schemas.openxmlformats.org/drawingml/2006/table">
            <a:tbl>
              <a:tblPr firstRow="1" bandRow="1">
                <a:tableStyleId>{2D5ABB26-0587-4C30-8999-92F81FD0307C}</a:tableStyleId>
              </a:tblPr>
              <a:tblGrid>
                <a:gridCol w="2060575"/>
              </a:tblGrid>
              <a:tr h="805180">
                <a:tc>
                  <a:txBody>
                    <a:bodyPr/>
                    <a:lstStyle/>
                    <a:p>
                      <a:pPr>
                        <a:lnSpc>
                          <a:spcPct val="100000"/>
                        </a:lnSpc>
                      </a:pPr>
                      <a:endParaRPr sz="1100">
                        <a:latin typeface="Times New Roman"/>
                        <a:cs typeface="Times New Roman"/>
                      </a:endParaRPr>
                    </a:p>
                  </a:txBody>
                  <a:tcPr marL="0" marR="0" marT="0" marB="0">
                    <a:lnL w="28575">
                      <a:solidFill>
                        <a:srgbClr val="4F81BC"/>
                      </a:solidFill>
                      <a:prstDash val="solid"/>
                    </a:lnL>
                    <a:lnR w="28575">
                      <a:solidFill>
                        <a:srgbClr val="4F81BC"/>
                      </a:solidFill>
                      <a:prstDash val="solid"/>
                    </a:lnR>
                    <a:lnT w="28575">
                      <a:solidFill>
                        <a:srgbClr val="4F81BC"/>
                      </a:solidFill>
                      <a:prstDash val="solid"/>
                    </a:lnT>
                    <a:lnB w="28575">
                      <a:solidFill>
                        <a:srgbClr val="4F81BC"/>
                      </a:solidFill>
                      <a:prstDash val="solid"/>
                    </a:lnB>
                  </a:tcPr>
                </a:tc>
              </a:tr>
              <a:tr h="1016635">
                <a:tc>
                  <a:txBody>
                    <a:bodyPr/>
                    <a:lstStyle/>
                    <a:p>
                      <a:pPr>
                        <a:lnSpc>
                          <a:spcPct val="100000"/>
                        </a:lnSpc>
                      </a:pPr>
                      <a:endParaRPr sz="1100">
                        <a:latin typeface="Times New Roman"/>
                        <a:cs typeface="Times New Roman"/>
                      </a:endParaRPr>
                    </a:p>
                  </a:txBody>
                  <a:tcPr marL="0" marR="0" marT="0" marB="0">
                    <a:lnL w="28575">
                      <a:solidFill>
                        <a:srgbClr val="4F81BC"/>
                      </a:solidFill>
                      <a:prstDash val="solid"/>
                    </a:lnL>
                    <a:lnR w="28575">
                      <a:solidFill>
                        <a:srgbClr val="4F81BC"/>
                      </a:solidFill>
                      <a:prstDash val="solid"/>
                    </a:lnR>
                    <a:lnT w="28575">
                      <a:solidFill>
                        <a:srgbClr val="4F81BC"/>
                      </a:solidFill>
                      <a:prstDash val="solid"/>
                    </a:lnT>
                    <a:lnB w="28575">
                      <a:solidFill>
                        <a:srgbClr val="4F81BC"/>
                      </a:solidFill>
                      <a:prstDash val="solid"/>
                    </a:lnB>
                  </a:tcPr>
                </a:tc>
              </a:tr>
              <a:tr h="593090">
                <a:tc>
                  <a:txBody>
                    <a:bodyPr/>
                    <a:lstStyle/>
                    <a:p>
                      <a:pPr>
                        <a:lnSpc>
                          <a:spcPct val="100000"/>
                        </a:lnSpc>
                      </a:pPr>
                      <a:endParaRPr sz="1100">
                        <a:latin typeface="Times New Roman"/>
                        <a:cs typeface="Times New Roman"/>
                      </a:endParaRPr>
                    </a:p>
                  </a:txBody>
                  <a:tcPr marL="0" marR="0" marT="0" marB="0">
                    <a:lnL w="28575">
                      <a:solidFill>
                        <a:srgbClr val="4F81BC"/>
                      </a:solidFill>
                      <a:prstDash val="solid"/>
                    </a:lnL>
                    <a:lnR w="28575">
                      <a:solidFill>
                        <a:srgbClr val="4F81BC"/>
                      </a:solidFill>
                      <a:prstDash val="solid"/>
                    </a:lnR>
                    <a:lnT w="28575">
                      <a:solidFill>
                        <a:srgbClr val="4F81BC"/>
                      </a:solidFill>
                      <a:prstDash val="solid"/>
                    </a:lnT>
                    <a:lnB w="28575">
                      <a:solidFill>
                        <a:srgbClr val="4F81BC"/>
                      </a:solidFill>
                      <a:prstDash val="solid"/>
                    </a:lnB>
                  </a:tcPr>
                </a:tc>
              </a:tr>
              <a:tr h="661670">
                <a:tc>
                  <a:txBody>
                    <a:bodyPr/>
                    <a:lstStyle/>
                    <a:p>
                      <a:pPr>
                        <a:lnSpc>
                          <a:spcPct val="100000"/>
                        </a:lnSpc>
                      </a:pPr>
                      <a:endParaRPr sz="1100">
                        <a:latin typeface="Times New Roman"/>
                        <a:cs typeface="Times New Roman"/>
                      </a:endParaRPr>
                    </a:p>
                  </a:txBody>
                  <a:tcPr marL="0" marR="0" marT="0" marB="0">
                    <a:lnL w="28575">
                      <a:solidFill>
                        <a:srgbClr val="4F81BC"/>
                      </a:solidFill>
                      <a:prstDash val="solid"/>
                    </a:lnL>
                    <a:lnR w="28575">
                      <a:solidFill>
                        <a:srgbClr val="4F81BC"/>
                      </a:solidFill>
                      <a:prstDash val="solid"/>
                    </a:lnR>
                    <a:lnT w="28575">
                      <a:solidFill>
                        <a:srgbClr val="4F81BC"/>
                      </a:solidFill>
                      <a:prstDash val="solid"/>
                    </a:lnT>
                    <a:lnB w="28575">
                      <a:solidFill>
                        <a:srgbClr val="4F81BC"/>
                      </a:solidFill>
                      <a:prstDash val="solid"/>
                    </a:lnB>
                  </a:tcPr>
                </a:tc>
              </a:tr>
            </a:tbl>
          </a:graphicData>
        </a:graphic>
      </p:graphicFrame>
      <p:sp>
        <p:nvSpPr>
          <p:cNvPr id="13" name="object 12"/>
          <p:cNvSpPr/>
          <p:nvPr/>
        </p:nvSpPr>
        <p:spPr>
          <a:xfrm>
            <a:off x="4769549" y="1695678"/>
            <a:ext cx="465455" cy="166750"/>
          </a:xfrm>
          <a:prstGeom prst="rect">
            <a:avLst/>
          </a:prstGeom>
          <a:blipFill>
            <a:blip r:embed="rId5" cstate="print"/>
            <a:stretch>
              <a:fillRect/>
            </a:stretch>
          </a:blipFill>
        </p:spPr>
        <p:txBody>
          <a:bodyPr wrap="square" lIns="0" tIns="0" rIns="0" bIns="0" rtlCol="0"/>
          <a:lstStyle/>
          <a:p>
            <a:endParaRPr/>
          </a:p>
        </p:txBody>
      </p:sp>
      <p:sp>
        <p:nvSpPr>
          <p:cNvPr id="14" name="object 13"/>
          <p:cNvSpPr/>
          <p:nvPr/>
        </p:nvSpPr>
        <p:spPr>
          <a:xfrm>
            <a:off x="6055550" y="1166015"/>
            <a:ext cx="1643892" cy="1227018"/>
          </a:xfrm>
          <a:prstGeom prst="rect">
            <a:avLst/>
          </a:prstGeom>
          <a:blipFill>
            <a:blip r:embed="rId6" cstate="print"/>
            <a:stretch>
              <a:fillRect/>
            </a:stretch>
          </a:blipFill>
        </p:spPr>
        <p:txBody>
          <a:bodyPr wrap="square" lIns="0" tIns="0" rIns="0" bIns="0" rtlCol="0"/>
          <a:lstStyle/>
          <a:p>
            <a:endParaRPr/>
          </a:p>
        </p:txBody>
      </p:sp>
      <p:sp>
        <p:nvSpPr>
          <p:cNvPr id="15" name="object 14"/>
          <p:cNvSpPr/>
          <p:nvPr/>
        </p:nvSpPr>
        <p:spPr>
          <a:xfrm>
            <a:off x="3451416" y="1730094"/>
            <a:ext cx="409575" cy="99695"/>
          </a:xfrm>
          <a:custGeom>
            <a:avLst/>
            <a:gdLst/>
            <a:ahLst/>
            <a:cxnLst/>
            <a:rect l="l" t="t" r="r" b="b"/>
            <a:pathLst>
              <a:path w="409575" h="99694">
                <a:moveTo>
                  <a:pt x="390688" y="49847"/>
                </a:moveTo>
                <a:lnTo>
                  <a:pt x="321563" y="90170"/>
                </a:lnTo>
                <a:lnTo>
                  <a:pt x="319277" y="91567"/>
                </a:lnTo>
                <a:lnTo>
                  <a:pt x="318515" y="94487"/>
                </a:lnTo>
                <a:lnTo>
                  <a:pt x="319786" y="96647"/>
                </a:lnTo>
                <a:lnTo>
                  <a:pt x="321183" y="98933"/>
                </a:lnTo>
                <a:lnTo>
                  <a:pt x="324103" y="99695"/>
                </a:lnTo>
                <a:lnTo>
                  <a:pt x="326389" y="98425"/>
                </a:lnTo>
                <a:lnTo>
                  <a:pt x="401517" y="54610"/>
                </a:lnTo>
                <a:lnTo>
                  <a:pt x="400176" y="54610"/>
                </a:lnTo>
                <a:lnTo>
                  <a:pt x="400176" y="53975"/>
                </a:lnTo>
                <a:lnTo>
                  <a:pt x="397763" y="53975"/>
                </a:lnTo>
                <a:lnTo>
                  <a:pt x="390688" y="49847"/>
                </a:lnTo>
                <a:close/>
              </a:path>
              <a:path w="409575" h="99694">
                <a:moveTo>
                  <a:pt x="382524" y="45085"/>
                </a:moveTo>
                <a:lnTo>
                  <a:pt x="0" y="45085"/>
                </a:lnTo>
                <a:lnTo>
                  <a:pt x="0" y="54610"/>
                </a:lnTo>
                <a:lnTo>
                  <a:pt x="382524" y="54610"/>
                </a:lnTo>
                <a:lnTo>
                  <a:pt x="390688" y="49847"/>
                </a:lnTo>
                <a:lnTo>
                  <a:pt x="382524" y="45085"/>
                </a:lnTo>
                <a:close/>
              </a:path>
              <a:path w="409575" h="99694">
                <a:moveTo>
                  <a:pt x="401321" y="45085"/>
                </a:moveTo>
                <a:lnTo>
                  <a:pt x="400176" y="45085"/>
                </a:lnTo>
                <a:lnTo>
                  <a:pt x="400176" y="54610"/>
                </a:lnTo>
                <a:lnTo>
                  <a:pt x="401517" y="54610"/>
                </a:lnTo>
                <a:lnTo>
                  <a:pt x="409575" y="49911"/>
                </a:lnTo>
                <a:lnTo>
                  <a:pt x="401321" y="45085"/>
                </a:lnTo>
                <a:close/>
              </a:path>
              <a:path w="409575" h="99694">
                <a:moveTo>
                  <a:pt x="397763" y="45720"/>
                </a:moveTo>
                <a:lnTo>
                  <a:pt x="390688" y="49847"/>
                </a:lnTo>
                <a:lnTo>
                  <a:pt x="397763" y="53975"/>
                </a:lnTo>
                <a:lnTo>
                  <a:pt x="397763" y="45720"/>
                </a:lnTo>
                <a:close/>
              </a:path>
              <a:path w="409575" h="99694">
                <a:moveTo>
                  <a:pt x="400176" y="45720"/>
                </a:moveTo>
                <a:lnTo>
                  <a:pt x="397763" y="45720"/>
                </a:lnTo>
                <a:lnTo>
                  <a:pt x="397763" y="53975"/>
                </a:lnTo>
                <a:lnTo>
                  <a:pt x="400176" y="53975"/>
                </a:lnTo>
                <a:lnTo>
                  <a:pt x="400176" y="45720"/>
                </a:lnTo>
                <a:close/>
              </a:path>
              <a:path w="409575" h="99694">
                <a:moveTo>
                  <a:pt x="324103" y="0"/>
                </a:moveTo>
                <a:lnTo>
                  <a:pt x="321183" y="762"/>
                </a:lnTo>
                <a:lnTo>
                  <a:pt x="319786" y="3048"/>
                </a:lnTo>
                <a:lnTo>
                  <a:pt x="318515" y="5207"/>
                </a:lnTo>
                <a:lnTo>
                  <a:pt x="319277" y="8127"/>
                </a:lnTo>
                <a:lnTo>
                  <a:pt x="321563" y="9525"/>
                </a:lnTo>
                <a:lnTo>
                  <a:pt x="390688" y="49847"/>
                </a:lnTo>
                <a:lnTo>
                  <a:pt x="397763" y="45720"/>
                </a:lnTo>
                <a:lnTo>
                  <a:pt x="400176" y="45720"/>
                </a:lnTo>
                <a:lnTo>
                  <a:pt x="400176" y="45085"/>
                </a:lnTo>
                <a:lnTo>
                  <a:pt x="401321" y="45085"/>
                </a:lnTo>
                <a:lnTo>
                  <a:pt x="326389" y="1270"/>
                </a:lnTo>
                <a:lnTo>
                  <a:pt x="324103" y="0"/>
                </a:lnTo>
                <a:close/>
              </a:path>
            </a:pathLst>
          </a:custGeom>
          <a:solidFill>
            <a:srgbClr val="497DBA"/>
          </a:solidFill>
        </p:spPr>
        <p:txBody>
          <a:bodyPr wrap="square" lIns="0" tIns="0" rIns="0" bIns="0" rtlCol="0"/>
          <a:lstStyle/>
          <a:p>
            <a:endParaRPr/>
          </a:p>
        </p:txBody>
      </p:sp>
      <p:sp>
        <p:nvSpPr>
          <p:cNvPr id="16" name="object 15"/>
          <p:cNvSpPr/>
          <p:nvPr/>
        </p:nvSpPr>
        <p:spPr>
          <a:xfrm>
            <a:off x="2960814" y="2938119"/>
            <a:ext cx="900430" cy="100330"/>
          </a:xfrm>
          <a:custGeom>
            <a:avLst/>
            <a:gdLst/>
            <a:ahLst/>
            <a:cxnLst/>
            <a:rect l="l" t="t" r="r" b="b"/>
            <a:pathLst>
              <a:path w="900429" h="100329">
                <a:moveTo>
                  <a:pt x="881398" y="49911"/>
                </a:moveTo>
                <a:lnTo>
                  <a:pt x="812164" y="90297"/>
                </a:lnTo>
                <a:lnTo>
                  <a:pt x="809878" y="91567"/>
                </a:lnTo>
                <a:lnTo>
                  <a:pt x="809116" y="94487"/>
                </a:lnTo>
                <a:lnTo>
                  <a:pt x="810387" y="96774"/>
                </a:lnTo>
                <a:lnTo>
                  <a:pt x="811784" y="99060"/>
                </a:lnTo>
                <a:lnTo>
                  <a:pt x="814704" y="99822"/>
                </a:lnTo>
                <a:lnTo>
                  <a:pt x="816990" y="98425"/>
                </a:lnTo>
                <a:lnTo>
                  <a:pt x="892118" y="54610"/>
                </a:lnTo>
                <a:lnTo>
                  <a:pt x="890777" y="54610"/>
                </a:lnTo>
                <a:lnTo>
                  <a:pt x="890777" y="53975"/>
                </a:lnTo>
                <a:lnTo>
                  <a:pt x="888364" y="53975"/>
                </a:lnTo>
                <a:lnTo>
                  <a:pt x="881398" y="49911"/>
                </a:lnTo>
                <a:close/>
              </a:path>
              <a:path w="900429" h="100329">
                <a:moveTo>
                  <a:pt x="873125" y="45085"/>
                </a:moveTo>
                <a:lnTo>
                  <a:pt x="0" y="45085"/>
                </a:lnTo>
                <a:lnTo>
                  <a:pt x="0" y="54610"/>
                </a:lnTo>
                <a:lnTo>
                  <a:pt x="873342" y="54610"/>
                </a:lnTo>
                <a:lnTo>
                  <a:pt x="881398" y="49911"/>
                </a:lnTo>
                <a:lnTo>
                  <a:pt x="873125" y="45085"/>
                </a:lnTo>
                <a:close/>
              </a:path>
              <a:path w="900429" h="100329">
                <a:moveTo>
                  <a:pt x="891901" y="45085"/>
                </a:moveTo>
                <a:lnTo>
                  <a:pt x="890777" y="45085"/>
                </a:lnTo>
                <a:lnTo>
                  <a:pt x="890777" y="54610"/>
                </a:lnTo>
                <a:lnTo>
                  <a:pt x="892118" y="54610"/>
                </a:lnTo>
                <a:lnTo>
                  <a:pt x="900176" y="49911"/>
                </a:lnTo>
                <a:lnTo>
                  <a:pt x="891901" y="45085"/>
                </a:lnTo>
                <a:close/>
              </a:path>
              <a:path w="900429" h="100329">
                <a:moveTo>
                  <a:pt x="888364" y="45847"/>
                </a:moveTo>
                <a:lnTo>
                  <a:pt x="881398" y="49911"/>
                </a:lnTo>
                <a:lnTo>
                  <a:pt x="888364" y="53975"/>
                </a:lnTo>
                <a:lnTo>
                  <a:pt x="888364" y="45847"/>
                </a:lnTo>
                <a:close/>
              </a:path>
              <a:path w="900429" h="100329">
                <a:moveTo>
                  <a:pt x="890777" y="45847"/>
                </a:moveTo>
                <a:lnTo>
                  <a:pt x="888364" y="45847"/>
                </a:lnTo>
                <a:lnTo>
                  <a:pt x="888364" y="53975"/>
                </a:lnTo>
                <a:lnTo>
                  <a:pt x="890777" y="53975"/>
                </a:lnTo>
                <a:lnTo>
                  <a:pt x="890777" y="45847"/>
                </a:lnTo>
                <a:close/>
              </a:path>
              <a:path w="900429" h="100329">
                <a:moveTo>
                  <a:pt x="814704" y="0"/>
                </a:moveTo>
                <a:lnTo>
                  <a:pt x="811784" y="762"/>
                </a:lnTo>
                <a:lnTo>
                  <a:pt x="810387" y="3048"/>
                </a:lnTo>
                <a:lnTo>
                  <a:pt x="809116" y="5334"/>
                </a:lnTo>
                <a:lnTo>
                  <a:pt x="809878" y="8255"/>
                </a:lnTo>
                <a:lnTo>
                  <a:pt x="812164" y="9525"/>
                </a:lnTo>
                <a:lnTo>
                  <a:pt x="881398" y="49911"/>
                </a:lnTo>
                <a:lnTo>
                  <a:pt x="888364" y="45847"/>
                </a:lnTo>
                <a:lnTo>
                  <a:pt x="890777" y="45847"/>
                </a:lnTo>
                <a:lnTo>
                  <a:pt x="890777" y="45085"/>
                </a:lnTo>
                <a:lnTo>
                  <a:pt x="891901" y="45085"/>
                </a:lnTo>
                <a:lnTo>
                  <a:pt x="816990" y="1397"/>
                </a:lnTo>
                <a:lnTo>
                  <a:pt x="814704" y="0"/>
                </a:lnTo>
                <a:close/>
              </a:path>
            </a:pathLst>
          </a:custGeom>
          <a:solidFill>
            <a:srgbClr val="497DBA"/>
          </a:solidFill>
        </p:spPr>
        <p:txBody>
          <a:bodyPr wrap="square" lIns="0" tIns="0" rIns="0" bIns="0" rtlCol="0"/>
          <a:lstStyle/>
          <a:p>
            <a:endParaRPr/>
          </a:p>
        </p:txBody>
      </p:sp>
    </p:spTree>
    <p:extLst>
      <p:ext uri="{BB962C8B-B14F-4D97-AF65-F5344CB8AC3E}">
        <p14:creationId xmlns:p14="http://schemas.microsoft.com/office/powerpoint/2010/main" val="3202753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Memory</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7" name="object 5"/>
          <p:cNvSpPr txBox="1"/>
          <p:nvPr/>
        </p:nvSpPr>
        <p:spPr>
          <a:xfrm>
            <a:off x="2923866" y="4810959"/>
            <a:ext cx="515620" cy="285115"/>
          </a:xfrm>
          <a:prstGeom prst="rect">
            <a:avLst/>
          </a:prstGeom>
        </p:spPr>
        <p:txBody>
          <a:bodyPr vert="horz" wrap="square" lIns="0" tIns="12700" rIns="0" bIns="0" rtlCol="0">
            <a:spAutoFit/>
          </a:bodyPr>
          <a:lstStyle/>
          <a:p>
            <a:pPr marL="12700">
              <a:lnSpc>
                <a:spcPct val="100000"/>
              </a:lnSpc>
              <a:spcBef>
                <a:spcPts val="100"/>
              </a:spcBef>
            </a:pPr>
            <a:r>
              <a:rPr sz="1700" spc="-5" dirty="0">
                <a:latin typeface="Tahoma"/>
                <a:cs typeface="Tahoma"/>
              </a:rPr>
              <a:t>s</a:t>
            </a:r>
            <a:r>
              <a:rPr sz="1700" spc="-10" dirty="0">
                <a:latin typeface="Tahoma"/>
                <a:cs typeface="Tahoma"/>
              </a:rPr>
              <a:t>t</a:t>
            </a:r>
            <a:r>
              <a:rPr sz="1700" dirty="0">
                <a:latin typeface="Tahoma"/>
                <a:cs typeface="Tahoma"/>
              </a:rPr>
              <a:t>ack</a:t>
            </a:r>
          </a:p>
        </p:txBody>
      </p:sp>
      <p:sp>
        <p:nvSpPr>
          <p:cNvPr id="18" name="object 6"/>
          <p:cNvSpPr txBox="1"/>
          <p:nvPr/>
        </p:nvSpPr>
        <p:spPr>
          <a:xfrm>
            <a:off x="5047508" y="4810959"/>
            <a:ext cx="494665"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ahoma"/>
                <a:cs typeface="Tahoma"/>
              </a:rPr>
              <a:t>he</a:t>
            </a:r>
            <a:r>
              <a:rPr sz="1700" spc="5" dirty="0">
                <a:latin typeface="Tahoma"/>
                <a:cs typeface="Tahoma"/>
              </a:rPr>
              <a:t>a</a:t>
            </a:r>
            <a:r>
              <a:rPr sz="1700" dirty="0">
                <a:latin typeface="Tahoma"/>
                <a:cs typeface="Tahoma"/>
              </a:rPr>
              <a:t>p</a:t>
            </a:r>
          </a:p>
        </p:txBody>
      </p:sp>
      <p:sp>
        <p:nvSpPr>
          <p:cNvPr id="19" name="object 7"/>
          <p:cNvSpPr/>
          <p:nvPr/>
        </p:nvSpPr>
        <p:spPr>
          <a:xfrm>
            <a:off x="2699839" y="3818099"/>
            <a:ext cx="3055239" cy="830618"/>
          </a:xfrm>
          <a:prstGeom prst="rect">
            <a:avLst/>
          </a:prstGeom>
          <a:blipFill>
            <a:blip r:embed="rId2" cstate="print"/>
            <a:stretch>
              <a:fillRect/>
            </a:stretch>
          </a:blipFill>
        </p:spPr>
        <p:txBody>
          <a:bodyPr wrap="square" lIns="0" tIns="0" rIns="0" bIns="0" rtlCol="0"/>
          <a:lstStyle/>
          <a:p>
            <a:endParaRPr/>
          </a:p>
        </p:txBody>
      </p:sp>
      <p:sp>
        <p:nvSpPr>
          <p:cNvPr id="20" name="object 4"/>
          <p:cNvSpPr txBox="1"/>
          <p:nvPr/>
        </p:nvSpPr>
        <p:spPr>
          <a:xfrm>
            <a:off x="1136176" y="1297841"/>
            <a:ext cx="6628130" cy="2244204"/>
          </a:xfrm>
          <a:prstGeom prst="rect">
            <a:avLst/>
          </a:prstGeom>
        </p:spPr>
        <p:txBody>
          <a:bodyPr vert="horz" wrap="square" lIns="0" tIns="68580" rIns="0" bIns="0" rtlCol="0">
            <a:spAutoFit/>
          </a:bodyPr>
          <a:lstStyle/>
          <a:p>
            <a:pPr marL="12700">
              <a:lnSpc>
                <a:spcPct val="100000"/>
              </a:lnSpc>
              <a:spcBef>
                <a:spcPts val="540"/>
              </a:spcBef>
              <a:tabLst>
                <a:tab pos="2994025" algn="l"/>
              </a:tabLst>
            </a:pPr>
            <a:r>
              <a:rPr sz="1600" dirty="0">
                <a:latin typeface="Tahoma" panose="020B0604030504040204" pitchFamily="34" charset="0"/>
                <a:ea typeface="Tahoma" panose="020B0604030504040204" pitchFamily="34" charset="0"/>
                <a:cs typeface="Tahoma" panose="020B0604030504040204" pitchFamily="34" charset="0"/>
              </a:rPr>
              <a:t>Local </a:t>
            </a:r>
            <a:r>
              <a:rPr sz="1600" spc="-10" dirty="0">
                <a:latin typeface="Tahoma" panose="020B0604030504040204" pitchFamily="34" charset="0"/>
                <a:ea typeface="Tahoma" panose="020B0604030504040204" pitchFamily="34" charset="0"/>
                <a:cs typeface="Tahoma" panose="020B0604030504040204" pitchFamily="34" charset="0"/>
              </a:rPr>
              <a:t>variables </a:t>
            </a:r>
            <a:r>
              <a:rPr sz="1600" spc="-5" dirty="0">
                <a:latin typeface="Tahoma" panose="020B0604030504040204" pitchFamily="34" charset="0"/>
                <a:ea typeface="Tahoma" panose="020B0604030504040204" pitchFamily="34" charset="0"/>
                <a:cs typeface="Tahoma" panose="020B0604030504040204" pitchFamily="34" charset="0"/>
              </a:rPr>
              <a:t>are</a:t>
            </a:r>
            <a:r>
              <a:rPr sz="1600" spc="30" dirty="0">
                <a:latin typeface="Tahoma" panose="020B0604030504040204" pitchFamily="34" charset="0"/>
                <a:ea typeface="Tahoma" panose="020B0604030504040204" pitchFamily="34" charset="0"/>
                <a:cs typeface="Tahoma" panose="020B0604030504040204" pitchFamily="34" charset="0"/>
              </a:rPr>
              <a:t> </a:t>
            </a:r>
            <a:r>
              <a:rPr sz="1600" spc="-5" dirty="0">
                <a:latin typeface="Tahoma" panose="020B0604030504040204" pitchFamily="34" charset="0"/>
                <a:ea typeface="Tahoma" panose="020B0604030504040204" pitchFamily="34" charset="0"/>
                <a:cs typeface="Tahoma" panose="020B0604030504040204" pitchFamily="34" charset="0"/>
              </a:rPr>
              <a:t>created</a:t>
            </a:r>
            <a:r>
              <a:rPr sz="1600" spc="5" dirty="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on</a:t>
            </a: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spc="-5" dirty="0" smtClean="0">
                <a:latin typeface="Tahoma" panose="020B0604030504040204" pitchFamily="34" charset="0"/>
                <a:ea typeface="Tahoma" panose="020B0604030504040204" pitchFamily="34" charset="0"/>
                <a:cs typeface="Tahoma" panose="020B0604030504040204" pitchFamily="34" charset="0"/>
              </a:rPr>
              <a:t>stack </a:t>
            </a:r>
            <a:r>
              <a:rPr sz="1600" spc="-5" dirty="0">
                <a:latin typeface="Tahoma" panose="020B0604030504040204" pitchFamily="34" charset="0"/>
                <a:ea typeface="Tahoma" panose="020B0604030504040204" pitchFamily="34" charset="0"/>
                <a:cs typeface="Tahoma" panose="020B0604030504040204" pitchFamily="34" charset="0"/>
              </a:rPr>
              <a:t>where </a:t>
            </a:r>
            <a:r>
              <a:rPr sz="1600" dirty="0">
                <a:latin typeface="Tahoma" panose="020B0604030504040204" pitchFamily="34" charset="0"/>
                <a:ea typeface="Tahoma" panose="020B0604030504040204" pitchFamily="34" charset="0"/>
                <a:cs typeface="Tahoma" panose="020B0604030504040204" pitchFamily="34" charset="0"/>
              </a:rPr>
              <a:t>as </a:t>
            </a:r>
            <a:r>
              <a:rPr sz="1600" spc="-5" dirty="0">
                <a:latin typeface="Tahoma" panose="020B0604030504040204" pitchFamily="34" charset="0"/>
                <a:ea typeface="Tahoma" panose="020B0604030504040204" pitchFamily="34" charset="0"/>
                <a:cs typeface="Tahoma" panose="020B0604030504040204" pitchFamily="34" charset="0"/>
              </a:rPr>
              <a:t>objects are created </a:t>
            </a:r>
            <a:r>
              <a:rPr sz="1600" dirty="0" smtClean="0">
                <a:latin typeface="Tahoma" panose="020B0604030504040204" pitchFamily="34" charset="0"/>
                <a:ea typeface="Tahoma" panose="020B0604030504040204" pitchFamily="34" charset="0"/>
                <a:cs typeface="Tahoma" panose="020B0604030504040204" pitchFamily="34" charset="0"/>
              </a:rPr>
              <a:t>on</a:t>
            </a: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spc="-5" dirty="0" smtClean="0">
                <a:latin typeface="Tahoma" panose="020B0604030504040204" pitchFamily="34" charset="0"/>
                <a:ea typeface="Tahoma" panose="020B0604030504040204" pitchFamily="34" charset="0"/>
                <a:cs typeface="Tahoma" panose="020B0604030504040204" pitchFamily="34" charset="0"/>
              </a:rPr>
              <a:t>heap</a:t>
            </a:r>
            <a:r>
              <a:rPr sz="1600" spc="-5" dirty="0">
                <a:latin typeface="Tahoma" panose="020B0604030504040204" pitchFamily="34" charset="0"/>
                <a:ea typeface="Tahoma" panose="020B0604030504040204" pitchFamily="34" charset="0"/>
                <a:cs typeface="Tahoma" panose="020B0604030504040204" pitchFamily="34" charset="0"/>
              </a:rPr>
              <a:t>.</a:t>
            </a:r>
            <a:endParaRPr sz="1600" dirty="0">
              <a:latin typeface="Tahoma" panose="020B0604030504040204" pitchFamily="34" charset="0"/>
              <a:ea typeface="Tahoma" panose="020B0604030504040204" pitchFamily="34" charset="0"/>
              <a:cs typeface="Tahoma" panose="020B0604030504040204" pitchFamily="34" charset="0"/>
            </a:endParaRPr>
          </a:p>
          <a:p>
            <a:pPr>
              <a:lnSpc>
                <a:spcPct val="100000"/>
              </a:lnSpc>
              <a:spcBef>
                <a:spcPts val="40"/>
              </a:spcBef>
            </a:pPr>
            <a:endParaRPr sz="1600" dirty="0">
              <a:latin typeface="Tahoma" panose="020B0604030504040204" pitchFamily="34" charset="0"/>
              <a:ea typeface="Tahoma" panose="020B0604030504040204" pitchFamily="34" charset="0"/>
              <a:cs typeface="Tahoma" panose="020B0604030504040204" pitchFamily="34" charset="0"/>
            </a:endParaRPr>
          </a:p>
          <a:p>
            <a:pPr marL="437515">
              <a:lnSpc>
                <a:spcPct val="100000"/>
              </a:lnSpc>
            </a:pPr>
            <a:r>
              <a:rPr sz="1600" spc="-5" dirty="0">
                <a:latin typeface="Tahoma" panose="020B0604030504040204" pitchFamily="34" charset="0"/>
                <a:ea typeface="Tahoma" panose="020B0604030504040204" pitchFamily="34" charset="0"/>
                <a:cs typeface="Tahoma" panose="020B0604030504040204" pitchFamily="34" charset="0"/>
              </a:rPr>
              <a:t>class Demo </a:t>
            </a:r>
            <a:r>
              <a:rPr sz="1600" dirty="0">
                <a:latin typeface="Tahoma" panose="020B0604030504040204" pitchFamily="34" charset="0"/>
                <a:ea typeface="Tahoma" panose="020B0604030504040204" pitchFamily="34" charset="0"/>
                <a:cs typeface="Tahoma" panose="020B0604030504040204" pitchFamily="34" charset="0"/>
              </a:rPr>
              <a:t>{</a:t>
            </a:r>
          </a:p>
          <a:p>
            <a:pPr marR="1920239" algn="ctr">
              <a:lnSpc>
                <a:spcPct val="100000"/>
              </a:lnSpc>
              <a:spcBef>
                <a:spcPts val="409"/>
              </a:spcBef>
            </a:pPr>
            <a:r>
              <a:rPr sz="1600" spc="-10" dirty="0">
                <a:latin typeface="Tahoma" panose="020B0604030504040204" pitchFamily="34" charset="0"/>
                <a:ea typeface="Tahoma" panose="020B0604030504040204" pitchFamily="34" charset="0"/>
                <a:cs typeface="Tahoma" panose="020B0604030504040204" pitchFamily="34" charset="0"/>
              </a:rPr>
              <a:t>public </a:t>
            </a:r>
            <a:r>
              <a:rPr sz="1600" spc="-5" dirty="0">
                <a:latin typeface="Tahoma" panose="020B0604030504040204" pitchFamily="34" charset="0"/>
                <a:ea typeface="Tahoma" panose="020B0604030504040204" pitchFamily="34" charset="0"/>
                <a:cs typeface="Tahoma" panose="020B0604030504040204" pitchFamily="34" charset="0"/>
              </a:rPr>
              <a:t>static void </a:t>
            </a:r>
            <a:r>
              <a:rPr sz="1600" dirty="0">
                <a:latin typeface="Tahoma" panose="020B0604030504040204" pitchFamily="34" charset="0"/>
                <a:ea typeface="Tahoma" panose="020B0604030504040204" pitchFamily="34" charset="0"/>
                <a:cs typeface="Tahoma" panose="020B0604030504040204" pitchFamily="34" charset="0"/>
              </a:rPr>
              <a:t>main </a:t>
            </a:r>
            <a:r>
              <a:rPr sz="1600" spc="-5" dirty="0">
                <a:latin typeface="Tahoma" panose="020B0604030504040204" pitchFamily="34" charset="0"/>
                <a:ea typeface="Tahoma" panose="020B0604030504040204" pitchFamily="34" charset="0"/>
                <a:cs typeface="Tahoma" panose="020B0604030504040204" pitchFamily="34" charset="0"/>
              </a:rPr>
              <a:t>(String</a:t>
            </a:r>
            <a:r>
              <a:rPr sz="1600" spc="30" dirty="0">
                <a:latin typeface="Tahoma" panose="020B0604030504040204" pitchFamily="34" charset="0"/>
                <a:ea typeface="Tahoma" panose="020B0604030504040204" pitchFamily="34" charset="0"/>
                <a:cs typeface="Tahoma" panose="020B0604030504040204" pitchFamily="34" charset="0"/>
              </a:rPr>
              <a:t> </a:t>
            </a:r>
            <a:r>
              <a:rPr sz="1600" spc="-5" dirty="0" err="1">
                <a:latin typeface="Tahoma" panose="020B0604030504040204" pitchFamily="34" charset="0"/>
                <a:ea typeface="Tahoma" panose="020B0604030504040204" pitchFamily="34" charset="0"/>
                <a:cs typeface="Tahoma" panose="020B0604030504040204" pitchFamily="34" charset="0"/>
              </a:rPr>
              <a:t>args</a:t>
            </a:r>
            <a:r>
              <a:rPr sz="1600" spc="-5"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a:t>
            </a:r>
            <a:endParaRPr sz="1600" dirty="0">
              <a:latin typeface="Tahoma" panose="020B0604030504040204" pitchFamily="34" charset="0"/>
              <a:ea typeface="Tahoma" panose="020B0604030504040204" pitchFamily="34" charset="0"/>
              <a:cs typeface="Tahoma" panose="020B0604030504040204" pitchFamily="34" charset="0"/>
            </a:endParaRPr>
          </a:p>
          <a:p>
            <a:pPr marR="1824355" algn="ctr">
              <a:lnSpc>
                <a:spcPct val="100000"/>
              </a:lnSpc>
              <a:spcBef>
                <a:spcPts val="409"/>
              </a:spcBef>
            </a:pPr>
            <a:r>
              <a:rPr sz="1600" spc="-5" dirty="0">
                <a:latin typeface="Tahoma" panose="020B0604030504040204" pitchFamily="34" charset="0"/>
                <a:ea typeface="Tahoma" panose="020B0604030504040204" pitchFamily="34" charset="0"/>
                <a:cs typeface="Tahoma" panose="020B0604030504040204" pitchFamily="34" charset="0"/>
              </a:rPr>
              <a:t>Date </a:t>
            </a:r>
            <a:r>
              <a:rPr sz="1600" dirty="0">
                <a:latin typeface="Tahoma" panose="020B0604030504040204" pitchFamily="34" charset="0"/>
                <a:ea typeface="Tahoma" panose="020B0604030504040204" pitchFamily="34" charset="0"/>
                <a:cs typeface="Tahoma" panose="020B0604030504040204" pitchFamily="34" charset="0"/>
              </a:rPr>
              <a:t>d = new </a:t>
            </a:r>
            <a:r>
              <a:rPr sz="1600" spc="-5" dirty="0">
                <a:latin typeface="Tahoma" panose="020B0604030504040204" pitchFamily="34" charset="0"/>
                <a:ea typeface="Tahoma" panose="020B0604030504040204" pitchFamily="34" charset="0"/>
                <a:cs typeface="Tahoma" panose="020B0604030504040204" pitchFamily="34" charset="0"/>
              </a:rPr>
              <a:t>Date</a:t>
            </a:r>
            <a:r>
              <a:rPr sz="1600" spc="-25" dirty="0">
                <a:latin typeface="Tahoma" panose="020B0604030504040204" pitchFamily="34" charset="0"/>
                <a:ea typeface="Tahoma" panose="020B0604030504040204" pitchFamily="34" charset="0"/>
                <a:cs typeface="Tahoma" panose="020B0604030504040204" pitchFamily="34" charset="0"/>
              </a:rPr>
              <a:t> </a:t>
            </a:r>
            <a:r>
              <a:rPr sz="1600" spc="-5" dirty="0">
                <a:latin typeface="Tahoma" panose="020B0604030504040204" pitchFamily="34" charset="0"/>
                <a:ea typeface="Tahoma" panose="020B0604030504040204" pitchFamily="34" charset="0"/>
                <a:cs typeface="Tahoma" panose="020B0604030504040204" pitchFamily="34" charset="0"/>
              </a:rPr>
              <a:t>();</a:t>
            </a:r>
            <a:endParaRPr sz="1600" dirty="0">
              <a:latin typeface="Tahoma" panose="020B0604030504040204" pitchFamily="34" charset="0"/>
              <a:ea typeface="Tahoma" panose="020B0604030504040204" pitchFamily="34" charset="0"/>
              <a:cs typeface="Tahoma" panose="020B0604030504040204" pitchFamily="34" charset="0"/>
            </a:endParaRPr>
          </a:p>
          <a:p>
            <a:pPr marL="916305">
              <a:lnSpc>
                <a:spcPct val="100000"/>
              </a:lnSpc>
              <a:spcBef>
                <a:spcPts val="409"/>
              </a:spcBef>
            </a:pPr>
            <a:r>
              <a:rPr sz="1600" dirty="0">
                <a:latin typeface="Tahoma" panose="020B0604030504040204" pitchFamily="34" charset="0"/>
                <a:ea typeface="Tahoma" panose="020B0604030504040204" pitchFamily="34" charset="0"/>
                <a:cs typeface="Tahoma" panose="020B0604030504040204" pitchFamily="34" charset="0"/>
              </a:rPr>
              <a:t>}</a:t>
            </a:r>
          </a:p>
          <a:p>
            <a:pPr marL="779145">
              <a:lnSpc>
                <a:spcPct val="100000"/>
              </a:lnSpc>
              <a:spcBef>
                <a:spcPts val="409"/>
              </a:spcBef>
            </a:pPr>
            <a:r>
              <a:rPr sz="16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202753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Concept of Garbage Collector</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20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Garbage </a:t>
            </a:r>
            <a:r>
              <a:rPr lang="en-US" sz="1600" dirty="0">
                <a:latin typeface="Tahoma" panose="020B0604030504040204" pitchFamily="34" charset="0"/>
                <a:ea typeface="Tahoma" panose="020B0604030504040204" pitchFamily="34" charset="0"/>
                <a:cs typeface="Tahoma" panose="020B0604030504040204" pitchFamily="34" charset="0"/>
              </a:rPr>
              <a:t>collector generally reclaims orphaned object spaces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20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Finalize</a:t>
            </a:r>
            <a:r>
              <a:rPr lang="en-US" sz="1600" dirty="0">
                <a:latin typeface="Tahoma" panose="020B0604030504040204" pitchFamily="34" charset="0"/>
                <a:ea typeface="Tahoma" panose="020B0604030504040204" pitchFamily="34" charset="0"/>
                <a:cs typeface="Tahoma" panose="020B0604030504040204" pitchFamily="34" charset="0"/>
              </a:rPr>
              <a:t>() gets </a:t>
            </a:r>
            <a:r>
              <a:rPr lang="en-US" sz="1600" dirty="0" smtClean="0">
                <a:latin typeface="Tahoma" panose="020B0604030504040204" pitchFamily="34" charset="0"/>
                <a:ea typeface="Tahoma" panose="020B0604030504040204" pitchFamily="34" charset="0"/>
                <a:cs typeface="Tahoma" panose="020B0604030504040204" pitchFamily="34" charset="0"/>
              </a:rPr>
              <a:t>executed </a:t>
            </a:r>
            <a:r>
              <a:rPr lang="en-US" sz="1600" dirty="0">
                <a:latin typeface="Tahoma" panose="020B0604030504040204" pitchFamily="34" charset="0"/>
                <a:ea typeface="Tahoma" panose="020B0604030504040204" pitchFamily="34" charset="0"/>
                <a:cs typeface="Tahoma" panose="020B0604030504040204" pitchFamily="34" charset="0"/>
              </a:rPr>
              <a:t>just before an </a:t>
            </a:r>
            <a:r>
              <a:rPr lang="en-US" sz="1600" dirty="0" smtClean="0">
                <a:latin typeface="Tahoma" panose="020B0604030504040204" pitchFamily="34" charset="0"/>
                <a:ea typeface="Tahoma" panose="020B0604030504040204" pitchFamily="34" charset="0"/>
                <a:cs typeface="Tahoma" panose="020B0604030504040204" pitchFamily="34" charset="0"/>
              </a:rPr>
              <a:t>object is </a:t>
            </a:r>
            <a:r>
              <a:rPr lang="en-US" sz="1600" dirty="0">
                <a:latin typeface="Tahoma" panose="020B0604030504040204" pitchFamily="34" charset="0"/>
                <a:ea typeface="Tahoma" panose="020B0604030504040204" pitchFamily="34" charset="0"/>
                <a:cs typeface="Tahoma" panose="020B0604030504040204" pitchFamily="34" charset="0"/>
              </a:rPr>
              <a:t>garbage </a:t>
            </a:r>
            <a:r>
              <a:rPr lang="en-US" sz="1600" dirty="0" smtClean="0">
                <a:latin typeface="Tahoma" panose="020B0604030504040204" pitchFamily="34" charset="0"/>
                <a:ea typeface="Tahoma" panose="020B0604030504040204" pitchFamily="34" charset="0"/>
                <a:cs typeface="Tahoma" panose="020B0604030504040204" pitchFamily="34" charset="0"/>
              </a:rPr>
              <a:t>collected.</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20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Override Object class finalize method </a:t>
            </a:r>
            <a:r>
              <a:rPr lang="en-US" sz="1600" dirty="0">
                <a:latin typeface="Tahoma" panose="020B0604030504040204" pitchFamily="34" charset="0"/>
                <a:ea typeface="Tahoma" panose="020B0604030504040204" pitchFamily="34" charset="0"/>
                <a:cs typeface="Tahoma" panose="020B0604030504040204" pitchFamily="34" charset="0"/>
              </a:rPr>
              <a:t>to </a:t>
            </a:r>
            <a:r>
              <a:rPr lang="en-US" sz="1600" dirty="0" smtClean="0">
                <a:latin typeface="Tahoma" panose="020B0604030504040204" pitchFamily="34" charset="0"/>
                <a:ea typeface="Tahoma" panose="020B0604030504040204" pitchFamily="34" charset="0"/>
                <a:cs typeface="Tahoma" panose="020B0604030504040204" pitchFamily="34" charset="0"/>
              </a:rPr>
              <a:t>write </a:t>
            </a:r>
            <a:r>
              <a:rPr lang="en-US" sz="1600" dirty="0">
                <a:latin typeface="Tahoma" panose="020B0604030504040204" pitchFamily="34" charset="0"/>
                <a:ea typeface="Tahoma" panose="020B0604030504040204" pitchFamily="34" charset="0"/>
                <a:cs typeface="Tahoma" panose="020B0604030504040204" pitchFamily="34" charset="0"/>
              </a:rPr>
              <a:t>clean up </a:t>
            </a:r>
            <a:r>
              <a:rPr lang="en-US" sz="1600" dirty="0" smtClean="0">
                <a:latin typeface="Tahoma" panose="020B0604030504040204" pitchFamily="34" charset="0"/>
                <a:ea typeface="Tahoma" panose="020B0604030504040204" pitchFamily="34" charset="0"/>
                <a:cs typeface="Tahoma" panose="020B0604030504040204" pitchFamily="34" charset="0"/>
              </a:rPr>
              <a:t>code.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2753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644</Words>
  <Application>Microsoft Office PowerPoint</Application>
  <PresentationFormat>Custom</PresentationFormat>
  <Paragraphs>200</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Asfiya Khan</cp:lastModifiedBy>
  <cp:revision>266</cp:revision>
  <dcterms:created xsi:type="dcterms:W3CDTF">2018-01-05T05:23:08Z</dcterms:created>
  <dcterms:modified xsi:type="dcterms:W3CDTF">2019-09-04T06:52:31Z</dcterms:modified>
</cp:coreProperties>
</file>