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77" r:id="rId3"/>
    <p:sldId id="278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4" r:id="rId20"/>
    <p:sldId id="305" r:id="rId21"/>
    <p:sldId id="293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5" r:id="rId40"/>
    <p:sldId id="316" r:id="rId41"/>
    <p:sldId id="317" r:id="rId42"/>
    <p:sldId id="318" r:id="rId43"/>
    <p:sldId id="319" r:id="rId44"/>
    <p:sldId id="314" r:id="rId45"/>
    <p:sldId id="320" r:id="rId46"/>
    <p:sldId id="321" r:id="rId47"/>
    <p:sldId id="322" r:id="rId48"/>
    <p:sldId id="265" r:id="rId4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1" autoAdjust="0"/>
  </p:normalViewPr>
  <p:slideViewPr>
    <p:cSldViewPr>
      <p:cViewPr>
        <p:scale>
          <a:sx n="69" d="100"/>
          <a:sy n="69" d="100"/>
        </p:scale>
        <p:origin x="-342" y="-24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-609600" y="1686719"/>
            <a:ext cx="6019800" cy="951270"/>
          </a:xfrm>
          <a:prstGeom prst="rect">
            <a:avLst/>
          </a:prstGeom>
        </p:spPr>
        <p:txBody>
          <a:bodyPr lIns="100557" tIns="50278" rIns="100557" bIns="50278" anchor="t">
            <a:normAutofit fontScale="2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Object Orientation in Java</a:t>
            </a:r>
            <a:endParaRPr lang="en-US" sz="1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sz="6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 </a:t>
            </a:r>
            <a:r>
              <a:rPr lang="en-US" sz="6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Presenter -Asfiya  </a:t>
            </a:r>
            <a:r>
              <a:rPr lang="en-US" sz="6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Khan                                                                         			(Senior </a:t>
            </a:r>
            <a:r>
              <a:rPr lang="en-US" sz="6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Trainer)</a:t>
            </a:r>
            <a:endParaRPr lang="en-US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249143" y="1585403"/>
            <a:ext cx="14198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"/>
                <a:cs typeface="Arial"/>
              </a:rPr>
              <a:t>Responsibility: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819400" y="1534319"/>
            <a:ext cx="5089525" cy="647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5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very </a:t>
            </a:r>
            <a:r>
              <a:rPr sz="1700" dirty="0">
                <a:latin typeface="Arial"/>
                <a:cs typeface="Arial"/>
              </a:rPr>
              <a:t>purpose or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role </a:t>
            </a:r>
            <a:r>
              <a:rPr sz="1700" spc="-5" dirty="0">
                <a:latin typeface="Arial"/>
                <a:cs typeface="Arial"/>
              </a:rPr>
              <a:t>that </a:t>
            </a:r>
            <a:r>
              <a:rPr sz="1700" dirty="0">
                <a:latin typeface="Arial"/>
                <a:cs typeface="Arial"/>
              </a:rPr>
              <a:t>entity serves in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249143" y="2829241"/>
            <a:ext cx="9880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Example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2391778" y="2778034"/>
            <a:ext cx="5598160" cy="611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 indent="-64769">
              <a:lnSpc>
                <a:spcPct val="120000"/>
              </a:lnSpc>
              <a:spcBef>
                <a:spcPts val="100"/>
              </a:spcBef>
              <a:tabLst>
                <a:tab pos="1388110" algn="l"/>
              </a:tabLst>
            </a:pPr>
            <a:r>
              <a:rPr sz="1700" dirty="0">
                <a:latin typeface="Arial"/>
                <a:cs typeface="Arial"/>
              </a:rPr>
              <a:t>Bank account : </a:t>
            </a:r>
            <a:r>
              <a:rPr sz="1700" spc="-90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enable </a:t>
            </a:r>
            <a:r>
              <a:rPr sz="1700" spc="-5" dirty="0">
                <a:latin typeface="Arial"/>
                <a:cs typeface="Arial"/>
              </a:rPr>
              <a:t>to carry </a:t>
            </a:r>
            <a:r>
              <a:rPr sz="1700" dirty="0">
                <a:latin typeface="Arial"/>
                <a:cs typeface="Arial"/>
              </a:rPr>
              <a:t>out money transactions  Car	: </a:t>
            </a:r>
            <a:r>
              <a:rPr sz="1700" spc="-90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take the </a:t>
            </a:r>
            <a:r>
              <a:rPr sz="1700" dirty="0">
                <a:latin typeface="Arial"/>
                <a:cs typeface="Arial"/>
              </a:rPr>
              <a:t>rider </a:t>
            </a:r>
            <a:r>
              <a:rPr sz="1700" spc="-5" dirty="0">
                <a:latin typeface="Arial"/>
                <a:cs typeface="Arial"/>
              </a:rPr>
              <a:t>from </a:t>
            </a:r>
            <a:r>
              <a:rPr sz="1700" dirty="0">
                <a:latin typeface="Arial"/>
                <a:cs typeface="Arial"/>
              </a:rPr>
              <a:t>one place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another</a:t>
            </a:r>
          </a:p>
        </p:txBody>
      </p:sp>
    </p:spTree>
    <p:extLst>
      <p:ext uri="{BB962C8B-B14F-4D97-AF65-F5344CB8AC3E}">
        <p14:creationId xmlns:p14="http://schemas.microsoft.com/office/powerpoint/2010/main" val="3097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 Pillars of OOPS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600200" y="1534319"/>
            <a:ext cx="29718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Abstraction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Encapsulation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Inheritance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ahoma"/>
                <a:cs typeface="Tahoma"/>
              </a:rPr>
              <a:t>Polymorphism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83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371600" y="1130563"/>
            <a:ext cx="6553200" cy="139435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80695" indent="-480695">
              <a:lnSpc>
                <a:spcPct val="100000"/>
              </a:lnSpc>
              <a:spcBef>
                <a:spcPts val="409"/>
              </a:spcBef>
              <a:buChar char="•"/>
              <a:tabLst>
                <a:tab pos="480695" algn="l"/>
                <a:tab pos="481330" algn="l"/>
              </a:tabLst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Selective</a:t>
            </a:r>
            <a:r>
              <a:rPr sz="16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negligence</a:t>
            </a:r>
          </a:p>
          <a:p>
            <a:pPr marL="480695" marR="5080" indent="-480695">
              <a:lnSpc>
                <a:spcPct val="120000"/>
              </a:lnSpc>
              <a:buChar char="•"/>
              <a:tabLst>
                <a:tab pos="480695" algn="l"/>
                <a:tab pos="48133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aspects and concentrating on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 ignoring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(Ignore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what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insignificant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05050">
              <a:lnSpc>
                <a:spcPct val="100000"/>
              </a:lnSpc>
            </a:pPr>
            <a:r>
              <a:rPr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</a:t>
            </a:r>
            <a:r>
              <a:rPr sz="1600" i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58152"/>
              </p:ext>
            </p:extLst>
          </p:nvPr>
        </p:nvGraphicFramePr>
        <p:xfrm>
          <a:off x="1380236" y="2675856"/>
          <a:ext cx="6604634" cy="1952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4295"/>
                <a:gridCol w="2251710"/>
                <a:gridCol w="1738629"/>
              </a:tblGrid>
              <a:tr h="842633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700" b="1" i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as an</a:t>
                      </a:r>
                      <a:r>
                        <a:rPr sz="1700" b="1" i="1" u="none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Employee</a:t>
                      </a:r>
                      <a:r>
                        <a:rPr sz="1700" b="1" i="1" u="none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1700" u="none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211454" marR="1816735">
                        <a:lnSpc>
                          <a:spcPct val="120000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Name  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85"/>
                        </a:lnSpc>
                      </a:pPr>
                      <a:r>
                        <a:rPr sz="1700" b="1" i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as a</a:t>
                      </a:r>
                      <a:r>
                        <a:rPr sz="1700" b="1" i="1" u="none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Patient </a:t>
                      </a:r>
                      <a:endParaRPr sz="1700" u="none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492125" marR="1322070" indent="-147955">
                        <a:lnSpc>
                          <a:spcPct val="120000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Name  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1885"/>
                        </a:lnSpc>
                      </a:pPr>
                      <a:r>
                        <a:rPr sz="1700" b="1" i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as a</a:t>
                      </a:r>
                      <a:r>
                        <a:rPr sz="1700" b="1" i="1" u="none" spc="-65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Arial"/>
                          <a:cs typeface="Arial"/>
                        </a:rPr>
                        <a:t>Student</a:t>
                      </a:r>
                      <a:endParaRPr sz="1700" u="none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837565" marR="314960" algn="ctr">
                        <a:lnSpc>
                          <a:spcPct val="120000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Name  age</a:t>
                      </a:r>
                    </a:p>
                  </a:txBody>
                  <a:tcPr marL="0" marR="0" marT="0" marB="0"/>
                </a:tc>
              </a:tr>
              <a:tr h="267198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Educational</a:t>
                      </a:r>
                      <a:r>
                        <a:rPr sz="17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Qualification</a:t>
                      </a:r>
                      <a:endParaRPr sz="17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9334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-------</a:t>
                      </a:r>
                      <a:endParaRPr sz="17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</a:tr>
              <a:tr h="267198"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-------</a:t>
                      </a:r>
                      <a:endParaRPr sz="17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blood</a:t>
                      </a: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group</a:t>
                      </a: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852169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</a:t>
                      </a:r>
                      <a:endParaRPr sz="17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</a:tr>
              <a:tr h="267197"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-------</a:t>
                      </a:r>
                      <a:endParaRPr sz="17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r>
                        <a:rPr sz="17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history</a:t>
                      </a: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4" marB="0"/>
                </a:tc>
              </a:tr>
              <a:tr h="262238">
                <a:tc>
                  <a:txBody>
                    <a:bodyPr/>
                    <a:lstStyle/>
                    <a:p>
                      <a:pPr marL="454025">
                        <a:lnSpc>
                          <a:spcPts val="196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-------</a:t>
                      </a:r>
                      <a:endParaRPr sz="17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ts val="196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--------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701675">
                        <a:lnSpc>
                          <a:spcPts val="1960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batch</a:t>
                      </a:r>
                    </a:p>
                  </a:txBody>
                  <a:tcPr marL="0" marR="0" marT="14605" marB="0"/>
                </a:tc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501775" y="4810919"/>
            <a:ext cx="60420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same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will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for different</a:t>
            </a:r>
            <a:r>
              <a:rPr sz="16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034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189037" y="1381919"/>
            <a:ext cx="7070725" cy="359393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are conceptually similar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real-world objects</a:t>
            </a:r>
          </a:p>
          <a:p>
            <a:pPr marL="314325">
              <a:lnSpc>
                <a:spcPct val="15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 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related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stores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state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exposes its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r>
              <a:rPr sz="16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</a:p>
          <a:p>
            <a:pPr marL="299085">
              <a:lnSpc>
                <a:spcPct val="150000"/>
              </a:lnSpc>
            </a:pP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99085" marR="5080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operate on an object's internal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serve as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 mechanism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object-to-object communication.</a:t>
            </a:r>
          </a:p>
          <a:p>
            <a:pPr marL="299085" marR="381635" indent="-286385">
              <a:lnSpc>
                <a:spcPct val="15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Hiding internal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requiring all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 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performed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an object's methods is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sz="1600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encapsulation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a  fundamental principle of object-oriented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programming.</a:t>
            </a:r>
          </a:p>
        </p:txBody>
      </p:sp>
    </p:spTree>
    <p:extLst>
      <p:ext uri="{BB962C8B-B14F-4D97-AF65-F5344CB8AC3E}">
        <p14:creationId xmlns:p14="http://schemas.microsoft.com/office/powerpoint/2010/main" val="3034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data encaps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08" y="1381919"/>
            <a:ext cx="6177692" cy="31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137480"/>
            <a:ext cx="809125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5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419100" algn="l"/>
                <a:tab pos="419734" algn="l"/>
              </a:tabLst>
            </a:pP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Is-a” </a:t>
            </a:r>
            <a:r>
              <a:rPr lang="en-US"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-type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sz="16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</a:t>
            </a:r>
          </a:p>
          <a:p>
            <a:pPr marL="298450" indent="-285750">
              <a:lnSpc>
                <a:spcPct val="15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480059" algn="l"/>
                <a:tab pos="480695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parent are inherited in</a:t>
            </a:r>
            <a:r>
              <a:rPr lang="en-US"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98450" indent="-285750">
              <a:lnSpc>
                <a:spcPct val="15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480059" algn="l"/>
                <a:tab pos="480695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100965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19100" algn="l"/>
                <a:tab pos="419734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</a:t>
            </a:r>
            <a:r>
              <a:rPr lang="en-US"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inherited in a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wheeler &amp; a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wheeler  In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addition, a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wheeler can have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own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specific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16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7995" algn="l"/>
                <a:tab pos="46863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</a:t>
            </a:r>
            <a:r>
              <a:rPr lang="en-US"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moving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16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2700">
              <a:lnSpc>
                <a:spcPct val="150000"/>
              </a:lnSpc>
              <a:tabLst>
                <a:tab pos="467995" algn="l"/>
                <a:tab pos="46863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&amp;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 : From specialization </a:t>
            </a:r>
            <a:r>
              <a:rPr lang="en-US"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generalization</a:t>
            </a:r>
          </a:p>
          <a:p>
            <a:pPr marL="285750" indent="-285750">
              <a:lnSpc>
                <a:spcPct val="15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7995" algn="l"/>
                <a:tab pos="46863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 :</a:t>
            </a:r>
            <a:r>
              <a:rPr lang="en-US"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Reusability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50000"/>
              </a:lnSpc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467995" algn="l"/>
                <a:tab pos="46863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advantage : </a:t>
            </a:r>
            <a:r>
              <a:rPr lang="en-US"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builds foundation for</a:t>
            </a:r>
            <a:r>
              <a:rPr lang="en-US" sz="1600" b="1" i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137480"/>
            <a:ext cx="8091258" cy="411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5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419100" algn="l"/>
                <a:tab pos="419734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Image result for inheritance real lif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18313"/>
            <a:ext cx="473256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5"/>
          <p:cNvSpPr txBox="1"/>
          <p:nvPr/>
        </p:nvSpPr>
        <p:spPr>
          <a:xfrm>
            <a:off x="1196899" y="3363119"/>
            <a:ext cx="7034530" cy="124623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337185" indent="-285750">
              <a:lnSpc>
                <a:spcPct val="101000"/>
              </a:lnSpc>
              <a:spcBef>
                <a:spcPts val="80"/>
              </a:spcBef>
              <a:buClr>
                <a:srgbClr val="404040"/>
              </a:buClr>
              <a:buSzPct val="110000"/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capability of a class to use the  properties and methods of another class while adding</a:t>
            </a:r>
            <a:r>
              <a:rPr sz="1600" spc="-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</a:t>
            </a:r>
            <a:r>
              <a:rPr sz="16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functionality.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  <a:tab pos="359156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uses</a:t>
            </a: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r>
              <a:rPr lang="en-US"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the</a:t>
            </a:r>
            <a:r>
              <a:rPr sz="1600" spc="-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 between a parent class and a child</a:t>
            </a:r>
            <a:r>
              <a:rPr sz="1600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2835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1207135" y="1534319"/>
            <a:ext cx="7034530" cy="1492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337185" indent="-342900">
              <a:lnSpc>
                <a:spcPct val="101000"/>
              </a:lnSpc>
              <a:spcBef>
                <a:spcPts val="80"/>
              </a:spcBef>
              <a:buClr>
                <a:srgbClr val="404040"/>
              </a:buClr>
              <a:buSzPct val="11000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is the capability of a class to use the  properties and methods of another class while adding</a:t>
            </a:r>
            <a:r>
              <a:rPr sz="1600" spc="-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</a:t>
            </a:r>
            <a:r>
              <a:rPr sz="16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functionality.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926465" algn="l"/>
                <a:tab pos="927100" algn="l"/>
                <a:tab pos="359156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uses</a:t>
            </a: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the</a:t>
            </a:r>
            <a:r>
              <a:rPr sz="1600" spc="-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 between a parent class and a child</a:t>
            </a:r>
            <a:r>
              <a:rPr sz="1600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6935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Keyword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95400" y="1381919"/>
            <a:ext cx="6682740" cy="2081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225550" indent="-35496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to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superclass.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indent="-3549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both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methods 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subclass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class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57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Invoking Super Class Constructor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61617" y="1077119"/>
            <a:ext cx="6822440" cy="3016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485775" indent="-495300">
              <a:lnSpc>
                <a:spcPct val="123900"/>
              </a:lnSpc>
              <a:spcBef>
                <a:spcPts val="100"/>
              </a:spcBef>
              <a:buSzPct val="111111"/>
              <a:buFont typeface="Arial"/>
              <a:buChar char="•"/>
              <a:tabLst>
                <a:tab pos="495300" algn="l"/>
                <a:tab pos="495934" algn="l"/>
              </a:tabLst>
            </a:pPr>
            <a:r>
              <a:rPr sz="1600" spc="-5" dirty="0" smtClean="0">
                <a:latin typeface="Tahoma"/>
                <a:cs typeface="Tahoma"/>
              </a:rPr>
              <a:t>When </a:t>
            </a:r>
            <a:r>
              <a:rPr sz="1600" dirty="0">
                <a:latin typeface="Tahoma"/>
                <a:cs typeface="Tahoma"/>
              </a:rPr>
              <a:t>a subclass </a:t>
            </a:r>
            <a:r>
              <a:rPr sz="1600" spc="-5" dirty="0">
                <a:latin typeface="Tahoma"/>
                <a:cs typeface="Tahoma"/>
              </a:rPr>
              <a:t>object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created, </a:t>
            </a:r>
            <a:r>
              <a:rPr sz="1600" spc="-5" dirty="0">
                <a:latin typeface="Tahoma"/>
                <a:cs typeface="Tahoma"/>
              </a:rPr>
              <a:t>constructor </a:t>
            </a:r>
            <a:r>
              <a:rPr sz="1600" dirty="0">
                <a:latin typeface="Tahoma"/>
                <a:cs typeface="Tahoma"/>
              </a:rPr>
              <a:t>gets </a:t>
            </a:r>
            <a:r>
              <a:rPr sz="1600" spc="-10" dirty="0">
                <a:latin typeface="Tahoma"/>
                <a:cs typeface="Tahoma"/>
              </a:rPr>
              <a:t>called  </a:t>
            </a:r>
            <a:r>
              <a:rPr sz="1600" spc="-5" dirty="0">
                <a:latin typeface="Tahoma"/>
                <a:cs typeface="Tahoma"/>
              </a:rPr>
              <a:t>in the order </a:t>
            </a:r>
            <a:r>
              <a:rPr sz="1600" spc="-10" dirty="0">
                <a:latin typeface="Tahoma"/>
                <a:cs typeface="Tahoma"/>
              </a:rPr>
              <a:t>from </a:t>
            </a:r>
            <a:r>
              <a:rPr sz="1600" dirty="0">
                <a:latin typeface="Tahoma"/>
                <a:cs typeface="Tahoma"/>
              </a:rPr>
              <a:t>Super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</a:t>
            </a:r>
            <a:r>
              <a:rPr sz="1600" spc="-10" dirty="0" smtClean="0">
                <a:latin typeface="Tahoma"/>
                <a:cs typeface="Tahoma"/>
              </a:rPr>
              <a:t>.</a:t>
            </a:r>
            <a:endParaRPr lang="en-US" sz="1600" spc="-10" dirty="0" smtClean="0">
              <a:latin typeface="Tahoma"/>
              <a:cs typeface="Tahoma"/>
            </a:endParaRPr>
          </a:p>
          <a:p>
            <a:pPr marL="495300" marR="485775" indent="-495300">
              <a:lnSpc>
                <a:spcPct val="123900"/>
              </a:lnSpc>
              <a:spcBef>
                <a:spcPts val="100"/>
              </a:spcBef>
              <a:buSzPct val="111111"/>
              <a:buFont typeface="Arial"/>
              <a:buChar char="•"/>
              <a:tabLst>
                <a:tab pos="495300" algn="l"/>
                <a:tab pos="495934" algn="l"/>
              </a:tabLst>
            </a:pPr>
            <a:endParaRPr sz="1600" dirty="0">
              <a:latin typeface="Tahoma"/>
              <a:cs typeface="Tahoma"/>
            </a:endParaRPr>
          </a:p>
          <a:p>
            <a:pPr marL="570230" indent="-55753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570230" algn="l"/>
                <a:tab pos="570865" algn="l"/>
                <a:tab pos="1467485" algn="l"/>
                <a:tab pos="5912485" algn="l"/>
              </a:tabLst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there	</a:t>
            </a:r>
            <a:r>
              <a:rPr sz="1600" dirty="0">
                <a:latin typeface="Tahoma"/>
                <a:cs typeface="Tahoma"/>
              </a:rPr>
              <a:t>is an </a:t>
            </a:r>
            <a:r>
              <a:rPr sz="1600" spc="-5" dirty="0">
                <a:latin typeface="Tahoma"/>
                <a:cs typeface="Tahoma"/>
              </a:rPr>
              <a:t>explicit call to super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constructor</a:t>
            </a:r>
            <a:r>
              <a:rPr lang="en-US" sz="1600" spc="-5" dirty="0" smtClean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from</a:t>
            </a:r>
            <a:r>
              <a:rPr sz="1600" spc="-60" dirty="0" smtClean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sub</a:t>
            </a:r>
            <a:endParaRPr sz="1600" dirty="0">
              <a:latin typeface="Tahoma"/>
              <a:cs typeface="Tahoma"/>
            </a:endParaRPr>
          </a:p>
          <a:p>
            <a:pPr marL="368935" marR="170815" indent="214629">
              <a:lnSpc>
                <a:spcPct val="120000"/>
              </a:lnSpc>
            </a:pPr>
            <a:r>
              <a:rPr sz="1600" spc="-5" dirty="0">
                <a:latin typeface="Tahoma"/>
                <a:cs typeface="Tahoma"/>
              </a:rPr>
              <a:t>class constructor then that call should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the first statement </a:t>
            </a:r>
            <a:endParaRPr lang="en-US" sz="1600" spc="-5" dirty="0" smtClean="0">
              <a:latin typeface="Tahoma"/>
              <a:cs typeface="Tahoma"/>
            </a:endParaRPr>
          </a:p>
          <a:p>
            <a:pPr marL="368935" marR="170815" indent="214629">
              <a:lnSpc>
                <a:spcPct val="120000"/>
              </a:lnSpc>
            </a:pPr>
            <a:endParaRPr lang="en-US" sz="1600" spc="-5" dirty="0">
              <a:latin typeface="Tahoma"/>
              <a:cs typeface="Tahoma"/>
            </a:endParaRPr>
          </a:p>
          <a:p>
            <a:pPr marL="368935" marR="170815" indent="214629">
              <a:lnSpc>
                <a:spcPct val="120000"/>
              </a:lnSpc>
            </a:pPr>
            <a:r>
              <a:rPr sz="1600" spc="-5" dirty="0" smtClean="0">
                <a:latin typeface="Tahoma"/>
                <a:cs typeface="Tahoma"/>
              </a:rPr>
              <a:t>class </a:t>
            </a:r>
            <a:r>
              <a:rPr lang="en-US" sz="1600" spc="-5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Car </a:t>
            </a:r>
            <a:r>
              <a:rPr sz="1600" spc="-5" dirty="0">
                <a:latin typeface="Tahoma"/>
                <a:cs typeface="Tahoma"/>
              </a:rPr>
              <a:t>extends </a:t>
            </a:r>
            <a:r>
              <a:rPr sz="1600" spc="-20" dirty="0" smtClean="0">
                <a:latin typeface="Tahoma"/>
                <a:cs typeface="Tahoma"/>
              </a:rPr>
              <a:t>Vehicl</a:t>
            </a:r>
            <a:r>
              <a:rPr lang="en-US" sz="1600" spc="-20" dirty="0" smtClean="0">
                <a:latin typeface="Tahoma"/>
                <a:cs typeface="Tahoma"/>
              </a:rPr>
              <a:t>e </a:t>
            </a:r>
            <a:r>
              <a:rPr sz="1600" dirty="0" smtClean="0">
                <a:latin typeface="Tahoma"/>
                <a:cs typeface="Tahoma"/>
              </a:rPr>
              <a:t>{</a:t>
            </a:r>
            <a:endParaRPr lang="en-US" sz="1600" dirty="0" smtClean="0">
              <a:latin typeface="Tahoma"/>
              <a:cs typeface="Tahoma"/>
            </a:endParaRPr>
          </a:p>
          <a:p>
            <a:pPr marL="368935" marR="170815" indent="214629">
              <a:lnSpc>
                <a:spcPct val="120000"/>
              </a:lnSpc>
            </a:pPr>
            <a:endParaRPr sz="1600" dirty="0">
              <a:latin typeface="Tahoma"/>
              <a:cs typeface="Tahoma"/>
            </a:endParaRPr>
          </a:p>
          <a:p>
            <a:pPr marL="94043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ahoma"/>
                <a:cs typeface="Tahoma"/>
              </a:rPr>
              <a:t>public </a:t>
            </a:r>
            <a:r>
              <a:rPr sz="1600" dirty="0">
                <a:latin typeface="Tahoma"/>
                <a:cs typeface="Tahoma"/>
              </a:rPr>
              <a:t>Car </a:t>
            </a:r>
            <a:r>
              <a:rPr sz="1600" spc="-5" dirty="0">
                <a:latin typeface="Tahoma"/>
                <a:cs typeface="Tahoma"/>
              </a:rPr>
              <a:t>(int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now)</a:t>
            </a:r>
            <a:r>
              <a:rPr sz="1600" dirty="0" smtClean="0">
                <a:latin typeface="Tahoma"/>
                <a:cs typeface="Tahoma"/>
              </a:rPr>
              <a:t>{</a:t>
            </a:r>
            <a:endParaRPr lang="en-US" sz="1600" dirty="0" smtClean="0">
              <a:latin typeface="Tahoma"/>
              <a:cs typeface="Tahoma"/>
            </a:endParaRPr>
          </a:p>
          <a:p>
            <a:pPr marL="940435">
              <a:lnSpc>
                <a:spcPct val="100000"/>
              </a:lnSpc>
              <a:spcBef>
                <a:spcPts val="430"/>
              </a:spcBef>
            </a:pP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822502" y="3858369"/>
            <a:ext cx="12604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super(now);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3987892"/>
            <a:ext cx="778510" cy="61170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600" dirty="0" smtClean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  <a:p>
            <a:pPr marR="223520" algn="ctr">
              <a:lnSpc>
                <a:spcPct val="100000"/>
              </a:lnSpc>
              <a:spcBef>
                <a:spcPts val="430"/>
              </a:spcBef>
            </a:pPr>
            <a:r>
              <a:rPr sz="1600" dirty="0" smtClean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5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5230" y="1445713"/>
            <a:ext cx="6947770" cy="3593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155816" y="1839118"/>
            <a:ext cx="5768984" cy="295789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Of OOP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Procedural Vs OOP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Characteristics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 Pillars of OOPS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and Polymorphism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 and Interface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Class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Expression</a:t>
            </a:r>
          </a:p>
          <a:p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Subclassing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725295" y="1687927"/>
            <a:ext cx="3441700" cy="22205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Vehicle </a:t>
            </a:r>
            <a:r>
              <a:rPr sz="2000" dirty="0">
                <a:latin typeface="Arial"/>
                <a:cs typeface="Arial"/>
              </a:rPr>
              <a:t>class is 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follows</a:t>
            </a:r>
          </a:p>
          <a:p>
            <a:pPr marL="12700" marR="67881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public class </a:t>
            </a:r>
            <a:r>
              <a:rPr sz="2000" spc="-15" dirty="0">
                <a:latin typeface="Arial"/>
                <a:cs typeface="Arial"/>
              </a:rPr>
              <a:t>Vehicle{  </a:t>
            </a:r>
            <a:r>
              <a:rPr sz="2000" dirty="0">
                <a:latin typeface="Arial"/>
                <a:cs typeface="Arial"/>
              </a:rPr>
              <a:t>public int noofwheels;  public void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maxSpeed(){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</a:p>
        </p:txBody>
      </p:sp>
      <p:sp>
        <p:nvSpPr>
          <p:cNvPr id="7" name="object 6"/>
          <p:cNvSpPr/>
          <p:nvPr/>
        </p:nvSpPr>
        <p:spPr>
          <a:xfrm>
            <a:off x="5772150" y="2495049"/>
            <a:ext cx="2247900" cy="1297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5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Subclassing Contd...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725295" y="1699510"/>
            <a:ext cx="2736215" cy="2000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Bike class </a:t>
            </a:r>
            <a:r>
              <a:rPr sz="1800" dirty="0">
                <a:latin typeface="Tahoma"/>
                <a:cs typeface="Tahoma"/>
              </a:rPr>
              <a:t>is as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follows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ahoma"/>
                <a:cs typeface="Tahoma"/>
              </a:rPr>
              <a:t>public class Bike{</a:t>
            </a:r>
            <a:endParaRPr sz="1800" dirty="0">
              <a:latin typeface="Tahoma"/>
              <a:cs typeface="Tahoma"/>
            </a:endParaRPr>
          </a:p>
          <a:p>
            <a:pPr marL="12700" marR="234950">
              <a:lnSpc>
                <a:spcPct val="120000"/>
              </a:lnSpc>
            </a:pPr>
            <a:r>
              <a:rPr sz="1800" spc="-5" dirty="0">
                <a:latin typeface="Tahoma"/>
                <a:cs typeface="Tahoma"/>
              </a:rPr>
              <a:t>public int noofwheels;  public </a:t>
            </a:r>
            <a:r>
              <a:rPr sz="1800" spc="-10" dirty="0">
                <a:latin typeface="Tahoma"/>
                <a:cs typeface="Tahoma"/>
              </a:rPr>
              <a:t>void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maxSpeed(){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ahoma"/>
                <a:cs typeface="Tahom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ahoma"/>
                <a:cs typeface="Tahoma"/>
              </a:rPr>
              <a:t>}</a:t>
            </a:r>
          </a:p>
        </p:txBody>
      </p:sp>
      <p:sp>
        <p:nvSpPr>
          <p:cNvPr id="18" name="object 6"/>
          <p:cNvSpPr/>
          <p:nvPr/>
        </p:nvSpPr>
        <p:spPr>
          <a:xfrm>
            <a:off x="5510553" y="1839119"/>
            <a:ext cx="2247900" cy="142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0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Diagram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85753" y="1359362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138452" y="1229519"/>
            <a:ext cx="688557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Class diagram of </a:t>
            </a:r>
            <a:r>
              <a:rPr sz="1600" spc="-15" dirty="0">
                <a:latin typeface="Arial"/>
                <a:cs typeface="Arial"/>
              </a:rPr>
              <a:t>Vehicle </a:t>
            </a:r>
            <a:r>
              <a:rPr sz="1600" dirty="0">
                <a:latin typeface="Arial"/>
                <a:cs typeface="Arial"/>
              </a:rPr>
              <a:t>and Bike without and with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inheritence</a:t>
            </a:r>
          </a:p>
        </p:txBody>
      </p:sp>
      <p:sp>
        <p:nvSpPr>
          <p:cNvPr id="18" name="object 5"/>
          <p:cNvSpPr/>
          <p:nvPr/>
        </p:nvSpPr>
        <p:spPr>
          <a:xfrm>
            <a:off x="1143001" y="1623361"/>
            <a:ext cx="6629400" cy="331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0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371600" y="1229519"/>
            <a:ext cx="51816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Polymorphism: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and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responses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1371600" y="1851565"/>
            <a:ext cx="9264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ample: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2450393" y="1800359"/>
            <a:ext cx="5405120" cy="1492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4575" marR="437515" indent="-1032510">
              <a:lnSpc>
                <a:spcPct val="120000"/>
              </a:lnSpc>
              <a:spcBef>
                <a:spcPts val="100"/>
              </a:spcBef>
            </a:pP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goes Red – single message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 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 car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stop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own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44575" marR="1350010">
              <a:lnSpc>
                <a:spcPct val="120000"/>
              </a:lnSpc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scooter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stop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own way  bicycle will stop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own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5890">
              <a:lnSpc>
                <a:spcPct val="100000"/>
              </a:lnSpc>
              <a:spcBef>
                <a:spcPts val="409"/>
              </a:spcBef>
            </a:pP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behavior is called as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polymorphic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1371600" y="3977011"/>
            <a:ext cx="101600" cy="608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1612391" y="3666115"/>
            <a:ext cx="6258560" cy="90191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Software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Programming,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achieved in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sz="16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2335" marR="3281045">
              <a:lnSpc>
                <a:spcPct val="120000"/>
              </a:lnSpc>
            </a:pP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sz="1600" b="1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overloading  method</a:t>
            </a:r>
            <a:r>
              <a:rPr sz="1600" b="1" spc="4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overriding</a:t>
            </a:r>
          </a:p>
        </p:txBody>
      </p:sp>
      <p:sp>
        <p:nvSpPr>
          <p:cNvPr id="17" name="object 10"/>
          <p:cNvSpPr txBox="1"/>
          <p:nvPr/>
        </p:nvSpPr>
        <p:spPr>
          <a:xfrm>
            <a:off x="1612391" y="4961160"/>
            <a:ext cx="65525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in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more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 &amp; extensible</a:t>
            </a:r>
            <a:r>
              <a:rPr sz="16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464374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1143001" y="1153319"/>
            <a:ext cx="6569709" cy="17701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63880" indent="-563880">
              <a:lnSpc>
                <a:spcPct val="100000"/>
              </a:lnSpc>
              <a:spcBef>
                <a:spcPts val="615"/>
              </a:spcBef>
              <a:buClr>
                <a:srgbClr val="404040"/>
              </a:buClr>
              <a:buSzPct val="111111"/>
              <a:buFont typeface="Arial"/>
              <a:buChar char="•"/>
              <a:tabLst>
                <a:tab pos="563880" algn="l"/>
                <a:tab pos="564515" algn="l"/>
                <a:tab pos="2116455" algn="l"/>
              </a:tabLst>
            </a:pP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sz="16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responses):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8830">
              <a:lnSpc>
                <a:spcPct val="100000"/>
              </a:lnSpc>
              <a:spcBef>
                <a:spcPts val="515"/>
              </a:spcBef>
              <a:tabLst>
                <a:tab pos="512699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involves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method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16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6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no.of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1219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0230" marR="311785" indent="-57023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method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appropriate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1219200" y="3479441"/>
            <a:ext cx="5890767" cy="57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606040" algn="l"/>
                <a:tab pos="2901950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achieved in two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ways: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overloading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sz="1600" spc="-6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overriding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bject 8"/>
          <p:cNvSpPr txBox="1"/>
          <p:nvPr/>
        </p:nvSpPr>
        <p:spPr>
          <a:xfrm>
            <a:off x="1143001" y="4466739"/>
            <a:ext cx="6409690" cy="6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7023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to desgin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systems 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more easily extensible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6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Polymorphism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143000" y="1458119"/>
            <a:ext cx="677925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time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Tahoma"/>
              <a:buAutoNum type="arabicParenR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Polymorphism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546987"/>
            <a:ext cx="5969635" cy="1440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37920" indent="-35496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 smtClean="0">
                <a:latin typeface="Tahoma"/>
                <a:cs typeface="Tahoma"/>
              </a:rPr>
              <a:t>Function </a:t>
            </a:r>
            <a:r>
              <a:rPr sz="1600" spc="-5" dirty="0">
                <a:latin typeface="Tahoma"/>
                <a:cs typeface="Tahoma"/>
              </a:rPr>
              <a:t>Overloading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an example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static  </a:t>
            </a:r>
            <a:r>
              <a:rPr sz="1600" spc="-5" dirty="0" smtClean="0">
                <a:latin typeface="Tahoma"/>
                <a:cs typeface="Tahoma"/>
              </a:rPr>
              <a:t>polymorphism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26720" marR="5080" indent="-426720">
              <a:lnSpc>
                <a:spcPct val="120000"/>
              </a:lnSpc>
              <a:buFont typeface="Arial"/>
              <a:buChar char="•"/>
              <a:tabLst>
                <a:tab pos="426720" algn="l"/>
                <a:tab pos="427355" algn="l"/>
                <a:tab pos="1494155" algn="l"/>
                <a:tab pos="2658110" algn="l"/>
              </a:tabLst>
            </a:pPr>
            <a:r>
              <a:rPr sz="1600" spc="-5" dirty="0">
                <a:latin typeface="Tahoma"/>
                <a:cs typeface="Tahoma"/>
              </a:rPr>
              <a:t>Overloaded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methods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have </a:t>
            </a:r>
            <a:r>
              <a:rPr sz="1600" spc="-5" dirty="0">
                <a:latin typeface="Tahoma"/>
                <a:cs typeface="Tahoma"/>
              </a:rPr>
              <a:t>same </a:t>
            </a:r>
            <a:r>
              <a:rPr sz="1600" dirty="0">
                <a:latin typeface="Tahoma"/>
                <a:cs typeface="Tahoma"/>
              </a:rPr>
              <a:t>name </a:t>
            </a:r>
            <a:r>
              <a:rPr sz="1600" spc="-5" dirty="0">
                <a:latin typeface="Tahoma"/>
                <a:cs typeface="Tahoma"/>
              </a:rPr>
              <a:t>but </a:t>
            </a:r>
            <a:r>
              <a:rPr sz="1600" spc="-10" dirty="0">
                <a:latin typeface="Tahoma"/>
                <a:cs typeface="Tahoma"/>
              </a:rPr>
              <a:t>different  </a:t>
            </a:r>
            <a:r>
              <a:rPr sz="1600" dirty="0" smtClean="0">
                <a:latin typeface="Tahoma"/>
                <a:cs typeface="Tahoma"/>
              </a:rPr>
              <a:t>method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signatures. (Method signature may </a:t>
            </a:r>
            <a:r>
              <a:rPr sz="1600" spc="-10" dirty="0">
                <a:latin typeface="Tahoma"/>
                <a:cs typeface="Tahoma"/>
              </a:rPr>
              <a:t>vary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3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ways</a:t>
            </a:r>
            <a:r>
              <a:rPr sz="1600" spc="-10" dirty="0">
                <a:latin typeface="Tahoma"/>
                <a:cs typeface="Tahoma"/>
              </a:rPr>
              <a:t>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5295" y="3906773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990" y="3851909"/>
            <a:ext cx="5466715" cy="901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729615" indent="-158750">
              <a:lnSpc>
                <a:spcPct val="120000"/>
              </a:lnSpc>
              <a:spcBef>
                <a:spcPts val="100"/>
              </a:spcBef>
            </a:pP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The </a:t>
            </a:r>
            <a:r>
              <a:rPr lang="en-US" sz="1600" dirty="0">
                <a:latin typeface="Tahoma"/>
                <a:cs typeface="Tahoma"/>
              </a:rPr>
              <a:t>m</a:t>
            </a:r>
            <a:r>
              <a:rPr sz="1600" dirty="0" smtClean="0">
                <a:latin typeface="Tahoma"/>
                <a:cs typeface="Tahoma"/>
              </a:rPr>
              <a:t>ethod </a:t>
            </a:r>
            <a:r>
              <a:rPr sz="1600" spc="-5" dirty="0">
                <a:latin typeface="Tahoma"/>
                <a:cs typeface="Tahoma"/>
              </a:rPr>
              <a:t>call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resolved </a:t>
            </a:r>
            <a:r>
              <a:rPr sz="1600" spc="-5" dirty="0">
                <a:latin typeface="Tahoma"/>
                <a:cs typeface="Tahoma"/>
              </a:rPr>
              <a:t>to suitable </a:t>
            </a:r>
            <a:r>
              <a:rPr sz="1600" dirty="0" smtClean="0">
                <a:latin typeface="Tahoma"/>
                <a:cs typeface="Tahoma"/>
              </a:rPr>
              <a:t>method  </a:t>
            </a:r>
            <a:r>
              <a:rPr sz="1600" spc="-5" dirty="0" smtClean="0">
                <a:latin typeface="Tahoma"/>
                <a:cs typeface="Tahoma"/>
              </a:rPr>
              <a:t>implementation </a:t>
            </a:r>
            <a:r>
              <a:rPr sz="1600" dirty="0">
                <a:latin typeface="Tahoma"/>
                <a:cs typeface="Tahoma"/>
              </a:rPr>
              <a:t>at </a:t>
            </a:r>
            <a:r>
              <a:rPr sz="1600" spc="-5" dirty="0">
                <a:latin typeface="Tahoma"/>
                <a:cs typeface="Tahoma"/>
              </a:rPr>
              <a:t>compile time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27940">
              <a:lnSpc>
                <a:spcPct val="100000"/>
              </a:lnSpc>
              <a:spcBef>
                <a:spcPts val="430"/>
              </a:spcBef>
              <a:tabLst>
                <a:tab pos="4432935" algn="l"/>
              </a:tabLst>
            </a:pPr>
            <a:r>
              <a:rPr sz="1600" spc="-5" dirty="0">
                <a:latin typeface="Tahoma"/>
                <a:cs typeface="Tahoma"/>
              </a:rPr>
              <a:t>(compiler searches for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matching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function</a:t>
            </a:r>
            <a:r>
              <a:rPr lang="en-US" sz="1600" spc="-5" dirty="0" smtClean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signature</a:t>
            </a:r>
            <a:r>
              <a:rPr sz="1600" spc="-10" dirty="0">
                <a:latin typeface="Tahoma"/>
                <a:cs typeface="Tahoma"/>
              </a:rPr>
              <a:t>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400800" y="2839942"/>
            <a:ext cx="3513454" cy="239270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10" dirty="0">
                <a:latin typeface="Tahoma"/>
                <a:cs typeface="Tahoma"/>
              </a:rPr>
              <a:t>Example: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public class </a:t>
            </a:r>
            <a:r>
              <a:rPr sz="1600" dirty="0">
                <a:latin typeface="Tahoma"/>
                <a:cs typeface="Tahoma"/>
              </a:rPr>
              <a:t>Mclass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{</a:t>
            </a:r>
          </a:p>
          <a:p>
            <a:pPr marL="241300" marR="251460">
              <a:lnSpc>
                <a:spcPct val="120000"/>
              </a:lnSpc>
            </a:pPr>
            <a:r>
              <a:rPr sz="1600" spc="-5" dirty="0">
                <a:latin typeface="Tahoma"/>
                <a:cs typeface="Tahoma"/>
              </a:rPr>
              <a:t>public </a:t>
            </a: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add(int </a:t>
            </a:r>
            <a:r>
              <a:rPr sz="1600" spc="-10" dirty="0">
                <a:latin typeface="Tahoma"/>
                <a:cs typeface="Tahoma"/>
              </a:rPr>
              <a:t>x){}  </a:t>
            </a:r>
            <a:r>
              <a:rPr sz="1600" spc="-5" dirty="0">
                <a:latin typeface="Tahoma"/>
                <a:cs typeface="Tahoma"/>
              </a:rPr>
              <a:t>public </a:t>
            </a: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add(int </a:t>
            </a:r>
            <a:r>
              <a:rPr sz="1600" dirty="0">
                <a:latin typeface="Tahoma"/>
                <a:cs typeface="Tahoma"/>
              </a:rPr>
              <a:t>x </a:t>
            </a:r>
            <a:r>
              <a:rPr sz="1600" spc="-5" dirty="0">
                <a:latin typeface="Tahoma"/>
                <a:cs typeface="Tahoma"/>
              </a:rPr>
              <a:t>, int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y){}</a:t>
            </a:r>
            <a:endParaRPr sz="1600" dirty="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public </a:t>
            </a: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add(int x, float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y){}</a:t>
            </a:r>
            <a:endParaRPr sz="1600" dirty="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34"/>
              </a:spcBef>
              <a:tabLst>
                <a:tab pos="2496820" algn="l"/>
              </a:tabLst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void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add(float</a:t>
            </a:r>
            <a:r>
              <a:rPr lang="en-US" sz="1600" spc="-5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x</a:t>
            </a:r>
            <a:r>
              <a:rPr sz="1600" spc="-5" dirty="0">
                <a:latin typeface="Tahoma"/>
                <a:cs typeface="Tahoma"/>
              </a:rPr>
              <a:t>, </a:t>
            </a:r>
            <a:r>
              <a:rPr sz="1600" dirty="0">
                <a:latin typeface="Tahoma"/>
                <a:cs typeface="Tahoma"/>
              </a:rPr>
              <a:t>int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y){}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Polymorphism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305719"/>
            <a:ext cx="7075805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5780" indent="-513080">
              <a:lnSpc>
                <a:spcPct val="150000"/>
              </a:lnSpc>
              <a:spcBef>
                <a:spcPts val="105"/>
              </a:spcBef>
              <a:buChar char="•"/>
              <a:tabLst>
                <a:tab pos="525780" algn="l"/>
                <a:tab pos="52641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polymorphism is achieved through method Overriding</a:t>
            </a:r>
          </a:p>
          <a:p>
            <a:pPr>
              <a:lnSpc>
                <a:spcPct val="150000"/>
              </a:lnSpc>
              <a:spcBef>
                <a:spcPts val="2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5780" indent="-513080">
              <a:lnSpc>
                <a:spcPct val="150000"/>
              </a:lnSpc>
              <a:buChar char="•"/>
              <a:tabLst>
                <a:tab pos="525780" algn="l"/>
                <a:tab pos="52641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Overriding is directly related to Sub -classing</a:t>
            </a:r>
          </a:p>
          <a:p>
            <a:pPr>
              <a:lnSpc>
                <a:spcPct val="150000"/>
              </a:lnSpc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5780" marR="164465" indent="-513080">
              <a:lnSpc>
                <a:spcPct val="150000"/>
              </a:lnSpc>
              <a:spcBef>
                <a:spcPts val="5"/>
              </a:spcBef>
              <a:buChar char="•"/>
              <a:tabLst>
                <a:tab pos="525780" algn="l"/>
                <a:tab pos="52641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is said to be overridden when a subclass modifies the  behavior of superclass method to suit its requirement.</a:t>
            </a:r>
          </a:p>
          <a:p>
            <a:pPr>
              <a:lnSpc>
                <a:spcPct val="150000"/>
              </a:lnSpc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167005" indent="-457200">
              <a:lnSpc>
                <a:spcPct val="15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method definition must have the same method  signature (i.e., method name and parameters) and return type  should also match.</a:t>
            </a:r>
          </a:p>
        </p:txBody>
      </p:sp>
    </p:spTree>
    <p:extLst>
      <p:ext uri="{BB962C8B-B14F-4D97-AF65-F5344CB8AC3E}">
        <p14:creationId xmlns:p14="http://schemas.microsoft.com/office/powerpoint/2010/main" val="3663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Polymorphism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0" y="1168304"/>
            <a:ext cx="4594860" cy="417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81045">
              <a:lnSpc>
                <a:spcPct val="120100"/>
              </a:lnSpc>
              <a:spcBef>
                <a:spcPts val="100"/>
              </a:spcBef>
            </a:pPr>
            <a:r>
              <a:rPr sz="1600" spc="-5" dirty="0" smtClean="0">
                <a:solidFill>
                  <a:srgbClr val="1F48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sz="16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6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ehicle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showSpeedRange()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System.out.println(“No range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specified”)}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65976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	</a:t>
            </a:r>
            <a:r>
              <a:rPr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extends</a:t>
            </a:r>
            <a:r>
              <a:rPr sz="1600" i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6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ehicle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30480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</a:t>
            </a:r>
            <a:r>
              <a:rPr sz="16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showSpeedRange()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System.out.println(“Range: 0-300</a:t>
            </a:r>
            <a:r>
              <a:rPr sz="16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65976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	</a:t>
            </a:r>
            <a:r>
              <a:rPr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extends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6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ehicle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3048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</a:t>
            </a:r>
            <a:r>
              <a:rPr sz="16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showSpeedRange()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System.out.println(“Range: 0-120</a:t>
            </a:r>
            <a:r>
              <a:rPr sz="16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”)}</a:t>
            </a:r>
          </a:p>
        </p:txBody>
      </p:sp>
    </p:spTree>
    <p:extLst>
      <p:ext uri="{BB962C8B-B14F-4D97-AF65-F5344CB8AC3E}">
        <p14:creationId xmlns:p14="http://schemas.microsoft.com/office/powerpoint/2010/main" val="4072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Polymorphism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447800" y="1159592"/>
            <a:ext cx="6946265" cy="38196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5155565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SpeedDemo</a:t>
            </a:r>
          </a:p>
          <a:p>
            <a:pPr marL="19367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55499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main(String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args[])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5270500" algn="ctr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1339850" marR="1326515" indent="-181610">
              <a:lnSpc>
                <a:spcPct val="120000"/>
              </a:lnSpc>
            </a:pP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v[]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{ new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Car() ,new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Bike(),new Car}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for(int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i=0; i&lt;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v.length;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i++)</a:t>
            </a:r>
          </a:p>
          <a:p>
            <a:pPr marL="176212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v[i].shoeSpeedRange();</a:t>
            </a:r>
          </a:p>
          <a:p>
            <a:pPr marR="5270500" algn="ctr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25336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2715" marR="5080">
              <a:lnSpc>
                <a:spcPct val="120000"/>
              </a:lnSpc>
            </a:pPr>
            <a:r>
              <a:rPr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v[i]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vehicle &amp;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data 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either Car or  Bike. Here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Data </a:t>
            </a:r>
            <a:r>
              <a:rPr sz="1600" b="1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sz="160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</a:t>
            </a:r>
            <a:r>
              <a:rPr sz="16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method selection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  So its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Of OOP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Impedance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mismatch between user of the system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developer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Greater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Flexibility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wants the system to be adaptable &amp; extensible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641350" y="2423193"/>
            <a:ext cx="1338580" cy="1543050"/>
          </a:xfrm>
          <a:custGeom>
            <a:avLst/>
            <a:gdLst/>
            <a:ahLst/>
            <a:cxnLst/>
            <a:rect l="l" t="t" r="r" b="b"/>
            <a:pathLst>
              <a:path w="1338580" h="1543050">
                <a:moveTo>
                  <a:pt x="669163" y="0"/>
                </a:moveTo>
                <a:lnTo>
                  <a:pt x="0" y="1543050"/>
                </a:lnTo>
                <a:lnTo>
                  <a:pt x="1338326" y="1543050"/>
                </a:lnTo>
                <a:lnTo>
                  <a:pt x="66916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257425" y="2573942"/>
            <a:ext cx="1637030" cy="1446530"/>
          </a:xfrm>
          <a:custGeom>
            <a:avLst/>
            <a:gdLst/>
            <a:ahLst/>
            <a:cxnLst/>
            <a:rect l="l" t="t" r="r" b="b"/>
            <a:pathLst>
              <a:path w="1637029" h="1446529">
                <a:moveTo>
                  <a:pt x="818388" y="0"/>
                </a:moveTo>
                <a:lnTo>
                  <a:pt x="766630" y="1422"/>
                </a:lnTo>
                <a:lnTo>
                  <a:pt x="715729" y="5633"/>
                </a:lnTo>
                <a:lnTo>
                  <a:pt x="665779" y="12548"/>
                </a:lnTo>
                <a:lnTo>
                  <a:pt x="616876" y="22083"/>
                </a:lnTo>
                <a:lnTo>
                  <a:pt x="569116" y="34152"/>
                </a:lnTo>
                <a:lnTo>
                  <a:pt x="522596" y="48670"/>
                </a:lnTo>
                <a:lnTo>
                  <a:pt x="477410" y="65554"/>
                </a:lnTo>
                <a:lnTo>
                  <a:pt x="433655" y="84719"/>
                </a:lnTo>
                <a:lnTo>
                  <a:pt x="391426" y="106080"/>
                </a:lnTo>
                <a:lnTo>
                  <a:pt x="350821" y="129552"/>
                </a:lnTo>
                <a:lnTo>
                  <a:pt x="311933" y="155050"/>
                </a:lnTo>
                <a:lnTo>
                  <a:pt x="274860" y="182490"/>
                </a:lnTo>
                <a:lnTo>
                  <a:pt x="239696" y="211788"/>
                </a:lnTo>
                <a:lnTo>
                  <a:pt x="206539" y="242858"/>
                </a:lnTo>
                <a:lnTo>
                  <a:pt x="175483" y="275616"/>
                </a:lnTo>
                <a:lnTo>
                  <a:pt x="146625" y="309977"/>
                </a:lnTo>
                <a:lnTo>
                  <a:pt x="120060" y="345857"/>
                </a:lnTo>
                <a:lnTo>
                  <a:pt x="95885" y="383170"/>
                </a:lnTo>
                <a:lnTo>
                  <a:pt x="74194" y="421833"/>
                </a:lnTo>
                <a:lnTo>
                  <a:pt x="55085" y="461760"/>
                </a:lnTo>
                <a:lnTo>
                  <a:pt x="38653" y="502868"/>
                </a:lnTo>
                <a:lnTo>
                  <a:pt x="24993" y="545070"/>
                </a:lnTo>
                <a:lnTo>
                  <a:pt x="14202" y="588283"/>
                </a:lnTo>
                <a:lnTo>
                  <a:pt x="6376" y="632421"/>
                </a:lnTo>
                <a:lnTo>
                  <a:pt x="1610" y="677401"/>
                </a:lnTo>
                <a:lnTo>
                  <a:pt x="0" y="723138"/>
                </a:lnTo>
                <a:lnTo>
                  <a:pt x="1610" y="768860"/>
                </a:lnTo>
                <a:lnTo>
                  <a:pt x="6376" y="813829"/>
                </a:lnTo>
                <a:lnTo>
                  <a:pt x="14202" y="857958"/>
                </a:lnTo>
                <a:lnTo>
                  <a:pt x="24993" y="901163"/>
                </a:lnTo>
                <a:lnTo>
                  <a:pt x="38653" y="943360"/>
                </a:lnTo>
                <a:lnTo>
                  <a:pt x="55085" y="984463"/>
                </a:lnTo>
                <a:lnTo>
                  <a:pt x="74194" y="1024387"/>
                </a:lnTo>
                <a:lnTo>
                  <a:pt x="95885" y="1063048"/>
                </a:lnTo>
                <a:lnTo>
                  <a:pt x="120060" y="1100362"/>
                </a:lnTo>
                <a:lnTo>
                  <a:pt x="146625" y="1136242"/>
                </a:lnTo>
                <a:lnTo>
                  <a:pt x="175483" y="1170605"/>
                </a:lnTo>
                <a:lnTo>
                  <a:pt x="206539" y="1203366"/>
                </a:lnTo>
                <a:lnTo>
                  <a:pt x="239696" y="1234440"/>
                </a:lnTo>
                <a:lnTo>
                  <a:pt x="274860" y="1263741"/>
                </a:lnTo>
                <a:lnTo>
                  <a:pt x="311933" y="1291186"/>
                </a:lnTo>
                <a:lnTo>
                  <a:pt x="350821" y="1316689"/>
                </a:lnTo>
                <a:lnTo>
                  <a:pt x="391426" y="1340165"/>
                </a:lnTo>
                <a:lnTo>
                  <a:pt x="433655" y="1361531"/>
                </a:lnTo>
                <a:lnTo>
                  <a:pt x="477410" y="1380700"/>
                </a:lnTo>
                <a:lnTo>
                  <a:pt x="522596" y="1397589"/>
                </a:lnTo>
                <a:lnTo>
                  <a:pt x="569116" y="1412112"/>
                </a:lnTo>
                <a:lnTo>
                  <a:pt x="616876" y="1424185"/>
                </a:lnTo>
                <a:lnTo>
                  <a:pt x="665779" y="1433722"/>
                </a:lnTo>
                <a:lnTo>
                  <a:pt x="715729" y="1440640"/>
                </a:lnTo>
                <a:lnTo>
                  <a:pt x="766630" y="1444852"/>
                </a:lnTo>
                <a:lnTo>
                  <a:pt x="818388" y="1446276"/>
                </a:lnTo>
                <a:lnTo>
                  <a:pt x="870145" y="1444852"/>
                </a:lnTo>
                <a:lnTo>
                  <a:pt x="921046" y="1440640"/>
                </a:lnTo>
                <a:lnTo>
                  <a:pt x="970996" y="1433722"/>
                </a:lnTo>
                <a:lnTo>
                  <a:pt x="1019899" y="1424185"/>
                </a:lnTo>
                <a:lnTo>
                  <a:pt x="1067659" y="1412112"/>
                </a:lnTo>
                <a:lnTo>
                  <a:pt x="1114179" y="1397589"/>
                </a:lnTo>
                <a:lnTo>
                  <a:pt x="1159365" y="1380700"/>
                </a:lnTo>
                <a:lnTo>
                  <a:pt x="1203120" y="1361531"/>
                </a:lnTo>
                <a:lnTo>
                  <a:pt x="1245349" y="1340165"/>
                </a:lnTo>
                <a:lnTo>
                  <a:pt x="1285954" y="1316689"/>
                </a:lnTo>
                <a:lnTo>
                  <a:pt x="1324842" y="1291186"/>
                </a:lnTo>
                <a:lnTo>
                  <a:pt x="1361915" y="1263741"/>
                </a:lnTo>
                <a:lnTo>
                  <a:pt x="1397079" y="1234440"/>
                </a:lnTo>
                <a:lnTo>
                  <a:pt x="1430236" y="1203366"/>
                </a:lnTo>
                <a:lnTo>
                  <a:pt x="1461292" y="1170605"/>
                </a:lnTo>
                <a:lnTo>
                  <a:pt x="1490150" y="1136242"/>
                </a:lnTo>
                <a:lnTo>
                  <a:pt x="1516715" y="1100362"/>
                </a:lnTo>
                <a:lnTo>
                  <a:pt x="1540890" y="1063048"/>
                </a:lnTo>
                <a:lnTo>
                  <a:pt x="1562581" y="1024387"/>
                </a:lnTo>
                <a:lnTo>
                  <a:pt x="1581690" y="984463"/>
                </a:lnTo>
                <a:lnTo>
                  <a:pt x="1598122" y="943360"/>
                </a:lnTo>
                <a:lnTo>
                  <a:pt x="1611782" y="901163"/>
                </a:lnTo>
                <a:lnTo>
                  <a:pt x="1622573" y="857958"/>
                </a:lnTo>
                <a:lnTo>
                  <a:pt x="1630399" y="813829"/>
                </a:lnTo>
                <a:lnTo>
                  <a:pt x="1635165" y="768860"/>
                </a:lnTo>
                <a:lnTo>
                  <a:pt x="1636776" y="723138"/>
                </a:lnTo>
                <a:lnTo>
                  <a:pt x="1635165" y="677401"/>
                </a:lnTo>
                <a:lnTo>
                  <a:pt x="1630399" y="632421"/>
                </a:lnTo>
                <a:lnTo>
                  <a:pt x="1622573" y="588283"/>
                </a:lnTo>
                <a:lnTo>
                  <a:pt x="1611782" y="545070"/>
                </a:lnTo>
                <a:lnTo>
                  <a:pt x="1598122" y="502868"/>
                </a:lnTo>
                <a:lnTo>
                  <a:pt x="1581690" y="461760"/>
                </a:lnTo>
                <a:lnTo>
                  <a:pt x="1562581" y="421833"/>
                </a:lnTo>
                <a:lnTo>
                  <a:pt x="1540890" y="383170"/>
                </a:lnTo>
                <a:lnTo>
                  <a:pt x="1516715" y="345857"/>
                </a:lnTo>
                <a:lnTo>
                  <a:pt x="1490150" y="309977"/>
                </a:lnTo>
                <a:lnTo>
                  <a:pt x="1461292" y="275616"/>
                </a:lnTo>
                <a:lnTo>
                  <a:pt x="1430236" y="242858"/>
                </a:lnTo>
                <a:lnTo>
                  <a:pt x="1397079" y="211788"/>
                </a:lnTo>
                <a:lnTo>
                  <a:pt x="1361915" y="182490"/>
                </a:lnTo>
                <a:lnTo>
                  <a:pt x="1324842" y="155050"/>
                </a:lnTo>
                <a:lnTo>
                  <a:pt x="1285954" y="129552"/>
                </a:lnTo>
                <a:lnTo>
                  <a:pt x="1245349" y="106080"/>
                </a:lnTo>
                <a:lnTo>
                  <a:pt x="1203120" y="84719"/>
                </a:lnTo>
                <a:lnTo>
                  <a:pt x="1159365" y="65554"/>
                </a:lnTo>
                <a:lnTo>
                  <a:pt x="1114179" y="48670"/>
                </a:lnTo>
                <a:lnTo>
                  <a:pt x="1067659" y="34152"/>
                </a:lnTo>
                <a:lnTo>
                  <a:pt x="1019899" y="22083"/>
                </a:lnTo>
                <a:lnTo>
                  <a:pt x="970996" y="12548"/>
                </a:lnTo>
                <a:lnTo>
                  <a:pt x="921046" y="5633"/>
                </a:lnTo>
                <a:lnTo>
                  <a:pt x="870145" y="1422"/>
                </a:lnTo>
                <a:lnTo>
                  <a:pt x="818388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4138676" y="2669192"/>
            <a:ext cx="1089025" cy="1256030"/>
          </a:xfrm>
          <a:custGeom>
            <a:avLst/>
            <a:gdLst/>
            <a:ahLst/>
            <a:cxnLst/>
            <a:rect l="l" t="t" r="r" b="b"/>
            <a:pathLst>
              <a:path w="1089025" h="1256029">
                <a:moveTo>
                  <a:pt x="816737" y="0"/>
                </a:moveTo>
                <a:lnTo>
                  <a:pt x="272161" y="0"/>
                </a:lnTo>
                <a:lnTo>
                  <a:pt x="0" y="627888"/>
                </a:lnTo>
                <a:lnTo>
                  <a:pt x="272161" y="1255776"/>
                </a:lnTo>
                <a:lnTo>
                  <a:pt x="816737" y="1255776"/>
                </a:lnTo>
                <a:lnTo>
                  <a:pt x="1089025" y="627888"/>
                </a:lnTo>
                <a:lnTo>
                  <a:pt x="816737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5661152" y="924719"/>
            <a:ext cx="26136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Method calArea() can not  be implemented 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Shape  </a:t>
            </a:r>
            <a:r>
              <a:rPr sz="1600" dirty="0">
                <a:latin typeface="Arial"/>
                <a:cs typeface="Arial"/>
              </a:rPr>
              <a:t>class.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661152" y="1900460"/>
            <a:ext cx="27044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Such a method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is  declared but not defined </a:t>
            </a:r>
            <a:r>
              <a:rPr sz="1600" dirty="0">
                <a:latin typeface="Arial"/>
                <a:cs typeface="Arial"/>
              </a:rPr>
              <a:t>is  </a:t>
            </a:r>
            <a:r>
              <a:rPr sz="1600" spc="-5" dirty="0">
                <a:latin typeface="Arial"/>
                <a:cs typeface="Arial"/>
              </a:rPr>
              <a:t>called an </a:t>
            </a:r>
            <a:r>
              <a:rPr sz="1600" b="1" i="1" spc="-5" dirty="0">
                <a:latin typeface="Arial"/>
                <a:cs typeface="Arial"/>
              </a:rPr>
              <a:t>abstract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5661152" y="2875770"/>
            <a:ext cx="26790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So class Shape must be  declared as abstract &amp;  Class Shape should not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  instantiated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5661152" y="4095275"/>
            <a:ext cx="28079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Implementation of calArea()  can be provided </a:t>
            </a:r>
            <a:r>
              <a:rPr sz="1600" dirty="0">
                <a:latin typeface="Arial"/>
                <a:cs typeface="Arial"/>
              </a:rPr>
              <a:t>in  subclasses </a:t>
            </a:r>
            <a:r>
              <a:rPr sz="1600" spc="-5" dirty="0">
                <a:latin typeface="Arial"/>
                <a:cs typeface="Arial"/>
              </a:rPr>
              <a:t>i.e. </a:t>
            </a:r>
            <a:r>
              <a:rPr sz="1600" spc="-10" dirty="0">
                <a:latin typeface="Arial"/>
                <a:cs typeface="Arial"/>
              </a:rPr>
              <a:t>Triangle </a:t>
            </a:r>
            <a:r>
              <a:rPr sz="1600" spc="-5" dirty="0">
                <a:latin typeface="Arial"/>
                <a:cs typeface="Arial"/>
              </a:rPr>
              <a:t>,  Circle,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Hexagon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1307591" y="1904015"/>
            <a:ext cx="1269365" cy="626745"/>
          </a:xfrm>
          <a:custGeom>
            <a:avLst/>
            <a:gdLst/>
            <a:ahLst/>
            <a:cxnLst/>
            <a:rect l="l" t="t" r="r" b="b"/>
            <a:pathLst>
              <a:path w="1269364" h="626745">
                <a:moveTo>
                  <a:pt x="1242497" y="15037"/>
                </a:moveTo>
                <a:lnTo>
                  <a:pt x="0" y="617601"/>
                </a:lnTo>
                <a:lnTo>
                  <a:pt x="4191" y="626237"/>
                </a:lnTo>
                <a:lnTo>
                  <a:pt x="1246679" y="23677"/>
                </a:lnTo>
                <a:lnTo>
                  <a:pt x="1252000" y="15764"/>
                </a:lnTo>
                <a:lnTo>
                  <a:pt x="1242497" y="15037"/>
                </a:lnTo>
                <a:close/>
              </a:path>
              <a:path w="1269364" h="626745">
                <a:moveTo>
                  <a:pt x="1267326" y="7366"/>
                </a:moveTo>
                <a:lnTo>
                  <a:pt x="1258316" y="7366"/>
                </a:lnTo>
                <a:lnTo>
                  <a:pt x="1262507" y="16002"/>
                </a:lnTo>
                <a:lnTo>
                  <a:pt x="1246679" y="23677"/>
                </a:lnTo>
                <a:lnTo>
                  <a:pt x="1207262" y="82296"/>
                </a:lnTo>
                <a:lnTo>
                  <a:pt x="1205865" y="84455"/>
                </a:lnTo>
                <a:lnTo>
                  <a:pt x="1206373" y="87376"/>
                </a:lnTo>
                <a:lnTo>
                  <a:pt x="1208659" y="88900"/>
                </a:lnTo>
                <a:lnTo>
                  <a:pt x="1210818" y="90297"/>
                </a:lnTo>
                <a:lnTo>
                  <a:pt x="1213739" y="89789"/>
                </a:lnTo>
                <a:lnTo>
                  <a:pt x="1215263" y="87630"/>
                </a:lnTo>
                <a:lnTo>
                  <a:pt x="1268984" y="7493"/>
                </a:lnTo>
                <a:lnTo>
                  <a:pt x="1267326" y="7366"/>
                </a:lnTo>
                <a:close/>
              </a:path>
              <a:path w="1269364" h="626745">
                <a:moveTo>
                  <a:pt x="1252000" y="15764"/>
                </a:moveTo>
                <a:lnTo>
                  <a:pt x="1246679" y="23677"/>
                </a:lnTo>
                <a:lnTo>
                  <a:pt x="1261721" y="16383"/>
                </a:lnTo>
                <a:lnTo>
                  <a:pt x="1260094" y="16383"/>
                </a:lnTo>
                <a:lnTo>
                  <a:pt x="1252000" y="15764"/>
                </a:lnTo>
                <a:close/>
              </a:path>
              <a:path w="1269364" h="626745">
                <a:moveTo>
                  <a:pt x="1256538" y="9017"/>
                </a:moveTo>
                <a:lnTo>
                  <a:pt x="1252000" y="15764"/>
                </a:lnTo>
                <a:lnTo>
                  <a:pt x="1260094" y="16383"/>
                </a:lnTo>
                <a:lnTo>
                  <a:pt x="1256538" y="9017"/>
                </a:lnTo>
                <a:close/>
              </a:path>
              <a:path w="1269364" h="626745">
                <a:moveTo>
                  <a:pt x="1259117" y="9017"/>
                </a:moveTo>
                <a:lnTo>
                  <a:pt x="1256538" y="9017"/>
                </a:lnTo>
                <a:lnTo>
                  <a:pt x="1260094" y="16383"/>
                </a:lnTo>
                <a:lnTo>
                  <a:pt x="1261721" y="16383"/>
                </a:lnTo>
                <a:lnTo>
                  <a:pt x="1262507" y="16002"/>
                </a:lnTo>
                <a:lnTo>
                  <a:pt x="1259117" y="9017"/>
                </a:lnTo>
                <a:close/>
              </a:path>
              <a:path w="1269364" h="626745">
                <a:moveTo>
                  <a:pt x="1258316" y="7366"/>
                </a:moveTo>
                <a:lnTo>
                  <a:pt x="1242497" y="15037"/>
                </a:lnTo>
                <a:lnTo>
                  <a:pt x="1252000" y="15764"/>
                </a:lnTo>
                <a:lnTo>
                  <a:pt x="1256538" y="9017"/>
                </a:lnTo>
                <a:lnTo>
                  <a:pt x="1259117" y="9017"/>
                </a:lnTo>
                <a:lnTo>
                  <a:pt x="1258316" y="7366"/>
                </a:lnTo>
                <a:close/>
              </a:path>
              <a:path w="1269364" h="626745">
                <a:moveTo>
                  <a:pt x="1170178" y="0"/>
                </a:moveTo>
                <a:lnTo>
                  <a:pt x="1167892" y="1905"/>
                </a:lnTo>
                <a:lnTo>
                  <a:pt x="1167765" y="4572"/>
                </a:lnTo>
                <a:lnTo>
                  <a:pt x="1167511" y="7239"/>
                </a:lnTo>
                <a:lnTo>
                  <a:pt x="1169543" y="9525"/>
                </a:lnTo>
                <a:lnTo>
                  <a:pt x="1172083" y="9652"/>
                </a:lnTo>
                <a:lnTo>
                  <a:pt x="1242497" y="15037"/>
                </a:lnTo>
                <a:lnTo>
                  <a:pt x="1258316" y="7366"/>
                </a:lnTo>
                <a:lnTo>
                  <a:pt x="1267326" y="7366"/>
                </a:lnTo>
                <a:lnTo>
                  <a:pt x="1172845" y="127"/>
                </a:lnTo>
                <a:lnTo>
                  <a:pt x="117017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044189" y="1878235"/>
            <a:ext cx="99695" cy="682625"/>
          </a:xfrm>
          <a:custGeom>
            <a:avLst/>
            <a:gdLst/>
            <a:ahLst/>
            <a:cxnLst/>
            <a:rect l="l" t="t" r="r" b="b"/>
            <a:pathLst>
              <a:path w="99694" h="682625">
                <a:moveTo>
                  <a:pt x="49847" y="18886"/>
                </a:moveTo>
                <a:lnTo>
                  <a:pt x="45085" y="27050"/>
                </a:lnTo>
                <a:lnTo>
                  <a:pt x="45085" y="682625"/>
                </a:lnTo>
                <a:lnTo>
                  <a:pt x="54610" y="682625"/>
                </a:lnTo>
                <a:lnTo>
                  <a:pt x="54610" y="27050"/>
                </a:lnTo>
                <a:lnTo>
                  <a:pt x="49847" y="18886"/>
                </a:lnTo>
                <a:close/>
              </a:path>
              <a:path w="99694" h="682625">
                <a:moveTo>
                  <a:pt x="49911" y="0"/>
                </a:moveTo>
                <a:lnTo>
                  <a:pt x="1270" y="83185"/>
                </a:lnTo>
                <a:lnTo>
                  <a:pt x="0" y="85471"/>
                </a:lnTo>
                <a:lnTo>
                  <a:pt x="762" y="88391"/>
                </a:lnTo>
                <a:lnTo>
                  <a:pt x="3048" y="89788"/>
                </a:lnTo>
                <a:lnTo>
                  <a:pt x="5207" y="91059"/>
                </a:lnTo>
                <a:lnTo>
                  <a:pt x="8128" y="90297"/>
                </a:lnTo>
                <a:lnTo>
                  <a:pt x="9525" y="88011"/>
                </a:lnTo>
                <a:lnTo>
                  <a:pt x="45085" y="27050"/>
                </a:lnTo>
                <a:lnTo>
                  <a:pt x="45085" y="9398"/>
                </a:lnTo>
                <a:lnTo>
                  <a:pt x="55391" y="9398"/>
                </a:lnTo>
                <a:lnTo>
                  <a:pt x="49911" y="0"/>
                </a:lnTo>
                <a:close/>
              </a:path>
              <a:path w="99694" h="682625">
                <a:moveTo>
                  <a:pt x="55391" y="9398"/>
                </a:moveTo>
                <a:lnTo>
                  <a:pt x="54610" y="9398"/>
                </a:lnTo>
                <a:lnTo>
                  <a:pt x="54610" y="27050"/>
                </a:lnTo>
                <a:lnTo>
                  <a:pt x="90170" y="88011"/>
                </a:lnTo>
                <a:lnTo>
                  <a:pt x="91567" y="90297"/>
                </a:lnTo>
                <a:lnTo>
                  <a:pt x="94487" y="91059"/>
                </a:lnTo>
                <a:lnTo>
                  <a:pt x="96647" y="89788"/>
                </a:lnTo>
                <a:lnTo>
                  <a:pt x="98933" y="88391"/>
                </a:lnTo>
                <a:lnTo>
                  <a:pt x="99695" y="85471"/>
                </a:lnTo>
                <a:lnTo>
                  <a:pt x="98425" y="83185"/>
                </a:lnTo>
                <a:lnTo>
                  <a:pt x="55391" y="9398"/>
                </a:lnTo>
                <a:close/>
              </a:path>
              <a:path w="99694" h="682625">
                <a:moveTo>
                  <a:pt x="54610" y="9398"/>
                </a:moveTo>
                <a:lnTo>
                  <a:pt x="45085" y="9398"/>
                </a:lnTo>
                <a:lnTo>
                  <a:pt x="45085" y="27050"/>
                </a:lnTo>
                <a:lnTo>
                  <a:pt x="49847" y="18886"/>
                </a:lnTo>
                <a:lnTo>
                  <a:pt x="45720" y="11811"/>
                </a:lnTo>
                <a:lnTo>
                  <a:pt x="54610" y="11811"/>
                </a:lnTo>
                <a:lnTo>
                  <a:pt x="54610" y="9398"/>
                </a:lnTo>
                <a:close/>
              </a:path>
              <a:path w="99694" h="682625">
                <a:moveTo>
                  <a:pt x="54610" y="11811"/>
                </a:moveTo>
                <a:lnTo>
                  <a:pt x="53975" y="11811"/>
                </a:lnTo>
                <a:lnTo>
                  <a:pt x="49847" y="18886"/>
                </a:lnTo>
                <a:lnTo>
                  <a:pt x="54610" y="27050"/>
                </a:lnTo>
                <a:lnTo>
                  <a:pt x="54610" y="11811"/>
                </a:lnTo>
                <a:close/>
              </a:path>
              <a:path w="99694" h="682625">
                <a:moveTo>
                  <a:pt x="53975" y="11811"/>
                </a:moveTo>
                <a:lnTo>
                  <a:pt x="45720" y="11811"/>
                </a:lnTo>
                <a:lnTo>
                  <a:pt x="49847" y="18886"/>
                </a:lnTo>
                <a:lnTo>
                  <a:pt x="53975" y="1181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3821048" y="1878235"/>
            <a:ext cx="911225" cy="781685"/>
          </a:xfrm>
          <a:custGeom>
            <a:avLst/>
            <a:gdLst/>
            <a:ahLst/>
            <a:cxnLst/>
            <a:rect l="l" t="t" r="r" b="b"/>
            <a:pathLst>
              <a:path w="911225" h="781685">
                <a:moveTo>
                  <a:pt x="14355" y="12258"/>
                </a:moveTo>
                <a:lnTo>
                  <a:pt x="17492" y="21280"/>
                </a:lnTo>
                <a:lnTo>
                  <a:pt x="905001" y="781431"/>
                </a:lnTo>
                <a:lnTo>
                  <a:pt x="911225" y="774319"/>
                </a:lnTo>
                <a:lnTo>
                  <a:pt x="23604" y="13948"/>
                </a:lnTo>
                <a:lnTo>
                  <a:pt x="14355" y="12258"/>
                </a:lnTo>
                <a:close/>
              </a:path>
              <a:path w="911225" h="781685">
                <a:moveTo>
                  <a:pt x="0" y="0"/>
                </a:moveTo>
                <a:lnTo>
                  <a:pt x="31623" y="91059"/>
                </a:lnTo>
                <a:lnTo>
                  <a:pt x="32512" y="93472"/>
                </a:lnTo>
                <a:lnTo>
                  <a:pt x="35305" y="94869"/>
                </a:lnTo>
                <a:lnTo>
                  <a:pt x="37718" y="93979"/>
                </a:lnTo>
                <a:lnTo>
                  <a:pt x="40259" y="93090"/>
                </a:lnTo>
                <a:lnTo>
                  <a:pt x="41528" y="90424"/>
                </a:lnTo>
                <a:lnTo>
                  <a:pt x="17492" y="21280"/>
                </a:lnTo>
                <a:lnTo>
                  <a:pt x="4063" y="9778"/>
                </a:lnTo>
                <a:lnTo>
                  <a:pt x="10287" y="2539"/>
                </a:lnTo>
                <a:lnTo>
                  <a:pt x="13951" y="2539"/>
                </a:lnTo>
                <a:lnTo>
                  <a:pt x="0" y="0"/>
                </a:lnTo>
                <a:close/>
              </a:path>
              <a:path w="911225" h="781685">
                <a:moveTo>
                  <a:pt x="13951" y="2539"/>
                </a:moveTo>
                <a:lnTo>
                  <a:pt x="10287" y="2539"/>
                </a:lnTo>
                <a:lnTo>
                  <a:pt x="23604" y="13948"/>
                </a:lnTo>
                <a:lnTo>
                  <a:pt x="93217" y="26670"/>
                </a:lnTo>
                <a:lnTo>
                  <a:pt x="95758" y="27050"/>
                </a:lnTo>
                <a:lnTo>
                  <a:pt x="98171" y="25400"/>
                </a:lnTo>
                <a:lnTo>
                  <a:pt x="99187" y="20192"/>
                </a:lnTo>
                <a:lnTo>
                  <a:pt x="97409" y="17779"/>
                </a:lnTo>
                <a:lnTo>
                  <a:pt x="94868" y="17272"/>
                </a:lnTo>
                <a:lnTo>
                  <a:pt x="13951" y="2539"/>
                </a:lnTo>
                <a:close/>
              </a:path>
              <a:path w="911225" h="781685">
                <a:moveTo>
                  <a:pt x="10287" y="2539"/>
                </a:moveTo>
                <a:lnTo>
                  <a:pt x="4063" y="9778"/>
                </a:lnTo>
                <a:lnTo>
                  <a:pt x="17492" y="21280"/>
                </a:lnTo>
                <a:lnTo>
                  <a:pt x="14355" y="12258"/>
                </a:lnTo>
                <a:lnTo>
                  <a:pt x="6350" y="10795"/>
                </a:lnTo>
                <a:lnTo>
                  <a:pt x="11684" y="4572"/>
                </a:lnTo>
                <a:lnTo>
                  <a:pt x="12659" y="4572"/>
                </a:lnTo>
                <a:lnTo>
                  <a:pt x="10287" y="2539"/>
                </a:lnTo>
                <a:close/>
              </a:path>
              <a:path w="911225" h="781685">
                <a:moveTo>
                  <a:pt x="12659" y="4572"/>
                </a:moveTo>
                <a:lnTo>
                  <a:pt x="11684" y="4572"/>
                </a:lnTo>
                <a:lnTo>
                  <a:pt x="14355" y="12258"/>
                </a:lnTo>
                <a:lnTo>
                  <a:pt x="23604" y="13948"/>
                </a:lnTo>
                <a:lnTo>
                  <a:pt x="12659" y="4572"/>
                </a:lnTo>
                <a:close/>
              </a:path>
              <a:path w="911225" h="781685">
                <a:moveTo>
                  <a:pt x="11684" y="4572"/>
                </a:moveTo>
                <a:lnTo>
                  <a:pt x="6350" y="10795"/>
                </a:lnTo>
                <a:lnTo>
                  <a:pt x="14355" y="12258"/>
                </a:lnTo>
                <a:lnTo>
                  <a:pt x="11684" y="45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135251" y="1045243"/>
            <a:ext cx="2225675" cy="846455"/>
          </a:xfrm>
          <a:custGeom>
            <a:avLst/>
            <a:gdLst/>
            <a:ahLst/>
            <a:cxnLst/>
            <a:rect l="l" t="t" r="r" b="b"/>
            <a:pathLst>
              <a:path w="2225675" h="846455">
                <a:moveTo>
                  <a:pt x="0" y="140970"/>
                </a:moveTo>
                <a:lnTo>
                  <a:pt x="7187" y="96414"/>
                </a:lnTo>
                <a:lnTo>
                  <a:pt x="27200" y="57716"/>
                </a:lnTo>
                <a:lnTo>
                  <a:pt x="57716" y="27200"/>
                </a:lnTo>
                <a:lnTo>
                  <a:pt x="96414" y="7187"/>
                </a:lnTo>
                <a:lnTo>
                  <a:pt x="140969" y="0"/>
                </a:lnTo>
                <a:lnTo>
                  <a:pt x="2084577" y="0"/>
                </a:lnTo>
                <a:lnTo>
                  <a:pt x="2129146" y="7187"/>
                </a:lnTo>
                <a:lnTo>
                  <a:pt x="2167875" y="27200"/>
                </a:lnTo>
                <a:lnTo>
                  <a:pt x="2198429" y="57716"/>
                </a:lnTo>
                <a:lnTo>
                  <a:pt x="2218474" y="96414"/>
                </a:lnTo>
                <a:lnTo>
                  <a:pt x="2225675" y="140970"/>
                </a:lnTo>
                <a:lnTo>
                  <a:pt x="2225675" y="705103"/>
                </a:lnTo>
                <a:lnTo>
                  <a:pt x="2218474" y="749659"/>
                </a:lnTo>
                <a:lnTo>
                  <a:pt x="2198429" y="788357"/>
                </a:lnTo>
                <a:lnTo>
                  <a:pt x="2167875" y="818873"/>
                </a:lnTo>
                <a:lnTo>
                  <a:pt x="2129146" y="838886"/>
                </a:lnTo>
                <a:lnTo>
                  <a:pt x="2084577" y="846074"/>
                </a:lnTo>
                <a:lnTo>
                  <a:pt x="140969" y="846074"/>
                </a:lnTo>
                <a:lnTo>
                  <a:pt x="96414" y="838886"/>
                </a:lnTo>
                <a:lnTo>
                  <a:pt x="57716" y="818873"/>
                </a:lnTo>
                <a:lnTo>
                  <a:pt x="27200" y="788357"/>
                </a:lnTo>
                <a:lnTo>
                  <a:pt x="7187" y="749659"/>
                </a:lnTo>
                <a:lnTo>
                  <a:pt x="0" y="705103"/>
                </a:lnTo>
                <a:lnTo>
                  <a:pt x="0" y="14097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2315717" y="1153319"/>
            <a:ext cx="1863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"/>
                <a:cs typeface="Arial"/>
              </a:rPr>
              <a:t>Class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Shape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p </a:t>
            </a:r>
            <a:r>
              <a:rPr sz="1800" spc="-90" dirty="0">
                <a:latin typeface="Arial"/>
                <a:cs typeface="Arial"/>
              </a:rPr>
              <a:t>v </a:t>
            </a:r>
            <a:r>
              <a:rPr sz="1800" spc="-80" dirty="0">
                <a:latin typeface="Arial"/>
                <a:cs typeface="Arial"/>
              </a:rPr>
              <a:t>calcualteArea()</a:t>
            </a:r>
            <a:r>
              <a:rPr sz="1800" spc="-150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1307719" y="4507974"/>
            <a:ext cx="353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calArea()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50" dirty="0">
                <a:latin typeface="Arial"/>
                <a:cs typeface="Arial"/>
              </a:rPr>
              <a:t>implemented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each  </a:t>
            </a:r>
            <a:r>
              <a:rPr sz="1800" spc="-125" dirty="0">
                <a:latin typeface="Arial"/>
                <a:cs typeface="Arial"/>
              </a:rPr>
              <a:t>subclass </a:t>
            </a:r>
            <a:r>
              <a:rPr sz="1800" spc="-50" dirty="0">
                <a:latin typeface="Arial"/>
                <a:cs typeface="Arial"/>
              </a:rPr>
              <a:t>i.e. </a:t>
            </a:r>
            <a:r>
              <a:rPr sz="1800" spc="-95" dirty="0">
                <a:latin typeface="Arial"/>
                <a:cs typeface="Arial"/>
              </a:rPr>
              <a:t>Traingle,Circle, </a:t>
            </a:r>
            <a:r>
              <a:rPr sz="1800" spc="-130" dirty="0">
                <a:latin typeface="Arial"/>
                <a:cs typeface="Arial"/>
              </a:rPr>
              <a:t>Hexagon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641350" y="2957735"/>
            <a:ext cx="1454150" cy="749300"/>
          </a:xfrm>
          <a:custGeom>
            <a:avLst/>
            <a:gdLst/>
            <a:ahLst/>
            <a:cxnLst/>
            <a:rect l="l" t="t" r="r" b="b"/>
            <a:pathLst>
              <a:path w="1454150" h="749300">
                <a:moveTo>
                  <a:pt x="1329308" y="0"/>
                </a:moveTo>
                <a:lnTo>
                  <a:pt x="124891" y="0"/>
                </a:lnTo>
                <a:lnTo>
                  <a:pt x="76279" y="9808"/>
                </a:lnTo>
                <a:lnTo>
                  <a:pt x="36580" y="36560"/>
                </a:lnTo>
                <a:lnTo>
                  <a:pt x="9814" y="76241"/>
                </a:lnTo>
                <a:lnTo>
                  <a:pt x="0" y="124841"/>
                </a:lnTo>
                <a:lnTo>
                  <a:pt x="0" y="624458"/>
                </a:lnTo>
                <a:lnTo>
                  <a:pt x="9814" y="673058"/>
                </a:lnTo>
                <a:lnTo>
                  <a:pt x="36580" y="712739"/>
                </a:lnTo>
                <a:lnTo>
                  <a:pt x="76279" y="739491"/>
                </a:lnTo>
                <a:lnTo>
                  <a:pt x="124891" y="749300"/>
                </a:lnTo>
                <a:lnTo>
                  <a:pt x="1329308" y="749300"/>
                </a:lnTo>
                <a:lnTo>
                  <a:pt x="1377908" y="739491"/>
                </a:lnTo>
                <a:lnTo>
                  <a:pt x="1417589" y="712739"/>
                </a:lnTo>
                <a:lnTo>
                  <a:pt x="1444341" y="673058"/>
                </a:lnTo>
                <a:lnTo>
                  <a:pt x="1454150" y="624458"/>
                </a:lnTo>
                <a:lnTo>
                  <a:pt x="1454150" y="124841"/>
                </a:lnTo>
                <a:lnTo>
                  <a:pt x="1444341" y="76241"/>
                </a:lnTo>
                <a:lnTo>
                  <a:pt x="1417589" y="36560"/>
                </a:lnTo>
                <a:lnTo>
                  <a:pt x="1377908" y="9808"/>
                </a:lnTo>
                <a:lnTo>
                  <a:pt x="1329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641350" y="2957735"/>
            <a:ext cx="1454150" cy="749300"/>
          </a:xfrm>
          <a:custGeom>
            <a:avLst/>
            <a:gdLst/>
            <a:ahLst/>
            <a:cxnLst/>
            <a:rect l="l" t="t" r="r" b="b"/>
            <a:pathLst>
              <a:path w="1454150" h="749300">
                <a:moveTo>
                  <a:pt x="0" y="124841"/>
                </a:moveTo>
                <a:lnTo>
                  <a:pt x="9814" y="76241"/>
                </a:lnTo>
                <a:lnTo>
                  <a:pt x="36580" y="36560"/>
                </a:lnTo>
                <a:lnTo>
                  <a:pt x="76279" y="9808"/>
                </a:lnTo>
                <a:lnTo>
                  <a:pt x="124891" y="0"/>
                </a:lnTo>
                <a:lnTo>
                  <a:pt x="1329308" y="0"/>
                </a:lnTo>
                <a:lnTo>
                  <a:pt x="1377908" y="9808"/>
                </a:lnTo>
                <a:lnTo>
                  <a:pt x="1417589" y="36560"/>
                </a:lnTo>
                <a:lnTo>
                  <a:pt x="1444341" y="76241"/>
                </a:lnTo>
                <a:lnTo>
                  <a:pt x="1454150" y="124841"/>
                </a:lnTo>
                <a:lnTo>
                  <a:pt x="1454150" y="624458"/>
                </a:lnTo>
                <a:lnTo>
                  <a:pt x="1444341" y="673058"/>
                </a:lnTo>
                <a:lnTo>
                  <a:pt x="1417589" y="712739"/>
                </a:lnTo>
                <a:lnTo>
                  <a:pt x="1377908" y="739491"/>
                </a:lnTo>
                <a:lnTo>
                  <a:pt x="1329308" y="749300"/>
                </a:lnTo>
                <a:lnTo>
                  <a:pt x="124891" y="749300"/>
                </a:lnTo>
                <a:lnTo>
                  <a:pt x="76279" y="739491"/>
                </a:lnTo>
                <a:lnTo>
                  <a:pt x="36580" y="712739"/>
                </a:lnTo>
                <a:lnTo>
                  <a:pt x="9814" y="673058"/>
                </a:lnTo>
                <a:lnTo>
                  <a:pt x="0" y="624458"/>
                </a:lnTo>
                <a:lnTo>
                  <a:pt x="0" y="12484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 txBox="1"/>
          <p:nvPr/>
        </p:nvSpPr>
        <p:spPr>
          <a:xfrm>
            <a:off x="781913" y="3059843"/>
            <a:ext cx="11728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193675" algn="ctr">
              <a:lnSpc>
                <a:spcPct val="100000"/>
              </a:lnSpc>
              <a:spcBef>
                <a:spcPts val="100"/>
              </a:spcBef>
            </a:pPr>
            <a:r>
              <a:rPr sz="1100" spc="-110" dirty="0">
                <a:latin typeface="Arial"/>
                <a:cs typeface="Arial"/>
              </a:rPr>
              <a:t>Class </a:t>
            </a:r>
            <a:r>
              <a:rPr sz="1100" spc="-55" dirty="0">
                <a:latin typeface="Arial"/>
                <a:cs typeface="Arial"/>
              </a:rPr>
              <a:t>Triangle  </a:t>
            </a:r>
            <a:r>
              <a:rPr sz="1100" spc="-50" dirty="0">
                <a:latin typeface="Arial"/>
                <a:cs typeface="Arial"/>
              </a:rPr>
              <a:t>extends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35" dirty="0">
                <a:latin typeface="Arial"/>
                <a:cs typeface="Arial"/>
              </a:rPr>
              <a:t>p </a:t>
            </a:r>
            <a:r>
              <a:rPr sz="1100" spc="-55" dirty="0">
                <a:latin typeface="Arial"/>
                <a:cs typeface="Arial"/>
              </a:rPr>
              <a:t>v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calcualteArea(){}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2238375" y="2937161"/>
            <a:ext cx="1529080" cy="749300"/>
          </a:xfrm>
          <a:custGeom>
            <a:avLst/>
            <a:gdLst/>
            <a:ahLst/>
            <a:cxnLst/>
            <a:rect l="l" t="t" r="r" b="b"/>
            <a:pathLst>
              <a:path w="1529079" h="749300">
                <a:moveTo>
                  <a:pt x="1403858" y="0"/>
                </a:moveTo>
                <a:lnTo>
                  <a:pt x="124841" y="0"/>
                </a:lnTo>
                <a:lnTo>
                  <a:pt x="76241" y="9808"/>
                </a:lnTo>
                <a:lnTo>
                  <a:pt x="36560" y="36560"/>
                </a:lnTo>
                <a:lnTo>
                  <a:pt x="9808" y="76241"/>
                </a:lnTo>
                <a:lnTo>
                  <a:pt x="0" y="124841"/>
                </a:lnTo>
                <a:lnTo>
                  <a:pt x="0" y="624332"/>
                </a:lnTo>
                <a:lnTo>
                  <a:pt x="9808" y="672951"/>
                </a:lnTo>
                <a:lnTo>
                  <a:pt x="36560" y="712676"/>
                </a:lnTo>
                <a:lnTo>
                  <a:pt x="76241" y="739471"/>
                </a:lnTo>
                <a:lnTo>
                  <a:pt x="124841" y="749300"/>
                </a:lnTo>
                <a:lnTo>
                  <a:pt x="1403858" y="749300"/>
                </a:lnTo>
                <a:lnTo>
                  <a:pt x="1452477" y="739471"/>
                </a:lnTo>
                <a:lnTo>
                  <a:pt x="1492202" y="712676"/>
                </a:lnTo>
                <a:lnTo>
                  <a:pt x="1518997" y="672951"/>
                </a:lnTo>
                <a:lnTo>
                  <a:pt x="1528826" y="624332"/>
                </a:lnTo>
                <a:lnTo>
                  <a:pt x="1528826" y="124841"/>
                </a:lnTo>
                <a:lnTo>
                  <a:pt x="1518997" y="76241"/>
                </a:lnTo>
                <a:lnTo>
                  <a:pt x="1492202" y="36560"/>
                </a:lnTo>
                <a:lnTo>
                  <a:pt x="1452477" y="9808"/>
                </a:lnTo>
                <a:lnTo>
                  <a:pt x="1403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2238375" y="2937161"/>
            <a:ext cx="1529080" cy="749300"/>
          </a:xfrm>
          <a:custGeom>
            <a:avLst/>
            <a:gdLst/>
            <a:ahLst/>
            <a:cxnLst/>
            <a:rect l="l" t="t" r="r" b="b"/>
            <a:pathLst>
              <a:path w="1529079" h="749300">
                <a:moveTo>
                  <a:pt x="0" y="124841"/>
                </a:moveTo>
                <a:lnTo>
                  <a:pt x="9808" y="76241"/>
                </a:lnTo>
                <a:lnTo>
                  <a:pt x="36560" y="36560"/>
                </a:lnTo>
                <a:lnTo>
                  <a:pt x="76241" y="9808"/>
                </a:lnTo>
                <a:lnTo>
                  <a:pt x="124841" y="0"/>
                </a:lnTo>
                <a:lnTo>
                  <a:pt x="1403858" y="0"/>
                </a:lnTo>
                <a:lnTo>
                  <a:pt x="1452477" y="9808"/>
                </a:lnTo>
                <a:lnTo>
                  <a:pt x="1492202" y="36560"/>
                </a:lnTo>
                <a:lnTo>
                  <a:pt x="1518997" y="76241"/>
                </a:lnTo>
                <a:lnTo>
                  <a:pt x="1528826" y="124841"/>
                </a:lnTo>
                <a:lnTo>
                  <a:pt x="1528826" y="624332"/>
                </a:lnTo>
                <a:lnTo>
                  <a:pt x="1518997" y="672951"/>
                </a:lnTo>
                <a:lnTo>
                  <a:pt x="1492202" y="712676"/>
                </a:lnTo>
                <a:lnTo>
                  <a:pt x="1452477" y="739471"/>
                </a:lnTo>
                <a:lnTo>
                  <a:pt x="1403858" y="749300"/>
                </a:lnTo>
                <a:lnTo>
                  <a:pt x="124841" y="749300"/>
                </a:lnTo>
                <a:lnTo>
                  <a:pt x="76241" y="739471"/>
                </a:lnTo>
                <a:lnTo>
                  <a:pt x="36560" y="712676"/>
                </a:lnTo>
                <a:lnTo>
                  <a:pt x="9808" y="672951"/>
                </a:lnTo>
                <a:lnTo>
                  <a:pt x="0" y="624332"/>
                </a:lnTo>
                <a:lnTo>
                  <a:pt x="0" y="12484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 txBox="1"/>
          <p:nvPr/>
        </p:nvSpPr>
        <p:spPr>
          <a:xfrm>
            <a:off x="2416810" y="3039142"/>
            <a:ext cx="117348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264160" algn="ctr">
              <a:lnSpc>
                <a:spcPct val="100000"/>
              </a:lnSpc>
              <a:spcBef>
                <a:spcPts val="100"/>
              </a:spcBef>
            </a:pPr>
            <a:r>
              <a:rPr sz="1100" spc="-110" dirty="0">
                <a:latin typeface="Arial"/>
                <a:cs typeface="Arial"/>
              </a:rPr>
              <a:t>Class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Circle  </a:t>
            </a:r>
            <a:r>
              <a:rPr sz="1100" spc="-50" dirty="0">
                <a:latin typeface="Arial"/>
                <a:cs typeface="Arial"/>
              </a:rPr>
              <a:t>extends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>
                <a:latin typeface="Arial"/>
                <a:cs typeface="Arial"/>
              </a:rPr>
              <a:t>p </a:t>
            </a:r>
            <a:r>
              <a:rPr sz="1100" spc="-55" dirty="0">
                <a:latin typeface="Arial"/>
                <a:cs typeface="Arial"/>
              </a:rPr>
              <a:t>v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calcualteArea(){}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3998976" y="2970817"/>
            <a:ext cx="1460500" cy="749300"/>
          </a:xfrm>
          <a:custGeom>
            <a:avLst/>
            <a:gdLst/>
            <a:ahLst/>
            <a:cxnLst/>
            <a:rect l="l" t="t" r="r" b="b"/>
            <a:pathLst>
              <a:path w="1460500" h="749300">
                <a:moveTo>
                  <a:pt x="1335532" y="0"/>
                </a:moveTo>
                <a:lnTo>
                  <a:pt x="124840" y="0"/>
                </a:lnTo>
                <a:lnTo>
                  <a:pt x="76241" y="9808"/>
                </a:lnTo>
                <a:lnTo>
                  <a:pt x="36560" y="36560"/>
                </a:lnTo>
                <a:lnTo>
                  <a:pt x="9808" y="76241"/>
                </a:lnTo>
                <a:lnTo>
                  <a:pt x="0" y="124841"/>
                </a:lnTo>
                <a:lnTo>
                  <a:pt x="0" y="624458"/>
                </a:lnTo>
                <a:lnTo>
                  <a:pt x="9808" y="673058"/>
                </a:lnTo>
                <a:lnTo>
                  <a:pt x="36560" y="712739"/>
                </a:lnTo>
                <a:lnTo>
                  <a:pt x="76241" y="739491"/>
                </a:lnTo>
                <a:lnTo>
                  <a:pt x="124840" y="749300"/>
                </a:lnTo>
                <a:lnTo>
                  <a:pt x="1335532" y="749300"/>
                </a:lnTo>
                <a:lnTo>
                  <a:pt x="1384151" y="739491"/>
                </a:lnTo>
                <a:lnTo>
                  <a:pt x="1423876" y="712739"/>
                </a:lnTo>
                <a:lnTo>
                  <a:pt x="1450671" y="673058"/>
                </a:lnTo>
                <a:lnTo>
                  <a:pt x="1460500" y="624458"/>
                </a:lnTo>
                <a:lnTo>
                  <a:pt x="1460500" y="124841"/>
                </a:lnTo>
                <a:lnTo>
                  <a:pt x="1450671" y="76241"/>
                </a:lnTo>
                <a:lnTo>
                  <a:pt x="1423876" y="36560"/>
                </a:lnTo>
                <a:lnTo>
                  <a:pt x="1384151" y="9808"/>
                </a:lnTo>
                <a:lnTo>
                  <a:pt x="1335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3998976" y="2970817"/>
            <a:ext cx="1460500" cy="749300"/>
          </a:xfrm>
          <a:custGeom>
            <a:avLst/>
            <a:gdLst/>
            <a:ahLst/>
            <a:cxnLst/>
            <a:rect l="l" t="t" r="r" b="b"/>
            <a:pathLst>
              <a:path w="1460500" h="749300">
                <a:moveTo>
                  <a:pt x="0" y="124841"/>
                </a:moveTo>
                <a:lnTo>
                  <a:pt x="9808" y="76241"/>
                </a:lnTo>
                <a:lnTo>
                  <a:pt x="36560" y="36560"/>
                </a:lnTo>
                <a:lnTo>
                  <a:pt x="76241" y="9808"/>
                </a:lnTo>
                <a:lnTo>
                  <a:pt x="124840" y="0"/>
                </a:lnTo>
                <a:lnTo>
                  <a:pt x="1335532" y="0"/>
                </a:lnTo>
                <a:lnTo>
                  <a:pt x="1384151" y="9808"/>
                </a:lnTo>
                <a:lnTo>
                  <a:pt x="1423876" y="36560"/>
                </a:lnTo>
                <a:lnTo>
                  <a:pt x="1450671" y="76241"/>
                </a:lnTo>
                <a:lnTo>
                  <a:pt x="1460500" y="124841"/>
                </a:lnTo>
                <a:lnTo>
                  <a:pt x="1460500" y="624458"/>
                </a:lnTo>
                <a:lnTo>
                  <a:pt x="1450671" y="673058"/>
                </a:lnTo>
                <a:lnTo>
                  <a:pt x="1423876" y="712739"/>
                </a:lnTo>
                <a:lnTo>
                  <a:pt x="1384151" y="739491"/>
                </a:lnTo>
                <a:lnTo>
                  <a:pt x="1335532" y="749300"/>
                </a:lnTo>
                <a:lnTo>
                  <a:pt x="124840" y="749300"/>
                </a:lnTo>
                <a:lnTo>
                  <a:pt x="76241" y="739491"/>
                </a:lnTo>
                <a:lnTo>
                  <a:pt x="36560" y="712739"/>
                </a:lnTo>
                <a:lnTo>
                  <a:pt x="9808" y="673058"/>
                </a:lnTo>
                <a:lnTo>
                  <a:pt x="0" y="624458"/>
                </a:lnTo>
                <a:lnTo>
                  <a:pt x="0" y="12484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 txBox="1"/>
          <p:nvPr/>
        </p:nvSpPr>
        <p:spPr>
          <a:xfrm>
            <a:off x="4142994" y="3059843"/>
            <a:ext cx="11728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56210" algn="ctr">
              <a:lnSpc>
                <a:spcPct val="100000"/>
              </a:lnSpc>
              <a:spcBef>
                <a:spcPts val="100"/>
              </a:spcBef>
            </a:pPr>
            <a:r>
              <a:rPr sz="1100" spc="-110" dirty="0">
                <a:latin typeface="Arial"/>
                <a:cs typeface="Arial"/>
              </a:rPr>
              <a:t>Class </a:t>
            </a:r>
            <a:r>
              <a:rPr sz="1100" spc="-75" dirty="0">
                <a:latin typeface="Arial"/>
                <a:cs typeface="Arial"/>
              </a:rPr>
              <a:t>Hexagon  </a:t>
            </a:r>
            <a:r>
              <a:rPr sz="1100" spc="-50" dirty="0">
                <a:latin typeface="Arial"/>
                <a:cs typeface="Arial"/>
              </a:rPr>
              <a:t>extends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35" dirty="0">
                <a:latin typeface="Arial"/>
                <a:cs typeface="Arial"/>
              </a:rPr>
              <a:t>p </a:t>
            </a:r>
            <a:r>
              <a:rPr sz="1100" spc="-55" dirty="0">
                <a:latin typeface="Arial"/>
                <a:cs typeface="Arial"/>
              </a:rPr>
              <a:t>v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calcualteArea(){}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97610" y="1381919"/>
            <a:ext cx="7053580" cy="277524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990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sz="16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used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 common characteristics</a:t>
            </a:r>
            <a:r>
              <a:rPr sz="16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</a:p>
          <a:p>
            <a:pPr marL="31432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subclasses.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31750" indent="-299085">
              <a:lnSpc>
                <a:spcPct val="12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a template or design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  subclasses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 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  <a:r>
              <a:rPr sz="16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990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classes are declared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742950" indent="-299085">
              <a:lnSpc>
                <a:spcPct val="12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more methods in an abstract class are declared but not  defined.</a:t>
            </a: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 Continued..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371600" y="1458119"/>
            <a:ext cx="7057390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Any class containing even a single method as abstract must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</a:p>
          <a:p>
            <a:pPr marL="29908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declared 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abstract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har char="•"/>
              <a:tabLst>
                <a:tab pos="347345" algn="l"/>
                <a:tab pos="347980" algn="l"/>
              </a:tabLst>
            </a:pPr>
            <a:r>
              <a:rPr sz="1600" dirty="0">
                <a:latin typeface="Arial"/>
                <a:cs typeface="Arial"/>
              </a:rPr>
              <a:t>An abstract class may contain concrete methods 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well.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har char="•"/>
              <a:tabLst>
                <a:tab pos="347345" algn="l"/>
                <a:tab pos="347980" algn="l"/>
              </a:tabLst>
            </a:pPr>
            <a:r>
              <a:rPr sz="1600" dirty="0">
                <a:latin typeface="Arial"/>
                <a:cs typeface="Arial"/>
              </a:rPr>
              <a:t>An abstract class </a:t>
            </a:r>
            <a:r>
              <a:rPr sz="1600" b="1" i="1" dirty="0">
                <a:latin typeface="Arial"/>
                <a:cs typeface="Arial"/>
              </a:rPr>
              <a:t>can not be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instantiated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dirty="0">
                <a:latin typeface="Arial"/>
                <a:cs typeface="Arial"/>
              </a:rPr>
              <a:t>Sub class of an abstract class must implement all abstract methods of  super class or it must also be declared as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abstract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spcBef>
                <a:spcPts val="5"/>
              </a:spcBef>
              <a:buChar char="•"/>
              <a:tabLst>
                <a:tab pos="419100" algn="l"/>
                <a:tab pos="419734" algn="l"/>
              </a:tabLst>
            </a:pPr>
            <a:r>
              <a:rPr sz="1600" dirty="0">
                <a:latin typeface="Arial"/>
                <a:cs typeface="Arial"/>
              </a:rPr>
              <a:t>Constructors &amp; </a:t>
            </a:r>
            <a:r>
              <a:rPr sz="1600" spc="-5" dirty="0">
                <a:latin typeface="Arial"/>
                <a:cs typeface="Arial"/>
              </a:rPr>
              <a:t>static </a:t>
            </a:r>
            <a:r>
              <a:rPr sz="1600" dirty="0">
                <a:latin typeface="Arial"/>
                <a:cs typeface="Arial"/>
              </a:rPr>
              <a:t>methods can not be declared as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516738" y="2905919"/>
            <a:ext cx="7113270" cy="19165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an </a:t>
            </a:r>
            <a:r>
              <a:rPr sz="1700" i="1" spc="-5" dirty="0">
                <a:latin typeface="Arial"/>
                <a:cs typeface="Arial"/>
              </a:rPr>
              <a:t>interface </a:t>
            </a:r>
            <a:r>
              <a:rPr sz="1700" dirty="0">
                <a:latin typeface="Arial"/>
                <a:cs typeface="Arial"/>
              </a:rPr>
              <a:t>is a reference </a:t>
            </a:r>
            <a:r>
              <a:rPr sz="1700" spc="-10" dirty="0">
                <a:latin typeface="Arial"/>
                <a:cs typeface="Arial"/>
              </a:rPr>
              <a:t>type, </a:t>
            </a:r>
            <a:r>
              <a:rPr sz="1700" dirty="0">
                <a:latin typeface="Arial"/>
                <a:cs typeface="Arial"/>
              </a:rPr>
              <a:t>similar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a class, </a:t>
            </a:r>
            <a:r>
              <a:rPr sz="1700" spc="-5" dirty="0">
                <a:latin typeface="Arial"/>
                <a:cs typeface="Arial"/>
              </a:rPr>
              <a:t>that </a:t>
            </a:r>
            <a:r>
              <a:rPr sz="1700" dirty="0">
                <a:latin typeface="Arial"/>
                <a:cs typeface="Arial"/>
              </a:rPr>
              <a:t>can contain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only</a:t>
            </a:r>
            <a:endParaRPr sz="17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latin typeface="Arial"/>
                <a:cs typeface="Arial"/>
              </a:rPr>
              <a:t>constants &amp; method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signatures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There are no method bodies inside an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interface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Arial"/>
                <a:cs typeface="Arial"/>
              </a:rPr>
              <a:t>Interfaces </a:t>
            </a:r>
            <a:r>
              <a:rPr sz="1700" dirty="0">
                <a:latin typeface="Arial"/>
                <a:cs typeface="Arial"/>
              </a:rPr>
              <a:t>cannot be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instantiated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676400" y="1381919"/>
            <a:ext cx="6605905" cy="1490151"/>
          </a:xfrm>
          <a:prstGeom prst="rect">
            <a:avLst/>
          </a:prstGeom>
          <a:solidFill>
            <a:srgbClr val="F1F1F1"/>
          </a:solidFill>
          <a:ln w="25400">
            <a:solidFill>
              <a:srgbClr val="385D89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19"/>
              </a:spcBef>
            </a:pPr>
            <a:r>
              <a:rPr lang="en-US" sz="1800" spc="-55" dirty="0">
                <a:latin typeface="Arial"/>
                <a:cs typeface="Arial"/>
              </a:rPr>
              <a:t>i</a:t>
            </a:r>
            <a:r>
              <a:rPr sz="1800" spc="-55" dirty="0" smtClean="0">
                <a:latin typeface="Arial"/>
                <a:cs typeface="Arial"/>
              </a:rPr>
              <a:t>nterface</a:t>
            </a:r>
            <a:r>
              <a:rPr sz="1800" spc="-100" dirty="0" smtClean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Printable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lang="en-US" sz="1800" spc="-55" dirty="0" smtClean="0">
                <a:latin typeface="Arial"/>
                <a:cs typeface="Arial"/>
              </a:rPr>
              <a:t>  </a:t>
            </a:r>
            <a:r>
              <a:rPr sz="1800" spc="-55" dirty="0" smtClean="0">
                <a:latin typeface="Arial"/>
                <a:cs typeface="Arial"/>
              </a:rPr>
              <a:t>public </a:t>
            </a:r>
            <a:r>
              <a:rPr sz="1800" spc="-55" dirty="0">
                <a:latin typeface="Arial"/>
                <a:cs typeface="Arial"/>
              </a:rPr>
              <a:t>void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print()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40" dirty="0" smtClean="0">
                <a:latin typeface="Arial"/>
                <a:cs typeface="Arial"/>
              </a:rPr>
              <a:t>}</a:t>
            </a:r>
            <a:endParaRPr lang="en-US" sz="1800" spc="-40" dirty="0" smtClean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371600" y="1305718"/>
            <a:ext cx="7239000" cy="3466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990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Methods declared in an interface are by default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abstract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Variables </a:t>
            </a:r>
            <a:r>
              <a:rPr sz="1600" spc="-5" dirty="0">
                <a:latin typeface="Arial"/>
                <a:cs typeface="Arial"/>
              </a:rPr>
              <a:t>declared in an interface are by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default</a:t>
            </a:r>
            <a:endParaRPr sz="16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30"/>
              </a:spcBef>
            </a:pPr>
            <a:r>
              <a:rPr sz="1600" b="1" i="1" dirty="0">
                <a:latin typeface="Arial"/>
                <a:cs typeface="Arial"/>
              </a:rPr>
              <a:t>public </a:t>
            </a:r>
            <a:r>
              <a:rPr sz="1600" b="1" i="1" spc="-5" dirty="0">
                <a:latin typeface="Arial"/>
                <a:cs typeface="Arial"/>
              </a:rPr>
              <a:t>,static &amp;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final</a:t>
            </a:r>
            <a:endParaRPr sz="1600" dirty="0">
              <a:latin typeface="Arial"/>
              <a:cs typeface="Arial"/>
            </a:endParaRPr>
          </a:p>
          <a:p>
            <a:pPr marL="299085" indent="-2990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Interfaces help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club non-related classes under one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roof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4965" marR="637540" indent="-354965">
              <a:lnSpc>
                <a:spcPct val="120000"/>
              </a:lnSpc>
              <a:buChar char="•"/>
              <a:tabLst>
                <a:tab pos="354965" algn="l"/>
                <a:tab pos="355600" algn="l"/>
                <a:tab pos="4774565" algn="l"/>
              </a:tabLst>
            </a:pPr>
            <a:r>
              <a:rPr sz="1600" spc="-5" dirty="0">
                <a:latin typeface="Arial"/>
                <a:cs typeface="Arial"/>
              </a:rPr>
              <a:t>Interfaces provide support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multiple inheritance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Java.  (They support </a:t>
            </a:r>
            <a:r>
              <a:rPr sz="1600" i="1" spc="-5" dirty="0">
                <a:latin typeface="Arial"/>
                <a:cs typeface="Arial"/>
              </a:rPr>
              <a:t>dynamic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polymorphism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but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there </a:t>
            </a:r>
            <a:r>
              <a:rPr sz="1600" spc="-5" dirty="0">
                <a:latin typeface="Arial"/>
                <a:cs typeface="Arial"/>
              </a:rPr>
              <a:t>is no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  reusability)</a:t>
            </a:r>
            <a:endParaRPr sz="1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481965" algn="l"/>
                <a:tab pos="482600" algn="l"/>
                <a:tab pos="1612900" algn="l"/>
              </a:tabLst>
            </a:pPr>
            <a:r>
              <a:rPr sz="1600" spc="-5" dirty="0">
                <a:latin typeface="Arial"/>
                <a:cs typeface="Arial"/>
              </a:rPr>
              <a:t>Interfaces	are </a:t>
            </a:r>
            <a:r>
              <a:rPr sz="1600" dirty="0">
                <a:latin typeface="Arial"/>
                <a:cs typeface="Arial"/>
              </a:rPr>
              <a:t>some times </a:t>
            </a:r>
            <a:r>
              <a:rPr sz="1600" spc="-15" dirty="0">
                <a:latin typeface="Arial"/>
                <a:cs typeface="Arial"/>
              </a:rPr>
              <a:t>known </a:t>
            </a:r>
            <a:r>
              <a:rPr sz="1600" spc="-5" dirty="0">
                <a:latin typeface="Arial"/>
                <a:cs typeface="Arial"/>
              </a:rPr>
              <a:t>as “Programming by contract”. 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class that implements the interface is bound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implement all 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methods defined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Interface.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  <a:tab pos="2488565" algn="l"/>
              </a:tabLst>
            </a:pPr>
            <a:r>
              <a:rPr sz="1600" spc="-5" dirty="0">
                <a:latin typeface="Arial"/>
                <a:cs typeface="Arial"/>
              </a:rPr>
              <a:t>Interfaces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provide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‘Lose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Coupling’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402589" y="1678783"/>
            <a:ext cx="8338820" cy="290374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78305" indent="-342900">
              <a:spcBef>
                <a:spcPts val="575"/>
              </a:spcBef>
              <a:tabLst>
                <a:tab pos="1677670" algn="l"/>
                <a:tab pos="1678305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class that implements an interface does not define</a:t>
            </a:r>
          </a:p>
          <a:p>
            <a:pPr marL="1678305" indent="-342900">
              <a:spcBef>
                <a:spcPts val="575"/>
              </a:spcBef>
              <a:tabLst>
                <a:tab pos="1677670" algn="l"/>
                <a:tab pos="1678305" algn="l"/>
              </a:tabLst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42848" indent="-285750">
              <a:spcBef>
                <a:spcPts val="484"/>
              </a:spcBef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 the methods of the interface, then it must be declared abstract and the method  definitions must be provided by the subclass that extends  the abstract class.</a:t>
            </a:r>
          </a:p>
          <a:p>
            <a:pPr marL="1734185">
              <a:spcBef>
                <a:spcPts val="484"/>
              </a:spcBef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78305" marR="5080" indent="-342900">
              <a:tabLst>
                <a:tab pos="1734185" algn="l"/>
                <a:tab pos="173482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interface without any method declaration (empty interface)  is called as Marker or Tagging interface.</a:t>
            </a:r>
          </a:p>
          <a:p>
            <a:pPr marL="1678305" marR="5080" indent="-342900">
              <a:tabLst>
                <a:tab pos="1734185" algn="l"/>
                <a:tab pos="1734820" algn="l"/>
              </a:tabLst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42798" indent="0">
              <a:spcBef>
                <a:spcPts val="480"/>
              </a:spcBef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Ex: Serializable,Cloneable.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 Vs Interface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447800" y="1458119"/>
            <a:ext cx="2973705" cy="2869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Abstract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Classes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71755" marR="88265" indent="-5969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“Is a”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dirty="0">
                <a:latin typeface="Arial"/>
                <a:cs typeface="Arial"/>
              </a:rPr>
              <a:t>relationship </a:t>
            </a:r>
            <a:r>
              <a:rPr sz="1600" spc="-5" dirty="0">
                <a:latin typeface="Arial"/>
                <a:cs typeface="Arial"/>
              </a:rPr>
              <a:t>exists  between </a:t>
            </a:r>
            <a:r>
              <a:rPr sz="1600" dirty="0">
                <a:latin typeface="Arial"/>
                <a:cs typeface="Arial"/>
              </a:rPr>
              <a:t>abstract super class  &amp; subclass </a:t>
            </a:r>
            <a:r>
              <a:rPr sz="1600" spc="-5" dirty="0">
                <a:latin typeface="Arial"/>
                <a:cs typeface="Arial"/>
              </a:rPr>
              <a:t>extending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contain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implemented</a:t>
            </a:r>
          </a:p>
          <a:p>
            <a:pPr marL="1797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methods as </a:t>
            </a:r>
            <a:r>
              <a:rPr sz="1600" spc="-5" dirty="0">
                <a:latin typeface="Arial"/>
                <a:cs typeface="Arial"/>
              </a:rPr>
              <a:t>well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9705" marR="5080" indent="-4762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subclass can not </a:t>
            </a:r>
            <a:r>
              <a:rPr sz="1600" spc="-5" dirty="0">
                <a:latin typeface="Arial"/>
                <a:cs typeface="Arial"/>
              </a:rPr>
              <a:t>extend from  more than </a:t>
            </a:r>
            <a:r>
              <a:rPr sz="1600" dirty="0">
                <a:latin typeface="Arial"/>
                <a:cs typeface="Arial"/>
              </a:rPr>
              <a:t>one abstract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5234051" y="1481867"/>
            <a:ext cx="278193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/>
                <a:cs typeface="Arial"/>
              </a:rPr>
              <a:t>Interfaces</a:t>
            </a:r>
            <a:endParaRPr sz="16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indent="120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Interfaces </a:t>
            </a:r>
            <a:r>
              <a:rPr sz="1600" dirty="0">
                <a:latin typeface="Arial"/>
                <a:cs typeface="Arial"/>
              </a:rPr>
              <a:t>are used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club  together Non </a:t>
            </a:r>
            <a:r>
              <a:rPr sz="1600" spc="-5" dirty="0">
                <a:latin typeface="Arial"/>
                <a:cs typeface="Arial"/>
              </a:rPr>
              <a:t>related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classes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5177708" y="3058319"/>
            <a:ext cx="28289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Can </a:t>
            </a:r>
            <a:r>
              <a:rPr sz="1600" dirty="0">
                <a:latin typeface="Arial"/>
                <a:cs typeface="Arial"/>
              </a:rPr>
              <a:t>contain only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abstract</a:t>
            </a:r>
          </a:p>
          <a:p>
            <a:pPr marL="5969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methods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9690" marR="508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 class can implement no.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  </a:t>
            </a:r>
            <a:r>
              <a:rPr sz="1600" spc="-5" dirty="0">
                <a:latin typeface="Arial"/>
                <a:cs typeface="Arial"/>
              </a:rPr>
              <a:t>interfaces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1610519"/>
            <a:ext cx="478091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42365" algn="l"/>
              </a:tabLst>
            </a:pPr>
            <a:r>
              <a:rPr sz="1800" spc="-5" dirty="0">
                <a:latin typeface="Arial"/>
                <a:cs typeface="Arial"/>
              </a:rPr>
              <a:t>Object	class is a cosmic super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Object class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ultimate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ancestor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latin typeface="Arial"/>
                <a:cs typeface="Arial"/>
              </a:rPr>
              <a:t>Every class in java implicitly extends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Class Methods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739645" y="1821637"/>
            <a:ext cx="456692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3262629" algn="l"/>
                <a:tab pos="3605529" algn="l"/>
              </a:tabLst>
            </a:pPr>
            <a:r>
              <a:rPr sz="2700" spc="-7" baseline="1543" dirty="0">
                <a:latin typeface="Arial"/>
                <a:cs typeface="Arial"/>
              </a:rPr>
              <a:t>toString()	</a:t>
            </a:r>
            <a:r>
              <a:rPr sz="1800" spc="-5" dirty="0" smtClean="0">
                <a:latin typeface="Arial"/>
                <a:cs typeface="Arial"/>
              </a:rPr>
              <a:t>clone</a:t>
            </a:r>
            <a:r>
              <a:rPr sz="1800" spc="-5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  <a:tab pos="3262629" algn="l"/>
                <a:tab pos="3605529" algn="l"/>
              </a:tabLst>
            </a:pPr>
            <a:r>
              <a:rPr sz="2700" spc="-7" baseline="1543" dirty="0">
                <a:latin typeface="Arial"/>
                <a:cs typeface="Arial"/>
              </a:rPr>
              <a:t>equals(Object</a:t>
            </a:r>
            <a:r>
              <a:rPr sz="2700" spc="52" baseline="1543" dirty="0">
                <a:latin typeface="Arial"/>
                <a:cs typeface="Arial"/>
              </a:rPr>
              <a:t> </a:t>
            </a:r>
            <a:r>
              <a:rPr sz="2700" spc="-7" baseline="1543" dirty="0">
                <a:latin typeface="Arial"/>
                <a:cs typeface="Arial"/>
              </a:rPr>
              <a:t>o)	</a:t>
            </a:r>
            <a:r>
              <a:rPr sz="1800" spc="-10" dirty="0" smtClean="0">
                <a:latin typeface="Arial"/>
                <a:cs typeface="Arial"/>
              </a:rPr>
              <a:t>wait</a:t>
            </a:r>
            <a:r>
              <a:rPr sz="1800" spc="-10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  <a:tab pos="3262629" algn="l"/>
                <a:tab pos="3605529" algn="l"/>
              </a:tabLst>
            </a:pPr>
            <a:r>
              <a:rPr sz="2700" spc="-7" baseline="1543" dirty="0">
                <a:latin typeface="Arial"/>
                <a:cs typeface="Arial"/>
              </a:rPr>
              <a:t>hashCode()	</a:t>
            </a:r>
            <a:r>
              <a:rPr sz="1800" spc="-5" dirty="0" smtClean="0">
                <a:latin typeface="Arial"/>
                <a:cs typeface="Arial"/>
              </a:rPr>
              <a:t>notify</a:t>
            </a:r>
            <a:r>
              <a:rPr sz="1800" spc="-5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  <a:tab pos="3262629" algn="l"/>
                <a:tab pos="3605529" algn="l"/>
              </a:tabLst>
            </a:pPr>
            <a:r>
              <a:rPr sz="2700" baseline="1543" dirty="0">
                <a:latin typeface="Arial"/>
                <a:cs typeface="Arial"/>
              </a:rPr>
              <a:t>fi</a:t>
            </a:r>
            <a:r>
              <a:rPr sz="2700" spc="-15" baseline="1543" dirty="0">
                <a:latin typeface="Arial"/>
                <a:cs typeface="Arial"/>
              </a:rPr>
              <a:t>na</a:t>
            </a:r>
            <a:r>
              <a:rPr sz="2700" baseline="1543" dirty="0">
                <a:latin typeface="Arial"/>
                <a:cs typeface="Arial"/>
              </a:rPr>
              <a:t>l</a:t>
            </a:r>
            <a:r>
              <a:rPr sz="2700" spc="-15" baseline="1543" dirty="0">
                <a:latin typeface="Arial"/>
                <a:cs typeface="Arial"/>
              </a:rPr>
              <a:t>i</a:t>
            </a:r>
            <a:r>
              <a:rPr sz="2700" baseline="1543" dirty="0">
                <a:latin typeface="Arial"/>
                <a:cs typeface="Arial"/>
              </a:rPr>
              <a:t>z</a:t>
            </a:r>
            <a:r>
              <a:rPr sz="2700" spc="-15" baseline="1543" dirty="0">
                <a:latin typeface="Arial"/>
                <a:cs typeface="Arial"/>
              </a:rPr>
              <a:t>e</a:t>
            </a:r>
            <a:r>
              <a:rPr sz="2700" baseline="1543" dirty="0">
                <a:latin typeface="Arial"/>
                <a:cs typeface="Arial"/>
              </a:rPr>
              <a:t>()	</a:t>
            </a:r>
            <a:r>
              <a:rPr sz="1800" spc="-5" dirty="0" smtClean="0">
                <a:latin typeface="Arial"/>
                <a:cs typeface="Arial"/>
              </a:rPr>
              <a:t>n</a:t>
            </a:r>
            <a:r>
              <a:rPr sz="1800" spc="-15" dirty="0" smtClean="0">
                <a:latin typeface="Arial"/>
                <a:cs typeface="Arial"/>
              </a:rPr>
              <a:t>o</a:t>
            </a:r>
            <a:r>
              <a:rPr sz="1800" dirty="0" smtClean="0">
                <a:latin typeface="Arial"/>
                <a:cs typeface="Arial"/>
              </a:rPr>
              <a:t>tif</a:t>
            </a:r>
            <a:r>
              <a:rPr sz="1800" spc="-20" dirty="0" smtClean="0">
                <a:latin typeface="Arial"/>
                <a:cs typeface="Arial"/>
              </a:rPr>
              <a:t>y</a:t>
            </a:r>
            <a:r>
              <a:rPr sz="1800" spc="-5" dirty="0" smtClean="0">
                <a:latin typeface="Arial"/>
                <a:cs typeface="Arial"/>
              </a:rPr>
              <a:t>Al</a:t>
            </a:r>
            <a:r>
              <a:rPr sz="1800" spc="-15" dirty="0" smtClean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2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toString()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583690" y="1458119"/>
            <a:ext cx="6281420" cy="2881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public String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toString()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1600" spc="-5" dirty="0">
                <a:latin typeface="Tahoma"/>
                <a:cs typeface="Tahoma"/>
              </a:rPr>
              <a:t>Override this </a:t>
            </a:r>
            <a:r>
              <a:rPr sz="1600" dirty="0">
                <a:latin typeface="Tahoma"/>
                <a:cs typeface="Tahoma"/>
              </a:rPr>
              <a:t>method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represent </a:t>
            </a:r>
            <a:r>
              <a:rPr sz="1600" spc="-5" dirty="0">
                <a:latin typeface="Tahoma"/>
                <a:cs typeface="Tahoma"/>
              </a:rPr>
              <a:t>your class objects </a:t>
            </a:r>
            <a:r>
              <a:rPr sz="1600" spc="-25" dirty="0">
                <a:latin typeface="Tahoma"/>
                <a:cs typeface="Tahoma"/>
              </a:rPr>
              <a:t>textually.  </a:t>
            </a:r>
            <a:r>
              <a:rPr lang="en-US" sz="1600" spc="-25" dirty="0" smtClean="0">
                <a:latin typeface="Tahoma"/>
                <a:cs typeface="Tahoma"/>
              </a:rPr>
              <a:t>       </a:t>
            </a:r>
          </a:p>
          <a:p>
            <a:pPr marL="12700" marR="5080">
              <a:lnSpc>
                <a:spcPct val="120000"/>
              </a:lnSpc>
            </a:pPr>
            <a:r>
              <a:rPr sz="1600" spc="-5" dirty="0" smtClean="0">
                <a:latin typeface="Tahoma"/>
                <a:cs typeface="Tahoma"/>
              </a:rPr>
              <a:t>class</a:t>
            </a:r>
            <a:r>
              <a:rPr sz="1600" spc="-15" dirty="0" smtClean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Date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{</a:t>
            </a:r>
          </a:p>
          <a:p>
            <a:pPr marL="29718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public String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toString()</a:t>
            </a:r>
            <a:endParaRPr sz="1600" dirty="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Tahoma"/>
                <a:cs typeface="Tahoma"/>
              </a:rPr>
              <a:t>{</a:t>
            </a:r>
          </a:p>
          <a:p>
            <a:pPr marL="655320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return </a:t>
            </a:r>
            <a:r>
              <a:rPr sz="1600" spc="-5" dirty="0">
                <a:latin typeface="Tahoma"/>
                <a:cs typeface="Tahoma"/>
              </a:rPr>
              <a:t>(“The date </a:t>
            </a:r>
            <a:r>
              <a:rPr sz="1600" dirty="0">
                <a:latin typeface="Tahoma"/>
                <a:cs typeface="Tahoma"/>
              </a:rPr>
              <a:t>is”+ </a:t>
            </a:r>
            <a:r>
              <a:rPr sz="1600" spc="-55" dirty="0">
                <a:latin typeface="Tahoma"/>
                <a:cs typeface="Tahoma"/>
              </a:rPr>
              <a:t>dd+”,”+mm+”,”+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yy);</a:t>
            </a:r>
            <a:endParaRPr sz="1600" dirty="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  <a:p>
            <a:pPr marL="15557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Procedural VS OOP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751145" y="1235105"/>
            <a:ext cx="60896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38220" algn="l"/>
              </a:tabLst>
            </a:pPr>
            <a:r>
              <a:rPr sz="2550" baseline="1633" dirty="0">
                <a:solidFill>
                  <a:srgbClr val="1F487C"/>
                </a:solidFill>
                <a:latin typeface="Arial"/>
                <a:cs typeface="Arial"/>
              </a:rPr>
              <a:t>Procedural</a:t>
            </a:r>
            <a:r>
              <a:rPr sz="2550" spc="7" baseline="1633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550" baseline="1633" dirty="0">
                <a:solidFill>
                  <a:srgbClr val="1F487C"/>
                </a:solidFill>
                <a:latin typeface="Arial"/>
                <a:cs typeface="Arial"/>
              </a:rPr>
              <a:t>Languages	</a:t>
            </a:r>
            <a:r>
              <a:rPr sz="1700" dirty="0">
                <a:solidFill>
                  <a:srgbClr val="1F487C"/>
                </a:solidFill>
                <a:latin typeface="Arial"/>
                <a:cs typeface="Arial"/>
              </a:rPr>
              <a:t>Object Oriented</a:t>
            </a:r>
            <a:r>
              <a:rPr sz="1700" spc="-6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487C"/>
                </a:solidFill>
                <a:latin typeface="Arial"/>
                <a:cs typeface="Arial"/>
              </a:rPr>
              <a:t>Language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314447" y="4220241"/>
            <a:ext cx="1023619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943735"/>
                </a:solidFill>
                <a:latin typeface="Arial"/>
                <a:cs typeface="Arial"/>
              </a:rPr>
              <a:t>Separa</a:t>
            </a:r>
            <a:r>
              <a:rPr sz="1700" spc="-10" dirty="0">
                <a:solidFill>
                  <a:srgbClr val="943735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943735"/>
                </a:solidFill>
                <a:latin typeface="Arial"/>
                <a:cs typeface="Arial"/>
              </a:rPr>
              <a:t>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070225" y="1762919"/>
            <a:ext cx="887730" cy="1843405"/>
          </a:xfrm>
          <a:prstGeom prst="rect">
            <a:avLst/>
          </a:prstGeom>
          <a:solidFill>
            <a:srgbClr val="C5D9F0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solidFill>
                  <a:srgbClr val="1F487C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828800" y="1762919"/>
            <a:ext cx="749300" cy="1843405"/>
          </a:xfrm>
          <a:prstGeom prst="rect">
            <a:avLst/>
          </a:prstGeom>
          <a:solidFill>
            <a:srgbClr val="C5D9F0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5"/>
              </a:spcBef>
            </a:pPr>
            <a:r>
              <a:rPr sz="1400" spc="-80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2816814" y="3997102"/>
            <a:ext cx="665480" cy="201523"/>
          </a:xfrm>
          <a:custGeom>
            <a:avLst/>
            <a:gdLst/>
            <a:ahLst/>
            <a:cxnLst/>
            <a:rect l="l" t="t" r="r" b="b"/>
            <a:pathLst>
              <a:path w="665479" h="252729">
                <a:moveTo>
                  <a:pt x="633602" y="63118"/>
                </a:moveTo>
                <a:lnTo>
                  <a:pt x="570484" y="63118"/>
                </a:lnTo>
                <a:lnTo>
                  <a:pt x="570484" y="189356"/>
                </a:lnTo>
                <a:lnTo>
                  <a:pt x="0" y="189356"/>
                </a:lnTo>
                <a:lnTo>
                  <a:pt x="0" y="252475"/>
                </a:lnTo>
                <a:lnTo>
                  <a:pt x="633602" y="252475"/>
                </a:lnTo>
                <a:lnTo>
                  <a:pt x="633602" y="63118"/>
                </a:lnTo>
                <a:close/>
              </a:path>
              <a:path w="665479" h="252729">
                <a:moveTo>
                  <a:pt x="602107" y="0"/>
                </a:moveTo>
                <a:lnTo>
                  <a:pt x="538988" y="63118"/>
                </a:lnTo>
                <a:lnTo>
                  <a:pt x="665226" y="63118"/>
                </a:lnTo>
                <a:lnTo>
                  <a:pt x="60210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5"/>
          <p:cNvSpPr/>
          <p:nvPr/>
        </p:nvSpPr>
        <p:spPr>
          <a:xfrm>
            <a:off x="2578100" y="2683669"/>
            <a:ext cx="492125" cy="212725"/>
          </a:xfrm>
          <a:custGeom>
            <a:avLst/>
            <a:gdLst/>
            <a:ahLst/>
            <a:cxnLst/>
            <a:rect l="l" t="t" r="r" b="b"/>
            <a:pathLst>
              <a:path w="492125" h="212725">
                <a:moveTo>
                  <a:pt x="106299" y="0"/>
                </a:moveTo>
                <a:lnTo>
                  <a:pt x="0" y="106299"/>
                </a:lnTo>
                <a:lnTo>
                  <a:pt x="106299" y="212725"/>
                </a:lnTo>
                <a:lnTo>
                  <a:pt x="106299" y="159512"/>
                </a:lnTo>
                <a:lnTo>
                  <a:pt x="438912" y="159512"/>
                </a:lnTo>
                <a:lnTo>
                  <a:pt x="492125" y="106299"/>
                </a:lnTo>
                <a:lnTo>
                  <a:pt x="438848" y="53086"/>
                </a:lnTo>
                <a:lnTo>
                  <a:pt x="106299" y="53086"/>
                </a:lnTo>
                <a:lnTo>
                  <a:pt x="106299" y="0"/>
                </a:lnTo>
                <a:close/>
              </a:path>
              <a:path w="492125" h="212725">
                <a:moveTo>
                  <a:pt x="438912" y="159512"/>
                </a:moveTo>
                <a:lnTo>
                  <a:pt x="385699" y="159512"/>
                </a:lnTo>
                <a:lnTo>
                  <a:pt x="385699" y="212725"/>
                </a:lnTo>
                <a:lnTo>
                  <a:pt x="438912" y="159512"/>
                </a:lnTo>
                <a:close/>
              </a:path>
              <a:path w="492125" h="212725">
                <a:moveTo>
                  <a:pt x="385699" y="0"/>
                </a:moveTo>
                <a:lnTo>
                  <a:pt x="385699" y="53086"/>
                </a:lnTo>
                <a:lnTo>
                  <a:pt x="438848" y="53086"/>
                </a:lnTo>
                <a:lnTo>
                  <a:pt x="385699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6903281" y="4501701"/>
            <a:ext cx="1699895" cy="647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-5" dirty="0" smtClean="0">
                <a:solidFill>
                  <a:srgbClr val="943735"/>
                </a:solidFill>
                <a:latin typeface="Arial"/>
                <a:cs typeface="Arial"/>
              </a:rPr>
              <a:t>Data</a:t>
            </a:r>
            <a:endParaRPr sz="1700" dirty="0" smtClean="0">
              <a:latin typeface="Arial"/>
              <a:cs typeface="Arial"/>
            </a:endParaRPr>
          </a:p>
          <a:p>
            <a:pPr marL="857250">
              <a:lnSpc>
                <a:spcPct val="100000"/>
              </a:lnSpc>
              <a:spcBef>
                <a:spcPts val="409"/>
              </a:spcBef>
            </a:pPr>
            <a:r>
              <a:rPr sz="1700" spc="-5" dirty="0" smtClean="0">
                <a:solidFill>
                  <a:srgbClr val="943735"/>
                </a:solidFill>
                <a:latin typeface="Arial"/>
                <a:cs typeface="Arial"/>
              </a:rPr>
              <a:t>M</a:t>
            </a:r>
            <a:r>
              <a:rPr sz="1700" dirty="0" smtClean="0">
                <a:solidFill>
                  <a:srgbClr val="943735"/>
                </a:solidFill>
                <a:latin typeface="Arial"/>
                <a:cs typeface="Arial"/>
              </a:rPr>
              <a:t>e</a:t>
            </a:r>
            <a:r>
              <a:rPr sz="1700" spc="-10" dirty="0" smtClean="0">
                <a:solidFill>
                  <a:srgbClr val="943735"/>
                </a:solidFill>
                <a:latin typeface="Arial"/>
                <a:cs typeface="Arial"/>
              </a:rPr>
              <a:t>t</a:t>
            </a:r>
            <a:r>
              <a:rPr sz="1700" dirty="0" smtClean="0">
                <a:solidFill>
                  <a:srgbClr val="943735"/>
                </a:solidFill>
                <a:latin typeface="Arial"/>
                <a:cs typeface="Arial"/>
              </a:rPr>
              <a:t>hods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4953376" y="1789810"/>
            <a:ext cx="1533598" cy="95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5213756" y="2889916"/>
            <a:ext cx="1535198" cy="954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6575749" y="3336766"/>
            <a:ext cx="1584325" cy="1001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6211513" y="2438177"/>
            <a:ext cx="346075" cy="724535"/>
          </a:xfrm>
          <a:custGeom>
            <a:avLst/>
            <a:gdLst/>
            <a:ahLst/>
            <a:cxnLst/>
            <a:rect l="l" t="t" r="r" b="b"/>
            <a:pathLst>
              <a:path w="346075" h="724535">
                <a:moveTo>
                  <a:pt x="251333" y="632840"/>
                </a:moveTo>
                <a:lnTo>
                  <a:pt x="249174" y="634238"/>
                </a:lnTo>
                <a:lnTo>
                  <a:pt x="246887" y="635508"/>
                </a:lnTo>
                <a:lnTo>
                  <a:pt x="246126" y="638428"/>
                </a:lnTo>
                <a:lnTo>
                  <a:pt x="247395" y="640714"/>
                </a:lnTo>
                <a:lnTo>
                  <a:pt x="296037" y="724026"/>
                </a:lnTo>
                <a:lnTo>
                  <a:pt x="301583" y="714501"/>
                </a:lnTo>
                <a:lnTo>
                  <a:pt x="291211" y="714501"/>
                </a:lnTo>
                <a:lnTo>
                  <a:pt x="291211" y="696848"/>
                </a:lnTo>
                <a:lnTo>
                  <a:pt x="255651" y="635888"/>
                </a:lnTo>
                <a:lnTo>
                  <a:pt x="254254" y="633602"/>
                </a:lnTo>
                <a:lnTo>
                  <a:pt x="251333" y="632840"/>
                </a:lnTo>
                <a:close/>
              </a:path>
              <a:path w="346075" h="724535">
                <a:moveTo>
                  <a:pt x="291211" y="696848"/>
                </a:moveTo>
                <a:lnTo>
                  <a:pt x="291211" y="714501"/>
                </a:lnTo>
                <a:lnTo>
                  <a:pt x="300736" y="714501"/>
                </a:lnTo>
                <a:lnTo>
                  <a:pt x="300736" y="712088"/>
                </a:lnTo>
                <a:lnTo>
                  <a:pt x="291845" y="712088"/>
                </a:lnTo>
                <a:lnTo>
                  <a:pt x="295973" y="705013"/>
                </a:lnTo>
                <a:lnTo>
                  <a:pt x="291211" y="696848"/>
                </a:lnTo>
                <a:close/>
              </a:path>
              <a:path w="346075" h="724535">
                <a:moveTo>
                  <a:pt x="340613" y="632840"/>
                </a:moveTo>
                <a:lnTo>
                  <a:pt x="337692" y="633602"/>
                </a:lnTo>
                <a:lnTo>
                  <a:pt x="336295" y="635888"/>
                </a:lnTo>
                <a:lnTo>
                  <a:pt x="300736" y="696848"/>
                </a:lnTo>
                <a:lnTo>
                  <a:pt x="300736" y="714501"/>
                </a:lnTo>
                <a:lnTo>
                  <a:pt x="301583" y="714501"/>
                </a:lnTo>
                <a:lnTo>
                  <a:pt x="344551" y="640714"/>
                </a:lnTo>
                <a:lnTo>
                  <a:pt x="345820" y="638428"/>
                </a:lnTo>
                <a:lnTo>
                  <a:pt x="345059" y="635508"/>
                </a:lnTo>
                <a:lnTo>
                  <a:pt x="342772" y="634238"/>
                </a:lnTo>
                <a:lnTo>
                  <a:pt x="340613" y="632840"/>
                </a:lnTo>
                <a:close/>
              </a:path>
              <a:path w="346075" h="724535">
                <a:moveTo>
                  <a:pt x="295973" y="705013"/>
                </a:moveTo>
                <a:lnTo>
                  <a:pt x="291845" y="712088"/>
                </a:lnTo>
                <a:lnTo>
                  <a:pt x="300101" y="712088"/>
                </a:lnTo>
                <a:lnTo>
                  <a:pt x="295973" y="705013"/>
                </a:lnTo>
                <a:close/>
              </a:path>
              <a:path w="346075" h="724535">
                <a:moveTo>
                  <a:pt x="300736" y="696848"/>
                </a:moveTo>
                <a:lnTo>
                  <a:pt x="295973" y="705013"/>
                </a:lnTo>
                <a:lnTo>
                  <a:pt x="300101" y="712088"/>
                </a:lnTo>
                <a:lnTo>
                  <a:pt x="300736" y="712088"/>
                </a:lnTo>
                <a:lnTo>
                  <a:pt x="300736" y="696848"/>
                </a:lnTo>
                <a:close/>
              </a:path>
              <a:path w="346075" h="724535">
                <a:moveTo>
                  <a:pt x="291211" y="361950"/>
                </a:moveTo>
                <a:lnTo>
                  <a:pt x="291211" y="696848"/>
                </a:lnTo>
                <a:lnTo>
                  <a:pt x="295973" y="705013"/>
                </a:lnTo>
                <a:lnTo>
                  <a:pt x="300736" y="696848"/>
                </a:lnTo>
                <a:lnTo>
                  <a:pt x="300736" y="366775"/>
                </a:lnTo>
                <a:lnTo>
                  <a:pt x="296037" y="366775"/>
                </a:lnTo>
                <a:lnTo>
                  <a:pt x="291211" y="361950"/>
                </a:lnTo>
                <a:close/>
              </a:path>
              <a:path w="346075" h="724535">
                <a:moveTo>
                  <a:pt x="49911" y="18904"/>
                </a:moveTo>
                <a:lnTo>
                  <a:pt x="45212" y="26960"/>
                </a:lnTo>
                <a:lnTo>
                  <a:pt x="45212" y="364616"/>
                </a:lnTo>
                <a:lnTo>
                  <a:pt x="47244" y="366775"/>
                </a:lnTo>
                <a:lnTo>
                  <a:pt x="291211" y="366775"/>
                </a:lnTo>
                <a:lnTo>
                  <a:pt x="291211" y="361950"/>
                </a:lnTo>
                <a:lnTo>
                  <a:pt x="54610" y="361950"/>
                </a:lnTo>
                <a:lnTo>
                  <a:pt x="49911" y="357250"/>
                </a:lnTo>
                <a:lnTo>
                  <a:pt x="54610" y="357250"/>
                </a:lnTo>
                <a:lnTo>
                  <a:pt x="54610" y="26960"/>
                </a:lnTo>
                <a:lnTo>
                  <a:pt x="49911" y="18904"/>
                </a:lnTo>
                <a:close/>
              </a:path>
              <a:path w="346075" h="724535">
                <a:moveTo>
                  <a:pt x="298577" y="357250"/>
                </a:moveTo>
                <a:lnTo>
                  <a:pt x="54610" y="357250"/>
                </a:lnTo>
                <a:lnTo>
                  <a:pt x="54610" y="361950"/>
                </a:lnTo>
                <a:lnTo>
                  <a:pt x="291211" y="361950"/>
                </a:lnTo>
                <a:lnTo>
                  <a:pt x="296037" y="366775"/>
                </a:lnTo>
                <a:lnTo>
                  <a:pt x="300736" y="366775"/>
                </a:lnTo>
                <a:lnTo>
                  <a:pt x="300736" y="359410"/>
                </a:lnTo>
                <a:lnTo>
                  <a:pt x="298577" y="357250"/>
                </a:lnTo>
                <a:close/>
              </a:path>
              <a:path w="346075" h="724535">
                <a:moveTo>
                  <a:pt x="54610" y="357250"/>
                </a:moveTo>
                <a:lnTo>
                  <a:pt x="49911" y="357250"/>
                </a:lnTo>
                <a:lnTo>
                  <a:pt x="54610" y="361950"/>
                </a:lnTo>
                <a:lnTo>
                  <a:pt x="54610" y="357250"/>
                </a:lnTo>
                <a:close/>
              </a:path>
              <a:path w="346075" h="724535">
                <a:moveTo>
                  <a:pt x="49911" y="0"/>
                </a:moveTo>
                <a:lnTo>
                  <a:pt x="1397" y="83312"/>
                </a:lnTo>
                <a:lnTo>
                  <a:pt x="0" y="85598"/>
                </a:lnTo>
                <a:lnTo>
                  <a:pt x="762" y="88518"/>
                </a:lnTo>
                <a:lnTo>
                  <a:pt x="3048" y="89788"/>
                </a:lnTo>
                <a:lnTo>
                  <a:pt x="5334" y="91186"/>
                </a:lnTo>
                <a:lnTo>
                  <a:pt x="8255" y="90424"/>
                </a:lnTo>
                <a:lnTo>
                  <a:pt x="9525" y="88137"/>
                </a:lnTo>
                <a:lnTo>
                  <a:pt x="45212" y="26960"/>
                </a:lnTo>
                <a:lnTo>
                  <a:pt x="45212" y="9525"/>
                </a:lnTo>
                <a:lnTo>
                  <a:pt x="55457" y="9525"/>
                </a:lnTo>
                <a:lnTo>
                  <a:pt x="49911" y="0"/>
                </a:lnTo>
                <a:close/>
              </a:path>
              <a:path w="346075" h="724535">
                <a:moveTo>
                  <a:pt x="55457" y="9525"/>
                </a:moveTo>
                <a:lnTo>
                  <a:pt x="54610" y="9525"/>
                </a:lnTo>
                <a:lnTo>
                  <a:pt x="54610" y="26960"/>
                </a:lnTo>
                <a:lnTo>
                  <a:pt x="90297" y="88137"/>
                </a:lnTo>
                <a:lnTo>
                  <a:pt x="91566" y="90424"/>
                </a:lnTo>
                <a:lnTo>
                  <a:pt x="94487" y="91186"/>
                </a:lnTo>
                <a:lnTo>
                  <a:pt x="96774" y="89788"/>
                </a:lnTo>
                <a:lnTo>
                  <a:pt x="99060" y="88518"/>
                </a:lnTo>
                <a:lnTo>
                  <a:pt x="99822" y="85598"/>
                </a:lnTo>
                <a:lnTo>
                  <a:pt x="98425" y="83312"/>
                </a:lnTo>
                <a:lnTo>
                  <a:pt x="55457" y="9525"/>
                </a:lnTo>
                <a:close/>
              </a:path>
              <a:path w="346075" h="724535">
                <a:moveTo>
                  <a:pt x="54610" y="9525"/>
                </a:moveTo>
                <a:lnTo>
                  <a:pt x="45212" y="9525"/>
                </a:lnTo>
                <a:lnTo>
                  <a:pt x="45212" y="26960"/>
                </a:lnTo>
                <a:lnTo>
                  <a:pt x="49911" y="18904"/>
                </a:lnTo>
                <a:lnTo>
                  <a:pt x="45847" y="11937"/>
                </a:lnTo>
                <a:lnTo>
                  <a:pt x="54610" y="11937"/>
                </a:lnTo>
                <a:lnTo>
                  <a:pt x="54610" y="9525"/>
                </a:lnTo>
                <a:close/>
              </a:path>
              <a:path w="346075" h="724535">
                <a:moveTo>
                  <a:pt x="54610" y="11937"/>
                </a:moveTo>
                <a:lnTo>
                  <a:pt x="53975" y="11937"/>
                </a:lnTo>
                <a:lnTo>
                  <a:pt x="49911" y="18904"/>
                </a:lnTo>
                <a:lnTo>
                  <a:pt x="54610" y="26960"/>
                </a:lnTo>
                <a:lnTo>
                  <a:pt x="54610" y="11937"/>
                </a:lnTo>
                <a:close/>
              </a:path>
              <a:path w="346075" h="724535">
                <a:moveTo>
                  <a:pt x="53975" y="11937"/>
                </a:moveTo>
                <a:lnTo>
                  <a:pt x="45847" y="11937"/>
                </a:lnTo>
                <a:lnTo>
                  <a:pt x="49911" y="18904"/>
                </a:lnTo>
                <a:lnTo>
                  <a:pt x="53975" y="1193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6085147" y="3786918"/>
            <a:ext cx="982980" cy="421005"/>
          </a:xfrm>
          <a:custGeom>
            <a:avLst/>
            <a:gdLst/>
            <a:ahLst/>
            <a:cxnLst/>
            <a:rect l="l" t="t" r="r" b="b"/>
            <a:pathLst>
              <a:path w="982979" h="421004">
                <a:moveTo>
                  <a:pt x="963948" y="370586"/>
                </a:moveTo>
                <a:lnTo>
                  <a:pt x="894715" y="410972"/>
                </a:lnTo>
                <a:lnTo>
                  <a:pt x="892428" y="412242"/>
                </a:lnTo>
                <a:lnTo>
                  <a:pt x="891667" y="415163"/>
                </a:lnTo>
                <a:lnTo>
                  <a:pt x="892936" y="417449"/>
                </a:lnTo>
                <a:lnTo>
                  <a:pt x="894333" y="419735"/>
                </a:lnTo>
                <a:lnTo>
                  <a:pt x="897254" y="420497"/>
                </a:lnTo>
                <a:lnTo>
                  <a:pt x="899541" y="419100"/>
                </a:lnTo>
                <a:lnTo>
                  <a:pt x="974668" y="375285"/>
                </a:lnTo>
                <a:lnTo>
                  <a:pt x="973327" y="375285"/>
                </a:lnTo>
                <a:lnTo>
                  <a:pt x="973327" y="374650"/>
                </a:lnTo>
                <a:lnTo>
                  <a:pt x="970915" y="374650"/>
                </a:lnTo>
                <a:lnTo>
                  <a:pt x="963948" y="370586"/>
                </a:lnTo>
                <a:close/>
              </a:path>
              <a:path w="982979" h="421004">
                <a:moveTo>
                  <a:pt x="486664" y="49911"/>
                </a:moveTo>
                <a:lnTo>
                  <a:pt x="486664" y="373253"/>
                </a:lnTo>
                <a:lnTo>
                  <a:pt x="488823" y="375285"/>
                </a:lnTo>
                <a:lnTo>
                  <a:pt x="955892" y="375285"/>
                </a:lnTo>
                <a:lnTo>
                  <a:pt x="963948" y="370586"/>
                </a:lnTo>
                <a:lnTo>
                  <a:pt x="496189" y="370586"/>
                </a:lnTo>
                <a:lnTo>
                  <a:pt x="491362" y="365760"/>
                </a:lnTo>
                <a:lnTo>
                  <a:pt x="496189" y="365760"/>
                </a:lnTo>
                <a:lnTo>
                  <a:pt x="496189" y="54610"/>
                </a:lnTo>
                <a:lnTo>
                  <a:pt x="491362" y="54610"/>
                </a:lnTo>
                <a:lnTo>
                  <a:pt x="486664" y="49911"/>
                </a:lnTo>
                <a:close/>
              </a:path>
              <a:path w="982979" h="421004">
                <a:moveTo>
                  <a:pt x="974451" y="365760"/>
                </a:moveTo>
                <a:lnTo>
                  <a:pt x="973327" y="365760"/>
                </a:lnTo>
                <a:lnTo>
                  <a:pt x="973327" y="375285"/>
                </a:lnTo>
                <a:lnTo>
                  <a:pt x="974668" y="375285"/>
                </a:lnTo>
                <a:lnTo>
                  <a:pt x="982726" y="370586"/>
                </a:lnTo>
                <a:lnTo>
                  <a:pt x="974451" y="365760"/>
                </a:lnTo>
                <a:close/>
              </a:path>
              <a:path w="982979" h="421004">
                <a:moveTo>
                  <a:pt x="970915" y="366522"/>
                </a:moveTo>
                <a:lnTo>
                  <a:pt x="963948" y="370586"/>
                </a:lnTo>
                <a:lnTo>
                  <a:pt x="970915" y="374650"/>
                </a:lnTo>
                <a:lnTo>
                  <a:pt x="970915" y="366522"/>
                </a:lnTo>
                <a:close/>
              </a:path>
              <a:path w="982979" h="421004">
                <a:moveTo>
                  <a:pt x="973327" y="366522"/>
                </a:moveTo>
                <a:lnTo>
                  <a:pt x="970915" y="366522"/>
                </a:lnTo>
                <a:lnTo>
                  <a:pt x="970915" y="374650"/>
                </a:lnTo>
                <a:lnTo>
                  <a:pt x="973327" y="374650"/>
                </a:lnTo>
                <a:lnTo>
                  <a:pt x="973327" y="366522"/>
                </a:lnTo>
                <a:close/>
              </a:path>
              <a:path w="982979" h="421004">
                <a:moveTo>
                  <a:pt x="496189" y="365760"/>
                </a:moveTo>
                <a:lnTo>
                  <a:pt x="491362" y="365760"/>
                </a:lnTo>
                <a:lnTo>
                  <a:pt x="496189" y="370586"/>
                </a:lnTo>
                <a:lnTo>
                  <a:pt x="496189" y="365760"/>
                </a:lnTo>
                <a:close/>
              </a:path>
              <a:path w="982979" h="421004">
                <a:moveTo>
                  <a:pt x="955675" y="365760"/>
                </a:moveTo>
                <a:lnTo>
                  <a:pt x="496189" y="365760"/>
                </a:lnTo>
                <a:lnTo>
                  <a:pt x="496189" y="370586"/>
                </a:lnTo>
                <a:lnTo>
                  <a:pt x="963948" y="370586"/>
                </a:lnTo>
                <a:lnTo>
                  <a:pt x="955675" y="365760"/>
                </a:lnTo>
                <a:close/>
              </a:path>
              <a:path w="982979" h="421004">
                <a:moveTo>
                  <a:pt x="897254" y="320675"/>
                </a:moveTo>
                <a:lnTo>
                  <a:pt x="894333" y="321437"/>
                </a:lnTo>
                <a:lnTo>
                  <a:pt x="892936" y="323723"/>
                </a:lnTo>
                <a:lnTo>
                  <a:pt x="891667" y="326009"/>
                </a:lnTo>
                <a:lnTo>
                  <a:pt x="892428" y="328930"/>
                </a:lnTo>
                <a:lnTo>
                  <a:pt x="894715" y="330200"/>
                </a:lnTo>
                <a:lnTo>
                  <a:pt x="963948" y="370586"/>
                </a:lnTo>
                <a:lnTo>
                  <a:pt x="970915" y="366522"/>
                </a:lnTo>
                <a:lnTo>
                  <a:pt x="973327" y="366522"/>
                </a:lnTo>
                <a:lnTo>
                  <a:pt x="973327" y="365760"/>
                </a:lnTo>
                <a:lnTo>
                  <a:pt x="974451" y="365760"/>
                </a:lnTo>
                <a:lnTo>
                  <a:pt x="899541" y="322072"/>
                </a:lnTo>
                <a:lnTo>
                  <a:pt x="897254" y="320675"/>
                </a:lnTo>
                <a:close/>
              </a:path>
              <a:path w="982979" h="421004">
                <a:moveTo>
                  <a:pt x="85598" y="0"/>
                </a:moveTo>
                <a:lnTo>
                  <a:pt x="83312" y="1397"/>
                </a:lnTo>
                <a:lnTo>
                  <a:pt x="0" y="49911"/>
                </a:lnTo>
                <a:lnTo>
                  <a:pt x="83312" y="98425"/>
                </a:lnTo>
                <a:lnTo>
                  <a:pt x="85598" y="99822"/>
                </a:lnTo>
                <a:lnTo>
                  <a:pt x="88518" y="99060"/>
                </a:lnTo>
                <a:lnTo>
                  <a:pt x="89788" y="96774"/>
                </a:lnTo>
                <a:lnTo>
                  <a:pt x="91186" y="94487"/>
                </a:lnTo>
                <a:lnTo>
                  <a:pt x="90424" y="91567"/>
                </a:lnTo>
                <a:lnTo>
                  <a:pt x="88137" y="90297"/>
                </a:lnTo>
                <a:lnTo>
                  <a:pt x="26960" y="54610"/>
                </a:lnTo>
                <a:lnTo>
                  <a:pt x="9525" y="54610"/>
                </a:lnTo>
                <a:lnTo>
                  <a:pt x="9525" y="45085"/>
                </a:lnTo>
                <a:lnTo>
                  <a:pt x="27177" y="45085"/>
                </a:lnTo>
                <a:lnTo>
                  <a:pt x="88137" y="9525"/>
                </a:lnTo>
                <a:lnTo>
                  <a:pt x="90424" y="8255"/>
                </a:lnTo>
                <a:lnTo>
                  <a:pt x="91186" y="5334"/>
                </a:lnTo>
                <a:lnTo>
                  <a:pt x="89788" y="3048"/>
                </a:lnTo>
                <a:lnTo>
                  <a:pt x="88518" y="762"/>
                </a:lnTo>
                <a:lnTo>
                  <a:pt x="85598" y="0"/>
                </a:lnTo>
                <a:close/>
              </a:path>
              <a:path w="982979" h="421004">
                <a:moveTo>
                  <a:pt x="27177" y="45085"/>
                </a:moveTo>
                <a:lnTo>
                  <a:pt x="9525" y="45085"/>
                </a:lnTo>
                <a:lnTo>
                  <a:pt x="9525" y="54610"/>
                </a:lnTo>
                <a:lnTo>
                  <a:pt x="26960" y="54610"/>
                </a:lnTo>
                <a:lnTo>
                  <a:pt x="25871" y="53975"/>
                </a:lnTo>
                <a:lnTo>
                  <a:pt x="11937" y="53975"/>
                </a:lnTo>
                <a:lnTo>
                  <a:pt x="11937" y="45847"/>
                </a:lnTo>
                <a:lnTo>
                  <a:pt x="25871" y="45847"/>
                </a:lnTo>
                <a:lnTo>
                  <a:pt x="27177" y="45085"/>
                </a:lnTo>
                <a:close/>
              </a:path>
              <a:path w="982979" h="421004">
                <a:moveTo>
                  <a:pt x="494029" y="45085"/>
                </a:moveTo>
                <a:lnTo>
                  <a:pt x="27177" y="45085"/>
                </a:lnTo>
                <a:lnTo>
                  <a:pt x="18904" y="49911"/>
                </a:lnTo>
                <a:lnTo>
                  <a:pt x="26960" y="54610"/>
                </a:lnTo>
                <a:lnTo>
                  <a:pt x="486664" y="54610"/>
                </a:lnTo>
                <a:lnTo>
                  <a:pt x="486664" y="49911"/>
                </a:lnTo>
                <a:lnTo>
                  <a:pt x="496189" y="49911"/>
                </a:lnTo>
                <a:lnTo>
                  <a:pt x="496189" y="47243"/>
                </a:lnTo>
                <a:lnTo>
                  <a:pt x="494029" y="45085"/>
                </a:lnTo>
                <a:close/>
              </a:path>
              <a:path w="982979" h="421004">
                <a:moveTo>
                  <a:pt x="496189" y="49911"/>
                </a:moveTo>
                <a:lnTo>
                  <a:pt x="486664" y="49911"/>
                </a:lnTo>
                <a:lnTo>
                  <a:pt x="491362" y="54610"/>
                </a:lnTo>
                <a:lnTo>
                  <a:pt x="496189" y="54610"/>
                </a:lnTo>
                <a:lnTo>
                  <a:pt x="496189" y="49911"/>
                </a:lnTo>
                <a:close/>
              </a:path>
              <a:path w="982979" h="421004">
                <a:moveTo>
                  <a:pt x="11937" y="45847"/>
                </a:moveTo>
                <a:lnTo>
                  <a:pt x="11937" y="53975"/>
                </a:lnTo>
                <a:lnTo>
                  <a:pt x="18904" y="49911"/>
                </a:lnTo>
                <a:lnTo>
                  <a:pt x="11937" y="45847"/>
                </a:lnTo>
                <a:close/>
              </a:path>
              <a:path w="982979" h="421004">
                <a:moveTo>
                  <a:pt x="18904" y="49911"/>
                </a:moveTo>
                <a:lnTo>
                  <a:pt x="11937" y="53975"/>
                </a:lnTo>
                <a:lnTo>
                  <a:pt x="25871" y="53975"/>
                </a:lnTo>
                <a:lnTo>
                  <a:pt x="18904" y="49911"/>
                </a:lnTo>
                <a:close/>
              </a:path>
              <a:path w="982979" h="421004">
                <a:moveTo>
                  <a:pt x="25871" y="45847"/>
                </a:moveTo>
                <a:lnTo>
                  <a:pt x="11937" y="45847"/>
                </a:lnTo>
                <a:lnTo>
                  <a:pt x="18904" y="49911"/>
                </a:lnTo>
                <a:lnTo>
                  <a:pt x="25871" y="4584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7494213" y="2438177"/>
            <a:ext cx="415925" cy="1146810"/>
          </a:xfrm>
          <a:custGeom>
            <a:avLst/>
            <a:gdLst/>
            <a:ahLst/>
            <a:cxnLst/>
            <a:rect l="l" t="t" r="r" b="b"/>
            <a:pathLst>
              <a:path w="415925" h="1146810">
                <a:moveTo>
                  <a:pt x="321182" y="1055115"/>
                </a:moveTo>
                <a:lnTo>
                  <a:pt x="319024" y="1056513"/>
                </a:lnTo>
                <a:lnTo>
                  <a:pt x="316737" y="1057783"/>
                </a:lnTo>
                <a:lnTo>
                  <a:pt x="315975" y="1060703"/>
                </a:lnTo>
                <a:lnTo>
                  <a:pt x="317245" y="1062989"/>
                </a:lnTo>
                <a:lnTo>
                  <a:pt x="365759" y="1146302"/>
                </a:lnTo>
                <a:lnTo>
                  <a:pt x="371321" y="1136777"/>
                </a:lnTo>
                <a:lnTo>
                  <a:pt x="361060" y="1136777"/>
                </a:lnTo>
                <a:lnTo>
                  <a:pt x="361060" y="1119123"/>
                </a:lnTo>
                <a:lnTo>
                  <a:pt x="325500" y="1058164"/>
                </a:lnTo>
                <a:lnTo>
                  <a:pt x="324103" y="1055877"/>
                </a:lnTo>
                <a:lnTo>
                  <a:pt x="321182" y="1055115"/>
                </a:lnTo>
                <a:close/>
              </a:path>
              <a:path w="415925" h="1146810">
                <a:moveTo>
                  <a:pt x="361060" y="1119123"/>
                </a:moveTo>
                <a:lnTo>
                  <a:pt x="361060" y="1136777"/>
                </a:lnTo>
                <a:lnTo>
                  <a:pt x="370585" y="1136777"/>
                </a:lnTo>
                <a:lnTo>
                  <a:pt x="370585" y="1134364"/>
                </a:lnTo>
                <a:lnTo>
                  <a:pt x="361695" y="1134364"/>
                </a:lnTo>
                <a:lnTo>
                  <a:pt x="365823" y="1127288"/>
                </a:lnTo>
                <a:lnTo>
                  <a:pt x="361060" y="1119123"/>
                </a:lnTo>
                <a:close/>
              </a:path>
              <a:path w="415925" h="1146810">
                <a:moveTo>
                  <a:pt x="410463" y="1055115"/>
                </a:moveTo>
                <a:lnTo>
                  <a:pt x="407542" y="1055877"/>
                </a:lnTo>
                <a:lnTo>
                  <a:pt x="406145" y="1058164"/>
                </a:lnTo>
                <a:lnTo>
                  <a:pt x="370585" y="1119123"/>
                </a:lnTo>
                <a:lnTo>
                  <a:pt x="370585" y="1136777"/>
                </a:lnTo>
                <a:lnTo>
                  <a:pt x="371321" y="1136777"/>
                </a:lnTo>
                <a:lnTo>
                  <a:pt x="414400" y="1062989"/>
                </a:lnTo>
                <a:lnTo>
                  <a:pt x="415670" y="1060703"/>
                </a:lnTo>
                <a:lnTo>
                  <a:pt x="414908" y="1057783"/>
                </a:lnTo>
                <a:lnTo>
                  <a:pt x="412622" y="1056513"/>
                </a:lnTo>
                <a:lnTo>
                  <a:pt x="410463" y="1055115"/>
                </a:lnTo>
                <a:close/>
              </a:path>
              <a:path w="415925" h="1146810">
                <a:moveTo>
                  <a:pt x="365823" y="1127288"/>
                </a:moveTo>
                <a:lnTo>
                  <a:pt x="361695" y="1134364"/>
                </a:lnTo>
                <a:lnTo>
                  <a:pt x="369950" y="1134364"/>
                </a:lnTo>
                <a:lnTo>
                  <a:pt x="365823" y="1127288"/>
                </a:lnTo>
                <a:close/>
              </a:path>
              <a:path w="415925" h="1146810">
                <a:moveTo>
                  <a:pt x="370585" y="1119123"/>
                </a:moveTo>
                <a:lnTo>
                  <a:pt x="365823" y="1127288"/>
                </a:lnTo>
                <a:lnTo>
                  <a:pt x="369950" y="1134364"/>
                </a:lnTo>
                <a:lnTo>
                  <a:pt x="370585" y="1134364"/>
                </a:lnTo>
                <a:lnTo>
                  <a:pt x="370585" y="1119123"/>
                </a:lnTo>
                <a:close/>
              </a:path>
              <a:path w="415925" h="1146810">
                <a:moveTo>
                  <a:pt x="361060" y="573151"/>
                </a:moveTo>
                <a:lnTo>
                  <a:pt x="361060" y="1119123"/>
                </a:lnTo>
                <a:lnTo>
                  <a:pt x="365823" y="1127288"/>
                </a:lnTo>
                <a:lnTo>
                  <a:pt x="370585" y="1119123"/>
                </a:lnTo>
                <a:lnTo>
                  <a:pt x="370585" y="577976"/>
                </a:lnTo>
                <a:lnTo>
                  <a:pt x="365759" y="577976"/>
                </a:lnTo>
                <a:lnTo>
                  <a:pt x="361060" y="573151"/>
                </a:lnTo>
                <a:close/>
              </a:path>
              <a:path w="415925" h="1146810">
                <a:moveTo>
                  <a:pt x="49910" y="18904"/>
                </a:moveTo>
                <a:lnTo>
                  <a:pt x="45211" y="26960"/>
                </a:lnTo>
                <a:lnTo>
                  <a:pt x="45211" y="575817"/>
                </a:lnTo>
                <a:lnTo>
                  <a:pt x="47243" y="577976"/>
                </a:lnTo>
                <a:lnTo>
                  <a:pt x="361060" y="577976"/>
                </a:lnTo>
                <a:lnTo>
                  <a:pt x="361060" y="573151"/>
                </a:lnTo>
                <a:lnTo>
                  <a:pt x="54609" y="573151"/>
                </a:lnTo>
                <a:lnTo>
                  <a:pt x="49910" y="568451"/>
                </a:lnTo>
                <a:lnTo>
                  <a:pt x="54609" y="568451"/>
                </a:lnTo>
                <a:lnTo>
                  <a:pt x="54609" y="26960"/>
                </a:lnTo>
                <a:lnTo>
                  <a:pt x="49910" y="18904"/>
                </a:lnTo>
                <a:close/>
              </a:path>
              <a:path w="415925" h="1146810">
                <a:moveTo>
                  <a:pt x="368426" y="568451"/>
                </a:moveTo>
                <a:lnTo>
                  <a:pt x="54609" y="568451"/>
                </a:lnTo>
                <a:lnTo>
                  <a:pt x="54609" y="573151"/>
                </a:lnTo>
                <a:lnTo>
                  <a:pt x="361060" y="573151"/>
                </a:lnTo>
                <a:lnTo>
                  <a:pt x="365759" y="577976"/>
                </a:lnTo>
                <a:lnTo>
                  <a:pt x="370585" y="577976"/>
                </a:lnTo>
                <a:lnTo>
                  <a:pt x="370585" y="570484"/>
                </a:lnTo>
                <a:lnTo>
                  <a:pt x="368426" y="568451"/>
                </a:lnTo>
                <a:close/>
              </a:path>
              <a:path w="415925" h="1146810">
                <a:moveTo>
                  <a:pt x="54609" y="568451"/>
                </a:moveTo>
                <a:lnTo>
                  <a:pt x="49910" y="568451"/>
                </a:lnTo>
                <a:lnTo>
                  <a:pt x="54609" y="573151"/>
                </a:lnTo>
                <a:lnTo>
                  <a:pt x="54609" y="568451"/>
                </a:lnTo>
                <a:close/>
              </a:path>
              <a:path w="415925" h="1146810">
                <a:moveTo>
                  <a:pt x="49910" y="0"/>
                </a:moveTo>
                <a:lnTo>
                  <a:pt x="1396" y="83312"/>
                </a:lnTo>
                <a:lnTo>
                  <a:pt x="0" y="85598"/>
                </a:lnTo>
                <a:lnTo>
                  <a:pt x="761" y="88518"/>
                </a:lnTo>
                <a:lnTo>
                  <a:pt x="3047" y="89788"/>
                </a:lnTo>
                <a:lnTo>
                  <a:pt x="5333" y="91186"/>
                </a:lnTo>
                <a:lnTo>
                  <a:pt x="8254" y="90424"/>
                </a:lnTo>
                <a:lnTo>
                  <a:pt x="9525" y="88137"/>
                </a:lnTo>
                <a:lnTo>
                  <a:pt x="45211" y="26960"/>
                </a:lnTo>
                <a:lnTo>
                  <a:pt x="45211" y="9525"/>
                </a:lnTo>
                <a:lnTo>
                  <a:pt x="55457" y="9525"/>
                </a:lnTo>
                <a:lnTo>
                  <a:pt x="49910" y="0"/>
                </a:lnTo>
                <a:close/>
              </a:path>
              <a:path w="415925" h="1146810">
                <a:moveTo>
                  <a:pt x="55457" y="9525"/>
                </a:moveTo>
                <a:lnTo>
                  <a:pt x="54609" y="9525"/>
                </a:lnTo>
                <a:lnTo>
                  <a:pt x="54609" y="26960"/>
                </a:lnTo>
                <a:lnTo>
                  <a:pt x="90296" y="88137"/>
                </a:lnTo>
                <a:lnTo>
                  <a:pt x="91566" y="90424"/>
                </a:lnTo>
                <a:lnTo>
                  <a:pt x="94487" y="91186"/>
                </a:lnTo>
                <a:lnTo>
                  <a:pt x="96774" y="89788"/>
                </a:lnTo>
                <a:lnTo>
                  <a:pt x="99059" y="88518"/>
                </a:lnTo>
                <a:lnTo>
                  <a:pt x="99821" y="85598"/>
                </a:lnTo>
                <a:lnTo>
                  <a:pt x="98425" y="83312"/>
                </a:lnTo>
                <a:lnTo>
                  <a:pt x="55457" y="9525"/>
                </a:lnTo>
                <a:close/>
              </a:path>
              <a:path w="415925" h="1146810">
                <a:moveTo>
                  <a:pt x="54609" y="9525"/>
                </a:moveTo>
                <a:lnTo>
                  <a:pt x="45211" y="9525"/>
                </a:lnTo>
                <a:lnTo>
                  <a:pt x="45211" y="26960"/>
                </a:lnTo>
                <a:lnTo>
                  <a:pt x="49910" y="18904"/>
                </a:lnTo>
                <a:lnTo>
                  <a:pt x="45846" y="11937"/>
                </a:lnTo>
                <a:lnTo>
                  <a:pt x="54609" y="11937"/>
                </a:lnTo>
                <a:lnTo>
                  <a:pt x="54609" y="9525"/>
                </a:lnTo>
                <a:close/>
              </a:path>
              <a:path w="415925" h="1146810">
                <a:moveTo>
                  <a:pt x="54609" y="11937"/>
                </a:moveTo>
                <a:lnTo>
                  <a:pt x="53975" y="11937"/>
                </a:lnTo>
                <a:lnTo>
                  <a:pt x="49910" y="18904"/>
                </a:lnTo>
                <a:lnTo>
                  <a:pt x="54609" y="26960"/>
                </a:lnTo>
                <a:lnTo>
                  <a:pt x="54609" y="11937"/>
                </a:lnTo>
                <a:close/>
              </a:path>
              <a:path w="415925" h="1146810">
                <a:moveTo>
                  <a:pt x="53975" y="11937"/>
                </a:moveTo>
                <a:lnTo>
                  <a:pt x="45846" y="11937"/>
                </a:lnTo>
                <a:lnTo>
                  <a:pt x="49910" y="18904"/>
                </a:lnTo>
                <a:lnTo>
                  <a:pt x="53975" y="1193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6556064" y="2731929"/>
            <a:ext cx="561975" cy="646430"/>
          </a:xfrm>
          <a:custGeom>
            <a:avLst/>
            <a:gdLst/>
            <a:ahLst/>
            <a:cxnLst/>
            <a:rect l="l" t="t" r="r" b="b"/>
            <a:pathLst>
              <a:path w="561975" h="646429">
                <a:moveTo>
                  <a:pt x="5206" y="554989"/>
                </a:moveTo>
                <a:lnTo>
                  <a:pt x="3048" y="556387"/>
                </a:lnTo>
                <a:lnTo>
                  <a:pt x="761" y="557657"/>
                </a:lnTo>
                <a:lnTo>
                  <a:pt x="0" y="560577"/>
                </a:lnTo>
                <a:lnTo>
                  <a:pt x="1269" y="562863"/>
                </a:lnTo>
                <a:lnTo>
                  <a:pt x="49783" y="646176"/>
                </a:lnTo>
                <a:lnTo>
                  <a:pt x="55345" y="636651"/>
                </a:lnTo>
                <a:lnTo>
                  <a:pt x="45084" y="636651"/>
                </a:lnTo>
                <a:lnTo>
                  <a:pt x="45084" y="618997"/>
                </a:lnTo>
                <a:lnTo>
                  <a:pt x="9525" y="558038"/>
                </a:lnTo>
                <a:lnTo>
                  <a:pt x="8127" y="555751"/>
                </a:lnTo>
                <a:lnTo>
                  <a:pt x="5206" y="554989"/>
                </a:lnTo>
                <a:close/>
              </a:path>
              <a:path w="561975" h="646429">
                <a:moveTo>
                  <a:pt x="45084" y="618997"/>
                </a:moveTo>
                <a:lnTo>
                  <a:pt x="45084" y="636651"/>
                </a:lnTo>
                <a:lnTo>
                  <a:pt x="54609" y="636651"/>
                </a:lnTo>
                <a:lnTo>
                  <a:pt x="54609" y="634238"/>
                </a:lnTo>
                <a:lnTo>
                  <a:pt x="45719" y="634238"/>
                </a:lnTo>
                <a:lnTo>
                  <a:pt x="49847" y="627162"/>
                </a:lnTo>
                <a:lnTo>
                  <a:pt x="45084" y="618997"/>
                </a:lnTo>
                <a:close/>
              </a:path>
              <a:path w="561975" h="646429">
                <a:moveTo>
                  <a:pt x="94360" y="554989"/>
                </a:moveTo>
                <a:lnTo>
                  <a:pt x="91566" y="555751"/>
                </a:lnTo>
                <a:lnTo>
                  <a:pt x="90169" y="558038"/>
                </a:lnTo>
                <a:lnTo>
                  <a:pt x="54609" y="618997"/>
                </a:lnTo>
                <a:lnTo>
                  <a:pt x="54609" y="636651"/>
                </a:lnTo>
                <a:lnTo>
                  <a:pt x="55345" y="636651"/>
                </a:lnTo>
                <a:lnTo>
                  <a:pt x="98425" y="562863"/>
                </a:lnTo>
                <a:lnTo>
                  <a:pt x="99694" y="560577"/>
                </a:lnTo>
                <a:lnTo>
                  <a:pt x="98932" y="557657"/>
                </a:lnTo>
                <a:lnTo>
                  <a:pt x="96646" y="556387"/>
                </a:lnTo>
                <a:lnTo>
                  <a:pt x="94360" y="554989"/>
                </a:lnTo>
                <a:close/>
              </a:path>
              <a:path w="561975" h="646429">
                <a:moveTo>
                  <a:pt x="49847" y="627162"/>
                </a:moveTo>
                <a:lnTo>
                  <a:pt x="45719" y="634238"/>
                </a:lnTo>
                <a:lnTo>
                  <a:pt x="53975" y="634238"/>
                </a:lnTo>
                <a:lnTo>
                  <a:pt x="49847" y="627162"/>
                </a:lnTo>
                <a:close/>
              </a:path>
              <a:path w="561975" h="646429">
                <a:moveTo>
                  <a:pt x="54609" y="618997"/>
                </a:moveTo>
                <a:lnTo>
                  <a:pt x="49847" y="627162"/>
                </a:lnTo>
                <a:lnTo>
                  <a:pt x="53975" y="634238"/>
                </a:lnTo>
                <a:lnTo>
                  <a:pt x="54609" y="634238"/>
                </a:lnTo>
                <a:lnTo>
                  <a:pt x="54609" y="618997"/>
                </a:lnTo>
                <a:close/>
              </a:path>
              <a:path w="561975" h="646429">
                <a:moveTo>
                  <a:pt x="506983" y="318262"/>
                </a:moveTo>
                <a:lnTo>
                  <a:pt x="47243" y="318262"/>
                </a:lnTo>
                <a:lnTo>
                  <a:pt x="45084" y="320421"/>
                </a:lnTo>
                <a:lnTo>
                  <a:pt x="45084" y="618997"/>
                </a:lnTo>
                <a:lnTo>
                  <a:pt x="49847" y="627162"/>
                </a:lnTo>
                <a:lnTo>
                  <a:pt x="54609" y="618997"/>
                </a:lnTo>
                <a:lnTo>
                  <a:pt x="54609" y="327787"/>
                </a:lnTo>
                <a:lnTo>
                  <a:pt x="49783" y="327787"/>
                </a:lnTo>
                <a:lnTo>
                  <a:pt x="54609" y="323088"/>
                </a:lnTo>
                <a:lnTo>
                  <a:pt x="506983" y="323088"/>
                </a:lnTo>
                <a:lnTo>
                  <a:pt x="506983" y="318262"/>
                </a:lnTo>
                <a:close/>
              </a:path>
              <a:path w="561975" h="646429">
                <a:moveTo>
                  <a:pt x="54609" y="323088"/>
                </a:moveTo>
                <a:lnTo>
                  <a:pt x="49783" y="327787"/>
                </a:lnTo>
                <a:lnTo>
                  <a:pt x="54609" y="327787"/>
                </a:lnTo>
                <a:lnTo>
                  <a:pt x="54609" y="323088"/>
                </a:lnTo>
                <a:close/>
              </a:path>
              <a:path w="561975" h="646429">
                <a:moveTo>
                  <a:pt x="516508" y="318262"/>
                </a:moveTo>
                <a:lnTo>
                  <a:pt x="511809" y="318262"/>
                </a:lnTo>
                <a:lnTo>
                  <a:pt x="506983" y="323088"/>
                </a:lnTo>
                <a:lnTo>
                  <a:pt x="54609" y="323088"/>
                </a:lnTo>
                <a:lnTo>
                  <a:pt x="54609" y="327787"/>
                </a:lnTo>
                <a:lnTo>
                  <a:pt x="514476" y="327787"/>
                </a:lnTo>
                <a:lnTo>
                  <a:pt x="516508" y="325627"/>
                </a:lnTo>
                <a:lnTo>
                  <a:pt x="516508" y="318262"/>
                </a:lnTo>
                <a:close/>
              </a:path>
              <a:path w="561975" h="646429">
                <a:moveTo>
                  <a:pt x="511809" y="18777"/>
                </a:moveTo>
                <a:lnTo>
                  <a:pt x="507110" y="26833"/>
                </a:lnTo>
                <a:lnTo>
                  <a:pt x="506983" y="323088"/>
                </a:lnTo>
                <a:lnTo>
                  <a:pt x="511809" y="318262"/>
                </a:lnTo>
                <a:lnTo>
                  <a:pt x="516508" y="318262"/>
                </a:lnTo>
                <a:lnTo>
                  <a:pt x="516508" y="26833"/>
                </a:lnTo>
                <a:lnTo>
                  <a:pt x="511809" y="18777"/>
                </a:lnTo>
                <a:close/>
              </a:path>
              <a:path w="561975" h="646429">
                <a:moveTo>
                  <a:pt x="511809" y="0"/>
                </a:moveTo>
                <a:lnTo>
                  <a:pt x="463295" y="83185"/>
                </a:lnTo>
                <a:lnTo>
                  <a:pt x="461899" y="85471"/>
                </a:lnTo>
                <a:lnTo>
                  <a:pt x="462660" y="88391"/>
                </a:lnTo>
                <a:lnTo>
                  <a:pt x="464946" y="89788"/>
                </a:lnTo>
                <a:lnTo>
                  <a:pt x="467232" y="91059"/>
                </a:lnTo>
                <a:lnTo>
                  <a:pt x="470153" y="90297"/>
                </a:lnTo>
                <a:lnTo>
                  <a:pt x="471424" y="88011"/>
                </a:lnTo>
                <a:lnTo>
                  <a:pt x="506983" y="27051"/>
                </a:lnTo>
                <a:lnTo>
                  <a:pt x="506983" y="9398"/>
                </a:lnTo>
                <a:lnTo>
                  <a:pt x="517290" y="9398"/>
                </a:lnTo>
                <a:lnTo>
                  <a:pt x="511809" y="0"/>
                </a:lnTo>
                <a:close/>
              </a:path>
              <a:path w="561975" h="646429">
                <a:moveTo>
                  <a:pt x="517290" y="9398"/>
                </a:moveTo>
                <a:lnTo>
                  <a:pt x="516508" y="9398"/>
                </a:lnTo>
                <a:lnTo>
                  <a:pt x="516635" y="27051"/>
                </a:lnTo>
                <a:lnTo>
                  <a:pt x="552195" y="88011"/>
                </a:lnTo>
                <a:lnTo>
                  <a:pt x="553465" y="90297"/>
                </a:lnTo>
                <a:lnTo>
                  <a:pt x="556386" y="91059"/>
                </a:lnTo>
                <a:lnTo>
                  <a:pt x="558673" y="89788"/>
                </a:lnTo>
                <a:lnTo>
                  <a:pt x="560958" y="88391"/>
                </a:lnTo>
                <a:lnTo>
                  <a:pt x="561720" y="85471"/>
                </a:lnTo>
                <a:lnTo>
                  <a:pt x="560324" y="83185"/>
                </a:lnTo>
                <a:lnTo>
                  <a:pt x="517290" y="9398"/>
                </a:lnTo>
                <a:close/>
              </a:path>
              <a:path w="561975" h="646429">
                <a:moveTo>
                  <a:pt x="516508" y="9398"/>
                </a:moveTo>
                <a:lnTo>
                  <a:pt x="506983" y="9398"/>
                </a:lnTo>
                <a:lnTo>
                  <a:pt x="506983" y="27051"/>
                </a:lnTo>
                <a:lnTo>
                  <a:pt x="511809" y="18777"/>
                </a:lnTo>
                <a:lnTo>
                  <a:pt x="507745" y="11811"/>
                </a:lnTo>
                <a:lnTo>
                  <a:pt x="516508" y="11811"/>
                </a:lnTo>
                <a:lnTo>
                  <a:pt x="516508" y="9398"/>
                </a:lnTo>
                <a:close/>
              </a:path>
              <a:path w="561975" h="646429">
                <a:moveTo>
                  <a:pt x="516508" y="11811"/>
                </a:moveTo>
                <a:lnTo>
                  <a:pt x="515874" y="11811"/>
                </a:lnTo>
                <a:lnTo>
                  <a:pt x="511809" y="18777"/>
                </a:lnTo>
                <a:lnTo>
                  <a:pt x="516508" y="26833"/>
                </a:lnTo>
                <a:lnTo>
                  <a:pt x="516508" y="11811"/>
                </a:lnTo>
                <a:close/>
              </a:path>
              <a:path w="561975" h="646429">
                <a:moveTo>
                  <a:pt x="515874" y="11811"/>
                </a:moveTo>
                <a:lnTo>
                  <a:pt x="507745" y="11811"/>
                </a:lnTo>
                <a:lnTo>
                  <a:pt x="511809" y="18777"/>
                </a:lnTo>
                <a:lnTo>
                  <a:pt x="515874" y="1181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7118039" y="3997102"/>
            <a:ext cx="269240" cy="661417"/>
          </a:xfrm>
          <a:custGeom>
            <a:avLst/>
            <a:gdLst/>
            <a:ahLst/>
            <a:cxnLst/>
            <a:rect l="l" t="t" r="r" b="b"/>
            <a:pathLst>
              <a:path w="323850" h="871854">
                <a:moveTo>
                  <a:pt x="298280" y="17958"/>
                </a:moveTo>
                <a:lnTo>
                  <a:pt x="291163" y="24076"/>
                </a:lnTo>
                <a:lnTo>
                  <a:pt x="0" y="868426"/>
                </a:lnTo>
                <a:lnTo>
                  <a:pt x="8890" y="871601"/>
                </a:lnTo>
                <a:lnTo>
                  <a:pt x="300151" y="27328"/>
                </a:lnTo>
                <a:lnTo>
                  <a:pt x="298280" y="17958"/>
                </a:lnTo>
                <a:close/>
              </a:path>
              <a:path w="323850" h="871854">
                <a:moveTo>
                  <a:pt x="305999" y="7365"/>
                </a:moveTo>
                <a:lnTo>
                  <a:pt x="296925" y="7365"/>
                </a:lnTo>
                <a:lnTo>
                  <a:pt x="305943" y="10540"/>
                </a:lnTo>
                <a:lnTo>
                  <a:pt x="300151" y="27328"/>
                </a:lnTo>
                <a:lnTo>
                  <a:pt x="313944" y="96393"/>
                </a:lnTo>
                <a:lnTo>
                  <a:pt x="314451" y="99059"/>
                </a:lnTo>
                <a:lnTo>
                  <a:pt x="316992" y="100711"/>
                </a:lnTo>
                <a:lnTo>
                  <a:pt x="322072" y="99694"/>
                </a:lnTo>
                <a:lnTo>
                  <a:pt x="323723" y="97155"/>
                </a:lnTo>
                <a:lnTo>
                  <a:pt x="305999" y="7365"/>
                </a:lnTo>
                <a:close/>
              </a:path>
              <a:path w="323850" h="871854">
                <a:moveTo>
                  <a:pt x="304546" y="0"/>
                </a:moveTo>
                <a:lnTo>
                  <a:pt x="231394" y="62864"/>
                </a:lnTo>
                <a:lnTo>
                  <a:pt x="229489" y="64643"/>
                </a:lnTo>
                <a:lnTo>
                  <a:pt x="229235" y="67690"/>
                </a:lnTo>
                <a:lnTo>
                  <a:pt x="232664" y="71627"/>
                </a:lnTo>
                <a:lnTo>
                  <a:pt x="235712" y="71881"/>
                </a:lnTo>
                <a:lnTo>
                  <a:pt x="237617" y="70103"/>
                </a:lnTo>
                <a:lnTo>
                  <a:pt x="291163" y="24076"/>
                </a:lnTo>
                <a:lnTo>
                  <a:pt x="296925" y="7365"/>
                </a:lnTo>
                <a:lnTo>
                  <a:pt x="305999" y="7365"/>
                </a:lnTo>
                <a:lnTo>
                  <a:pt x="304546" y="0"/>
                </a:lnTo>
                <a:close/>
              </a:path>
              <a:path w="323850" h="871854">
                <a:moveTo>
                  <a:pt x="304139" y="9906"/>
                </a:moveTo>
                <a:lnTo>
                  <a:pt x="296672" y="9906"/>
                </a:lnTo>
                <a:lnTo>
                  <a:pt x="304546" y="12573"/>
                </a:lnTo>
                <a:lnTo>
                  <a:pt x="298280" y="17958"/>
                </a:lnTo>
                <a:lnTo>
                  <a:pt x="300151" y="27328"/>
                </a:lnTo>
                <a:lnTo>
                  <a:pt x="305943" y="10540"/>
                </a:lnTo>
                <a:lnTo>
                  <a:pt x="304139" y="9906"/>
                </a:lnTo>
                <a:close/>
              </a:path>
              <a:path w="323850" h="871854">
                <a:moveTo>
                  <a:pt x="296925" y="7365"/>
                </a:moveTo>
                <a:lnTo>
                  <a:pt x="291163" y="24076"/>
                </a:lnTo>
                <a:lnTo>
                  <a:pt x="298280" y="17958"/>
                </a:lnTo>
                <a:lnTo>
                  <a:pt x="296672" y="9906"/>
                </a:lnTo>
                <a:lnTo>
                  <a:pt x="304139" y="9906"/>
                </a:lnTo>
                <a:lnTo>
                  <a:pt x="296925" y="7365"/>
                </a:lnTo>
                <a:close/>
              </a:path>
              <a:path w="323850" h="871854">
                <a:moveTo>
                  <a:pt x="296672" y="9906"/>
                </a:moveTo>
                <a:lnTo>
                  <a:pt x="298280" y="17958"/>
                </a:lnTo>
                <a:lnTo>
                  <a:pt x="304546" y="12573"/>
                </a:lnTo>
                <a:lnTo>
                  <a:pt x="296672" y="9906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/>
          <p:nvPr/>
        </p:nvSpPr>
        <p:spPr>
          <a:xfrm>
            <a:off x="7544124" y="4157504"/>
            <a:ext cx="533076" cy="729615"/>
          </a:xfrm>
          <a:custGeom>
            <a:avLst/>
            <a:gdLst/>
            <a:ahLst/>
            <a:cxnLst/>
            <a:rect l="l" t="t" r="r" b="b"/>
            <a:pathLst>
              <a:path w="620395" h="958214">
                <a:moveTo>
                  <a:pt x="10271" y="15932"/>
                </a:moveTo>
                <a:lnTo>
                  <a:pt x="10692" y="25359"/>
                </a:lnTo>
                <a:lnTo>
                  <a:pt x="611885" y="958215"/>
                </a:lnTo>
                <a:lnTo>
                  <a:pt x="620014" y="953135"/>
                </a:lnTo>
                <a:lnTo>
                  <a:pt x="18758" y="20251"/>
                </a:lnTo>
                <a:lnTo>
                  <a:pt x="10271" y="15932"/>
                </a:lnTo>
                <a:close/>
              </a:path>
              <a:path w="620395" h="958214">
                <a:moveTo>
                  <a:pt x="0" y="0"/>
                </a:moveTo>
                <a:lnTo>
                  <a:pt x="4445" y="98932"/>
                </a:lnTo>
                <a:lnTo>
                  <a:pt x="6603" y="100964"/>
                </a:lnTo>
                <a:lnTo>
                  <a:pt x="11810" y="100711"/>
                </a:lnTo>
                <a:lnTo>
                  <a:pt x="13843" y="98425"/>
                </a:lnTo>
                <a:lnTo>
                  <a:pt x="13843" y="95885"/>
                </a:lnTo>
                <a:lnTo>
                  <a:pt x="10692" y="25359"/>
                </a:lnTo>
                <a:lnTo>
                  <a:pt x="1143" y="10541"/>
                </a:lnTo>
                <a:lnTo>
                  <a:pt x="9144" y="5333"/>
                </a:lnTo>
                <a:lnTo>
                  <a:pt x="10481" y="5333"/>
                </a:lnTo>
                <a:lnTo>
                  <a:pt x="0" y="0"/>
                </a:lnTo>
                <a:close/>
              </a:path>
              <a:path w="620395" h="958214">
                <a:moveTo>
                  <a:pt x="10481" y="5333"/>
                </a:moveTo>
                <a:lnTo>
                  <a:pt x="9144" y="5333"/>
                </a:lnTo>
                <a:lnTo>
                  <a:pt x="18758" y="20251"/>
                </a:lnTo>
                <a:lnTo>
                  <a:pt x="81533" y="52197"/>
                </a:lnTo>
                <a:lnTo>
                  <a:pt x="83947" y="53339"/>
                </a:lnTo>
                <a:lnTo>
                  <a:pt x="86741" y="52450"/>
                </a:lnTo>
                <a:lnTo>
                  <a:pt x="88010" y="50037"/>
                </a:lnTo>
                <a:lnTo>
                  <a:pt x="89153" y="47751"/>
                </a:lnTo>
                <a:lnTo>
                  <a:pt x="88265" y="44831"/>
                </a:lnTo>
                <a:lnTo>
                  <a:pt x="85851" y="43687"/>
                </a:lnTo>
                <a:lnTo>
                  <a:pt x="10481" y="5333"/>
                </a:lnTo>
                <a:close/>
              </a:path>
              <a:path w="620395" h="958214">
                <a:moveTo>
                  <a:pt x="9144" y="5333"/>
                </a:moveTo>
                <a:lnTo>
                  <a:pt x="1143" y="10541"/>
                </a:lnTo>
                <a:lnTo>
                  <a:pt x="10692" y="25359"/>
                </a:lnTo>
                <a:lnTo>
                  <a:pt x="10271" y="15932"/>
                </a:lnTo>
                <a:lnTo>
                  <a:pt x="2921" y="12192"/>
                </a:lnTo>
                <a:lnTo>
                  <a:pt x="9905" y="7747"/>
                </a:lnTo>
                <a:lnTo>
                  <a:pt x="10699" y="7747"/>
                </a:lnTo>
                <a:lnTo>
                  <a:pt x="9144" y="5333"/>
                </a:lnTo>
                <a:close/>
              </a:path>
              <a:path w="620395" h="958214">
                <a:moveTo>
                  <a:pt x="10699" y="7747"/>
                </a:moveTo>
                <a:lnTo>
                  <a:pt x="9905" y="7747"/>
                </a:lnTo>
                <a:lnTo>
                  <a:pt x="10271" y="15932"/>
                </a:lnTo>
                <a:lnTo>
                  <a:pt x="18758" y="20251"/>
                </a:lnTo>
                <a:lnTo>
                  <a:pt x="10699" y="7747"/>
                </a:lnTo>
                <a:close/>
              </a:path>
              <a:path w="620395" h="958214">
                <a:moveTo>
                  <a:pt x="9905" y="7747"/>
                </a:moveTo>
                <a:lnTo>
                  <a:pt x="2921" y="12192"/>
                </a:lnTo>
                <a:lnTo>
                  <a:pt x="10271" y="15932"/>
                </a:lnTo>
                <a:lnTo>
                  <a:pt x="9905" y="7747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/>
          <p:nvPr/>
        </p:nvSpPr>
        <p:spPr>
          <a:xfrm>
            <a:off x="2173559" y="3997102"/>
            <a:ext cx="643255" cy="189636"/>
          </a:xfrm>
          <a:custGeom>
            <a:avLst/>
            <a:gdLst/>
            <a:ahLst/>
            <a:cxnLst/>
            <a:rect l="l" t="t" r="r" b="b"/>
            <a:pathLst>
              <a:path w="643255" h="287654">
                <a:moveTo>
                  <a:pt x="107696" y="71881"/>
                </a:moveTo>
                <a:lnTo>
                  <a:pt x="35813" y="71881"/>
                </a:lnTo>
                <a:lnTo>
                  <a:pt x="35813" y="287400"/>
                </a:lnTo>
                <a:lnTo>
                  <a:pt x="642874" y="287400"/>
                </a:lnTo>
                <a:lnTo>
                  <a:pt x="642874" y="215519"/>
                </a:lnTo>
                <a:lnTo>
                  <a:pt x="107696" y="215519"/>
                </a:lnTo>
                <a:lnTo>
                  <a:pt x="107696" y="71881"/>
                </a:lnTo>
                <a:close/>
              </a:path>
              <a:path w="643255" h="287654">
                <a:moveTo>
                  <a:pt x="71755" y="0"/>
                </a:moveTo>
                <a:lnTo>
                  <a:pt x="0" y="71881"/>
                </a:lnTo>
                <a:lnTo>
                  <a:pt x="143637" y="71881"/>
                </a:lnTo>
                <a:lnTo>
                  <a:pt x="7175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7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finalize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251266" y="1686719"/>
            <a:ext cx="694626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Garbage </a:t>
            </a:r>
            <a:r>
              <a:rPr sz="1600" spc="-10" dirty="0">
                <a:latin typeface="Tahoma"/>
                <a:cs typeface="Tahoma"/>
              </a:rPr>
              <a:t>collector </a:t>
            </a:r>
            <a:r>
              <a:rPr sz="1600" spc="-5" dirty="0">
                <a:latin typeface="Tahoma"/>
                <a:cs typeface="Tahoma"/>
              </a:rPr>
              <a:t>generally </a:t>
            </a:r>
            <a:r>
              <a:rPr sz="1600" spc="-10" dirty="0">
                <a:latin typeface="Tahoma"/>
                <a:cs typeface="Tahoma"/>
              </a:rPr>
              <a:t>reclaims </a:t>
            </a:r>
            <a:r>
              <a:rPr sz="1600" dirty="0">
                <a:latin typeface="Tahoma"/>
                <a:cs typeface="Tahoma"/>
              </a:rPr>
              <a:t>orphaned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spaces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 smtClean="0">
                <a:latin typeface="Tahoma"/>
                <a:cs typeface="Tahoma"/>
              </a:rPr>
              <a:t>f</a:t>
            </a:r>
            <a:r>
              <a:rPr sz="1600" spc="-5" dirty="0" smtClean="0">
                <a:latin typeface="Tahoma"/>
                <a:cs typeface="Tahoma"/>
              </a:rPr>
              <a:t>inalize</a:t>
            </a:r>
            <a:r>
              <a:rPr sz="1600" spc="-5" dirty="0">
                <a:latin typeface="Tahoma"/>
                <a:cs typeface="Tahoma"/>
              </a:rPr>
              <a:t>() </a:t>
            </a:r>
            <a:r>
              <a:rPr sz="1600" dirty="0">
                <a:latin typeface="Tahoma"/>
                <a:cs typeface="Tahoma"/>
              </a:rPr>
              <a:t>gets </a:t>
            </a:r>
            <a:r>
              <a:rPr sz="1600" spc="-10" dirty="0">
                <a:latin typeface="Tahoma"/>
                <a:cs typeface="Tahoma"/>
              </a:rPr>
              <a:t>exceuted </a:t>
            </a:r>
            <a:r>
              <a:rPr sz="1600" dirty="0">
                <a:latin typeface="Tahoma"/>
                <a:cs typeface="Tahoma"/>
              </a:rPr>
              <a:t>just </a:t>
            </a:r>
            <a:r>
              <a:rPr sz="1600" spc="-5" dirty="0">
                <a:latin typeface="Tahoma"/>
                <a:cs typeface="Tahoma"/>
              </a:rPr>
              <a:t>before an object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garbage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collected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Override this </a:t>
            </a:r>
            <a:r>
              <a:rPr sz="1600" dirty="0">
                <a:latin typeface="Tahoma"/>
                <a:cs typeface="Tahoma"/>
              </a:rPr>
              <a:t>method </a:t>
            </a:r>
            <a:r>
              <a:rPr sz="1600" spc="-5" dirty="0">
                <a:latin typeface="Tahoma"/>
                <a:cs typeface="Tahoma"/>
              </a:rPr>
              <a:t>to write clean up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code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2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quals()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320" y="1754251"/>
            <a:ext cx="692912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equals() method tests objects 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equality.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/>
                <a:cs typeface="Tahoma"/>
              </a:rPr>
              <a:t>As </a:t>
            </a:r>
            <a:r>
              <a:rPr sz="1600" spc="-5" dirty="0">
                <a:latin typeface="Tahoma"/>
                <a:cs typeface="Tahoma"/>
              </a:rPr>
              <a:t>implemented in Object class, it checks whether two </a:t>
            </a:r>
            <a:r>
              <a:rPr sz="1600" spc="-10" dirty="0">
                <a:latin typeface="Tahoma"/>
                <a:cs typeface="Tahoma"/>
              </a:rPr>
              <a:t>references  </a:t>
            </a:r>
            <a:r>
              <a:rPr sz="1600" spc="-5" dirty="0">
                <a:latin typeface="Tahoma"/>
                <a:cs typeface="Tahoma"/>
              </a:rPr>
              <a:t>point to same </a:t>
            </a:r>
            <a:r>
              <a:rPr sz="1600" dirty="0">
                <a:latin typeface="Tahoma"/>
                <a:cs typeface="Tahoma"/>
              </a:rPr>
              <a:t>memory </a:t>
            </a:r>
            <a:r>
              <a:rPr sz="1600" spc="-10" dirty="0">
                <a:latin typeface="Tahoma"/>
                <a:cs typeface="Tahoma"/>
              </a:rPr>
              <a:t>location </a:t>
            </a:r>
            <a:r>
              <a:rPr sz="1600" dirty="0">
                <a:latin typeface="Tahoma"/>
                <a:cs typeface="Tahoma"/>
              </a:rPr>
              <a:t>or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Override this </a:t>
            </a:r>
            <a:r>
              <a:rPr sz="1600" dirty="0">
                <a:latin typeface="Tahoma"/>
                <a:cs typeface="Tahoma"/>
              </a:rPr>
              <a:t>method </a:t>
            </a:r>
            <a:r>
              <a:rPr sz="1600" spc="-5" dirty="0">
                <a:latin typeface="Tahoma"/>
                <a:cs typeface="Tahoma"/>
              </a:rPr>
              <a:t>when you want to compare two objects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for</a:t>
            </a:r>
            <a:r>
              <a:rPr lang="en-US" sz="1600" dirty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equality </a:t>
            </a:r>
            <a:r>
              <a:rPr sz="1600" dirty="0">
                <a:latin typeface="Tahoma"/>
                <a:cs typeface="Tahoma"/>
              </a:rPr>
              <a:t>based </a:t>
            </a:r>
            <a:r>
              <a:rPr sz="1600" spc="-5" dirty="0">
                <a:latin typeface="Tahoma"/>
                <a:cs typeface="Tahoma"/>
              </a:rPr>
              <a:t>on their contents (&amp; not on memory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location).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389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hashCode()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524000" y="1610519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828800" y="1610519"/>
            <a:ext cx="1520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hashCode()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524000" y="2269192"/>
            <a:ext cx="666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539750" algn="l"/>
                <a:tab pos="540385" algn="l"/>
              </a:tabLst>
            </a:pP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implemented in object class,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method returns memory  representation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object in decimal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524000" y="3201956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828800" y="3147080"/>
            <a:ext cx="608203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i="1" dirty="0">
                <a:latin typeface="Arial"/>
                <a:cs typeface="Arial"/>
              </a:rPr>
              <a:t>It is </a:t>
            </a:r>
            <a:r>
              <a:rPr sz="1800" b="1" i="1" spc="-5" dirty="0">
                <a:latin typeface="Arial"/>
                <a:cs typeface="Arial"/>
              </a:rPr>
              <a:t>recommended </a:t>
            </a:r>
            <a:r>
              <a:rPr sz="1800" b="1" i="1" dirty="0">
                <a:latin typeface="Arial"/>
                <a:cs typeface="Arial"/>
              </a:rPr>
              <a:t>that </a:t>
            </a:r>
            <a:r>
              <a:rPr sz="1800" b="1" i="1" spc="-5" dirty="0">
                <a:latin typeface="Arial"/>
                <a:cs typeface="Arial"/>
              </a:rPr>
              <a:t>whenever you override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equals(),</a:t>
            </a:r>
            <a:endParaRPr sz="1800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430"/>
              </a:spcBef>
              <a:tabLst>
                <a:tab pos="3332479" algn="l"/>
              </a:tabLst>
            </a:pPr>
            <a:r>
              <a:rPr sz="1800" b="1" i="1" spc="-5" dirty="0">
                <a:latin typeface="Arial"/>
                <a:cs typeface="Arial"/>
              </a:rPr>
              <a:t>override hashCode()</a:t>
            </a:r>
            <a:r>
              <a:rPr sz="1800" b="1" i="1" spc="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as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well</a:t>
            </a:r>
            <a:r>
              <a:rPr sz="1800" b="1" dirty="0">
                <a:latin typeface="Arial"/>
                <a:cs typeface="Arial"/>
              </a:rPr>
              <a:t>.	(….</a:t>
            </a:r>
            <a:r>
              <a:rPr sz="1800" dirty="0">
                <a:latin typeface="Arial"/>
                <a:cs typeface="Arial"/>
              </a:rPr>
              <a:t>WHY?)</a:t>
            </a:r>
          </a:p>
        </p:txBody>
      </p:sp>
    </p:spTree>
    <p:extLst>
      <p:ext uri="{BB962C8B-B14F-4D97-AF65-F5344CB8AC3E}">
        <p14:creationId xmlns:p14="http://schemas.microsoft.com/office/powerpoint/2010/main" val="31292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Expression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381919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expressions basically express instances of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interface with single abstract method is called functional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example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java.lang.Runnable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 to treat functionality as a method argument, or code as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function that can be created without belonging to any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lambda expression can be passed around as if it was an object and executed on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demand.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Expression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2759"/>
              </p:ext>
            </p:extLst>
          </p:nvPr>
        </p:nvGraphicFramePr>
        <p:xfrm>
          <a:off x="1066800" y="1610519"/>
          <a:ext cx="67818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00"/>
                <a:gridCol w="4191000"/>
              </a:tblGrid>
              <a:tr h="2590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interface </a:t>
                      </a:r>
                      <a:r>
                        <a:rPr lang="en-US" sz="1400" dirty="0" err="1">
                          <a:effectLst/>
                        </a:rPr>
                        <a:t>FuncInterface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void </a:t>
                      </a:r>
                      <a:r>
                        <a:rPr lang="en-US" sz="1400" dirty="0" err="1">
                          <a:effectLst/>
                        </a:rPr>
                        <a:t>abstractFun</a:t>
                      </a:r>
                      <a:r>
                        <a:rPr lang="en-US" sz="1400" dirty="0">
                          <a:effectLst/>
                        </a:rPr>
                        <a:t>(int x);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</a:t>
                      </a:r>
                      <a:r>
                        <a:rPr lang="en-US" sz="1400" dirty="0" smtClean="0">
                          <a:effectLst/>
                        </a:rPr>
                        <a:t>default </a:t>
                      </a:r>
                      <a:r>
                        <a:rPr lang="en-US" sz="1400" dirty="0">
                          <a:effectLst/>
                        </a:rPr>
                        <a:t>void </a:t>
                      </a:r>
                      <a:r>
                        <a:rPr lang="en-US" sz="1400" dirty="0" err="1">
                          <a:effectLst/>
                        </a:rPr>
                        <a:t>normalFun</a:t>
                      </a:r>
                      <a:r>
                        <a:rPr lang="en-US" sz="14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{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</a:t>
                      </a:r>
                      <a:r>
                        <a:rPr lang="en-US" sz="1400" dirty="0" err="1">
                          <a:effectLst/>
                        </a:rPr>
                        <a:t>System.out.println</a:t>
                      </a:r>
                      <a:r>
                        <a:rPr lang="en-US" sz="1400" dirty="0">
                          <a:effectLst/>
                        </a:rPr>
                        <a:t>("Hello");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}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} 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99" marR="46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class</a:t>
                      </a:r>
                      <a:r>
                        <a:rPr lang="en-US" sz="1400" baseline="0" dirty="0" smtClean="0">
                          <a:effectLst/>
                        </a:rPr>
                        <a:t> Test{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public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static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void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main(String </a:t>
                      </a:r>
                      <a:r>
                        <a:rPr lang="en-US" sz="1400" dirty="0" err="1" smtClean="0"/>
                        <a:t>args</a:t>
                      </a:r>
                      <a:r>
                        <a:rPr lang="en-US" sz="1400" dirty="0" smtClean="0"/>
                        <a:t>[])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     </a:t>
                      </a:r>
                      <a:r>
                        <a:rPr lang="en-US" sz="1400" dirty="0" err="1" smtClean="0"/>
                        <a:t>FuncInterface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fobj</a:t>
                      </a:r>
                      <a:r>
                        <a:rPr lang="en-US" sz="1400" dirty="0" smtClean="0"/>
                        <a:t> = (int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x)-&gt;</a:t>
                      </a:r>
                      <a:r>
                        <a:rPr lang="en-US" sz="1400" dirty="0" err="1" smtClean="0"/>
                        <a:t>System.out.println</a:t>
                      </a:r>
                      <a:r>
                        <a:rPr lang="en-US" sz="1400" dirty="0" smtClean="0"/>
                        <a:t>(2*x);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     </a:t>
                      </a:r>
                      <a:r>
                        <a:rPr lang="en-US" sz="1400" dirty="0" err="1" smtClean="0"/>
                        <a:t>fobj.abstractFun</a:t>
                      </a:r>
                      <a:r>
                        <a:rPr lang="en-US" sz="1400" dirty="0" smtClean="0"/>
                        <a:t>(5);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}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99" marR="469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Expression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78988"/>
              </p:ext>
            </p:extLst>
          </p:nvPr>
        </p:nvGraphicFramePr>
        <p:xfrm>
          <a:off x="1371600" y="1534319"/>
          <a:ext cx="6629400" cy="305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9400"/>
              </a:tblGrid>
              <a:tr h="9882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Zero Parameter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() -&gt; </a:t>
                      </a:r>
                      <a:r>
                        <a:rPr lang="en-US" sz="1600" dirty="0" err="1" smtClean="0"/>
                        <a:t>System.out.println</a:t>
                      </a:r>
                      <a:r>
                        <a:rPr lang="en-US" sz="1600" dirty="0" smtClean="0"/>
                        <a:t>("Zero parameter lambda");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41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One Parameter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(p) -&gt; </a:t>
                      </a:r>
                      <a:r>
                        <a:rPr lang="en-US" sz="1600" dirty="0" err="1" smtClean="0"/>
                        <a:t>System.out.println</a:t>
                      </a:r>
                      <a:r>
                        <a:rPr lang="en-US" sz="1600" dirty="0" smtClean="0"/>
                        <a:t>("One parameter: " + p);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5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Multiple Parameters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(p1, p2) -&gt; </a:t>
                      </a:r>
                      <a:r>
                        <a:rPr lang="en-US" sz="1600" dirty="0" err="1" smtClean="0"/>
                        <a:t>System.out.println</a:t>
                      </a:r>
                      <a:r>
                        <a:rPr lang="en-US" sz="1600" dirty="0" smtClean="0"/>
                        <a:t>("Multiple parameters: " + p1 + ", " + p2);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Characteristics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5295" y="1741887"/>
            <a:ext cx="345630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9203" y="1077119"/>
            <a:ext cx="4343400" cy="1440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latin typeface="Tahoma"/>
                <a:cs typeface="Tahoma"/>
              </a:rPr>
              <a:t>  </a:t>
            </a:r>
            <a:r>
              <a:rPr sz="1600" spc="-5" dirty="0" smtClean="0">
                <a:latin typeface="Tahoma"/>
                <a:cs typeface="Tahoma"/>
              </a:rPr>
              <a:t>State</a:t>
            </a:r>
            <a:r>
              <a:rPr sz="1600" spc="-5" dirty="0">
                <a:latin typeface="Tahoma"/>
                <a:cs typeface="Tahoma"/>
              </a:rPr>
              <a:t>: Current </a:t>
            </a:r>
            <a:r>
              <a:rPr sz="1600" spc="-10" dirty="0">
                <a:latin typeface="Tahoma"/>
                <a:cs typeface="Tahoma"/>
              </a:rPr>
              <a:t>values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parameters</a:t>
            </a:r>
            <a:endParaRPr sz="1600" dirty="0">
              <a:latin typeface="Tahoma"/>
              <a:cs typeface="Tahoma"/>
            </a:endParaRPr>
          </a:p>
          <a:p>
            <a:pPr marL="368935" marR="230504" indent="-285750">
              <a:lnSpc>
                <a:spcPct val="240000"/>
              </a:lnSpc>
              <a:tabLst>
                <a:tab pos="1447800" algn="l"/>
              </a:tabLst>
            </a:pPr>
            <a:r>
              <a:rPr lang="en-US" sz="1600" spc="-5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State </a:t>
            </a:r>
            <a:r>
              <a:rPr sz="1600" spc="-5" dirty="0">
                <a:latin typeface="Tahoma"/>
                <a:cs typeface="Tahoma"/>
              </a:rPr>
              <a:t>can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either static </a:t>
            </a:r>
            <a:r>
              <a:rPr sz="1600" dirty="0">
                <a:latin typeface="Tahoma"/>
                <a:cs typeface="Tahoma"/>
              </a:rPr>
              <a:t>or </a:t>
            </a:r>
            <a:r>
              <a:rPr sz="1600" dirty="0" smtClean="0">
                <a:latin typeface="Tahoma"/>
                <a:cs typeface="Tahoma"/>
              </a:rPr>
              <a:t>dynamic  </a:t>
            </a:r>
            <a:r>
              <a:rPr sz="1600" spc="-5" dirty="0" smtClean="0">
                <a:latin typeface="Tahoma"/>
                <a:cs typeface="Tahoma"/>
              </a:rPr>
              <a:t>Example</a:t>
            </a:r>
            <a:r>
              <a:rPr sz="1600" spc="-5" dirty="0">
                <a:latin typeface="Tahoma"/>
                <a:cs typeface="Tahoma"/>
              </a:rPr>
              <a:t>:	CAR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808" y="2753519"/>
            <a:ext cx="1149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Static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346" y="2753519"/>
            <a:ext cx="1459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Dynamic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8948" y="3411886"/>
            <a:ext cx="5448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Co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8294" y="3411886"/>
            <a:ext cx="6470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peed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8948" y="4070331"/>
            <a:ext cx="5562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M</a:t>
            </a:r>
            <a:r>
              <a:rPr sz="1600" spc="5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k</a:t>
            </a:r>
            <a:r>
              <a:rPr sz="1600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7621" y="4070331"/>
            <a:ext cx="10363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Fuel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Level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8948" y="4728953"/>
            <a:ext cx="6254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odel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5875" y="4728953"/>
            <a:ext cx="138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Tyre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pressure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957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142999" y="1458119"/>
            <a:ext cx="6981825" cy="2425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38784" indent="127635">
              <a:lnSpc>
                <a:spcPct val="100000"/>
              </a:lnSpc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 object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acts and reacts with respect to state changes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7180">
              <a:lnSpc>
                <a:spcPct val="100000"/>
              </a:lnSpc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</a:t>
            </a:r>
            <a:r>
              <a:rPr sz="1600" spc="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7180" marR="5584825">
              <a:lnSpc>
                <a:spcPct val="240000"/>
              </a:lnSpc>
            </a:pP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6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thd</a:t>
            </a:r>
            <a:r>
              <a:rPr sz="1600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deposit()</a:t>
            </a: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7180">
              <a:lnSpc>
                <a:spcPct val="100000"/>
              </a:lnSpc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will change the “balance” (i.e.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Account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and Behavior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358088" y="1609023"/>
            <a:ext cx="66929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210" algn="l"/>
                <a:tab pos="4535170" algn="l"/>
                <a:tab pos="5545455" algn="l"/>
              </a:tabLst>
            </a:pPr>
            <a:r>
              <a:rPr sz="1600" spc="-10" dirty="0">
                <a:latin typeface="Tahoma"/>
                <a:cs typeface="Tahoma"/>
              </a:rPr>
              <a:t>Representation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of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static </a:t>
            </a:r>
            <a:r>
              <a:rPr sz="1600" dirty="0">
                <a:latin typeface="Tahoma"/>
                <a:cs typeface="Tahoma"/>
              </a:rPr>
              <a:t>&amp; dynamic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&amp;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behavior</a:t>
            </a:r>
            <a:r>
              <a:rPr lang="en-US" sz="1600" spc="-5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of </a:t>
            </a:r>
            <a:r>
              <a:rPr sz="1600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bicycle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2895600" y="2178872"/>
            <a:ext cx="2849932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725295" y="1699510"/>
            <a:ext cx="6915150" cy="6219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 smtClean="0">
                <a:latin typeface="Tahoma"/>
                <a:cs typeface="Tahoma"/>
              </a:rPr>
              <a:t>That </a:t>
            </a:r>
            <a:r>
              <a:rPr sz="1800" spc="-5" dirty="0">
                <a:latin typeface="Tahoma"/>
                <a:cs typeface="Tahoma"/>
              </a:rPr>
              <a:t>property </a:t>
            </a:r>
            <a:r>
              <a:rPr sz="1800" spc="-10" dirty="0">
                <a:latin typeface="Tahoma"/>
                <a:cs typeface="Tahoma"/>
              </a:rPr>
              <a:t>which </a:t>
            </a:r>
            <a:r>
              <a:rPr sz="1800" dirty="0">
                <a:latin typeface="Tahoma"/>
                <a:cs typeface="Tahoma"/>
              </a:rPr>
              <a:t>uniquely </a:t>
            </a:r>
            <a:r>
              <a:rPr sz="1800" spc="-5" dirty="0">
                <a:latin typeface="Tahoma"/>
                <a:cs typeface="Tahoma"/>
              </a:rPr>
              <a:t>distinguishes the </a:t>
            </a:r>
            <a:r>
              <a:rPr sz="1800" spc="-10" dirty="0">
                <a:latin typeface="Tahoma"/>
                <a:cs typeface="Tahoma"/>
              </a:rPr>
              <a:t>entity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10" dirty="0" smtClean="0">
                <a:latin typeface="Tahoma"/>
                <a:cs typeface="Tahoma"/>
              </a:rPr>
              <a:t>from</a:t>
            </a:r>
            <a:r>
              <a:rPr lang="en-US" sz="1800" dirty="0">
                <a:latin typeface="Tahoma"/>
                <a:cs typeface="Tahoma"/>
              </a:rPr>
              <a:t> </a:t>
            </a:r>
            <a:r>
              <a:rPr sz="1800" dirty="0" smtClean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other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entities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581782" y="3071240"/>
            <a:ext cx="408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0295" algn="l"/>
                <a:tab pos="1572895" algn="l"/>
                <a:tab pos="1882775" algn="l"/>
                <a:tab pos="2607945" algn="l"/>
              </a:tabLst>
            </a:pPr>
            <a:r>
              <a:rPr sz="1800" spc="-10" dirty="0">
                <a:latin typeface="Tahoma"/>
                <a:cs typeface="Tahoma"/>
              </a:rPr>
              <a:t>Example:	</a:t>
            </a:r>
            <a:r>
              <a:rPr sz="1800" dirty="0">
                <a:latin typeface="Tahoma"/>
                <a:cs typeface="Tahoma"/>
              </a:rPr>
              <a:t>Car	</a:t>
            </a:r>
            <a:r>
              <a:rPr sz="1800" spc="-5" dirty="0">
                <a:latin typeface="Tahoma"/>
                <a:cs typeface="Tahoma"/>
              </a:rPr>
              <a:t>--	</a:t>
            </a:r>
            <a:r>
              <a:rPr sz="1800" spc="-30" dirty="0">
                <a:latin typeface="Tahoma"/>
                <a:cs typeface="Tahoma"/>
              </a:rPr>
              <a:t>RTO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	</a:t>
            </a:r>
            <a:r>
              <a:rPr sz="1800" spc="-10" dirty="0">
                <a:latin typeface="Tahoma"/>
                <a:cs typeface="Tahoma"/>
              </a:rPr>
              <a:t>registration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97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1735</Words>
  <Application>Microsoft Office PowerPoint</Application>
  <PresentationFormat>Custom</PresentationFormat>
  <Paragraphs>431</Paragraphs>
  <Slides>47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290</cp:revision>
  <dcterms:created xsi:type="dcterms:W3CDTF">2018-01-05T05:23:08Z</dcterms:created>
  <dcterms:modified xsi:type="dcterms:W3CDTF">2019-09-04T06:57:24Z</dcterms:modified>
</cp:coreProperties>
</file>