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77" r:id="rId3"/>
    <p:sldId id="278" r:id="rId4"/>
    <p:sldId id="26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65" r:id="rId24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8F1"/>
    <a:srgbClr val="2B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78" y="-198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0" y="1726049"/>
            <a:ext cx="5257800" cy="1103670"/>
          </a:xfrm>
          <a:prstGeom prst="rect">
            <a:avLst/>
          </a:prstGeom>
        </p:spPr>
        <p:txBody>
          <a:bodyPr lIns="100557" tIns="50278" rIns="100557" bIns="50278" anchor="t">
            <a:normAutofit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Exception Handling</a:t>
            </a:r>
          </a:p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Author &amp; Presenter -Asfiya  Khan                                                                         			(Senior Technical Trainer)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 Block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1143000" y="1534319"/>
            <a:ext cx="8234564" cy="684162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/>
                <a:cs typeface="Tahoma"/>
              </a:rPr>
              <a:t> </a:t>
            </a:r>
            <a:r>
              <a:rPr sz="1600" dirty="0" smtClean="0">
                <a:latin typeface="Tahoma"/>
                <a:cs typeface="Tahoma"/>
              </a:rPr>
              <a:t>The </a:t>
            </a:r>
            <a:r>
              <a:rPr sz="1600" spc="-5" dirty="0">
                <a:latin typeface="Tahoma"/>
                <a:cs typeface="Tahoma"/>
              </a:rPr>
              <a:t>code which </a:t>
            </a:r>
            <a:r>
              <a:rPr sz="1600" dirty="0">
                <a:latin typeface="Tahoma"/>
                <a:cs typeface="Tahoma"/>
              </a:rPr>
              <a:t>is </a:t>
            </a:r>
            <a:r>
              <a:rPr sz="1600" spc="-5" dirty="0">
                <a:latin typeface="Tahoma"/>
                <a:cs typeface="Tahoma"/>
              </a:rPr>
              <a:t>capable </a:t>
            </a:r>
            <a:r>
              <a:rPr sz="1600" dirty="0">
                <a:latin typeface="Tahoma"/>
                <a:cs typeface="Tahoma"/>
              </a:rPr>
              <a:t>of </a:t>
            </a:r>
            <a:r>
              <a:rPr sz="1600" spc="-5" dirty="0">
                <a:latin typeface="Tahoma"/>
                <a:cs typeface="Tahoma"/>
              </a:rPr>
              <a:t>generating some kind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of</a:t>
            </a:r>
          </a:p>
          <a:p>
            <a:pPr marL="311784" indent="-285750">
              <a:lnSpc>
                <a:spcPct val="100000"/>
              </a:lnSpc>
              <a:spcBef>
                <a:spcPts val="695"/>
              </a:spcBef>
              <a:buFont typeface="Arial" panose="020B0604020202020204" pitchFamily="34" charset="0"/>
              <a:buChar char="•"/>
            </a:pPr>
            <a:r>
              <a:rPr lang="en-US" sz="1600" spc="-10" dirty="0" smtClean="0">
                <a:latin typeface="Tahoma"/>
                <a:cs typeface="Tahoma"/>
              </a:rPr>
              <a:t> </a:t>
            </a:r>
            <a:r>
              <a:rPr sz="1600" spc="-10" dirty="0" smtClean="0">
                <a:latin typeface="Tahoma"/>
                <a:cs typeface="Tahoma"/>
              </a:rPr>
              <a:t>exception </a:t>
            </a:r>
            <a:r>
              <a:rPr sz="1600" spc="-5" dirty="0">
                <a:latin typeface="Tahoma"/>
                <a:cs typeface="Tahoma"/>
              </a:rPr>
              <a:t>(Checked Exception) </a:t>
            </a:r>
            <a:r>
              <a:rPr sz="1600" dirty="0">
                <a:latin typeface="Tahoma"/>
                <a:cs typeface="Tahoma"/>
              </a:rPr>
              <a:t>must be </a:t>
            </a:r>
            <a:r>
              <a:rPr sz="1600" spc="-10" dirty="0">
                <a:latin typeface="Tahoma"/>
                <a:cs typeface="Tahoma"/>
              </a:rPr>
              <a:t>written </a:t>
            </a:r>
            <a:r>
              <a:rPr sz="1600" dirty="0">
                <a:latin typeface="Tahoma"/>
                <a:cs typeface="Tahoma"/>
              </a:rPr>
              <a:t>in </a:t>
            </a:r>
            <a:r>
              <a:rPr sz="1600" spc="-60" dirty="0">
                <a:latin typeface="Tahoma"/>
                <a:cs typeface="Tahoma"/>
              </a:rPr>
              <a:t>Try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block.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1143000" y="2589012"/>
            <a:ext cx="6260024" cy="5720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-60" dirty="0" smtClean="0">
                <a:latin typeface="Tahoma"/>
                <a:cs typeface="Tahoma"/>
              </a:rPr>
              <a:t> </a:t>
            </a:r>
            <a:r>
              <a:rPr sz="1600" spc="-60" dirty="0" smtClean="0">
                <a:latin typeface="Tahoma"/>
                <a:cs typeface="Tahoma"/>
              </a:rPr>
              <a:t>Try </a:t>
            </a:r>
            <a:r>
              <a:rPr sz="1600" spc="-5" dirty="0">
                <a:latin typeface="Tahoma"/>
                <a:cs typeface="Tahoma"/>
              </a:rPr>
              <a:t>block should </a:t>
            </a:r>
            <a:r>
              <a:rPr sz="1600" dirty="0">
                <a:latin typeface="Tahoma"/>
                <a:cs typeface="Tahoma"/>
              </a:rPr>
              <a:t>be </a:t>
            </a:r>
            <a:r>
              <a:rPr sz="1600" spc="-5" dirty="0">
                <a:latin typeface="Tahoma"/>
                <a:cs typeface="Tahoma"/>
              </a:rPr>
              <a:t>immediately </a:t>
            </a:r>
            <a:r>
              <a:rPr sz="1600" spc="-10" dirty="0">
                <a:latin typeface="Tahoma"/>
                <a:cs typeface="Tahoma"/>
              </a:rPr>
              <a:t>followed </a:t>
            </a:r>
            <a:r>
              <a:rPr sz="1600" spc="-5" dirty="0">
                <a:latin typeface="Tahoma"/>
                <a:cs typeface="Tahoma"/>
              </a:rPr>
              <a:t>by  either </a:t>
            </a:r>
            <a:r>
              <a:rPr sz="1600" dirty="0">
                <a:latin typeface="Tahoma"/>
                <a:cs typeface="Tahoma"/>
              </a:rPr>
              <a:t>a </a:t>
            </a:r>
            <a:r>
              <a:rPr lang="en-US" sz="1600" dirty="0" smtClean="0">
                <a:latin typeface="Tahoma"/>
                <a:cs typeface="Tahoma"/>
              </a:rPr>
              <a:t>     </a:t>
            </a:r>
            <a:r>
              <a:rPr sz="1600" spc="-5" dirty="0" smtClean="0">
                <a:latin typeface="Tahoma"/>
                <a:cs typeface="Tahoma"/>
              </a:rPr>
              <a:t>catch </a:t>
            </a:r>
            <a:r>
              <a:rPr sz="1600" dirty="0">
                <a:latin typeface="Tahoma"/>
                <a:cs typeface="Tahoma"/>
              </a:rPr>
              <a:t>or </a:t>
            </a:r>
            <a:r>
              <a:rPr lang="en-US" sz="1600" dirty="0" smtClean="0">
                <a:latin typeface="Tahoma"/>
                <a:cs typeface="Tahoma"/>
              </a:rPr>
              <a:t>  </a:t>
            </a:r>
            <a:r>
              <a:rPr sz="1600" spc="-10" dirty="0" smtClean="0">
                <a:latin typeface="Tahoma"/>
                <a:cs typeface="Tahoma"/>
              </a:rPr>
              <a:t>finally</a:t>
            </a:r>
            <a:r>
              <a:rPr sz="1600" spc="10" dirty="0" smtClean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block.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1143000" y="3631809"/>
            <a:ext cx="60198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spc="-5" dirty="0" smtClean="0">
                <a:latin typeface="Tahoma"/>
                <a:cs typeface="Tahoma"/>
              </a:rPr>
              <a:t> </a:t>
            </a:r>
            <a:r>
              <a:rPr sz="1600" spc="-5" dirty="0" smtClean="0">
                <a:latin typeface="Tahoma"/>
                <a:cs typeface="Tahoma"/>
              </a:rPr>
              <a:t>A </a:t>
            </a:r>
            <a:r>
              <a:rPr sz="1600" spc="-5" dirty="0">
                <a:latin typeface="Tahoma"/>
                <a:cs typeface="Tahoma"/>
              </a:rPr>
              <a:t>try block can have multiple catch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blocks</a:t>
            </a:r>
            <a:endParaRPr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1510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 Block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219200" y="1158361"/>
            <a:ext cx="7239000" cy="3817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5080">
              <a:lnSpc>
                <a:spcPct val="1122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The Catch </a:t>
            </a:r>
            <a:r>
              <a:rPr sz="1600" spc="-5" dirty="0">
                <a:latin typeface="Tahoma"/>
                <a:cs typeface="Tahoma"/>
              </a:rPr>
              <a:t>Block </a:t>
            </a:r>
            <a:r>
              <a:rPr sz="1600" dirty="0">
                <a:latin typeface="Tahoma"/>
                <a:cs typeface="Tahoma"/>
              </a:rPr>
              <a:t>is used as </a:t>
            </a:r>
            <a:r>
              <a:rPr sz="1600" spc="-20" dirty="0">
                <a:latin typeface="Tahoma"/>
                <a:cs typeface="Tahoma"/>
              </a:rPr>
              <a:t>exceptional-handler. </a:t>
            </a:r>
            <a:r>
              <a:rPr sz="1600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Exception </a:t>
            </a:r>
            <a:r>
              <a:rPr sz="1600" spc="-5" dirty="0">
                <a:latin typeface="Tahoma"/>
                <a:cs typeface="Tahoma"/>
              </a:rPr>
              <a:t>that  </a:t>
            </a:r>
            <a:r>
              <a:rPr sz="1600" dirty="0">
                <a:latin typeface="Tahoma"/>
                <a:cs typeface="Tahoma"/>
              </a:rPr>
              <a:t>arises </a:t>
            </a:r>
            <a:r>
              <a:rPr sz="1600" spc="-5" dirty="0">
                <a:latin typeface="Tahoma"/>
                <a:cs typeface="Tahoma"/>
              </a:rPr>
              <a:t>in the </a:t>
            </a:r>
            <a:r>
              <a:rPr lang="en-US" sz="1600" spc="-5" dirty="0" smtClean="0">
                <a:latin typeface="Tahoma"/>
                <a:cs typeface="Tahoma"/>
              </a:rPr>
              <a:t>  </a:t>
            </a:r>
            <a:r>
              <a:rPr sz="1600" spc="-5" dirty="0" smtClean="0">
                <a:latin typeface="Tahoma"/>
                <a:cs typeface="Tahoma"/>
              </a:rPr>
              <a:t>try </a:t>
            </a:r>
            <a:r>
              <a:rPr sz="1600" spc="-5" dirty="0">
                <a:latin typeface="Tahoma"/>
                <a:cs typeface="Tahoma"/>
              </a:rPr>
              <a:t>block </a:t>
            </a:r>
            <a:r>
              <a:rPr sz="1600" dirty="0">
                <a:latin typeface="Tahoma"/>
                <a:cs typeface="Tahoma"/>
              </a:rPr>
              <a:t>is handled </a:t>
            </a:r>
            <a:r>
              <a:rPr sz="1600" spc="-5" dirty="0">
                <a:latin typeface="Tahoma"/>
                <a:cs typeface="Tahoma"/>
              </a:rPr>
              <a:t>by the Catch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-Block</a:t>
            </a:r>
            <a:r>
              <a:rPr sz="1600" spc="-5" dirty="0" smtClean="0">
                <a:latin typeface="Tahoma"/>
                <a:cs typeface="Tahoma"/>
              </a:rPr>
              <a:t>.</a:t>
            </a:r>
            <a:endParaRPr lang="en-US" sz="1600" spc="-5" dirty="0" smtClean="0">
              <a:latin typeface="Tahoma"/>
              <a:cs typeface="Tahoma"/>
            </a:endParaRPr>
          </a:p>
          <a:p>
            <a:pPr marL="26034" marR="5080">
              <a:lnSpc>
                <a:spcPct val="112200"/>
              </a:lnSpc>
              <a:spcBef>
                <a:spcPts val="100"/>
              </a:spcBef>
            </a:pPr>
            <a:endParaRPr sz="1600" dirty="0">
              <a:latin typeface="Tahoma"/>
              <a:cs typeface="Tahoma"/>
            </a:endParaRPr>
          </a:p>
          <a:p>
            <a:pPr marL="440690" marR="2588895" indent="-428625">
              <a:lnSpc>
                <a:spcPct val="120000"/>
              </a:lnSpc>
            </a:pPr>
            <a:r>
              <a:rPr lang="en-US" sz="1600" dirty="0" smtClean="0">
                <a:latin typeface="Tahoma"/>
                <a:cs typeface="Tahoma"/>
              </a:rPr>
              <a:t>  </a:t>
            </a:r>
            <a:r>
              <a:rPr sz="1600" dirty="0" smtClean="0">
                <a:latin typeface="Tahoma"/>
                <a:cs typeface="Tahoma"/>
              </a:rPr>
              <a:t>What </a:t>
            </a:r>
            <a:r>
              <a:rPr sz="1600" dirty="0">
                <a:latin typeface="Tahoma"/>
                <a:cs typeface="Tahoma"/>
              </a:rPr>
              <a:t>is </a:t>
            </a:r>
            <a:r>
              <a:rPr sz="1600" spc="-5" dirty="0">
                <a:latin typeface="Tahoma"/>
                <a:cs typeface="Tahoma"/>
              </a:rPr>
              <a:t>the problem </a:t>
            </a:r>
            <a:r>
              <a:rPr sz="1600" spc="-10" dirty="0">
                <a:latin typeface="Tahoma"/>
                <a:cs typeface="Tahoma"/>
              </a:rPr>
              <a:t>with following </a:t>
            </a:r>
            <a:r>
              <a:rPr sz="1600" spc="-5" dirty="0">
                <a:latin typeface="Tahoma"/>
                <a:cs typeface="Tahoma"/>
              </a:rPr>
              <a:t>code?  </a:t>
            </a:r>
            <a:endParaRPr lang="en-US" sz="1600" spc="-5" dirty="0" smtClean="0">
              <a:latin typeface="Tahoma"/>
              <a:cs typeface="Tahoma"/>
            </a:endParaRPr>
          </a:p>
          <a:p>
            <a:pPr marL="440690" marR="2588895" indent="-428625">
              <a:lnSpc>
                <a:spcPct val="120000"/>
              </a:lnSpc>
            </a:pPr>
            <a:r>
              <a:rPr lang="en-US" sz="1600" spc="-5" dirty="0">
                <a:latin typeface="Tahoma"/>
                <a:cs typeface="Tahoma"/>
              </a:rPr>
              <a:t>	</a:t>
            </a:r>
            <a:r>
              <a:rPr lang="en-US" sz="1600" spc="-5" dirty="0" smtClean="0">
                <a:latin typeface="Tahoma"/>
                <a:cs typeface="Tahoma"/>
              </a:rPr>
              <a:t>  </a:t>
            </a:r>
            <a:r>
              <a:rPr sz="1600" spc="-5" dirty="0" smtClean="0">
                <a:latin typeface="Tahoma"/>
                <a:cs typeface="Tahoma"/>
              </a:rPr>
              <a:t>try </a:t>
            </a:r>
            <a:r>
              <a:rPr sz="1600" dirty="0">
                <a:latin typeface="Tahoma"/>
                <a:cs typeface="Tahoma"/>
              </a:rPr>
              <a:t>{</a:t>
            </a:r>
          </a:p>
          <a:p>
            <a:pPr marL="1369060">
              <a:lnSpc>
                <a:spcPct val="100000"/>
              </a:lnSpc>
              <a:spcBef>
                <a:spcPts val="434"/>
              </a:spcBef>
            </a:pPr>
            <a:r>
              <a:rPr sz="1600" spc="-10" dirty="0">
                <a:latin typeface="Tahoma"/>
                <a:cs typeface="Tahoma"/>
              </a:rPr>
              <a:t>------</a:t>
            </a:r>
            <a:endParaRPr sz="1600" dirty="0">
              <a:latin typeface="Tahoma"/>
              <a:cs typeface="Tahoma"/>
            </a:endParaRPr>
          </a:p>
          <a:p>
            <a:pPr marL="1297305">
              <a:lnSpc>
                <a:spcPct val="100000"/>
              </a:lnSpc>
              <a:spcBef>
                <a:spcPts val="430"/>
              </a:spcBef>
            </a:pPr>
            <a:r>
              <a:rPr sz="1600" spc="-10" dirty="0">
                <a:latin typeface="Tahoma"/>
                <a:cs typeface="Tahoma"/>
              </a:rPr>
              <a:t>------</a:t>
            </a:r>
            <a:endParaRPr sz="1600" dirty="0">
              <a:latin typeface="Tahoma"/>
              <a:cs typeface="Tahoma"/>
            </a:endParaRPr>
          </a:p>
          <a:p>
            <a:pPr marL="1297305">
              <a:lnSpc>
                <a:spcPct val="100000"/>
              </a:lnSpc>
              <a:spcBef>
                <a:spcPts val="430"/>
              </a:spcBef>
            </a:pPr>
            <a:r>
              <a:rPr sz="1600" spc="-10" dirty="0">
                <a:latin typeface="Tahoma"/>
                <a:cs typeface="Tahoma"/>
              </a:rPr>
              <a:t>------</a:t>
            </a:r>
            <a:endParaRPr sz="1600" dirty="0">
              <a:latin typeface="Tahoma"/>
              <a:cs typeface="Tahoma"/>
            </a:endParaRPr>
          </a:p>
          <a:p>
            <a:pPr marL="941069">
              <a:lnSpc>
                <a:spcPct val="100000"/>
              </a:lnSpc>
              <a:spcBef>
                <a:spcPts val="434"/>
              </a:spcBef>
            </a:pPr>
            <a:r>
              <a:rPr sz="1600" dirty="0">
                <a:latin typeface="Tahoma"/>
                <a:cs typeface="Tahoma"/>
              </a:rPr>
              <a:t>}</a:t>
            </a:r>
          </a:p>
          <a:p>
            <a:pPr marL="512445" marR="2633345">
              <a:lnSpc>
                <a:spcPct val="120000"/>
              </a:lnSpc>
              <a:tabLst>
                <a:tab pos="3335020" algn="l"/>
                <a:tab pos="3624579" algn="l"/>
              </a:tabLst>
            </a:pPr>
            <a:r>
              <a:rPr sz="1600" spc="-5" dirty="0">
                <a:latin typeface="Tahoma"/>
                <a:cs typeface="Tahoma"/>
              </a:rPr>
              <a:t>catch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(RuntimeException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re){	---}  </a:t>
            </a:r>
            <a:r>
              <a:rPr sz="1600" spc="-5" dirty="0">
                <a:latin typeface="Tahoma"/>
                <a:cs typeface="Tahoma"/>
              </a:rPr>
              <a:t>catch</a:t>
            </a:r>
            <a:r>
              <a:rPr sz="1600" dirty="0">
                <a:latin typeface="Tahoma"/>
                <a:cs typeface="Tahoma"/>
              </a:rPr>
              <a:t>(</a:t>
            </a:r>
            <a:r>
              <a:rPr sz="1600" spc="-10" dirty="0">
                <a:latin typeface="Tahoma"/>
                <a:cs typeface="Tahoma"/>
              </a:rPr>
              <a:t>Null</a:t>
            </a:r>
            <a:r>
              <a:rPr sz="1600" spc="-45" dirty="0">
                <a:latin typeface="Tahoma"/>
                <a:cs typeface="Tahoma"/>
              </a:rPr>
              <a:t>P</a:t>
            </a:r>
            <a:r>
              <a:rPr sz="1600" spc="-5" dirty="0">
                <a:latin typeface="Tahoma"/>
                <a:cs typeface="Tahoma"/>
              </a:rPr>
              <a:t>o</a:t>
            </a:r>
            <a:r>
              <a:rPr sz="1600" spc="-15" dirty="0">
                <a:latin typeface="Tahoma"/>
                <a:cs typeface="Tahoma"/>
              </a:rPr>
              <a:t>i</a:t>
            </a:r>
            <a:r>
              <a:rPr sz="1600" dirty="0">
                <a:latin typeface="Tahoma"/>
                <a:cs typeface="Tahoma"/>
              </a:rPr>
              <a:t>nterE</a:t>
            </a:r>
            <a:r>
              <a:rPr sz="1600" spc="-15" dirty="0">
                <a:latin typeface="Tahoma"/>
                <a:cs typeface="Tahoma"/>
              </a:rPr>
              <a:t>x</a:t>
            </a:r>
            <a:r>
              <a:rPr sz="1600" spc="-5" dirty="0">
                <a:latin typeface="Tahoma"/>
                <a:cs typeface="Tahoma"/>
              </a:rPr>
              <a:t>cept</a:t>
            </a:r>
            <a:r>
              <a:rPr sz="1600" spc="-1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on</a:t>
            </a:r>
            <a:r>
              <a:rPr sz="1600" dirty="0">
                <a:latin typeface="Tahoma"/>
                <a:cs typeface="Tahoma"/>
              </a:rPr>
              <a:t>	ne)</a:t>
            </a:r>
            <a:r>
              <a:rPr sz="1600" spc="-5" dirty="0">
                <a:latin typeface="Tahoma"/>
                <a:cs typeface="Tahoma"/>
              </a:rPr>
              <a:t>{</a:t>
            </a:r>
            <a:r>
              <a:rPr sz="1600" spc="-10" dirty="0">
                <a:latin typeface="Tahoma"/>
                <a:cs typeface="Tahoma"/>
              </a:rPr>
              <a:t>---</a:t>
            </a:r>
            <a:r>
              <a:rPr sz="1600" dirty="0">
                <a:latin typeface="Tahoma"/>
                <a:cs typeface="Tahoma"/>
              </a:rPr>
              <a:t>}  </a:t>
            </a:r>
            <a:r>
              <a:rPr sz="1600" spc="-5" dirty="0">
                <a:latin typeface="Tahoma"/>
                <a:cs typeface="Tahoma"/>
              </a:rPr>
              <a:t>catch </a:t>
            </a:r>
            <a:r>
              <a:rPr sz="1600" spc="-10" dirty="0">
                <a:latin typeface="Tahoma"/>
                <a:cs typeface="Tahoma"/>
              </a:rPr>
              <a:t>(Exception </a:t>
            </a:r>
            <a:r>
              <a:rPr sz="1600" spc="-5" dirty="0">
                <a:latin typeface="Tahoma"/>
                <a:cs typeface="Tahoma"/>
              </a:rPr>
              <a:t>e) {-----}</a:t>
            </a:r>
            <a:endParaRPr sz="1600" dirty="0">
              <a:latin typeface="Tahoma"/>
              <a:cs typeface="Tahoma"/>
            </a:endParaRPr>
          </a:p>
          <a:p>
            <a:pPr marL="512445">
              <a:lnSpc>
                <a:spcPct val="100000"/>
              </a:lnSpc>
              <a:spcBef>
                <a:spcPts val="434"/>
              </a:spcBef>
            </a:pPr>
            <a:r>
              <a:rPr sz="1600" spc="-5" dirty="0">
                <a:latin typeface="Tahoma"/>
                <a:cs typeface="Tahoma"/>
              </a:rPr>
              <a:t>catch (Throwable t){----}</a:t>
            </a:r>
            <a:endParaRPr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1510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Finally Block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371600" y="1381919"/>
            <a:ext cx="6028055" cy="14721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Finally block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gets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executed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either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cases</a:t>
            </a:r>
            <a:r>
              <a:rPr sz="160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0330">
              <a:lnSpc>
                <a:spcPct val="100000"/>
              </a:lnSpc>
              <a:tabLst>
                <a:tab pos="3568700" algn="l"/>
                <a:tab pos="4131945" algn="l"/>
              </a:tabLst>
            </a:pPr>
            <a:r>
              <a:rPr sz="16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sz="16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Exception</a:t>
            </a:r>
            <a:r>
              <a:rPr sz="16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6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occurs</a:t>
            </a:r>
            <a:r>
              <a:rPr lang="en-US" sz="1600" spc="-6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sz="1600" spc="-4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lang="en-US" sz="1600" spc="-4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3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sz="16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</a:t>
            </a:r>
            <a:r>
              <a:rPr sz="16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sz="160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occur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98575">
              <a:lnSpc>
                <a:spcPct val="100000"/>
              </a:lnSpc>
              <a:tabLst>
                <a:tab pos="2713355" algn="l"/>
              </a:tabLst>
            </a:pPr>
            <a:r>
              <a:rPr sz="16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</a:t>
            </a:r>
            <a:r>
              <a:rPr sz="16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4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600" spc="-4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</a:t>
            </a:r>
            <a:r>
              <a:rPr sz="16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 </a:t>
            </a:r>
            <a:r>
              <a:rPr sz="16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 code </a:t>
            </a:r>
            <a:r>
              <a:rPr sz="16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z="16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“finally”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83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0303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Exceptions – Checked Exception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295400" y="1305719"/>
            <a:ext cx="5057407" cy="8998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4" marR="5080" indent="-285750">
              <a:lnSpc>
                <a:spcPct val="1203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229485" algn="l"/>
              </a:tabLst>
            </a:pPr>
            <a:r>
              <a:rPr sz="1600" spc="-5" dirty="0">
                <a:latin typeface="Tahoma"/>
                <a:cs typeface="Tahoma"/>
              </a:rPr>
              <a:t>Checked Exceptions:	</a:t>
            </a:r>
            <a:r>
              <a:rPr sz="1600" dirty="0">
                <a:latin typeface="Tahoma"/>
                <a:cs typeface="Tahoma"/>
              </a:rPr>
              <a:t>Those </a:t>
            </a:r>
            <a:r>
              <a:rPr sz="1600" spc="-5" dirty="0">
                <a:latin typeface="Tahoma"/>
                <a:cs typeface="Tahoma"/>
              </a:rPr>
              <a:t>are the </a:t>
            </a:r>
            <a:r>
              <a:rPr sz="1600" spc="-10" dirty="0">
                <a:latin typeface="Tahoma"/>
                <a:cs typeface="Tahoma"/>
              </a:rPr>
              <a:t>exceptions  where </a:t>
            </a:r>
            <a:r>
              <a:rPr sz="1600" spc="-5" dirty="0">
                <a:latin typeface="Tahoma"/>
                <a:cs typeface="Tahoma"/>
              </a:rPr>
              <a:t>compiler will ensure that programmer </a:t>
            </a:r>
            <a:r>
              <a:rPr sz="1600" dirty="0">
                <a:latin typeface="Tahoma"/>
                <a:cs typeface="Tahoma"/>
              </a:rPr>
              <a:t>has  handled </a:t>
            </a:r>
            <a:r>
              <a:rPr sz="1600" spc="-5" dirty="0">
                <a:latin typeface="Tahoma"/>
                <a:cs typeface="Tahoma"/>
              </a:rPr>
              <a:t>those situations.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5400" y="2625630"/>
            <a:ext cx="6553200" cy="119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235585" indent="-285750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485640" algn="l"/>
              </a:tabLst>
            </a:pPr>
            <a:r>
              <a:rPr sz="1600" dirty="0">
                <a:latin typeface="Tahoma"/>
                <a:cs typeface="Tahoma"/>
              </a:rPr>
              <a:t>The </a:t>
            </a:r>
            <a:r>
              <a:rPr sz="1600" spc="-5" dirty="0">
                <a:latin typeface="Tahoma"/>
                <a:cs typeface="Tahoma"/>
              </a:rPr>
              <a:t>code capable </a:t>
            </a:r>
            <a:r>
              <a:rPr sz="1600" dirty="0">
                <a:latin typeface="Tahoma"/>
                <a:cs typeface="Tahoma"/>
              </a:rPr>
              <a:t>of </a:t>
            </a:r>
            <a:r>
              <a:rPr sz="1600" spc="-5" dirty="0">
                <a:latin typeface="Tahoma"/>
                <a:cs typeface="Tahoma"/>
              </a:rPr>
              <a:t>generating such kind </a:t>
            </a:r>
            <a:r>
              <a:rPr sz="1600" dirty="0">
                <a:latin typeface="Tahoma"/>
                <a:cs typeface="Tahoma"/>
              </a:rPr>
              <a:t>of </a:t>
            </a:r>
            <a:r>
              <a:rPr sz="1600" spc="-10" dirty="0">
                <a:latin typeface="Tahoma"/>
                <a:cs typeface="Tahoma"/>
              </a:rPr>
              <a:t>exception  </a:t>
            </a:r>
            <a:r>
              <a:rPr sz="1600" dirty="0">
                <a:latin typeface="Tahoma"/>
                <a:cs typeface="Tahoma"/>
              </a:rPr>
              <a:t>has </a:t>
            </a:r>
            <a:r>
              <a:rPr lang="en-US" sz="1600" dirty="0" smtClean="0">
                <a:latin typeface="Tahoma"/>
                <a:cs typeface="Tahoma"/>
              </a:rPr>
              <a:t>  </a:t>
            </a:r>
            <a:r>
              <a:rPr sz="1600" spc="-5" dirty="0" smtClean="0">
                <a:latin typeface="Tahoma"/>
                <a:cs typeface="Tahoma"/>
              </a:rPr>
              <a:t>to </a:t>
            </a:r>
            <a:r>
              <a:rPr sz="1600" dirty="0">
                <a:latin typeface="Tahoma"/>
                <a:cs typeface="Tahoma"/>
              </a:rPr>
              <a:t>be </a:t>
            </a:r>
            <a:r>
              <a:rPr lang="en-US" sz="1600" dirty="0" smtClean="0">
                <a:latin typeface="Tahoma"/>
                <a:cs typeface="Tahoma"/>
              </a:rPr>
              <a:t> </a:t>
            </a:r>
            <a:r>
              <a:rPr sz="1600" spc="-5" dirty="0" smtClean="0">
                <a:latin typeface="Tahoma"/>
                <a:cs typeface="Tahoma"/>
              </a:rPr>
              <a:t>embedded </a:t>
            </a:r>
            <a:r>
              <a:rPr sz="1600" spc="-5" dirty="0">
                <a:latin typeface="Tahoma"/>
                <a:cs typeface="Tahoma"/>
              </a:rPr>
              <a:t>in </a:t>
            </a:r>
            <a:r>
              <a:rPr sz="1600" spc="-50" dirty="0">
                <a:latin typeface="Tahoma"/>
                <a:cs typeface="Tahoma"/>
              </a:rPr>
              <a:t>Try- </a:t>
            </a:r>
            <a:r>
              <a:rPr sz="1600" spc="-5" dirty="0">
                <a:latin typeface="Tahoma"/>
                <a:cs typeface="Tahoma"/>
              </a:rPr>
              <a:t>catch</a:t>
            </a:r>
            <a:r>
              <a:rPr sz="1600" spc="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block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dirty="0" smtClean="0">
                <a:latin typeface="Tahoma"/>
                <a:cs typeface="Tahoma"/>
              </a:rPr>
              <a:t>or</a:t>
            </a:r>
            <a:r>
              <a:rPr lang="en-US" sz="1600" dirty="0" smtClean="0">
                <a:latin typeface="Tahoma"/>
                <a:cs typeface="Tahoma"/>
              </a:rPr>
              <a:t> </a:t>
            </a:r>
            <a:r>
              <a:rPr sz="1600" spc="-5" dirty="0" smtClean="0">
                <a:latin typeface="Tahoma"/>
                <a:cs typeface="Tahoma"/>
              </a:rPr>
              <a:t>compiler</a:t>
            </a:r>
            <a:endParaRPr lang="en-US" sz="1600" spc="-5" dirty="0" smtClean="0">
              <a:latin typeface="Tahoma"/>
              <a:cs typeface="Tahoma"/>
            </a:endParaRPr>
          </a:p>
          <a:p>
            <a:pPr marL="82550">
              <a:lnSpc>
                <a:spcPct val="100000"/>
              </a:lnSpc>
              <a:spcBef>
                <a:spcPts val="434"/>
              </a:spcBef>
            </a:pPr>
            <a:r>
              <a:rPr lang="en-US" sz="1600" spc="-5" dirty="0" smtClean="0">
                <a:latin typeface="Tahoma"/>
                <a:cs typeface="Tahoma"/>
              </a:rPr>
              <a:t>     </a:t>
            </a:r>
            <a:r>
              <a:rPr sz="1600" spc="-5" dirty="0" smtClean="0">
                <a:latin typeface="Tahoma"/>
                <a:cs typeface="Tahoma"/>
              </a:rPr>
              <a:t>will </a:t>
            </a:r>
            <a:r>
              <a:rPr sz="1600" spc="-5" dirty="0">
                <a:latin typeface="Tahoma"/>
                <a:cs typeface="Tahoma"/>
              </a:rPr>
              <a:t>complain </a:t>
            </a:r>
            <a:r>
              <a:rPr sz="1600" spc="-10" dirty="0">
                <a:latin typeface="Tahoma"/>
                <a:cs typeface="Tahoma"/>
              </a:rPr>
              <a:t>(or </a:t>
            </a:r>
            <a:r>
              <a:rPr sz="1600" spc="-5" dirty="0">
                <a:latin typeface="Tahoma"/>
                <a:cs typeface="Tahoma"/>
              </a:rPr>
              <a:t>method where this code resides</a:t>
            </a:r>
            <a:r>
              <a:rPr sz="1600" spc="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should</a:t>
            </a:r>
            <a:endParaRPr sz="1600" dirty="0">
              <a:latin typeface="Tahoma"/>
              <a:cs typeface="Tahoma"/>
            </a:endParaRPr>
          </a:p>
          <a:p>
            <a:pPr marL="82550">
              <a:lnSpc>
                <a:spcPct val="100000"/>
              </a:lnSpc>
              <a:spcBef>
                <a:spcPts val="430"/>
              </a:spcBef>
              <a:tabLst>
                <a:tab pos="1405255" algn="l"/>
              </a:tabLst>
            </a:pPr>
            <a:r>
              <a:rPr lang="en-US" sz="1600" spc="-5" dirty="0" smtClean="0">
                <a:latin typeface="Tahoma"/>
                <a:cs typeface="Tahoma"/>
              </a:rPr>
              <a:t>     </a:t>
            </a:r>
            <a:r>
              <a:rPr sz="1600" spc="-5" dirty="0" smtClean="0">
                <a:latin typeface="Tahoma"/>
                <a:cs typeface="Tahoma"/>
              </a:rPr>
              <a:t>declare</a:t>
            </a:r>
            <a:r>
              <a:rPr sz="1600" spc="25" dirty="0" smtClean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 smtClean="0">
                <a:latin typeface="Tahoma"/>
                <a:cs typeface="Tahoma"/>
              </a:rPr>
              <a:t>in</a:t>
            </a:r>
            <a:r>
              <a:rPr lang="en-US" sz="1600" spc="-10" dirty="0">
                <a:latin typeface="Tahoma"/>
                <a:cs typeface="Tahoma"/>
              </a:rPr>
              <a:t> </a:t>
            </a:r>
            <a:r>
              <a:rPr sz="1600" spc="-5" dirty="0" smtClean="0">
                <a:latin typeface="Tahoma"/>
                <a:cs typeface="Tahoma"/>
              </a:rPr>
              <a:t>“throws</a:t>
            </a:r>
            <a:r>
              <a:rPr sz="1600" spc="-5" dirty="0">
                <a:latin typeface="Tahoma"/>
                <a:cs typeface="Tahoma"/>
              </a:rPr>
              <a:t>” clause)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1295400" y="4314433"/>
            <a:ext cx="401016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600" spc="-10" dirty="0">
                <a:latin typeface="Tahoma"/>
                <a:cs typeface="Tahoma"/>
              </a:rPr>
              <a:t>Example </a:t>
            </a:r>
            <a:r>
              <a:rPr sz="1600" spc="-5" dirty="0">
                <a:latin typeface="Tahoma"/>
                <a:cs typeface="Tahoma"/>
              </a:rPr>
              <a:t>: </a:t>
            </a:r>
            <a:r>
              <a:rPr sz="1800" i="1" spc="-55" dirty="0">
                <a:latin typeface="Tahoma"/>
                <a:cs typeface="Tahoma"/>
              </a:rPr>
              <a:t>IOException </a:t>
            </a:r>
            <a:r>
              <a:rPr sz="1800" i="1" spc="-35" dirty="0">
                <a:latin typeface="Tahoma"/>
                <a:cs typeface="Tahoma"/>
              </a:rPr>
              <a:t>,</a:t>
            </a:r>
            <a:r>
              <a:rPr sz="1800" i="1" spc="5" dirty="0">
                <a:latin typeface="Tahoma"/>
                <a:cs typeface="Tahoma"/>
              </a:rPr>
              <a:t> </a:t>
            </a:r>
            <a:r>
              <a:rPr sz="1800" i="1" spc="-55" dirty="0">
                <a:latin typeface="Tahoma"/>
                <a:cs typeface="Tahoma"/>
              </a:rPr>
              <a:t>SqlException</a:t>
            </a:r>
            <a:endParaRPr sz="1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47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0303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Exceptions – Unchecked Exception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1219200" y="1500572"/>
            <a:ext cx="6980555" cy="12193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ahoma"/>
                <a:cs typeface="Tahoma"/>
              </a:rPr>
              <a:t>Unchecked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Exceptions: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512445" marR="5080" indent="-499745">
              <a:lnSpc>
                <a:spcPct val="120000"/>
              </a:lnSpc>
              <a:buFont typeface="Arial"/>
              <a:buChar char="•"/>
              <a:tabLst>
                <a:tab pos="513715" algn="l"/>
                <a:tab pos="514350" algn="l"/>
              </a:tabLst>
            </a:pPr>
            <a:r>
              <a:rPr sz="1600" spc="-5" dirty="0">
                <a:latin typeface="Tahoma"/>
                <a:cs typeface="Tahoma"/>
              </a:rPr>
              <a:t>Compiler will </a:t>
            </a:r>
            <a:r>
              <a:rPr sz="1600" dirty="0">
                <a:latin typeface="Tahoma"/>
                <a:cs typeface="Tahoma"/>
              </a:rPr>
              <a:t>not </a:t>
            </a:r>
            <a:r>
              <a:rPr sz="1600" spc="-5" dirty="0">
                <a:latin typeface="Tahoma"/>
                <a:cs typeface="Tahoma"/>
              </a:rPr>
              <a:t>check whether </a:t>
            </a:r>
            <a:r>
              <a:rPr sz="1600" spc="-10" dirty="0">
                <a:latin typeface="Tahoma"/>
                <a:cs typeface="Tahoma"/>
              </a:rPr>
              <a:t>programmer </a:t>
            </a:r>
            <a:r>
              <a:rPr sz="1600" dirty="0">
                <a:latin typeface="Tahoma"/>
                <a:cs typeface="Tahoma"/>
              </a:rPr>
              <a:t>has handled </a:t>
            </a:r>
            <a:r>
              <a:rPr sz="1600" spc="-5" dirty="0">
                <a:latin typeface="Tahoma"/>
                <a:cs typeface="Tahoma"/>
              </a:rPr>
              <a:t>those  situations </a:t>
            </a:r>
            <a:r>
              <a:rPr sz="1600" dirty="0">
                <a:latin typeface="Tahoma"/>
                <a:cs typeface="Tahoma"/>
              </a:rPr>
              <a:t>or </a:t>
            </a:r>
            <a:r>
              <a:rPr sz="1600" spc="-5" dirty="0">
                <a:latin typeface="Tahoma"/>
                <a:cs typeface="Tahoma"/>
              </a:rPr>
              <a:t>not.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1219200" y="3180274"/>
            <a:ext cx="1060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1790700" y="3180274"/>
            <a:ext cx="336740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0295" algn="l"/>
              </a:tabLst>
            </a:pPr>
            <a:r>
              <a:rPr sz="1600" spc="-10" dirty="0">
                <a:latin typeface="Tahoma"/>
                <a:cs typeface="Tahoma"/>
              </a:rPr>
              <a:t>Example:	</a:t>
            </a:r>
            <a:r>
              <a:rPr sz="1600" spc="-5" dirty="0">
                <a:latin typeface="Tahoma"/>
                <a:cs typeface="Tahoma"/>
              </a:rPr>
              <a:t>all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RunTimeExceptions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588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0303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throw Exception in Java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990600" y="1153319"/>
            <a:ext cx="8077200" cy="400558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795"/>
              </a:spcBef>
            </a:pPr>
            <a:r>
              <a:rPr sz="1600" spc="-5" dirty="0">
                <a:latin typeface="Tahoma"/>
                <a:cs typeface="Tahoma"/>
              </a:rPr>
              <a:t>Whenever an exceptional </a:t>
            </a:r>
            <a:r>
              <a:rPr sz="1600" spc="-10" dirty="0">
                <a:latin typeface="Tahoma"/>
                <a:cs typeface="Tahoma"/>
              </a:rPr>
              <a:t>situation </a:t>
            </a:r>
            <a:r>
              <a:rPr sz="1600" dirty="0">
                <a:latin typeface="Tahoma"/>
                <a:cs typeface="Tahoma"/>
              </a:rPr>
              <a:t>occurs, </a:t>
            </a:r>
            <a:r>
              <a:rPr sz="1600" spc="-5" dirty="0">
                <a:latin typeface="Tahoma"/>
                <a:cs typeface="Tahoma"/>
              </a:rPr>
              <a:t>an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</a:t>
            </a:r>
            <a:endParaRPr sz="1600" dirty="0">
              <a:latin typeface="Tahoma"/>
              <a:cs typeface="Tahoma"/>
            </a:endParaRPr>
          </a:p>
          <a:p>
            <a:pPr marL="82550">
              <a:lnSpc>
                <a:spcPct val="100000"/>
              </a:lnSpc>
              <a:spcBef>
                <a:spcPts val="695"/>
              </a:spcBef>
            </a:pPr>
            <a:r>
              <a:rPr sz="1600" spc="-5" dirty="0">
                <a:latin typeface="Tahoma"/>
                <a:cs typeface="Tahoma"/>
              </a:rPr>
              <a:t>of that particular </a:t>
            </a:r>
            <a:r>
              <a:rPr sz="1600" spc="-10" dirty="0">
                <a:latin typeface="Tahoma"/>
                <a:cs typeface="Tahoma"/>
              </a:rPr>
              <a:t>Exception </a:t>
            </a:r>
            <a:r>
              <a:rPr sz="1600" dirty="0">
                <a:latin typeface="Tahoma"/>
                <a:cs typeface="Tahoma"/>
              </a:rPr>
              <a:t>is </a:t>
            </a:r>
            <a:r>
              <a:rPr sz="1600" spc="-5" dirty="0">
                <a:latin typeface="Tahoma"/>
                <a:cs typeface="Tahoma"/>
              </a:rPr>
              <a:t>created </a:t>
            </a:r>
            <a:r>
              <a:rPr sz="1600" dirty="0">
                <a:latin typeface="Tahoma"/>
                <a:cs typeface="Tahoma"/>
              </a:rPr>
              <a:t>&amp;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thrown.</a:t>
            </a:r>
            <a:endParaRPr sz="1600" dirty="0">
              <a:latin typeface="Tahoma"/>
              <a:cs typeface="Tahoma"/>
            </a:endParaRPr>
          </a:p>
          <a:p>
            <a:pPr marL="26034" marR="5080" indent="-13970">
              <a:lnSpc>
                <a:spcPts val="2160"/>
              </a:lnSpc>
              <a:spcBef>
                <a:spcPts val="505"/>
              </a:spcBef>
            </a:pPr>
            <a:r>
              <a:rPr sz="1600" spc="-40" dirty="0">
                <a:latin typeface="Tahoma"/>
                <a:cs typeface="Tahoma"/>
              </a:rPr>
              <a:t>We </a:t>
            </a:r>
            <a:r>
              <a:rPr sz="1600" spc="-5" dirty="0">
                <a:latin typeface="Tahoma"/>
                <a:cs typeface="Tahoma"/>
              </a:rPr>
              <a:t>can </a:t>
            </a:r>
            <a:r>
              <a:rPr sz="1600" dirty="0">
                <a:latin typeface="Tahoma"/>
                <a:cs typeface="Tahoma"/>
              </a:rPr>
              <a:t>also </a:t>
            </a:r>
            <a:r>
              <a:rPr sz="1600" spc="-10" dirty="0">
                <a:latin typeface="Tahoma"/>
                <a:cs typeface="Tahoma"/>
              </a:rPr>
              <a:t>create </a:t>
            </a:r>
            <a:r>
              <a:rPr sz="1600" spc="-5" dirty="0">
                <a:latin typeface="Tahoma"/>
                <a:cs typeface="Tahoma"/>
              </a:rPr>
              <a:t>an </a:t>
            </a:r>
            <a:r>
              <a:rPr sz="1600" spc="-10" dirty="0">
                <a:latin typeface="Tahoma"/>
                <a:cs typeface="Tahoma"/>
              </a:rPr>
              <a:t>Exception </a:t>
            </a:r>
            <a:r>
              <a:rPr sz="1600" spc="-5" dirty="0">
                <a:latin typeface="Tahoma"/>
                <a:cs typeface="Tahoma"/>
              </a:rPr>
              <a:t>object </a:t>
            </a:r>
            <a:r>
              <a:rPr sz="1600" dirty="0">
                <a:latin typeface="Tahoma"/>
                <a:cs typeface="Tahoma"/>
              </a:rPr>
              <a:t>&amp; </a:t>
            </a:r>
            <a:r>
              <a:rPr sz="1600" spc="-5" dirty="0">
                <a:latin typeface="Tahoma"/>
                <a:cs typeface="Tahoma"/>
              </a:rPr>
              <a:t>explicitly throw </a:t>
            </a:r>
            <a:r>
              <a:rPr sz="1600" dirty="0">
                <a:latin typeface="Tahoma"/>
                <a:cs typeface="Tahoma"/>
              </a:rPr>
              <a:t>it </a:t>
            </a:r>
            <a:r>
              <a:rPr sz="1600" spc="-5" dirty="0">
                <a:latin typeface="Tahoma"/>
                <a:cs typeface="Tahoma"/>
              </a:rPr>
              <a:t>using  </a:t>
            </a:r>
            <a:r>
              <a:rPr sz="1600" spc="-10" dirty="0">
                <a:latin typeface="Tahoma"/>
                <a:cs typeface="Tahoma"/>
              </a:rPr>
              <a:t>keyword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i="1" spc="-55" dirty="0">
                <a:latin typeface="Tahoma"/>
                <a:cs typeface="Tahoma"/>
              </a:rPr>
              <a:t>“throw”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endParaRPr lang="en-US" sz="1600" spc="-10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600" spc="-10" dirty="0" smtClean="0">
                <a:latin typeface="Tahoma"/>
                <a:cs typeface="Tahoma"/>
              </a:rPr>
              <a:t>Example</a:t>
            </a:r>
            <a:r>
              <a:rPr sz="1600" spc="-10" dirty="0">
                <a:latin typeface="Tahoma"/>
                <a:cs typeface="Tahoma"/>
              </a:rPr>
              <a:t>:</a:t>
            </a:r>
            <a:endParaRPr sz="1600" dirty="0">
              <a:latin typeface="Tahoma"/>
              <a:cs typeface="Tahoma"/>
            </a:endParaRPr>
          </a:p>
          <a:p>
            <a:pPr marL="1440815">
              <a:lnSpc>
                <a:spcPct val="100000"/>
              </a:lnSpc>
              <a:spcBef>
                <a:spcPts val="430"/>
              </a:spcBef>
              <a:tabLst>
                <a:tab pos="1965325" algn="l"/>
                <a:tab pos="2322830" algn="l"/>
              </a:tabLst>
            </a:pPr>
            <a:r>
              <a:rPr sz="1600" spc="-5" dirty="0">
                <a:latin typeface="Tahoma"/>
                <a:cs typeface="Tahoma"/>
              </a:rPr>
              <a:t>try{	</a:t>
            </a:r>
            <a:r>
              <a:rPr sz="1600" dirty="0">
                <a:latin typeface="Tahoma"/>
                <a:cs typeface="Tahoma"/>
              </a:rPr>
              <a:t>if(	</a:t>
            </a:r>
            <a:r>
              <a:rPr sz="1600" spc="-5" dirty="0">
                <a:latin typeface="Tahoma"/>
                <a:cs typeface="Tahoma"/>
              </a:rPr>
              <a:t>…some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condition)</a:t>
            </a:r>
            <a:endParaRPr sz="1600" dirty="0">
              <a:latin typeface="Tahoma"/>
              <a:cs typeface="Tahoma"/>
            </a:endParaRPr>
          </a:p>
          <a:p>
            <a:pPr marL="2084070">
              <a:lnSpc>
                <a:spcPct val="100000"/>
              </a:lnSpc>
              <a:spcBef>
                <a:spcPts val="434"/>
              </a:spcBef>
            </a:pPr>
            <a:r>
              <a:rPr sz="1600" spc="-10" dirty="0">
                <a:latin typeface="Tahoma"/>
                <a:cs typeface="Tahoma"/>
              </a:rPr>
              <a:t>throw </a:t>
            </a:r>
            <a:r>
              <a:rPr sz="1600" dirty="0">
                <a:latin typeface="Tahoma"/>
                <a:cs typeface="Tahoma"/>
              </a:rPr>
              <a:t>new </a:t>
            </a:r>
            <a:r>
              <a:rPr sz="1600" spc="-10" dirty="0">
                <a:latin typeface="Tahoma"/>
                <a:cs typeface="Tahoma"/>
              </a:rPr>
              <a:t>Exception();</a:t>
            </a:r>
            <a:endParaRPr sz="1600" dirty="0">
              <a:latin typeface="Tahoma"/>
              <a:cs typeface="Tahoma"/>
            </a:endParaRPr>
          </a:p>
          <a:p>
            <a:pPr marL="2155190">
              <a:lnSpc>
                <a:spcPct val="100000"/>
              </a:lnSpc>
              <a:spcBef>
                <a:spcPts val="434"/>
              </a:spcBef>
            </a:pPr>
            <a:r>
              <a:rPr sz="1600" spc="-10" dirty="0">
                <a:latin typeface="Tahoma"/>
                <a:cs typeface="Tahoma"/>
              </a:rPr>
              <a:t>-----</a:t>
            </a:r>
            <a:endParaRPr sz="1600" dirty="0">
              <a:latin typeface="Tahoma"/>
              <a:cs typeface="Tahoma"/>
            </a:endParaRPr>
          </a:p>
          <a:p>
            <a:pPr marL="1940560">
              <a:lnSpc>
                <a:spcPct val="100000"/>
              </a:lnSpc>
              <a:spcBef>
                <a:spcPts val="430"/>
              </a:spcBef>
            </a:pPr>
            <a:r>
              <a:rPr sz="1600" dirty="0">
                <a:latin typeface="Tahoma"/>
                <a:cs typeface="Tahoma"/>
              </a:rPr>
              <a:t>}</a:t>
            </a:r>
          </a:p>
          <a:p>
            <a:pPr marR="1700530" algn="ctr">
              <a:lnSpc>
                <a:spcPct val="100000"/>
              </a:lnSpc>
              <a:spcBef>
                <a:spcPts val="434"/>
              </a:spcBef>
            </a:pPr>
            <a:r>
              <a:rPr sz="1600" spc="-10" dirty="0">
                <a:latin typeface="Tahoma"/>
                <a:cs typeface="Tahoma"/>
              </a:rPr>
              <a:t>catch(Exception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e)</a:t>
            </a:r>
            <a:endParaRPr sz="1600" dirty="0">
              <a:latin typeface="Tahoma"/>
              <a:cs typeface="Tahoma"/>
            </a:endParaRPr>
          </a:p>
          <a:p>
            <a:pPr marL="1798955">
              <a:lnSpc>
                <a:spcPct val="100000"/>
              </a:lnSpc>
              <a:spcBef>
                <a:spcPts val="430"/>
              </a:spcBef>
            </a:pPr>
            <a:r>
              <a:rPr sz="1600" dirty="0">
                <a:latin typeface="Tahoma"/>
                <a:cs typeface="Tahoma"/>
              </a:rPr>
              <a:t>{</a:t>
            </a:r>
          </a:p>
          <a:p>
            <a:pPr marL="2512060">
              <a:lnSpc>
                <a:spcPct val="100000"/>
              </a:lnSpc>
              <a:spcBef>
                <a:spcPts val="434"/>
              </a:spcBef>
              <a:tabLst>
                <a:tab pos="5118100" algn="l"/>
              </a:tabLst>
            </a:pPr>
            <a:r>
              <a:rPr sz="1600" spc="-5" dirty="0">
                <a:latin typeface="Tahoma"/>
                <a:cs typeface="Tahoma"/>
              </a:rPr>
              <a:t>…….some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handling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code	here</a:t>
            </a:r>
            <a:endParaRPr sz="1600" dirty="0">
              <a:latin typeface="Tahoma"/>
              <a:cs typeface="Tahoma"/>
            </a:endParaRPr>
          </a:p>
          <a:p>
            <a:pPr marL="1868805">
              <a:lnSpc>
                <a:spcPct val="100000"/>
              </a:lnSpc>
              <a:spcBef>
                <a:spcPts val="430"/>
              </a:spcBef>
            </a:pPr>
            <a:r>
              <a:rPr sz="1600" dirty="0">
                <a:latin typeface="Tahoma"/>
                <a:cs typeface="Tahom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2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0303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 points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4"/>
          <p:cNvSpPr txBox="1">
            <a:spLocks/>
          </p:cNvSpPr>
          <p:nvPr/>
        </p:nvSpPr>
        <p:spPr>
          <a:xfrm>
            <a:off x="381000" y="1754251"/>
            <a:ext cx="7931784" cy="21795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9729" indent="-285750">
              <a:spcBef>
                <a:spcPts val="100"/>
              </a:spcBef>
              <a:tabLst>
                <a:tab pos="1650364" algn="l"/>
                <a:tab pos="1651000" algn="l"/>
              </a:tabLst>
            </a:pP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throwing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checked </a:t>
            </a:r>
            <a:r>
              <a:rPr lang="en-US" sz="16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exception 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en-US" sz="1600" spc="-2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</a:t>
            </a:r>
          </a:p>
          <a:p>
            <a:pPr marL="1273277" indent="0">
              <a:buNone/>
            </a:pP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method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 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declare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as </a:t>
            </a:r>
            <a:r>
              <a:rPr lang="en-US" sz="16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throws 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lang="en-US" sz="1600" spc="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exception</a:t>
            </a:r>
          </a:p>
          <a:p>
            <a:pPr marL="974193" indent="0">
              <a:spcBef>
                <a:spcPts val="35"/>
              </a:spcBef>
              <a:buNone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49729" marR="473075" indent="-285750">
              <a:tabLst>
                <a:tab pos="1650364" algn="l"/>
                <a:tab pos="1651000" algn="l"/>
                <a:tab pos="3298190" algn="l"/>
              </a:tabLst>
            </a:pPr>
            <a:r>
              <a:rPr lang="en-US" sz="16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Exceptions 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cascade </a:t>
            </a:r>
            <a:r>
              <a:rPr lang="en-US" sz="16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method 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caller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</a:t>
            </a:r>
            <a:r>
              <a:rPr lang="en-US" sz="16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till  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main() method throws that</a:t>
            </a:r>
            <a:r>
              <a:rPr lang="en-US" sz="1600" spc="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exception.</a:t>
            </a:r>
          </a:p>
          <a:p>
            <a:pPr marL="974193" indent="0">
              <a:spcBef>
                <a:spcPts val="35"/>
              </a:spcBef>
              <a:buClr>
                <a:srgbClr val="1F487C"/>
              </a:buClr>
              <a:buNone/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49729" indent="-285750">
              <a:tabLst>
                <a:tab pos="1650364" algn="l"/>
                <a:tab pos="1651000" algn="l"/>
              </a:tabLst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overridden method in subclass can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</a:t>
            </a:r>
            <a:r>
              <a:rPr lang="en-US" sz="16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throw 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checked</a:t>
            </a:r>
          </a:p>
          <a:p>
            <a:pPr marL="1273277" indent="0">
              <a:buNone/>
            </a:pPr>
            <a:r>
              <a:rPr lang="en-US" sz="16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exception 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 the original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super</a:t>
            </a:r>
            <a:r>
              <a:rPr lang="en-US" sz="1600" spc="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endParaRPr lang="en-US" sz="16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6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0303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ARM – Automatic Resource Management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219200" y="1381919"/>
            <a:ext cx="6798945" cy="3822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5715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 such as Connections, Files, Input/OutStreams , etc. should be  closed manually by the developer by writing bog-standard code</a:t>
            </a:r>
            <a:r>
              <a:rPr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 smtClean="0">
              <a:solidFill>
                <a:srgbClr val="40404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marR="5715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Usually we use a try-finally block to close the respective resources</a:t>
            </a:r>
            <a:r>
              <a:rPr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 smtClean="0">
              <a:solidFill>
                <a:srgbClr val="40404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40404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practice of creating a resource, using it and finally closing it</a:t>
            </a:r>
            <a:r>
              <a:rPr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94945">
              <a:lnSpc>
                <a:spcPct val="150000"/>
              </a:lnSpc>
            </a:pPr>
            <a:r>
              <a:rPr lang="en-US"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try(</a:t>
            </a:r>
            <a:r>
              <a:rPr sz="1600" dirty="0" err="1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resources_to_be_cleant</a:t>
            </a:r>
            <a:r>
              <a:rPr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612900">
              <a:lnSpc>
                <a:spcPct val="150000"/>
              </a:lnSpc>
              <a:spcBef>
                <a:spcPts val="409"/>
              </a:spcBef>
            </a:pP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your code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98500">
              <a:lnSpc>
                <a:spcPct val="150000"/>
              </a:lnSpc>
              <a:spcBef>
                <a:spcPts val="409"/>
              </a:spcBef>
            </a:pPr>
            <a:r>
              <a:rPr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0303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Multi-Catch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1229519"/>
            <a:ext cx="6248400" cy="4119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7360" marR="508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a couple of improvements in the exception handling area. </a:t>
            </a:r>
            <a:endParaRPr lang="en-US" sz="1600" dirty="0" smtClean="0">
              <a:solidFill>
                <a:srgbClr val="40404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7360" marR="508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40404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7360" marR="508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7 introduced multi-catch functionality to catch multiple exception  types using a single catch block.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7960">
              <a:lnSpc>
                <a:spcPct val="100000"/>
              </a:lnSpc>
            </a:pPr>
            <a:r>
              <a:rPr lang="en-US"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lang="en-US" sz="1600" dirty="0" err="1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voidnewMultiCatch</a:t>
            </a:r>
            <a:r>
              <a:rPr lang="en-US"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lang="en-US"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1610">
              <a:lnSpc>
                <a:spcPct val="100000"/>
              </a:lnSpc>
              <a:spcBef>
                <a:spcPts val="409"/>
              </a:spcBef>
            </a:pPr>
            <a:r>
              <a:rPr lang="en-US"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try</a:t>
            </a:r>
            <a:r>
              <a:rPr lang="en-US"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 </a:t>
            </a:r>
            <a:endParaRPr lang="en-US" sz="1600" dirty="0" smtClean="0">
              <a:solidFill>
                <a:srgbClr val="40404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1610">
              <a:lnSpc>
                <a:spcPct val="100000"/>
              </a:lnSpc>
              <a:spcBef>
                <a:spcPts val="409"/>
              </a:spcBef>
            </a:pPr>
            <a:r>
              <a:rPr lang="en-US"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</a:t>
            </a:r>
            <a:r>
              <a:rPr lang="en-US" sz="1600" dirty="0" err="1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methodThatThrowsThreeExceptions</a:t>
            </a:r>
            <a:r>
              <a:rPr lang="en-US"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0485">
              <a:lnSpc>
                <a:spcPct val="100000"/>
              </a:lnSpc>
            </a:pPr>
            <a:r>
              <a:rPr lang="en-US"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}</a:t>
            </a:r>
          </a:p>
          <a:p>
            <a:pPr marL="70485">
              <a:lnSpc>
                <a:spcPct val="100000"/>
              </a:lnSpc>
            </a:pPr>
            <a:r>
              <a:rPr lang="en-US"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catch(</a:t>
            </a:r>
            <a:r>
              <a:rPr lang="en-US" sz="1600" dirty="0" err="1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ExceptionOne</a:t>
            </a:r>
            <a:r>
              <a:rPr lang="en-US"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</a:t>
            </a:r>
            <a:r>
              <a:rPr lang="en-US" sz="1600" dirty="0" err="1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ExceptionTwo</a:t>
            </a:r>
            <a:r>
              <a:rPr lang="en-US"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</a:t>
            </a:r>
            <a:r>
              <a:rPr lang="en-US" sz="1600" dirty="0" err="1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ExceptionThree</a:t>
            </a:r>
            <a:r>
              <a:rPr lang="en-US"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e) {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7960">
              <a:lnSpc>
                <a:spcPct val="100000"/>
              </a:lnSpc>
              <a:spcBef>
                <a:spcPts val="409"/>
              </a:spcBef>
            </a:pPr>
            <a:r>
              <a:rPr lang="en-US"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// </a:t>
            </a:r>
            <a:r>
              <a:rPr lang="en-US"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 and deal with all Exceptions }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0485">
              <a:lnSpc>
                <a:spcPct val="100000"/>
              </a:lnSpc>
              <a:spcBef>
                <a:spcPts val="405"/>
              </a:spcBef>
            </a:pPr>
            <a:r>
              <a:rPr lang="en-US" sz="1600" dirty="0" smtClean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}</a:t>
            </a:r>
          </a:p>
          <a:p>
            <a:pPr marL="70485">
              <a:lnSpc>
                <a:spcPct val="100000"/>
              </a:lnSpc>
              <a:spcBef>
                <a:spcPts val="405"/>
              </a:spcBef>
            </a:pPr>
            <a:r>
              <a:rPr lang="en-US" sz="1600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5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0303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Defined Exception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600" y="1381919"/>
            <a:ext cx="6648450" cy="2892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Sometimes you may need to handle certain situations which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your application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marR="508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such cases, you can create your own User Defined Exceptions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>
              <a:lnSpc>
                <a:spcPct val="120000"/>
              </a:lnSpc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>
              <a:lnSpc>
                <a:spcPct val="120000"/>
              </a:lnSpc>
            </a:pP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</a:t>
            </a:r>
          </a:p>
          <a:p>
            <a:pPr marR="58419" algn="ctr">
              <a:lnSpc>
                <a:spcPct val="100000"/>
              </a:lnSpc>
              <a:spcBef>
                <a:spcPts val="480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InsufficientBalanceException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extends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Exception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54380">
              <a:lnSpc>
                <a:spcPct val="100000"/>
              </a:lnSpc>
              <a:spcBef>
                <a:spcPts val="484"/>
              </a:spcBef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------------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98500">
              <a:lnSpc>
                <a:spcPct val="100000"/>
              </a:lnSpc>
              <a:spcBef>
                <a:spcPts val="480"/>
              </a:spcBef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------------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6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Agenda</a:t>
            </a: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9430" y="1229519"/>
            <a:ext cx="6947770" cy="3593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12390" y="2372519"/>
            <a:ext cx="102544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Freeform 10"/>
          <p:cNvSpPr>
            <a:spLocks noEditPoints="1"/>
          </p:cNvSpPr>
          <p:nvPr/>
        </p:nvSpPr>
        <p:spPr bwMode="auto">
          <a:xfrm>
            <a:off x="762000" y="696119"/>
            <a:ext cx="359348" cy="359348"/>
          </a:xfrm>
          <a:custGeom>
            <a:avLst/>
            <a:gdLst>
              <a:gd name="T0" fmla="*/ 1635 w 1642"/>
              <a:gd name="T1" fmla="*/ 731 h 1641"/>
              <a:gd name="T2" fmla="*/ 1583 w 1642"/>
              <a:gd name="T3" fmla="*/ 690 h 1641"/>
              <a:gd name="T4" fmla="*/ 1413 w 1642"/>
              <a:gd name="T5" fmla="*/ 578 h 1641"/>
              <a:gd name="T6" fmla="*/ 1459 w 1642"/>
              <a:gd name="T7" fmla="*/ 375 h 1641"/>
              <a:gd name="T8" fmla="*/ 1464 w 1642"/>
              <a:gd name="T9" fmla="*/ 314 h 1641"/>
              <a:gd name="T10" fmla="*/ 1334 w 1642"/>
              <a:gd name="T11" fmla="*/ 183 h 1641"/>
              <a:gd name="T12" fmla="*/ 1272 w 1642"/>
              <a:gd name="T13" fmla="*/ 188 h 1641"/>
              <a:gd name="T14" fmla="*/ 1067 w 1642"/>
              <a:gd name="T15" fmla="*/ 233 h 1641"/>
              <a:gd name="T16" fmla="*/ 957 w 1642"/>
              <a:gd name="T17" fmla="*/ 56 h 1641"/>
              <a:gd name="T18" fmla="*/ 917 w 1642"/>
              <a:gd name="T19" fmla="*/ 8 h 1641"/>
              <a:gd name="T20" fmla="*/ 732 w 1642"/>
              <a:gd name="T21" fmla="*/ 7 h 1641"/>
              <a:gd name="T22" fmla="*/ 692 w 1642"/>
              <a:gd name="T23" fmla="*/ 54 h 1641"/>
              <a:gd name="T24" fmla="*/ 579 w 1642"/>
              <a:gd name="T25" fmla="*/ 229 h 1641"/>
              <a:gd name="T26" fmla="*/ 377 w 1642"/>
              <a:gd name="T27" fmla="*/ 183 h 1641"/>
              <a:gd name="T28" fmla="*/ 315 w 1642"/>
              <a:gd name="T29" fmla="*/ 178 h 1641"/>
              <a:gd name="T30" fmla="*/ 182 w 1642"/>
              <a:gd name="T31" fmla="*/ 309 h 1641"/>
              <a:gd name="T32" fmla="*/ 187 w 1642"/>
              <a:gd name="T33" fmla="*/ 371 h 1641"/>
              <a:gd name="T34" fmla="*/ 233 w 1642"/>
              <a:gd name="T35" fmla="*/ 575 h 1641"/>
              <a:gd name="T36" fmla="*/ 55 w 1642"/>
              <a:gd name="T37" fmla="*/ 686 h 1641"/>
              <a:gd name="T38" fmla="*/ 7 w 1642"/>
              <a:gd name="T39" fmla="*/ 726 h 1641"/>
              <a:gd name="T40" fmla="*/ 7 w 1642"/>
              <a:gd name="T41" fmla="*/ 912 h 1641"/>
              <a:gd name="T42" fmla="*/ 61 w 1642"/>
              <a:gd name="T43" fmla="*/ 953 h 1641"/>
              <a:gd name="T44" fmla="*/ 229 w 1642"/>
              <a:gd name="T45" fmla="*/ 1065 h 1641"/>
              <a:gd name="T46" fmla="*/ 184 w 1642"/>
              <a:gd name="T47" fmla="*/ 1268 h 1641"/>
              <a:gd name="T48" fmla="*/ 179 w 1642"/>
              <a:gd name="T49" fmla="*/ 1329 h 1641"/>
              <a:gd name="T50" fmla="*/ 308 w 1642"/>
              <a:gd name="T51" fmla="*/ 1460 h 1641"/>
              <a:gd name="T52" fmla="*/ 371 w 1642"/>
              <a:gd name="T53" fmla="*/ 1455 h 1641"/>
              <a:gd name="T54" fmla="*/ 575 w 1642"/>
              <a:gd name="T55" fmla="*/ 1410 h 1641"/>
              <a:gd name="T56" fmla="*/ 686 w 1642"/>
              <a:gd name="T57" fmla="*/ 1587 h 1641"/>
              <a:gd name="T58" fmla="*/ 726 w 1642"/>
              <a:gd name="T59" fmla="*/ 1635 h 1641"/>
              <a:gd name="T60" fmla="*/ 820 w 1642"/>
              <a:gd name="T61" fmla="*/ 1641 h 1641"/>
              <a:gd name="T62" fmla="*/ 910 w 1642"/>
              <a:gd name="T63" fmla="*/ 1636 h 1641"/>
              <a:gd name="T64" fmla="*/ 951 w 1642"/>
              <a:gd name="T65" fmla="*/ 1589 h 1641"/>
              <a:gd name="T66" fmla="*/ 1063 w 1642"/>
              <a:gd name="T67" fmla="*/ 1414 h 1641"/>
              <a:gd name="T68" fmla="*/ 1266 w 1642"/>
              <a:gd name="T69" fmla="*/ 1460 h 1641"/>
              <a:gd name="T70" fmla="*/ 1327 w 1642"/>
              <a:gd name="T71" fmla="*/ 1465 h 1641"/>
              <a:gd name="T72" fmla="*/ 1460 w 1642"/>
              <a:gd name="T73" fmla="*/ 1334 h 1641"/>
              <a:gd name="T74" fmla="*/ 1455 w 1642"/>
              <a:gd name="T75" fmla="*/ 1272 h 1641"/>
              <a:gd name="T76" fmla="*/ 1409 w 1642"/>
              <a:gd name="T77" fmla="*/ 1068 h 1641"/>
              <a:gd name="T78" fmla="*/ 1577 w 1642"/>
              <a:gd name="T79" fmla="*/ 957 h 1641"/>
              <a:gd name="T80" fmla="*/ 1587 w 1642"/>
              <a:gd name="T81" fmla="*/ 957 h 1641"/>
              <a:gd name="T82" fmla="*/ 1635 w 1642"/>
              <a:gd name="T83" fmla="*/ 917 h 1641"/>
              <a:gd name="T84" fmla="*/ 1635 w 1642"/>
              <a:gd name="T85" fmla="*/ 731 h 1641"/>
              <a:gd name="T86" fmla="*/ 822 w 1642"/>
              <a:gd name="T87" fmla="*/ 1096 h 1641"/>
              <a:gd name="T88" fmla="*/ 549 w 1642"/>
              <a:gd name="T89" fmla="*/ 823 h 1641"/>
              <a:gd name="T90" fmla="*/ 822 w 1642"/>
              <a:gd name="T91" fmla="*/ 550 h 1641"/>
              <a:gd name="T92" fmla="*/ 1096 w 1642"/>
              <a:gd name="T93" fmla="*/ 823 h 1641"/>
              <a:gd name="T94" fmla="*/ 822 w 1642"/>
              <a:gd name="T95" fmla="*/ 1096 h 1641"/>
              <a:gd name="T96" fmla="*/ 822 w 1642"/>
              <a:gd name="T97" fmla="*/ 1096 h 1641"/>
              <a:gd name="T98" fmla="*/ 822 w 1642"/>
              <a:gd name="T99" fmla="*/ 109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42" h="1641">
                <a:moveTo>
                  <a:pt x="1635" y="731"/>
                </a:moveTo>
                <a:cubicBezTo>
                  <a:pt x="1633" y="707"/>
                  <a:pt x="1606" y="690"/>
                  <a:pt x="1583" y="690"/>
                </a:cubicBezTo>
                <a:cubicBezTo>
                  <a:pt x="1508" y="690"/>
                  <a:pt x="1441" y="646"/>
                  <a:pt x="1413" y="578"/>
                </a:cubicBezTo>
                <a:cubicBezTo>
                  <a:pt x="1384" y="508"/>
                  <a:pt x="1403" y="427"/>
                  <a:pt x="1459" y="375"/>
                </a:cubicBezTo>
                <a:cubicBezTo>
                  <a:pt x="1476" y="359"/>
                  <a:pt x="1479" y="332"/>
                  <a:pt x="1464" y="314"/>
                </a:cubicBezTo>
                <a:cubicBezTo>
                  <a:pt x="1425" y="265"/>
                  <a:pt x="1382" y="221"/>
                  <a:pt x="1334" y="183"/>
                </a:cubicBezTo>
                <a:cubicBezTo>
                  <a:pt x="1315" y="168"/>
                  <a:pt x="1288" y="170"/>
                  <a:pt x="1272" y="188"/>
                </a:cubicBezTo>
                <a:cubicBezTo>
                  <a:pt x="1223" y="242"/>
                  <a:pt x="1135" y="262"/>
                  <a:pt x="1067" y="233"/>
                </a:cubicBezTo>
                <a:cubicBezTo>
                  <a:pt x="997" y="204"/>
                  <a:pt x="952" y="132"/>
                  <a:pt x="957" y="56"/>
                </a:cubicBezTo>
                <a:cubicBezTo>
                  <a:pt x="958" y="31"/>
                  <a:pt x="941" y="11"/>
                  <a:pt x="917" y="8"/>
                </a:cubicBezTo>
                <a:cubicBezTo>
                  <a:pt x="855" y="1"/>
                  <a:pt x="794" y="0"/>
                  <a:pt x="732" y="7"/>
                </a:cubicBezTo>
                <a:cubicBezTo>
                  <a:pt x="708" y="10"/>
                  <a:pt x="691" y="30"/>
                  <a:pt x="692" y="54"/>
                </a:cubicBezTo>
                <a:cubicBezTo>
                  <a:pt x="694" y="130"/>
                  <a:pt x="649" y="200"/>
                  <a:pt x="579" y="229"/>
                </a:cubicBezTo>
                <a:cubicBezTo>
                  <a:pt x="513" y="256"/>
                  <a:pt x="425" y="236"/>
                  <a:pt x="377" y="183"/>
                </a:cubicBezTo>
                <a:cubicBezTo>
                  <a:pt x="361" y="165"/>
                  <a:pt x="334" y="163"/>
                  <a:pt x="315" y="178"/>
                </a:cubicBezTo>
                <a:cubicBezTo>
                  <a:pt x="266" y="216"/>
                  <a:pt x="221" y="260"/>
                  <a:pt x="182" y="309"/>
                </a:cubicBezTo>
                <a:cubicBezTo>
                  <a:pt x="167" y="327"/>
                  <a:pt x="169" y="355"/>
                  <a:pt x="187" y="371"/>
                </a:cubicBezTo>
                <a:cubicBezTo>
                  <a:pt x="244" y="422"/>
                  <a:pt x="263" y="505"/>
                  <a:pt x="233" y="575"/>
                </a:cubicBezTo>
                <a:cubicBezTo>
                  <a:pt x="205" y="643"/>
                  <a:pt x="135" y="686"/>
                  <a:pt x="55" y="686"/>
                </a:cubicBezTo>
                <a:cubicBezTo>
                  <a:pt x="29" y="685"/>
                  <a:pt x="10" y="703"/>
                  <a:pt x="7" y="726"/>
                </a:cubicBezTo>
                <a:cubicBezTo>
                  <a:pt x="0" y="788"/>
                  <a:pt x="0" y="850"/>
                  <a:pt x="7" y="912"/>
                </a:cubicBezTo>
                <a:cubicBezTo>
                  <a:pt x="10" y="936"/>
                  <a:pt x="37" y="953"/>
                  <a:pt x="61" y="953"/>
                </a:cubicBezTo>
                <a:cubicBezTo>
                  <a:pt x="132" y="951"/>
                  <a:pt x="201" y="995"/>
                  <a:pt x="229" y="1065"/>
                </a:cubicBezTo>
                <a:cubicBezTo>
                  <a:pt x="258" y="1135"/>
                  <a:pt x="240" y="1216"/>
                  <a:pt x="184" y="1268"/>
                </a:cubicBezTo>
                <a:cubicBezTo>
                  <a:pt x="166" y="1284"/>
                  <a:pt x="164" y="1311"/>
                  <a:pt x="179" y="1329"/>
                </a:cubicBezTo>
                <a:cubicBezTo>
                  <a:pt x="217" y="1378"/>
                  <a:pt x="260" y="1422"/>
                  <a:pt x="308" y="1460"/>
                </a:cubicBezTo>
                <a:cubicBezTo>
                  <a:pt x="327" y="1476"/>
                  <a:pt x="354" y="1473"/>
                  <a:pt x="371" y="1455"/>
                </a:cubicBezTo>
                <a:cubicBezTo>
                  <a:pt x="420" y="1401"/>
                  <a:pt x="507" y="1381"/>
                  <a:pt x="575" y="1410"/>
                </a:cubicBezTo>
                <a:cubicBezTo>
                  <a:pt x="646" y="1439"/>
                  <a:pt x="690" y="1511"/>
                  <a:pt x="686" y="1587"/>
                </a:cubicBezTo>
                <a:cubicBezTo>
                  <a:pt x="684" y="1611"/>
                  <a:pt x="702" y="1632"/>
                  <a:pt x="726" y="1635"/>
                </a:cubicBezTo>
                <a:cubicBezTo>
                  <a:pt x="757" y="1639"/>
                  <a:pt x="789" y="1641"/>
                  <a:pt x="820" y="1641"/>
                </a:cubicBezTo>
                <a:cubicBezTo>
                  <a:pt x="850" y="1641"/>
                  <a:pt x="880" y="1639"/>
                  <a:pt x="910" y="1636"/>
                </a:cubicBezTo>
                <a:cubicBezTo>
                  <a:pt x="934" y="1633"/>
                  <a:pt x="951" y="1613"/>
                  <a:pt x="951" y="1589"/>
                </a:cubicBezTo>
                <a:cubicBezTo>
                  <a:pt x="948" y="1513"/>
                  <a:pt x="993" y="1443"/>
                  <a:pt x="1063" y="1414"/>
                </a:cubicBezTo>
                <a:cubicBezTo>
                  <a:pt x="1130" y="1387"/>
                  <a:pt x="1217" y="1407"/>
                  <a:pt x="1266" y="1460"/>
                </a:cubicBezTo>
                <a:cubicBezTo>
                  <a:pt x="1282" y="1478"/>
                  <a:pt x="1309" y="1480"/>
                  <a:pt x="1327" y="1465"/>
                </a:cubicBezTo>
                <a:cubicBezTo>
                  <a:pt x="1376" y="1427"/>
                  <a:pt x="1421" y="1383"/>
                  <a:pt x="1460" y="1334"/>
                </a:cubicBezTo>
                <a:cubicBezTo>
                  <a:pt x="1475" y="1316"/>
                  <a:pt x="1473" y="1288"/>
                  <a:pt x="1455" y="1272"/>
                </a:cubicBezTo>
                <a:cubicBezTo>
                  <a:pt x="1398" y="1220"/>
                  <a:pt x="1380" y="1138"/>
                  <a:pt x="1409" y="1068"/>
                </a:cubicBezTo>
                <a:cubicBezTo>
                  <a:pt x="1437" y="1001"/>
                  <a:pt x="1504" y="957"/>
                  <a:pt x="1577" y="957"/>
                </a:cubicBezTo>
                <a:cubicBezTo>
                  <a:pt x="1587" y="957"/>
                  <a:pt x="1587" y="957"/>
                  <a:pt x="1587" y="957"/>
                </a:cubicBezTo>
                <a:cubicBezTo>
                  <a:pt x="1610" y="959"/>
                  <a:pt x="1632" y="941"/>
                  <a:pt x="1635" y="917"/>
                </a:cubicBezTo>
                <a:cubicBezTo>
                  <a:pt x="1642" y="855"/>
                  <a:pt x="1642" y="793"/>
                  <a:pt x="1635" y="731"/>
                </a:cubicBezTo>
                <a:close/>
                <a:moveTo>
                  <a:pt x="822" y="1096"/>
                </a:moveTo>
                <a:cubicBezTo>
                  <a:pt x="672" y="1096"/>
                  <a:pt x="549" y="974"/>
                  <a:pt x="549" y="823"/>
                </a:cubicBezTo>
                <a:cubicBezTo>
                  <a:pt x="549" y="673"/>
                  <a:pt x="672" y="550"/>
                  <a:pt x="822" y="550"/>
                </a:cubicBezTo>
                <a:cubicBezTo>
                  <a:pt x="973" y="550"/>
                  <a:pt x="1096" y="673"/>
                  <a:pt x="1096" y="823"/>
                </a:cubicBezTo>
                <a:cubicBezTo>
                  <a:pt x="1096" y="974"/>
                  <a:pt x="973" y="1096"/>
                  <a:pt x="822" y="1096"/>
                </a:cubicBezTo>
                <a:close/>
                <a:moveTo>
                  <a:pt x="822" y="1096"/>
                </a:moveTo>
                <a:cubicBezTo>
                  <a:pt x="822" y="1096"/>
                  <a:pt x="822" y="1096"/>
                  <a:pt x="822" y="1096"/>
                </a:cubicBezTo>
              </a:path>
            </a:pathLst>
          </a:custGeom>
          <a:solidFill>
            <a:srgbClr val="00B8F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1295400" y="1472024"/>
            <a:ext cx="5768984" cy="2957895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Exceptions 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OOP way of Exception Handling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Exceptions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ARM – Automatic Resource Management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 Defined Exceptions </a:t>
            </a: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2514600" y="4201494"/>
            <a:ext cx="102544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4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0303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Defined Exception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143000" y="1381918"/>
            <a:ext cx="6934200" cy="311367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void withdraw(int amt)</a:t>
            </a:r>
          </a:p>
          <a:p>
            <a:pPr marL="68580">
              <a:lnSpc>
                <a:spcPct val="100000"/>
              </a:lnSpc>
              <a:spcBef>
                <a:spcPts val="480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try{</a:t>
            </a:r>
          </a:p>
          <a:p>
            <a:pPr marL="982980">
              <a:lnSpc>
                <a:spcPct val="100000"/>
              </a:lnSpc>
              <a:spcBef>
                <a:spcPts val="480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(balance &lt; amt)</a:t>
            </a:r>
          </a:p>
          <a:p>
            <a:pPr marL="1097280">
              <a:lnSpc>
                <a:spcPct val="100000"/>
              </a:lnSpc>
              <a:spcBef>
                <a:spcPts val="480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throw new InsufficientBalanceException();</a:t>
            </a:r>
          </a:p>
          <a:p>
            <a:pPr marL="1041400">
              <a:lnSpc>
                <a:spcPct val="100000"/>
              </a:lnSpc>
              <a:spcBef>
                <a:spcPts val="480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----</a:t>
            </a:r>
          </a:p>
          <a:p>
            <a:pPr marL="698500">
              <a:lnSpc>
                <a:spcPct val="100000"/>
              </a:lnSpc>
              <a:spcBef>
                <a:spcPts val="484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marL="355600">
              <a:lnSpc>
                <a:spcPct val="100000"/>
              </a:lnSpc>
              <a:spcBef>
                <a:spcPts val="490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catch(InsufficientBalanceException e)</a:t>
            </a:r>
          </a:p>
          <a:p>
            <a:pPr marL="698500">
              <a:lnSpc>
                <a:spcPct val="100000"/>
              </a:lnSpc>
              <a:spcBef>
                <a:spcPts val="470"/>
              </a:spcBef>
              <a:tabLst>
                <a:tab pos="1063625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	handling code// some msg…}</a:t>
            </a:r>
          </a:p>
          <a:p>
            <a:pPr marL="68580">
              <a:lnSpc>
                <a:spcPct val="100000"/>
              </a:lnSpc>
              <a:spcBef>
                <a:spcPts val="480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236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ny questions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61" y="1153319"/>
            <a:ext cx="876393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4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/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C6C99-819B-4E2C-B66B-9C4B0D9D41D3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22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8"/>
          <p:cNvSpPr txBox="1">
            <a:spLocks/>
          </p:cNvSpPr>
          <p:nvPr/>
        </p:nvSpPr>
        <p:spPr>
          <a:xfrm>
            <a:off x="1143000" y="2699441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  <a:p>
            <a:pPr algn="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Questions ?</a:t>
            </a:r>
          </a:p>
          <a:p>
            <a:pPr algn="r"/>
            <a:endParaRPr lang="en-US" sz="2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rgbClr val="2B3B4B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rgbClr val="2B3B4B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6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85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Exception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143000" y="1458119"/>
            <a:ext cx="78486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753235" indent="-35496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Exceptions are nothing but some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anomalous conditions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occur during the execution of the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20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5080" indent="-342900">
              <a:lnSpc>
                <a:spcPct val="15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Exceptions are the conditions or typically an event which may either  cause a running program to terminate or change its normal flow of  execution</a:t>
            </a:r>
          </a:p>
        </p:txBody>
      </p:sp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Hierarchy Of Exception Classes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1295400" y="1686720"/>
            <a:ext cx="7020031" cy="16900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6" marR="564515" indent="-285750">
              <a:lnSpc>
                <a:spcPct val="127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Throwable is the super class in Exception  hierarchy</a:t>
            </a:r>
          </a:p>
          <a:p>
            <a:pPr marL="354330" indent="-285750">
              <a:lnSpc>
                <a:spcPct val="100000"/>
              </a:lnSpc>
              <a:spcBef>
                <a:spcPts val="430"/>
              </a:spcBef>
              <a:buFont typeface="Arial" panose="020B0604020202020204" pitchFamily="34" charset="0"/>
              <a:buChar char="•"/>
            </a:pP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in java.lang package</a:t>
            </a:r>
            <a:r>
              <a:rPr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4330" marR="508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Throwable class is further divided into two  subclasses </a:t>
            </a:r>
            <a:r>
              <a:rPr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:-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44780" marR="5080" indent="-76200">
              <a:lnSpc>
                <a:spcPct val="120000"/>
              </a:lnSpc>
            </a:pP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44780" marR="5080" indent="-76200">
              <a:lnSpc>
                <a:spcPct val="120000"/>
              </a:lnSpc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                  </a:t>
            </a:r>
            <a:r>
              <a:rPr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Throwable</a:t>
            </a:r>
            <a:endParaRPr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048000" y="3520599"/>
            <a:ext cx="79906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Error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4721744" y="3483642"/>
            <a:ext cx="1519176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95" dirty="0">
                <a:latin typeface="Trebuchet MS"/>
                <a:cs typeface="Trebuchet MS"/>
              </a:rPr>
              <a:t>E</a:t>
            </a:r>
            <a:r>
              <a:rPr sz="2000" i="1" spc="-190" dirty="0">
                <a:latin typeface="Trebuchet MS"/>
                <a:cs typeface="Trebuchet MS"/>
              </a:rPr>
              <a:t>x</a:t>
            </a:r>
            <a:r>
              <a:rPr sz="2000" i="1" spc="-110" dirty="0">
                <a:latin typeface="Trebuchet MS"/>
                <a:cs typeface="Trebuchet MS"/>
              </a:rPr>
              <a:t>c</a:t>
            </a:r>
            <a:r>
              <a:rPr sz="2000" i="1" spc="-100" dirty="0">
                <a:latin typeface="Trebuchet MS"/>
                <a:cs typeface="Trebuchet MS"/>
              </a:rPr>
              <a:t>e</a:t>
            </a:r>
            <a:r>
              <a:rPr sz="2000" i="1" spc="-114" dirty="0">
                <a:latin typeface="Trebuchet MS"/>
                <a:cs typeface="Trebuchet MS"/>
              </a:rPr>
              <a:t>p</a:t>
            </a:r>
            <a:r>
              <a:rPr sz="2000" i="1" spc="-110" dirty="0">
                <a:latin typeface="Trebuchet MS"/>
                <a:cs typeface="Trebuchet MS"/>
              </a:rPr>
              <a:t>tion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3629112" y="3407442"/>
            <a:ext cx="511784" cy="382905"/>
          </a:xfrm>
          <a:custGeom>
            <a:avLst/>
            <a:gdLst/>
            <a:ahLst/>
            <a:cxnLst/>
            <a:rect l="l" t="t" r="r" b="b"/>
            <a:pathLst>
              <a:path w="341629" h="382904">
                <a:moveTo>
                  <a:pt x="85344" y="198247"/>
                </a:moveTo>
                <a:lnTo>
                  <a:pt x="0" y="290449"/>
                </a:lnTo>
                <a:lnTo>
                  <a:pt x="85344" y="382650"/>
                </a:lnTo>
                <a:lnTo>
                  <a:pt x="85344" y="333120"/>
                </a:lnTo>
                <a:lnTo>
                  <a:pt x="192024" y="333120"/>
                </a:lnTo>
                <a:lnTo>
                  <a:pt x="239207" y="325501"/>
                </a:lnTo>
                <a:lnTo>
                  <a:pt x="280202" y="304286"/>
                </a:lnTo>
                <a:lnTo>
                  <a:pt x="312541" y="271947"/>
                </a:lnTo>
                <a:lnTo>
                  <a:pt x="325049" y="247776"/>
                </a:lnTo>
                <a:lnTo>
                  <a:pt x="85344" y="247776"/>
                </a:lnTo>
                <a:lnTo>
                  <a:pt x="85344" y="198247"/>
                </a:lnTo>
                <a:close/>
              </a:path>
              <a:path w="341629" h="382904">
                <a:moveTo>
                  <a:pt x="341375" y="0"/>
                </a:moveTo>
                <a:lnTo>
                  <a:pt x="256032" y="0"/>
                </a:lnTo>
                <a:lnTo>
                  <a:pt x="256032" y="183769"/>
                </a:lnTo>
                <a:lnTo>
                  <a:pt x="250995" y="208664"/>
                </a:lnTo>
                <a:lnTo>
                  <a:pt x="237267" y="229012"/>
                </a:lnTo>
                <a:lnTo>
                  <a:pt x="216919" y="242740"/>
                </a:lnTo>
                <a:lnTo>
                  <a:pt x="192024" y="247776"/>
                </a:lnTo>
                <a:lnTo>
                  <a:pt x="325049" y="247776"/>
                </a:lnTo>
                <a:lnTo>
                  <a:pt x="333755" y="230952"/>
                </a:lnTo>
                <a:lnTo>
                  <a:pt x="341375" y="183769"/>
                </a:lnTo>
                <a:lnTo>
                  <a:pt x="34137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3629112" y="3407442"/>
            <a:ext cx="511784" cy="382905"/>
          </a:xfrm>
          <a:custGeom>
            <a:avLst/>
            <a:gdLst/>
            <a:ahLst/>
            <a:cxnLst/>
            <a:rect l="l" t="t" r="r" b="b"/>
            <a:pathLst>
              <a:path w="341629" h="382904">
                <a:moveTo>
                  <a:pt x="341375" y="0"/>
                </a:moveTo>
                <a:lnTo>
                  <a:pt x="341375" y="183769"/>
                </a:lnTo>
                <a:lnTo>
                  <a:pt x="333755" y="230952"/>
                </a:lnTo>
                <a:lnTo>
                  <a:pt x="312541" y="271947"/>
                </a:lnTo>
                <a:lnTo>
                  <a:pt x="280202" y="304286"/>
                </a:lnTo>
                <a:lnTo>
                  <a:pt x="239207" y="325501"/>
                </a:lnTo>
                <a:lnTo>
                  <a:pt x="192024" y="333120"/>
                </a:lnTo>
                <a:lnTo>
                  <a:pt x="85344" y="333120"/>
                </a:lnTo>
                <a:lnTo>
                  <a:pt x="85344" y="382650"/>
                </a:lnTo>
                <a:lnTo>
                  <a:pt x="0" y="290449"/>
                </a:lnTo>
                <a:lnTo>
                  <a:pt x="85344" y="198247"/>
                </a:lnTo>
                <a:lnTo>
                  <a:pt x="85344" y="247776"/>
                </a:lnTo>
                <a:lnTo>
                  <a:pt x="192024" y="247776"/>
                </a:lnTo>
                <a:lnTo>
                  <a:pt x="216919" y="242740"/>
                </a:lnTo>
                <a:lnTo>
                  <a:pt x="237267" y="229012"/>
                </a:lnTo>
                <a:lnTo>
                  <a:pt x="250995" y="208664"/>
                </a:lnTo>
                <a:lnTo>
                  <a:pt x="256032" y="183769"/>
                </a:lnTo>
                <a:lnTo>
                  <a:pt x="256032" y="0"/>
                </a:lnTo>
                <a:lnTo>
                  <a:pt x="341375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4150982" y="3407442"/>
            <a:ext cx="570762" cy="382905"/>
          </a:xfrm>
          <a:custGeom>
            <a:avLst/>
            <a:gdLst/>
            <a:ahLst/>
            <a:cxnLst/>
            <a:rect l="l" t="t" r="r" b="b"/>
            <a:pathLst>
              <a:path w="381000" h="382904">
                <a:moveTo>
                  <a:pt x="95250" y="0"/>
                </a:moveTo>
                <a:lnTo>
                  <a:pt x="0" y="0"/>
                </a:lnTo>
                <a:lnTo>
                  <a:pt x="0" y="160655"/>
                </a:lnTo>
                <a:lnTo>
                  <a:pt x="5957" y="204977"/>
                </a:lnTo>
                <a:lnTo>
                  <a:pt x="22770" y="244808"/>
                </a:lnTo>
                <a:lnTo>
                  <a:pt x="48847" y="278558"/>
                </a:lnTo>
                <a:lnTo>
                  <a:pt x="82597" y="304635"/>
                </a:lnTo>
                <a:lnTo>
                  <a:pt x="122428" y="321448"/>
                </a:lnTo>
                <a:lnTo>
                  <a:pt x="166750" y="327406"/>
                </a:lnTo>
                <a:lnTo>
                  <a:pt x="285750" y="327406"/>
                </a:lnTo>
                <a:lnTo>
                  <a:pt x="285750" y="382650"/>
                </a:lnTo>
                <a:lnTo>
                  <a:pt x="381000" y="279781"/>
                </a:lnTo>
                <a:lnTo>
                  <a:pt x="336902" y="232156"/>
                </a:lnTo>
                <a:lnTo>
                  <a:pt x="166750" y="232156"/>
                </a:lnTo>
                <a:lnTo>
                  <a:pt x="138916" y="226538"/>
                </a:lnTo>
                <a:lnTo>
                  <a:pt x="116189" y="211216"/>
                </a:lnTo>
                <a:lnTo>
                  <a:pt x="100867" y="188489"/>
                </a:lnTo>
                <a:lnTo>
                  <a:pt x="95250" y="160655"/>
                </a:lnTo>
                <a:lnTo>
                  <a:pt x="95250" y="0"/>
                </a:lnTo>
                <a:close/>
              </a:path>
              <a:path w="381000" h="382904">
                <a:moveTo>
                  <a:pt x="285750" y="176911"/>
                </a:moveTo>
                <a:lnTo>
                  <a:pt x="285750" y="232156"/>
                </a:lnTo>
                <a:lnTo>
                  <a:pt x="336902" y="232156"/>
                </a:lnTo>
                <a:lnTo>
                  <a:pt x="285750" y="17691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4150982" y="3407442"/>
            <a:ext cx="570762" cy="382905"/>
          </a:xfrm>
          <a:custGeom>
            <a:avLst/>
            <a:gdLst/>
            <a:ahLst/>
            <a:cxnLst/>
            <a:rect l="l" t="t" r="r" b="b"/>
            <a:pathLst>
              <a:path w="381000" h="382904">
                <a:moveTo>
                  <a:pt x="0" y="0"/>
                </a:moveTo>
                <a:lnTo>
                  <a:pt x="0" y="160655"/>
                </a:lnTo>
                <a:lnTo>
                  <a:pt x="5957" y="204977"/>
                </a:lnTo>
                <a:lnTo>
                  <a:pt x="22770" y="244808"/>
                </a:lnTo>
                <a:lnTo>
                  <a:pt x="48847" y="278558"/>
                </a:lnTo>
                <a:lnTo>
                  <a:pt x="82597" y="304635"/>
                </a:lnTo>
                <a:lnTo>
                  <a:pt x="122428" y="321448"/>
                </a:lnTo>
                <a:lnTo>
                  <a:pt x="166750" y="327406"/>
                </a:lnTo>
                <a:lnTo>
                  <a:pt x="285750" y="327406"/>
                </a:lnTo>
                <a:lnTo>
                  <a:pt x="285750" y="382650"/>
                </a:lnTo>
                <a:lnTo>
                  <a:pt x="381000" y="279781"/>
                </a:lnTo>
                <a:lnTo>
                  <a:pt x="285750" y="176911"/>
                </a:lnTo>
                <a:lnTo>
                  <a:pt x="285750" y="232156"/>
                </a:lnTo>
                <a:lnTo>
                  <a:pt x="166750" y="232156"/>
                </a:lnTo>
                <a:lnTo>
                  <a:pt x="138916" y="226538"/>
                </a:lnTo>
                <a:lnTo>
                  <a:pt x="116189" y="211216"/>
                </a:lnTo>
                <a:lnTo>
                  <a:pt x="100867" y="188489"/>
                </a:lnTo>
                <a:lnTo>
                  <a:pt x="95250" y="160655"/>
                </a:lnTo>
                <a:lnTo>
                  <a:pt x="9525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36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Class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524000" y="1729190"/>
            <a:ext cx="1060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1752600" y="1305719"/>
            <a:ext cx="5015230" cy="95474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Errors :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32740">
              <a:lnSpc>
                <a:spcPct val="100000"/>
              </a:lnSpc>
              <a:spcBef>
                <a:spcPts val="590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are the situations which can not be handled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0045">
              <a:lnSpc>
                <a:spcPct val="100000"/>
              </a:lnSpc>
              <a:spcBef>
                <a:spcPts val="430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can not be recovered from.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1524000" y="2717047"/>
            <a:ext cx="1060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124456" y="2717047"/>
            <a:ext cx="483235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any such situation occurs, program will terminate.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1524000" y="3375796"/>
            <a:ext cx="1060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2177796" y="3375796"/>
            <a:ext cx="368490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Those situations are rare &amp; usually fatal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2847085" y="3976251"/>
            <a:ext cx="3857625" cy="630942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1091565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	</a:t>
            </a:r>
            <a:r>
              <a:rPr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OutOfMemoryError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101725">
              <a:lnSpc>
                <a:spcPct val="100000"/>
              </a:lnSpc>
              <a:spcBef>
                <a:spcPts val="480"/>
              </a:spcBef>
              <a:tabLst>
                <a:tab pos="2600960" algn="l"/>
              </a:tabLst>
            </a:pPr>
            <a:r>
              <a:rPr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</a:t>
            </a:r>
            <a:r>
              <a:rPr sz="16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internal</a:t>
            </a:r>
            <a:r>
              <a:rPr lang="en-US" sz="16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</a:t>
            </a:r>
            <a:r>
              <a:rPr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JVM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9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Exception Class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bject 4"/>
          <p:cNvSpPr txBox="1"/>
          <p:nvPr/>
        </p:nvSpPr>
        <p:spPr>
          <a:xfrm>
            <a:off x="1219200" y="1399959"/>
            <a:ext cx="5638800" cy="684162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795"/>
              </a:spcBef>
            </a:pP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Exceptions: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1233" lvl="1" indent="-285750">
              <a:spcBef>
                <a:spcPts val="695"/>
              </a:spcBef>
              <a:buFont typeface="Arial" panose="020B0604020202020204" pitchFamily="34" charset="0"/>
              <a:buChar char="•"/>
              <a:tabLst>
                <a:tab pos="513715" algn="l"/>
                <a:tab pos="514350" algn="l"/>
              </a:tabLst>
            </a:pP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the situations which can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sz="1600" spc="-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handled.</a:t>
            </a:r>
          </a:p>
        </p:txBody>
      </p:sp>
      <p:sp>
        <p:nvSpPr>
          <p:cNvPr id="15" name="object 6"/>
          <p:cNvSpPr txBox="1"/>
          <p:nvPr/>
        </p:nvSpPr>
        <p:spPr>
          <a:xfrm>
            <a:off x="1790700" y="2454653"/>
            <a:ext cx="4705985" cy="5720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511935" algn="l"/>
              </a:tabLst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possible to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recover from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such situations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continue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lang="en-US"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</a:t>
            </a:r>
            <a:r>
              <a:rPr sz="160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further.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1790700" y="3442586"/>
            <a:ext cx="5019040" cy="5720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However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 flow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change in  such</a:t>
            </a:r>
            <a:r>
              <a:rPr sz="16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situations.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4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Exception Hierarchy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http://cs.loc.edu/~chu/JAVA2/Ch11/java_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4" y="1153319"/>
            <a:ext cx="719137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43024" y="4963319"/>
            <a:ext cx="5210176" cy="22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OOP Way of Exception Handling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295400" y="1534319"/>
            <a:ext cx="6711315" cy="288720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various keywords </a:t>
            </a:r>
            <a:r>
              <a:rPr sz="1600" spc="-5" dirty="0">
                <a:latin typeface="Tahoma"/>
                <a:cs typeface="Tahoma"/>
              </a:rPr>
              <a:t>for handling exceptions are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below.</a:t>
            </a:r>
            <a:endParaRPr sz="1600" dirty="0">
              <a:latin typeface="Tahoma"/>
              <a:cs typeface="Tahoma"/>
            </a:endParaRPr>
          </a:p>
          <a:p>
            <a:pPr marL="440690" marR="5582920">
              <a:lnSpc>
                <a:spcPct val="120000"/>
              </a:lnSpc>
            </a:pPr>
            <a:endParaRPr lang="en-US" sz="1600" spc="-5" dirty="0" smtClean="0">
              <a:latin typeface="Tahoma"/>
              <a:cs typeface="Tahoma"/>
            </a:endParaRPr>
          </a:p>
          <a:p>
            <a:pPr marL="440690" marR="5582920">
              <a:lnSpc>
                <a:spcPct val="120000"/>
              </a:lnSpc>
            </a:pPr>
            <a:r>
              <a:rPr sz="1600" spc="-5" dirty="0" smtClean="0">
                <a:latin typeface="Tahoma"/>
                <a:cs typeface="Tahoma"/>
              </a:rPr>
              <a:t>try  </a:t>
            </a:r>
            <a:r>
              <a:rPr sz="1600" spc="-5" dirty="0">
                <a:latin typeface="Tahoma"/>
                <a:cs typeface="Tahoma"/>
              </a:rPr>
              <a:t>catch  finally  throw  th</a:t>
            </a:r>
            <a:r>
              <a:rPr sz="1600" spc="-10" dirty="0">
                <a:latin typeface="Tahoma"/>
                <a:cs typeface="Tahoma"/>
              </a:rPr>
              <a:t>r</a:t>
            </a:r>
            <a:r>
              <a:rPr sz="1600" dirty="0">
                <a:latin typeface="Tahoma"/>
                <a:cs typeface="Tahoma"/>
              </a:rPr>
              <a:t>o</a:t>
            </a:r>
            <a:r>
              <a:rPr sz="1600" spc="-10" dirty="0">
                <a:latin typeface="Tahoma"/>
                <a:cs typeface="Tahoma"/>
              </a:rPr>
              <a:t>w</a:t>
            </a:r>
            <a:r>
              <a:rPr sz="1600" dirty="0">
                <a:latin typeface="Tahoma"/>
                <a:cs typeface="Tahoma"/>
              </a:rPr>
              <a:t>s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dirty="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/>
                <a:cs typeface="Tahoma"/>
              </a:rPr>
              <a:t>The </a:t>
            </a:r>
            <a:r>
              <a:rPr sz="1600" spc="-5" dirty="0">
                <a:latin typeface="Tahoma"/>
                <a:cs typeface="Tahoma"/>
              </a:rPr>
              <a:t>three </a:t>
            </a:r>
            <a:r>
              <a:rPr sz="1600" spc="-10" dirty="0">
                <a:latin typeface="Tahoma"/>
                <a:cs typeface="Tahoma"/>
              </a:rPr>
              <a:t>exception </a:t>
            </a:r>
            <a:r>
              <a:rPr sz="1600" dirty="0">
                <a:latin typeface="Tahoma"/>
                <a:cs typeface="Tahoma"/>
              </a:rPr>
              <a:t>handler </a:t>
            </a:r>
            <a:r>
              <a:rPr sz="1600" spc="-5" dirty="0">
                <a:latin typeface="Tahoma"/>
                <a:cs typeface="Tahoma"/>
              </a:rPr>
              <a:t>components are </a:t>
            </a:r>
            <a:r>
              <a:rPr sz="1600" dirty="0">
                <a:latin typeface="Tahoma"/>
                <a:cs typeface="Tahoma"/>
              </a:rPr>
              <a:t>used </a:t>
            </a:r>
            <a:r>
              <a:rPr sz="1600" spc="-5" dirty="0">
                <a:latin typeface="Tahoma"/>
                <a:cs typeface="Tahoma"/>
              </a:rPr>
              <a:t>to catch </a:t>
            </a:r>
            <a:r>
              <a:rPr sz="1600" dirty="0">
                <a:latin typeface="Tahoma"/>
                <a:cs typeface="Tahoma"/>
              </a:rPr>
              <a:t>and  handle </a:t>
            </a:r>
            <a:r>
              <a:rPr sz="1600" spc="-5" dirty="0">
                <a:latin typeface="Tahoma"/>
                <a:cs typeface="Tahoma"/>
              </a:rPr>
              <a:t>the exceptions. </a:t>
            </a:r>
            <a:r>
              <a:rPr sz="1600" dirty="0">
                <a:latin typeface="Tahoma"/>
                <a:cs typeface="Tahoma"/>
              </a:rPr>
              <a:t>These </a:t>
            </a:r>
            <a:r>
              <a:rPr sz="1600" spc="-5" dirty="0">
                <a:latin typeface="Tahoma"/>
                <a:cs typeface="Tahoma"/>
              </a:rPr>
              <a:t>are </a:t>
            </a:r>
            <a:r>
              <a:rPr sz="1600" spc="-45" dirty="0">
                <a:latin typeface="Tahoma"/>
                <a:cs typeface="Tahoma"/>
              </a:rPr>
              <a:t>try, </a:t>
            </a:r>
            <a:r>
              <a:rPr sz="1600" spc="-5" dirty="0">
                <a:latin typeface="Tahoma"/>
                <a:cs typeface="Tahoma"/>
              </a:rPr>
              <a:t>catch </a:t>
            </a:r>
            <a:r>
              <a:rPr sz="1600" dirty="0">
                <a:latin typeface="Tahoma"/>
                <a:cs typeface="Tahoma"/>
              </a:rPr>
              <a:t>and </a:t>
            </a:r>
            <a:r>
              <a:rPr sz="1600" spc="-5" dirty="0">
                <a:latin typeface="Tahoma"/>
                <a:cs typeface="Tahoma"/>
              </a:rPr>
              <a:t>finally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clause.</a:t>
            </a:r>
            <a:endParaRPr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3248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Syntax of Exception Handling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219200" y="1305719"/>
            <a:ext cx="6706870" cy="3486852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Using try </a:t>
            </a:r>
            <a:r>
              <a:rPr sz="1600" dirty="0">
                <a:latin typeface="Tahoma"/>
                <a:cs typeface="Tahoma"/>
              </a:rPr>
              <a:t>and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catch</a:t>
            </a:r>
            <a:r>
              <a:rPr sz="1600" spc="-5" dirty="0" smtClean="0">
                <a:latin typeface="Tahoma"/>
                <a:cs typeface="Tahoma"/>
              </a:rPr>
              <a:t>:</a:t>
            </a:r>
            <a:endParaRPr lang="en-US" sz="1600" spc="-5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299085" algn="l"/>
                <a:tab pos="299720" algn="l"/>
              </a:tabLst>
            </a:pPr>
            <a:endParaRPr sz="1600" dirty="0">
              <a:latin typeface="Tahoma"/>
              <a:cs typeface="Tahoma"/>
            </a:endParaRPr>
          </a:p>
          <a:p>
            <a:pPr marL="370840" indent="-35814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70205" algn="l"/>
                <a:tab pos="370840" algn="l"/>
              </a:tabLst>
            </a:pPr>
            <a:r>
              <a:rPr sz="1600" dirty="0">
                <a:latin typeface="Tahoma"/>
                <a:cs typeface="Tahoma"/>
              </a:rPr>
              <a:t>The </a:t>
            </a:r>
            <a:r>
              <a:rPr sz="1600" spc="-5" dirty="0">
                <a:latin typeface="Tahoma"/>
                <a:cs typeface="Tahoma"/>
              </a:rPr>
              <a:t>syntax </a:t>
            </a:r>
            <a:r>
              <a:rPr sz="1600" spc="-10" dirty="0">
                <a:latin typeface="Tahoma"/>
                <a:cs typeface="Tahoma"/>
              </a:rPr>
              <a:t>for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dirty="0">
                <a:latin typeface="Tahoma"/>
                <a:cs typeface="Tahoma"/>
              </a:rPr>
              <a:t>usage </a:t>
            </a:r>
            <a:r>
              <a:rPr sz="1600" spc="-5" dirty="0">
                <a:latin typeface="Tahoma"/>
                <a:cs typeface="Tahoma"/>
              </a:rPr>
              <a:t>of </a:t>
            </a:r>
            <a:r>
              <a:rPr sz="1600" spc="-45" dirty="0">
                <a:latin typeface="Tahoma"/>
                <a:cs typeface="Tahoma"/>
              </a:rPr>
              <a:t>try, </a:t>
            </a:r>
            <a:r>
              <a:rPr sz="1600" spc="-5" dirty="0">
                <a:latin typeface="Tahoma"/>
                <a:cs typeface="Tahoma"/>
              </a:rPr>
              <a:t>catch </a:t>
            </a:r>
            <a:r>
              <a:rPr sz="1600" dirty="0">
                <a:latin typeface="Tahoma"/>
                <a:cs typeface="Tahoma"/>
              </a:rPr>
              <a:t>and </a:t>
            </a:r>
            <a:r>
              <a:rPr sz="1600" spc="-5" dirty="0">
                <a:latin typeface="Tahoma"/>
                <a:cs typeface="Tahoma"/>
              </a:rPr>
              <a:t>finally block </a:t>
            </a:r>
            <a:r>
              <a:rPr sz="1600" dirty="0">
                <a:latin typeface="Tahoma"/>
                <a:cs typeface="Tahoma"/>
              </a:rPr>
              <a:t>is</a:t>
            </a:r>
            <a:r>
              <a:rPr sz="1600" spc="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given</a:t>
            </a:r>
            <a:endParaRPr sz="1600" dirty="0">
              <a:latin typeface="Tahoma"/>
              <a:cs typeface="Tahoma"/>
            </a:endParaRPr>
          </a:p>
          <a:p>
            <a:pPr marL="368935">
              <a:lnSpc>
                <a:spcPct val="100000"/>
              </a:lnSpc>
              <a:spcBef>
                <a:spcPts val="430"/>
              </a:spcBef>
            </a:pPr>
            <a:r>
              <a:rPr sz="1600" spc="-15" dirty="0">
                <a:latin typeface="Tahoma"/>
                <a:cs typeface="Tahoma"/>
              </a:rPr>
              <a:t>below.</a:t>
            </a:r>
            <a:endParaRPr sz="1600" dirty="0">
              <a:latin typeface="Tahoma"/>
              <a:cs typeface="Tahoma"/>
            </a:endParaRPr>
          </a:p>
          <a:p>
            <a:pPr marL="1727200">
              <a:lnSpc>
                <a:spcPct val="100000"/>
              </a:lnSpc>
              <a:spcBef>
                <a:spcPts val="434"/>
              </a:spcBef>
            </a:pPr>
            <a:r>
              <a:rPr sz="1600" spc="-5" dirty="0">
                <a:latin typeface="Tahoma"/>
                <a:cs typeface="Tahoma"/>
              </a:rPr>
              <a:t>try </a:t>
            </a:r>
            <a:r>
              <a:rPr lang="en-US" sz="1600" spc="-5" dirty="0" smtClean="0">
                <a:latin typeface="Tahoma"/>
                <a:cs typeface="Tahoma"/>
              </a:rPr>
              <a:t> </a:t>
            </a:r>
            <a:r>
              <a:rPr sz="1600" dirty="0" smtClean="0">
                <a:latin typeface="Tahoma"/>
                <a:cs typeface="Tahoma"/>
              </a:rPr>
              <a:t>{</a:t>
            </a:r>
            <a:endParaRPr sz="1600" dirty="0">
              <a:latin typeface="Tahoma"/>
              <a:cs typeface="Tahoma"/>
            </a:endParaRPr>
          </a:p>
          <a:p>
            <a:pPr marR="651510" algn="ctr">
              <a:lnSpc>
                <a:spcPct val="100000"/>
              </a:lnSpc>
            </a:pPr>
            <a:r>
              <a:rPr sz="1600" dirty="0" smtClean="0">
                <a:latin typeface="Tahoma"/>
                <a:cs typeface="Tahoma"/>
              </a:rPr>
              <a:t>………</a:t>
            </a:r>
          </a:p>
          <a:p>
            <a:pPr marL="2170430">
              <a:lnSpc>
                <a:spcPct val="100000"/>
              </a:lnSpc>
            </a:pPr>
            <a:r>
              <a:rPr sz="1600" dirty="0" smtClean="0">
                <a:latin typeface="Tahoma"/>
                <a:cs typeface="Tahoma"/>
              </a:rPr>
              <a:t>}</a:t>
            </a:r>
            <a:r>
              <a:rPr lang="en-US" sz="1600" dirty="0" smtClean="0">
                <a:latin typeface="Tahoma"/>
                <a:cs typeface="Tahoma"/>
              </a:rPr>
              <a:t> </a:t>
            </a:r>
            <a:endParaRPr sz="1600" dirty="0" smtClean="0">
              <a:latin typeface="Tahoma"/>
              <a:cs typeface="Tahoma"/>
            </a:endParaRPr>
          </a:p>
          <a:p>
            <a:pPr marL="1669414">
              <a:lnSpc>
                <a:spcPct val="100000"/>
              </a:lnSpc>
            </a:pPr>
            <a:r>
              <a:rPr sz="1600" spc="-5" dirty="0" smtClean="0">
                <a:latin typeface="Tahoma"/>
                <a:cs typeface="Tahoma"/>
              </a:rPr>
              <a:t>catch</a:t>
            </a:r>
            <a:r>
              <a:rPr sz="1600" spc="-5" dirty="0">
                <a:latin typeface="Tahoma"/>
                <a:cs typeface="Tahoma"/>
              </a:rPr>
              <a:t>(&lt;exceptionclass1&gt;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&lt;obj1</a:t>
            </a:r>
            <a:r>
              <a:rPr sz="1600" spc="-5" dirty="0" smtClean="0">
                <a:latin typeface="Tahoma"/>
                <a:cs typeface="Tahoma"/>
              </a:rPr>
              <a:t>&gt;)</a:t>
            </a:r>
            <a:r>
              <a:rPr sz="1600" dirty="0" smtClean="0">
                <a:latin typeface="Tahoma"/>
                <a:cs typeface="Tahoma"/>
              </a:rPr>
              <a:t>{</a:t>
            </a:r>
            <a:endParaRPr sz="1600" dirty="0">
              <a:latin typeface="Tahoma"/>
              <a:cs typeface="Tahoma"/>
            </a:endParaRPr>
          </a:p>
          <a:p>
            <a:pPr marR="368300" algn="ctr">
              <a:lnSpc>
                <a:spcPct val="100000"/>
              </a:lnSpc>
            </a:pPr>
            <a:r>
              <a:rPr sz="1600" dirty="0">
                <a:latin typeface="Tahoma"/>
                <a:cs typeface="Tahoma"/>
              </a:rPr>
              <a:t>………</a:t>
            </a:r>
          </a:p>
          <a:p>
            <a:pPr marR="2390140" algn="ctr">
              <a:lnSpc>
                <a:spcPct val="100000"/>
              </a:lnSpc>
            </a:pPr>
            <a:r>
              <a:rPr lang="en-US" sz="1600" dirty="0" smtClean="0">
                <a:latin typeface="Tahoma"/>
                <a:cs typeface="Tahoma"/>
              </a:rPr>
              <a:t> </a:t>
            </a:r>
            <a:r>
              <a:rPr sz="1600" dirty="0" smtClean="0">
                <a:latin typeface="Tahoma"/>
                <a:cs typeface="Tahoma"/>
              </a:rPr>
              <a:t>}</a:t>
            </a:r>
            <a:endParaRPr sz="1600" dirty="0">
              <a:latin typeface="Tahoma"/>
              <a:cs typeface="Tahoma"/>
            </a:endParaRPr>
          </a:p>
          <a:p>
            <a:pPr marR="2515235" algn="ctr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finally{</a:t>
            </a:r>
            <a:endParaRPr sz="1600" dirty="0">
              <a:latin typeface="Tahoma"/>
              <a:cs typeface="Tahoma"/>
            </a:endParaRPr>
          </a:p>
          <a:p>
            <a:pPr marR="224790" algn="ctr">
              <a:lnSpc>
                <a:spcPct val="100000"/>
              </a:lnSpc>
            </a:pPr>
            <a:r>
              <a:rPr sz="1600" dirty="0" smtClean="0">
                <a:latin typeface="Tahoma"/>
                <a:cs typeface="Tahoma"/>
              </a:rPr>
              <a:t>………</a:t>
            </a:r>
          </a:p>
          <a:p>
            <a:pPr marR="1820545" algn="ctr">
              <a:lnSpc>
                <a:spcPct val="100000"/>
              </a:lnSpc>
            </a:pPr>
            <a:r>
              <a:rPr sz="1600" dirty="0" smtClean="0">
                <a:latin typeface="Tahoma"/>
                <a:cs typeface="Tahoma"/>
              </a:rPr>
              <a:t>}</a:t>
            </a:r>
            <a:endParaRPr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864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774</Words>
  <Application>Microsoft Office PowerPoint</Application>
  <PresentationFormat>Custom</PresentationFormat>
  <Paragraphs>167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Asfiya Khan</cp:lastModifiedBy>
  <cp:revision>191</cp:revision>
  <dcterms:created xsi:type="dcterms:W3CDTF">2018-01-05T05:23:08Z</dcterms:created>
  <dcterms:modified xsi:type="dcterms:W3CDTF">2019-09-04T10:24:29Z</dcterms:modified>
</cp:coreProperties>
</file>