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77" r:id="rId3"/>
    <p:sldId id="278" r:id="rId4"/>
    <p:sldId id="26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65" r:id="rId19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8F1"/>
    <a:srgbClr val="2B3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-708" y="-552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5" name="Group 24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9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15" name="Rectangle 14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037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-228600" y="1534319"/>
            <a:ext cx="5715000" cy="1103670"/>
          </a:xfrm>
          <a:prstGeom prst="rect">
            <a:avLst/>
          </a:prstGeom>
        </p:spPr>
        <p:txBody>
          <a:bodyPr lIns="100557" tIns="50278" rIns="100557" bIns="50278" anchor="t">
            <a:normAutofit lnSpcReduction="1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Multithreading</a:t>
            </a:r>
          </a:p>
          <a:p>
            <a:pPr algn="r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Author &amp; Presenter -Asfiya  Khan                                                                         			(Senior Technical Trainer)</a:t>
            </a:r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58779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Class Methods Continued..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711647" y="1173956"/>
            <a:ext cx="6873240" cy="1199431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0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Arial"/>
                <a:cs typeface="Arial"/>
              </a:rPr>
              <a:t>Thread.sleep : causes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current thread </a:t>
            </a:r>
            <a:r>
              <a:rPr sz="1600" spc="-5" dirty="0">
                <a:latin typeface="Arial"/>
                <a:cs typeface="Arial"/>
              </a:rPr>
              <a:t>to </a:t>
            </a:r>
            <a:r>
              <a:rPr sz="1600" dirty="0">
                <a:latin typeface="Arial"/>
                <a:cs typeface="Arial"/>
              </a:rPr>
              <a:t>suspend execution </a:t>
            </a:r>
            <a:r>
              <a:rPr sz="1600" spc="-5" dirty="0">
                <a:latin typeface="Arial"/>
                <a:cs typeface="Arial"/>
              </a:rPr>
              <a:t>for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</a:p>
          <a:p>
            <a:pPr marL="1823085">
              <a:lnSpc>
                <a:spcPct val="100000"/>
              </a:lnSpc>
              <a:spcBef>
                <a:spcPts val="409"/>
              </a:spcBef>
            </a:pPr>
            <a:r>
              <a:rPr sz="1600" dirty="0">
                <a:latin typeface="Arial"/>
                <a:cs typeface="Arial"/>
              </a:rPr>
              <a:t>specified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period.</a:t>
            </a:r>
          </a:p>
          <a:p>
            <a:pPr marL="1882775" marR="132080" indent="-64135">
              <a:lnSpc>
                <a:spcPct val="120000"/>
              </a:lnSpc>
            </a:pPr>
            <a:r>
              <a:rPr sz="1600" spc="5" dirty="0">
                <a:latin typeface="Arial"/>
                <a:cs typeface="Arial"/>
              </a:rPr>
              <a:t>This </a:t>
            </a:r>
            <a:r>
              <a:rPr sz="1600" dirty="0">
                <a:latin typeface="Arial"/>
                <a:cs typeface="Arial"/>
              </a:rPr>
              <a:t>is an </a:t>
            </a:r>
            <a:r>
              <a:rPr sz="1600" spc="-5" dirty="0">
                <a:latin typeface="Arial"/>
                <a:cs typeface="Arial"/>
              </a:rPr>
              <a:t>efficient </a:t>
            </a:r>
            <a:r>
              <a:rPr sz="1600" dirty="0">
                <a:latin typeface="Arial"/>
                <a:cs typeface="Arial"/>
              </a:rPr>
              <a:t>means of making processor </a:t>
            </a:r>
            <a:r>
              <a:rPr sz="1600" spc="-5" dirty="0">
                <a:latin typeface="Arial"/>
                <a:cs typeface="Arial"/>
              </a:rPr>
              <a:t>time  </a:t>
            </a:r>
            <a:r>
              <a:rPr sz="1600" dirty="0">
                <a:latin typeface="Arial"/>
                <a:cs typeface="Arial"/>
              </a:rPr>
              <a:t>available </a:t>
            </a:r>
            <a:r>
              <a:rPr sz="1600" spc="-5" dirty="0">
                <a:latin typeface="Arial"/>
                <a:cs typeface="Arial"/>
              </a:rPr>
              <a:t>to the other </a:t>
            </a:r>
            <a:r>
              <a:rPr sz="1600" dirty="0">
                <a:latin typeface="Arial"/>
                <a:cs typeface="Arial"/>
              </a:rPr>
              <a:t>threads of an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application</a:t>
            </a:r>
          </a:p>
        </p:txBody>
      </p:sp>
      <p:sp>
        <p:nvSpPr>
          <p:cNvPr id="7" name="object 5"/>
          <p:cNvSpPr txBox="1"/>
          <p:nvPr/>
        </p:nvSpPr>
        <p:spPr>
          <a:xfrm>
            <a:off x="1745766" y="2601119"/>
            <a:ext cx="76898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t.join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412776" y="2524919"/>
            <a:ext cx="5389245" cy="11946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 marR="5080" indent="-97790">
              <a:lnSpc>
                <a:spcPct val="12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: </a:t>
            </a:r>
            <a:r>
              <a:rPr sz="1600" spc="5" dirty="0">
                <a:latin typeface="Arial"/>
                <a:cs typeface="Arial"/>
              </a:rPr>
              <a:t>This </a:t>
            </a:r>
            <a:r>
              <a:rPr sz="1600" dirty="0">
                <a:latin typeface="Arial"/>
                <a:cs typeface="Arial"/>
              </a:rPr>
              <a:t>blocks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current thread </a:t>
            </a:r>
            <a:r>
              <a:rPr sz="1600" spc="-5" dirty="0">
                <a:latin typeface="Arial"/>
                <a:cs typeface="Arial"/>
              </a:rPr>
              <a:t>from </a:t>
            </a:r>
            <a:r>
              <a:rPr sz="1600" dirty="0">
                <a:latin typeface="Arial"/>
                <a:cs typeface="Arial"/>
              </a:rPr>
              <a:t>becoming runnable  until </a:t>
            </a:r>
            <a:r>
              <a:rPr sz="1600" spc="-5" dirty="0">
                <a:latin typeface="Arial"/>
                <a:cs typeface="Arial"/>
              </a:rPr>
              <a:t>after the thread </a:t>
            </a:r>
            <a:r>
              <a:rPr sz="1600" dirty="0">
                <a:latin typeface="Arial"/>
                <a:cs typeface="Arial"/>
              </a:rPr>
              <a:t>referenced by t is no longer alive.  </a:t>
            </a:r>
            <a:r>
              <a:rPr sz="1600" spc="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join method </a:t>
            </a:r>
            <a:r>
              <a:rPr sz="1600" spc="-5" dirty="0">
                <a:latin typeface="Arial"/>
                <a:cs typeface="Arial"/>
              </a:rPr>
              <a:t>allows </a:t>
            </a:r>
            <a:r>
              <a:rPr sz="1600" dirty="0">
                <a:latin typeface="Arial"/>
                <a:cs typeface="Arial"/>
              </a:rPr>
              <a:t>one thread </a:t>
            </a:r>
            <a:r>
              <a:rPr sz="1600" spc="-5" dirty="0">
                <a:latin typeface="Arial"/>
                <a:cs typeface="Arial"/>
              </a:rPr>
              <a:t>to wait for the  </a:t>
            </a:r>
            <a:r>
              <a:rPr sz="1600" dirty="0">
                <a:latin typeface="Arial"/>
                <a:cs typeface="Arial"/>
              </a:rPr>
              <a:t>completion of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another</a:t>
            </a:r>
          </a:p>
        </p:txBody>
      </p:sp>
      <p:sp>
        <p:nvSpPr>
          <p:cNvPr id="9" name="object 7"/>
          <p:cNvSpPr txBox="1"/>
          <p:nvPr/>
        </p:nvSpPr>
        <p:spPr>
          <a:xfrm>
            <a:off x="1745766" y="3904563"/>
            <a:ext cx="150177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hread</a:t>
            </a:r>
            <a:r>
              <a:rPr sz="1600" spc="-10" dirty="0">
                <a:latin typeface="Arial"/>
                <a:cs typeface="Arial"/>
              </a:rPr>
              <a:t>.</a:t>
            </a:r>
            <a:r>
              <a:rPr sz="1600" spc="-25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ie</a:t>
            </a:r>
            <a:r>
              <a:rPr sz="1600" spc="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d</a:t>
            </a:r>
          </a:p>
        </p:txBody>
      </p:sp>
      <p:sp>
        <p:nvSpPr>
          <p:cNvPr id="10" name="object 8"/>
          <p:cNvSpPr txBox="1"/>
          <p:nvPr/>
        </p:nvSpPr>
        <p:spPr>
          <a:xfrm>
            <a:off x="3444621" y="3896519"/>
            <a:ext cx="5113655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4154" marR="5080" indent="-212090">
              <a:lnSpc>
                <a:spcPct val="12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: </a:t>
            </a:r>
            <a:r>
              <a:rPr lang="en-US" sz="1600" dirty="0" smtClean="0">
                <a:latin typeface="Arial"/>
                <a:cs typeface="Arial"/>
              </a:rPr>
              <a:t>  </a:t>
            </a:r>
            <a:r>
              <a:rPr sz="1600" dirty="0" smtClean="0">
                <a:latin typeface="Arial"/>
                <a:cs typeface="Arial"/>
              </a:rPr>
              <a:t>makes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currently running thread head back </a:t>
            </a:r>
            <a:r>
              <a:rPr sz="1600" spc="-10" dirty="0">
                <a:latin typeface="Arial"/>
                <a:cs typeface="Arial"/>
              </a:rPr>
              <a:t>to  </a:t>
            </a:r>
            <a:r>
              <a:rPr sz="1600" dirty="0">
                <a:latin typeface="Arial"/>
                <a:cs typeface="Arial"/>
              </a:rPr>
              <a:t>runnable </a:t>
            </a:r>
            <a:r>
              <a:rPr sz="1600" spc="-5" dirty="0">
                <a:latin typeface="Arial"/>
                <a:cs typeface="Arial"/>
              </a:rPr>
              <a:t>to </a:t>
            </a:r>
            <a:r>
              <a:rPr sz="1600" dirty="0">
                <a:latin typeface="Arial"/>
                <a:cs typeface="Arial"/>
              </a:rPr>
              <a:t>allow other threads of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same priority  </a:t>
            </a:r>
            <a:r>
              <a:rPr sz="1600" spc="-5" dirty="0">
                <a:latin typeface="Arial"/>
                <a:cs typeface="Arial"/>
              </a:rPr>
              <a:t>to </a:t>
            </a:r>
            <a:r>
              <a:rPr sz="1600" dirty="0">
                <a:latin typeface="Arial"/>
                <a:cs typeface="Arial"/>
              </a:rPr>
              <a:t>get their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turn</a:t>
            </a:r>
            <a:endParaRPr sz="1600" dirty="0">
              <a:latin typeface="Arial"/>
              <a:cs typeface="Arial"/>
            </a:endParaRPr>
          </a:p>
          <a:p>
            <a:pPr marL="224154" marR="416559">
              <a:lnSpc>
                <a:spcPct val="120000"/>
              </a:lnSpc>
            </a:pPr>
            <a:r>
              <a:rPr sz="1600" spc="-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intention is </a:t>
            </a:r>
            <a:r>
              <a:rPr sz="1600" spc="-5" dirty="0">
                <a:latin typeface="Arial"/>
                <a:cs typeface="Arial"/>
              </a:rPr>
              <a:t>to promote </a:t>
            </a:r>
            <a:r>
              <a:rPr sz="1600" dirty="0">
                <a:latin typeface="Arial"/>
                <a:cs typeface="Arial"/>
              </a:rPr>
              <a:t>graceful </a:t>
            </a:r>
            <a:r>
              <a:rPr sz="1600" spc="-5" dirty="0">
                <a:latin typeface="Arial"/>
                <a:cs typeface="Arial"/>
              </a:rPr>
              <a:t>turn-taking  </a:t>
            </a:r>
            <a:r>
              <a:rPr sz="1600" dirty="0">
                <a:latin typeface="Arial"/>
                <a:cs typeface="Arial"/>
              </a:rPr>
              <a:t>among equal-priority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threads.</a:t>
            </a:r>
          </a:p>
        </p:txBody>
      </p:sp>
    </p:spTree>
    <p:extLst>
      <p:ext uri="{BB962C8B-B14F-4D97-AF65-F5344CB8AC3E}">
        <p14:creationId xmlns:p14="http://schemas.microsoft.com/office/powerpoint/2010/main" val="217092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58779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Priorities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4"/>
          <p:cNvSpPr txBox="1">
            <a:spLocks/>
          </p:cNvSpPr>
          <p:nvPr/>
        </p:nvSpPr>
        <p:spPr>
          <a:xfrm>
            <a:off x="499744" y="1749679"/>
            <a:ext cx="8144510" cy="2672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4000" indent="-285750">
              <a:spcBef>
                <a:spcPts val="105"/>
              </a:spcBef>
              <a:tabLst>
                <a:tab pos="1524635" algn="l"/>
                <a:tab pos="1525270" algn="l"/>
              </a:tabLst>
            </a:pPr>
            <a:r>
              <a:rPr lang="en-US" sz="1600" dirty="0" smtClean="0"/>
              <a:t> Threads </a:t>
            </a:r>
            <a:r>
              <a:rPr lang="en-US" sz="1600" spc="-5" dirty="0" smtClean="0"/>
              <a:t>always </a:t>
            </a:r>
            <a:r>
              <a:rPr lang="en-US" sz="1600" dirty="0" smtClean="0"/>
              <a:t>run </a:t>
            </a:r>
            <a:r>
              <a:rPr lang="en-US" sz="1600" spc="-5" dirty="0" smtClean="0"/>
              <a:t>with </a:t>
            </a:r>
            <a:r>
              <a:rPr lang="en-US" sz="1600" dirty="0" smtClean="0"/>
              <a:t>some </a:t>
            </a:r>
            <a:r>
              <a:rPr lang="en-US" sz="1600" spc="-20" dirty="0" smtClean="0"/>
              <a:t>priority, </a:t>
            </a:r>
            <a:r>
              <a:rPr lang="en-US" sz="1600" dirty="0" smtClean="0"/>
              <a:t>usually represented as</a:t>
            </a:r>
            <a:r>
              <a:rPr lang="en-US" sz="1600" spc="60" dirty="0" smtClean="0"/>
              <a:t> </a:t>
            </a:r>
            <a:r>
              <a:rPr lang="en-US" sz="1600" dirty="0" smtClean="0"/>
              <a:t>a</a:t>
            </a:r>
          </a:p>
          <a:p>
            <a:pPr marL="1147548" indent="0">
              <a:buNone/>
            </a:pPr>
            <a:r>
              <a:rPr lang="en-US" sz="1600" dirty="0" smtClean="0"/>
              <a:t>          number </a:t>
            </a:r>
            <a:r>
              <a:rPr lang="en-US" sz="1600" spc="-5" dirty="0" smtClean="0"/>
              <a:t>between </a:t>
            </a:r>
            <a:r>
              <a:rPr lang="en-US" sz="1600" dirty="0" smtClean="0"/>
              <a:t>1 and</a:t>
            </a:r>
            <a:r>
              <a:rPr lang="en-US" sz="1600" spc="35" dirty="0" smtClean="0"/>
              <a:t> </a:t>
            </a:r>
            <a:r>
              <a:rPr lang="en-US" sz="1600" dirty="0" smtClean="0"/>
              <a:t>10</a:t>
            </a:r>
          </a:p>
          <a:p>
            <a:pPr marL="1225550">
              <a:spcBef>
                <a:spcPts val="35"/>
              </a:spcBef>
            </a:pPr>
            <a:endParaRPr lang="en-US" sz="1600" dirty="0" smtClean="0">
              <a:latin typeface="Times New Roman"/>
              <a:cs typeface="Times New Roman"/>
            </a:endParaRPr>
          </a:p>
          <a:p>
            <a:pPr marL="1524000" indent="-285750">
              <a:spcBef>
                <a:spcPts val="5"/>
              </a:spcBef>
              <a:tabLst>
                <a:tab pos="1524635" algn="l"/>
                <a:tab pos="1525270" algn="l"/>
              </a:tabLst>
            </a:pPr>
            <a:r>
              <a:rPr lang="en-US" sz="1600" dirty="0" smtClean="0"/>
              <a:t>Thread priority can be set using </a:t>
            </a:r>
            <a:r>
              <a:rPr lang="en-US" sz="1600" spc="-5" dirty="0" smtClean="0"/>
              <a:t>method </a:t>
            </a:r>
            <a:r>
              <a:rPr lang="en-US" sz="1600" spc="-5" dirty="0" err="1" smtClean="0"/>
              <a:t>setPriority</a:t>
            </a:r>
            <a:r>
              <a:rPr lang="en-US" sz="1600" spc="-5" dirty="0" smtClean="0"/>
              <a:t>(</a:t>
            </a:r>
            <a:r>
              <a:rPr lang="en-US" sz="1600" spc="5" dirty="0" smtClean="0"/>
              <a:t> </a:t>
            </a:r>
            <a:r>
              <a:rPr lang="en-US" sz="1600" spc="-5" dirty="0" smtClean="0"/>
              <a:t>x)</a:t>
            </a:r>
          </a:p>
          <a:p>
            <a:pPr marL="1225550">
              <a:spcBef>
                <a:spcPts val="30"/>
              </a:spcBef>
              <a:buClr>
                <a:srgbClr val="1F487C"/>
              </a:buClr>
              <a:buFont typeface="Arial"/>
              <a:buChar char="•"/>
            </a:pPr>
            <a:endParaRPr lang="en-US" sz="1600" dirty="0" smtClean="0">
              <a:latin typeface="Times New Roman"/>
              <a:cs typeface="Times New Roman"/>
            </a:endParaRPr>
          </a:p>
          <a:p>
            <a:pPr marL="1524000" marR="5080" indent="-285750">
              <a:lnSpc>
                <a:spcPct val="120000"/>
              </a:lnSpc>
              <a:tabLst>
                <a:tab pos="1524635" algn="l"/>
                <a:tab pos="1525270" algn="l"/>
              </a:tabLst>
            </a:pPr>
            <a:r>
              <a:rPr lang="en-US" sz="1600" dirty="0" smtClean="0"/>
              <a:t>Thread class has </a:t>
            </a:r>
            <a:r>
              <a:rPr lang="en-US" sz="1600" spc="-5" dirty="0" smtClean="0"/>
              <a:t>the three following </a:t>
            </a:r>
            <a:r>
              <a:rPr lang="en-US" sz="1600" dirty="0" smtClean="0"/>
              <a:t>constants </a:t>
            </a:r>
            <a:r>
              <a:rPr lang="en-US" sz="1600" spc="-5" dirty="0" smtClean="0"/>
              <a:t>(static final </a:t>
            </a:r>
            <a:r>
              <a:rPr lang="en-US" sz="1600" dirty="0" smtClean="0"/>
              <a:t>variables)</a:t>
            </a:r>
          </a:p>
          <a:p>
            <a:pPr marL="1238250" marR="5080" indent="0">
              <a:lnSpc>
                <a:spcPct val="120000"/>
              </a:lnSpc>
              <a:buNone/>
              <a:tabLst>
                <a:tab pos="1524635" algn="l"/>
                <a:tab pos="1525270" algn="l"/>
              </a:tabLst>
            </a:pPr>
            <a:r>
              <a:rPr lang="en-US" sz="1600" dirty="0" smtClean="0"/>
              <a:t>  	</a:t>
            </a:r>
            <a:r>
              <a:rPr lang="en-US" sz="1600" dirty="0" err="1" smtClean="0"/>
              <a:t>Thread.MIN_PRIORITY</a:t>
            </a:r>
            <a:r>
              <a:rPr lang="en-US" sz="1600" spc="-60" dirty="0" smtClean="0"/>
              <a:t> </a:t>
            </a:r>
            <a:r>
              <a:rPr lang="en-US" sz="1600" spc="-5" dirty="0" smtClean="0"/>
              <a:t>(1)</a:t>
            </a:r>
          </a:p>
          <a:p>
            <a:pPr marL="1238250" marR="5080" indent="0">
              <a:lnSpc>
                <a:spcPct val="120000"/>
              </a:lnSpc>
              <a:buNone/>
              <a:tabLst>
                <a:tab pos="1524635" algn="l"/>
                <a:tab pos="1525270" algn="l"/>
              </a:tabLst>
            </a:pPr>
            <a:r>
              <a:rPr lang="en-US" sz="1600" dirty="0" smtClean="0"/>
              <a:t> 	</a:t>
            </a:r>
            <a:r>
              <a:rPr lang="en-US" sz="1600" dirty="0" err="1" smtClean="0"/>
              <a:t>Thread.NORM_PRIORITY</a:t>
            </a:r>
            <a:r>
              <a:rPr lang="en-US" sz="1600" spc="-125" dirty="0" smtClean="0"/>
              <a:t> </a:t>
            </a:r>
            <a:r>
              <a:rPr lang="en-US" sz="1600" spc="-5" dirty="0" smtClean="0"/>
              <a:t>(5)</a:t>
            </a:r>
          </a:p>
          <a:p>
            <a:pPr marL="1238250" marR="5080" indent="0">
              <a:lnSpc>
                <a:spcPct val="120000"/>
              </a:lnSpc>
              <a:buNone/>
              <a:tabLst>
                <a:tab pos="1524635" algn="l"/>
                <a:tab pos="1525270" algn="l"/>
              </a:tabLst>
            </a:pPr>
            <a:r>
              <a:rPr lang="en-US" sz="1600" dirty="0" smtClean="0"/>
              <a:t> 	</a:t>
            </a:r>
            <a:r>
              <a:rPr lang="en-US" sz="1600" dirty="0" err="1" smtClean="0"/>
              <a:t>Thread.MAX_PRIORITY</a:t>
            </a:r>
            <a:r>
              <a:rPr lang="en-US" sz="1600" spc="-120" dirty="0" smtClean="0"/>
              <a:t> </a:t>
            </a:r>
            <a:r>
              <a:rPr lang="en-US" sz="1600" dirty="0" smtClean="0"/>
              <a:t>(10)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329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58779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Synchronization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1600" y="1458119"/>
            <a:ext cx="6261672" cy="17370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Multithreading may introduce some kind of errors</a:t>
            </a:r>
            <a:r>
              <a:rPr sz="16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>
              <a:lnSpc>
                <a:spcPct val="100000"/>
              </a:lnSpc>
              <a:spcBef>
                <a:spcPts val="5"/>
              </a:spcBef>
            </a:pPr>
            <a:r>
              <a:rPr sz="1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</a:t>
            </a:r>
            <a:r>
              <a:rPr sz="1600" i="1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interference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460500">
              <a:lnSpc>
                <a:spcPct val="100000"/>
              </a:lnSpc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75640">
              <a:lnSpc>
                <a:spcPct val="100000"/>
              </a:lnSpc>
            </a:pPr>
            <a:r>
              <a:rPr sz="1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consistency</a:t>
            </a:r>
            <a:r>
              <a:rPr sz="1600" i="1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errors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1371600" y="3664590"/>
            <a:ext cx="737675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needed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prevent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errors is</a:t>
            </a:r>
            <a:r>
              <a:rPr sz="1600" spc="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synchronization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58779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Synchronization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1219200" y="1381919"/>
            <a:ext cx="7772400" cy="27013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9100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1600" b="1" dirty="0">
                <a:uFill>
                  <a:solidFill>
                    <a:srgbClr val="1F487C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interference</a:t>
            </a:r>
            <a:r>
              <a:rPr sz="1600" b="1" spc="-5" dirty="0">
                <a:uFill>
                  <a:solidFill>
                    <a:srgbClr val="1F487C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41300" marR="5080" indent="12065">
              <a:lnSpc>
                <a:spcPct val="100000"/>
              </a:lnSpc>
              <a:spcBef>
                <a:spcPts val="5"/>
              </a:spcBef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41300" marR="5080" indent="12065">
              <a:lnSpc>
                <a:spcPct val="100000"/>
              </a:lnSpc>
              <a:spcBef>
                <a:spcPts val="5"/>
              </a:spcBef>
            </a:pP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Interference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happens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operations, running in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threads, but acting on the same data, </a:t>
            </a:r>
            <a:r>
              <a:rPr sz="1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interleave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sz="16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means that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consist of multiple steps, and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sequences of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steps 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overlap</a:t>
            </a: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41300" marR="5080" indent="12065"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405"/>
              </a:spcBef>
              <a:buFont typeface="Arial" panose="020B0604020202020204" pitchFamily="34" charset="0"/>
              <a:buChar char="•"/>
            </a:pPr>
            <a:r>
              <a:rPr sz="1600" b="1" spc="5" dirty="0">
                <a:uFill>
                  <a:solidFill>
                    <a:srgbClr val="1F487C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b="1" dirty="0">
                <a:uFill>
                  <a:solidFill>
                    <a:srgbClr val="1F487C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consistency</a:t>
            </a:r>
            <a:r>
              <a:rPr sz="1600" b="1" spc="-5" dirty="0">
                <a:uFill>
                  <a:solidFill>
                    <a:srgbClr val="1F487C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b="1" dirty="0">
                <a:uFill>
                  <a:solidFill>
                    <a:srgbClr val="1F487C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errors</a:t>
            </a:r>
            <a:r>
              <a:rPr sz="1600" b="1" dirty="0" smtClean="0">
                <a:uFill>
                  <a:solidFill>
                    <a:srgbClr val="1F487C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1600" b="1" dirty="0" smtClean="0">
              <a:uFill>
                <a:solidFill>
                  <a:srgbClr val="1F487C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41300" marR="675005" indent="12065">
              <a:lnSpc>
                <a:spcPct val="100000"/>
              </a:lnSpc>
              <a:spcBef>
                <a:spcPts val="5"/>
              </a:spcBef>
            </a:pPr>
            <a:r>
              <a:rPr sz="1600" i="1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</a:t>
            </a:r>
            <a:r>
              <a:rPr sz="1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consistency errors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occur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different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threads have  inconsistent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views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 be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same</a:t>
            </a:r>
            <a:r>
              <a:rPr sz="1600" spc="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99025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58779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Synchronization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2848" y="1305719"/>
            <a:ext cx="7050405" cy="34605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Synchronization </a:t>
            </a:r>
            <a:r>
              <a:rPr sz="1600" dirty="0">
                <a:latin typeface="Arial"/>
                <a:cs typeface="Arial"/>
              </a:rPr>
              <a:t>is built around an internal </a:t>
            </a:r>
            <a:r>
              <a:rPr sz="1600" spc="-5" dirty="0">
                <a:latin typeface="Arial"/>
                <a:cs typeface="Arial"/>
              </a:rPr>
              <a:t>entity known </a:t>
            </a:r>
            <a:r>
              <a:rPr sz="1600" dirty="0">
                <a:latin typeface="Arial"/>
                <a:cs typeface="Arial"/>
              </a:rPr>
              <a:t>as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intrinsic</a:t>
            </a:r>
            <a:endParaRPr sz="1600" dirty="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600" i="1" dirty="0">
                <a:latin typeface="Arial"/>
                <a:cs typeface="Arial"/>
              </a:rPr>
              <a:t>lock </a:t>
            </a:r>
            <a:r>
              <a:rPr sz="1600" dirty="0">
                <a:latin typeface="Arial"/>
                <a:cs typeface="Arial"/>
              </a:rPr>
              <a:t>or </a:t>
            </a:r>
            <a:r>
              <a:rPr sz="1600" i="1" dirty="0">
                <a:latin typeface="Arial"/>
                <a:cs typeface="Arial"/>
              </a:rPr>
              <a:t>monitor</a:t>
            </a:r>
            <a:r>
              <a:rPr sz="1600" i="1" spc="-25" dirty="0">
                <a:latin typeface="Arial"/>
                <a:cs typeface="Arial"/>
              </a:rPr>
              <a:t> </a:t>
            </a:r>
            <a:r>
              <a:rPr sz="1600" i="1" dirty="0" smtClean="0">
                <a:latin typeface="Arial"/>
                <a:cs typeface="Arial"/>
              </a:rPr>
              <a:t>lock</a:t>
            </a:r>
            <a:r>
              <a:rPr lang="en-US" sz="1600" i="1" dirty="0" smtClean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Arial"/>
                <a:cs typeface="Arial"/>
              </a:rPr>
              <a:t>Every object has an intrinsic lock associated </a:t>
            </a:r>
            <a:r>
              <a:rPr sz="1600" spc="-10" dirty="0">
                <a:latin typeface="Arial"/>
                <a:cs typeface="Arial"/>
              </a:rPr>
              <a:t>with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it.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87C"/>
              </a:buClr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299085" marR="14604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Arial"/>
                <a:cs typeface="Arial"/>
              </a:rPr>
              <a:t>By convention, a thread </a:t>
            </a:r>
            <a:r>
              <a:rPr sz="1600" spc="-5" dirty="0">
                <a:latin typeface="Arial"/>
                <a:cs typeface="Arial"/>
              </a:rPr>
              <a:t>that </a:t>
            </a:r>
            <a:r>
              <a:rPr sz="1600" dirty="0">
                <a:latin typeface="Arial"/>
                <a:cs typeface="Arial"/>
              </a:rPr>
              <a:t>needs exclusive and consistent access </a:t>
            </a:r>
            <a:r>
              <a:rPr sz="1600" spc="-5" dirty="0">
                <a:latin typeface="Arial"/>
                <a:cs typeface="Arial"/>
              </a:rPr>
              <a:t>to  </a:t>
            </a:r>
            <a:r>
              <a:rPr sz="1600" dirty="0">
                <a:latin typeface="Arial"/>
                <a:cs typeface="Arial"/>
              </a:rPr>
              <a:t>an object's fields has </a:t>
            </a:r>
            <a:r>
              <a:rPr sz="1600" spc="-5" dirty="0">
                <a:latin typeface="Arial"/>
                <a:cs typeface="Arial"/>
              </a:rPr>
              <a:t>to </a:t>
            </a:r>
            <a:r>
              <a:rPr sz="1600" i="1" dirty="0">
                <a:latin typeface="Arial"/>
                <a:cs typeface="Arial"/>
              </a:rPr>
              <a:t>acquire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object's intrinsic lock before  accessing </a:t>
            </a:r>
            <a:r>
              <a:rPr sz="1600" spc="-5" dirty="0">
                <a:latin typeface="Arial"/>
                <a:cs typeface="Arial"/>
              </a:rPr>
              <a:t>them, </a:t>
            </a:r>
            <a:r>
              <a:rPr sz="1600" dirty="0">
                <a:latin typeface="Arial"/>
                <a:cs typeface="Arial"/>
              </a:rPr>
              <a:t>and </a:t>
            </a:r>
            <a:r>
              <a:rPr sz="1600" spc="-5" dirty="0">
                <a:latin typeface="Arial"/>
                <a:cs typeface="Arial"/>
              </a:rPr>
              <a:t>then </a:t>
            </a:r>
            <a:r>
              <a:rPr sz="1600" i="1" dirty="0">
                <a:latin typeface="Arial"/>
                <a:cs typeface="Arial"/>
              </a:rPr>
              <a:t>release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intrinsic lock </a:t>
            </a:r>
            <a:r>
              <a:rPr sz="1600" spc="-5" dirty="0">
                <a:latin typeface="Arial"/>
                <a:cs typeface="Arial"/>
              </a:rPr>
              <a:t>when it's </a:t>
            </a:r>
            <a:r>
              <a:rPr sz="1600" dirty="0">
                <a:latin typeface="Arial"/>
                <a:cs typeface="Arial"/>
              </a:rPr>
              <a:t>done </a:t>
            </a:r>
            <a:r>
              <a:rPr sz="1600" spc="-10" dirty="0">
                <a:latin typeface="Arial"/>
                <a:cs typeface="Arial"/>
              </a:rPr>
              <a:t>with  </a:t>
            </a:r>
            <a:r>
              <a:rPr sz="1600" spc="-5" dirty="0">
                <a:latin typeface="Arial"/>
                <a:cs typeface="Arial"/>
              </a:rPr>
              <a:t>them.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F487C"/>
              </a:buClr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299085" marR="631190" indent="-286385">
              <a:lnSpc>
                <a:spcPct val="100000"/>
              </a:lnSpc>
              <a:buChar char="•"/>
              <a:tabLst>
                <a:tab pos="347345" algn="l"/>
                <a:tab pos="347980" algn="l"/>
              </a:tabLst>
            </a:pPr>
            <a:r>
              <a:rPr sz="1600" dirty="0">
                <a:latin typeface="Arial"/>
                <a:cs typeface="Arial"/>
              </a:rPr>
              <a:t>A thread is said </a:t>
            </a:r>
            <a:r>
              <a:rPr sz="1600" spc="-5" dirty="0">
                <a:latin typeface="Arial"/>
                <a:cs typeface="Arial"/>
              </a:rPr>
              <a:t>to </a:t>
            </a:r>
            <a:r>
              <a:rPr sz="1600" i="1" spc="-10" dirty="0">
                <a:latin typeface="Arial"/>
                <a:cs typeface="Arial"/>
              </a:rPr>
              <a:t>own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intrinsic lock </a:t>
            </a:r>
            <a:r>
              <a:rPr sz="1600" spc="-5" dirty="0">
                <a:latin typeface="Arial"/>
                <a:cs typeface="Arial"/>
              </a:rPr>
              <a:t>between the time </a:t>
            </a:r>
            <a:r>
              <a:rPr sz="1600" dirty="0">
                <a:latin typeface="Arial"/>
                <a:cs typeface="Arial"/>
              </a:rPr>
              <a:t>it has  acquired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lock and released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lock.</a:t>
            </a: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F487C"/>
              </a:buClr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Arial"/>
                <a:cs typeface="Arial"/>
              </a:rPr>
              <a:t>As long as a thread </a:t>
            </a:r>
            <a:r>
              <a:rPr sz="1600" spc="-5" dirty="0">
                <a:latin typeface="Arial"/>
                <a:cs typeface="Arial"/>
              </a:rPr>
              <a:t>owns </a:t>
            </a:r>
            <a:r>
              <a:rPr sz="1600" dirty="0">
                <a:latin typeface="Arial"/>
                <a:cs typeface="Arial"/>
              </a:rPr>
              <a:t>an intrinsic lock, no </a:t>
            </a:r>
            <a:r>
              <a:rPr sz="1600" spc="-5" dirty="0">
                <a:latin typeface="Arial"/>
                <a:cs typeface="Arial"/>
              </a:rPr>
              <a:t>other </a:t>
            </a:r>
            <a:r>
              <a:rPr sz="1600" dirty="0">
                <a:latin typeface="Arial"/>
                <a:cs typeface="Arial"/>
              </a:rPr>
              <a:t>thread can acquire 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same lock. </a:t>
            </a:r>
            <a:r>
              <a:rPr sz="1600" spc="5" dirty="0">
                <a:latin typeface="Arial"/>
                <a:cs typeface="Arial"/>
              </a:rPr>
              <a:t>The </a:t>
            </a:r>
            <a:r>
              <a:rPr sz="1600" spc="-5" dirty="0">
                <a:latin typeface="Arial"/>
                <a:cs typeface="Arial"/>
              </a:rPr>
              <a:t>other </a:t>
            </a:r>
            <a:r>
              <a:rPr sz="1600" dirty="0">
                <a:latin typeface="Arial"/>
                <a:cs typeface="Arial"/>
              </a:rPr>
              <a:t>thread </a:t>
            </a:r>
            <a:r>
              <a:rPr sz="1600" spc="-5" dirty="0">
                <a:latin typeface="Arial"/>
                <a:cs typeface="Arial"/>
              </a:rPr>
              <a:t>will </a:t>
            </a:r>
            <a:r>
              <a:rPr sz="1600" dirty="0">
                <a:latin typeface="Arial"/>
                <a:cs typeface="Arial"/>
              </a:rPr>
              <a:t>block </a:t>
            </a:r>
            <a:r>
              <a:rPr sz="1600" spc="-5" dirty="0">
                <a:latin typeface="Arial"/>
                <a:cs typeface="Arial"/>
              </a:rPr>
              <a:t>when </a:t>
            </a:r>
            <a:r>
              <a:rPr sz="1600" dirty="0">
                <a:latin typeface="Arial"/>
                <a:cs typeface="Arial"/>
              </a:rPr>
              <a:t>it </a:t>
            </a:r>
            <a:r>
              <a:rPr sz="1600" spc="-5" dirty="0">
                <a:latin typeface="Arial"/>
                <a:cs typeface="Arial"/>
              </a:rPr>
              <a:t>attempts to </a:t>
            </a:r>
            <a:r>
              <a:rPr sz="1600" dirty="0">
                <a:latin typeface="Arial"/>
                <a:cs typeface="Arial"/>
              </a:rPr>
              <a:t>acquire 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dirty="0">
                <a:latin typeface="Arial"/>
                <a:cs typeface="Arial"/>
              </a:rPr>
              <a:t> lock.</a:t>
            </a:r>
          </a:p>
        </p:txBody>
      </p:sp>
    </p:spTree>
    <p:extLst>
      <p:ext uri="{BB962C8B-B14F-4D97-AF65-F5344CB8AC3E}">
        <p14:creationId xmlns:p14="http://schemas.microsoft.com/office/powerpoint/2010/main" val="10182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58779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Synchronization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1524000" y="1169732"/>
            <a:ext cx="7016750" cy="3563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b="1" dirty="0"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Locks </a:t>
            </a:r>
            <a:r>
              <a:rPr sz="1600" b="1" spc="-10" dirty="0"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In </a:t>
            </a:r>
            <a:r>
              <a:rPr sz="1600" b="1" dirty="0"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Synchronized</a:t>
            </a:r>
            <a:r>
              <a:rPr sz="1600" b="1" spc="-5" dirty="0"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 Methods</a:t>
            </a:r>
            <a:r>
              <a:rPr sz="1600" b="1" spc="-5" dirty="0">
                <a:latin typeface="Arial"/>
                <a:cs typeface="Arial"/>
              </a:rPr>
              <a:t>:</a:t>
            </a:r>
            <a:endParaRPr sz="1600" b="1" dirty="0">
              <a:latin typeface="Arial"/>
              <a:cs typeface="Arial"/>
            </a:endParaRPr>
          </a:p>
          <a:p>
            <a:pPr marL="241300" marR="5080" indent="73025">
              <a:lnSpc>
                <a:spcPct val="100000"/>
              </a:lnSpc>
              <a:spcBef>
                <a:spcPts val="5"/>
              </a:spcBef>
            </a:pPr>
            <a:endParaRPr lang="en-US" sz="1600" dirty="0">
              <a:latin typeface="Times New Roman"/>
              <a:cs typeface="Times New Roman"/>
            </a:endParaRPr>
          </a:p>
          <a:p>
            <a:pPr marL="241300" marR="5080" indent="73025">
              <a:lnSpc>
                <a:spcPct val="100000"/>
              </a:lnSpc>
              <a:spcBef>
                <a:spcPts val="5"/>
              </a:spcBef>
            </a:pPr>
            <a:r>
              <a:rPr sz="1600" dirty="0" smtClean="0">
                <a:latin typeface="Arial"/>
                <a:cs typeface="Arial"/>
              </a:rPr>
              <a:t>When </a:t>
            </a:r>
            <a:r>
              <a:rPr sz="1600" dirty="0">
                <a:latin typeface="Arial"/>
                <a:cs typeface="Arial"/>
              </a:rPr>
              <a:t>a thread invokes a </a:t>
            </a:r>
            <a:r>
              <a:rPr sz="1600" spc="-5" dirty="0">
                <a:latin typeface="Arial"/>
                <a:cs typeface="Arial"/>
              </a:rPr>
              <a:t>synchronized </a:t>
            </a:r>
            <a:r>
              <a:rPr sz="1600" dirty="0">
                <a:latin typeface="Arial"/>
                <a:cs typeface="Arial"/>
              </a:rPr>
              <a:t>method, it automatically  acquires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intrinsic lock </a:t>
            </a:r>
            <a:r>
              <a:rPr sz="1600" spc="-5" dirty="0">
                <a:latin typeface="Arial"/>
                <a:cs typeface="Arial"/>
              </a:rPr>
              <a:t>for </a:t>
            </a:r>
            <a:r>
              <a:rPr sz="1600" dirty="0">
                <a:latin typeface="Arial"/>
                <a:cs typeface="Arial"/>
              </a:rPr>
              <a:t>that method's object and releases it </a:t>
            </a:r>
            <a:r>
              <a:rPr sz="1600" spc="-5" dirty="0">
                <a:latin typeface="Arial"/>
                <a:cs typeface="Arial"/>
              </a:rPr>
              <a:t>when  the </a:t>
            </a:r>
            <a:r>
              <a:rPr sz="1600" dirty="0">
                <a:latin typeface="Arial"/>
                <a:cs typeface="Arial"/>
              </a:rPr>
              <a:t>method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returns.</a:t>
            </a:r>
          </a:p>
          <a:p>
            <a:pPr marL="241300" marR="45720" indent="8890">
              <a:lnSpc>
                <a:spcPct val="100000"/>
              </a:lnSpc>
              <a:spcBef>
                <a:spcPts val="405"/>
              </a:spcBef>
            </a:pPr>
            <a:r>
              <a:rPr sz="1600" spc="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lock release occurs even if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return </a:t>
            </a:r>
            <a:r>
              <a:rPr sz="1600" spc="-5" dirty="0">
                <a:latin typeface="Arial"/>
                <a:cs typeface="Arial"/>
              </a:rPr>
              <a:t>was </a:t>
            </a:r>
            <a:r>
              <a:rPr sz="1600" dirty="0">
                <a:latin typeface="Arial"/>
                <a:cs typeface="Arial"/>
              </a:rPr>
              <a:t>caused by an uncaught  exception.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b="1" dirty="0"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Synchronized</a:t>
            </a:r>
            <a:r>
              <a:rPr sz="1600" b="1" spc="-15" dirty="0"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 </a:t>
            </a:r>
            <a:r>
              <a:rPr sz="1600" b="1" dirty="0"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Statements: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241300" marR="80518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Another </a:t>
            </a:r>
            <a:r>
              <a:rPr sz="1600" spc="-5" dirty="0">
                <a:latin typeface="Arial"/>
                <a:cs typeface="Arial"/>
              </a:rPr>
              <a:t>way to </a:t>
            </a:r>
            <a:r>
              <a:rPr sz="1600" dirty="0">
                <a:latin typeface="Arial"/>
                <a:cs typeface="Arial"/>
              </a:rPr>
              <a:t>create </a:t>
            </a:r>
            <a:r>
              <a:rPr sz="1600" spc="-5" dirty="0">
                <a:latin typeface="Arial"/>
                <a:cs typeface="Arial"/>
              </a:rPr>
              <a:t>synchronized </a:t>
            </a:r>
            <a:r>
              <a:rPr sz="1600" dirty="0">
                <a:latin typeface="Arial"/>
                <a:cs typeface="Arial"/>
              </a:rPr>
              <a:t>code is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i="1" spc="-5" dirty="0">
                <a:latin typeface="Arial"/>
                <a:cs typeface="Arial"/>
              </a:rPr>
              <a:t>synchronized  statements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253365">
              <a:lnSpc>
                <a:spcPct val="100000"/>
              </a:lnSpc>
              <a:spcBef>
                <a:spcPts val="409"/>
              </a:spcBef>
            </a:pPr>
            <a:r>
              <a:rPr sz="1600" dirty="0">
                <a:latin typeface="Arial"/>
                <a:cs typeface="Arial"/>
              </a:rPr>
              <a:t>Unlike </a:t>
            </a:r>
            <a:r>
              <a:rPr sz="1600" spc="-5" dirty="0">
                <a:latin typeface="Arial"/>
                <a:cs typeface="Arial"/>
              </a:rPr>
              <a:t>synchronized </a:t>
            </a:r>
            <a:r>
              <a:rPr sz="1600" dirty="0">
                <a:latin typeface="Arial"/>
                <a:cs typeface="Arial"/>
              </a:rPr>
              <a:t>methods, </a:t>
            </a:r>
            <a:r>
              <a:rPr sz="1600" spc="-5" dirty="0">
                <a:latin typeface="Arial"/>
                <a:cs typeface="Arial"/>
              </a:rPr>
              <a:t>synchronized statements </a:t>
            </a:r>
            <a:r>
              <a:rPr sz="1600" dirty="0">
                <a:latin typeface="Arial"/>
                <a:cs typeface="Arial"/>
              </a:rPr>
              <a:t>must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specify</a:t>
            </a:r>
          </a:p>
          <a:p>
            <a:pPr marL="2413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object </a:t>
            </a:r>
            <a:r>
              <a:rPr sz="1600" spc="-5" dirty="0">
                <a:latin typeface="Arial"/>
                <a:cs typeface="Arial"/>
              </a:rPr>
              <a:t>that </a:t>
            </a:r>
            <a:r>
              <a:rPr sz="1600" dirty="0">
                <a:latin typeface="Arial"/>
                <a:cs typeface="Arial"/>
              </a:rPr>
              <a:t>provides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intrinsic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lock:</a:t>
            </a:r>
          </a:p>
        </p:txBody>
      </p:sp>
    </p:spTree>
    <p:extLst>
      <p:ext uri="{BB962C8B-B14F-4D97-AF65-F5344CB8AC3E}">
        <p14:creationId xmlns:p14="http://schemas.microsoft.com/office/powerpoint/2010/main" val="322099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ny questions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61" y="1153319"/>
            <a:ext cx="8763939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65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 txBox="1">
            <a:spLocks/>
          </p:cNvSpPr>
          <p:nvPr/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CC6C99-819B-4E2C-B66B-9C4B0D9D41D3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55162" y="5245461"/>
            <a:ext cx="419417" cy="301313"/>
          </a:xfrm>
        </p:spPr>
        <p:txBody>
          <a:bodyPr/>
          <a:lstStyle/>
          <a:p>
            <a:fld id="{415ACC5E-6F00-4F61-BE38-5B0AEB14CA66}" type="slidenum">
              <a:rPr lang="en-US" smtClean="0"/>
              <a:t>17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47503"/>
            <a:ext cx="38557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261503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8"/>
          <p:cNvSpPr txBox="1">
            <a:spLocks/>
          </p:cNvSpPr>
          <p:nvPr/>
        </p:nvSpPr>
        <p:spPr>
          <a:xfrm>
            <a:off x="1143000" y="2699441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  <a:p>
            <a:pPr algn="r"/>
            <a:endParaRPr lang="en-US" sz="2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rgbClr val="2B3B4B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rgbClr val="2B3B4B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22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3" name="Group 22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31" name="Rectangle 30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23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9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26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850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Agenda</a:t>
            </a: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15230" y="1445713"/>
            <a:ext cx="6947770" cy="35938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112390" y="2372519"/>
            <a:ext cx="1025440" cy="3661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Freeform 10"/>
          <p:cNvSpPr>
            <a:spLocks noEditPoints="1"/>
          </p:cNvSpPr>
          <p:nvPr/>
        </p:nvSpPr>
        <p:spPr bwMode="auto">
          <a:xfrm>
            <a:off x="762000" y="696119"/>
            <a:ext cx="359348" cy="359348"/>
          </a:xfrm>
          <a:custGeom>
            <a:avLst/>
            <a:gdLst>
              <a:gd name="T0" fmla="*/ 1635 w 1642"/>
              <a:gd name="T1" fmla="*/ 731 h 1641"/>
              <a:gd name="T2" fmla="*/ 1583 w 1642"/>
              <a:gd name="T3" fmla="*/ 690 h 1641"/>
              <a:gd name="T4" fmla="*/ 1413 w 1642"/>
              <a:gd name="T5" fmla="*/ 578 h 1641"/>
              <a:gd name="T6" fmla="*/ 1459 w 1642"/>
              <a:gd name="T7" fmla="*/ 375 h 1641"/>
              <a:gd name="T8" fmla="*/ 1464 w 1642"/>
              <a:gd name="T9" fmla="*/ 314 h 1641"/>
              <a:gd name="T10" fmla="*/ 1334 w 1642"/>
              <a:gd name="T11" fmla="*/ 183 h 1641"/>
              <a:gd name="T12" fmla="*/ 1272 w 1642"/>
              <a:gd name="T13" fmla="*/ 188 h 1641"/>
              <a:gd name="T14" fmla="*/ 1067 w 1642"/>
              <a:gd name="T15" fmla="*/ 233 h 1641"/>
              <a:gd name="T16" fmla="*/ 957 w 1642"/>
              <a:gd name="T17" fmla="*/ 56 h 1641"/>
              <a:gd name="T18" fmla="*/ 917 w 1642"/>
              <a:gd name="T19" fmla="*/ 8 h 1641"/>
              <a:gd name="T20" fmla="*/ 732 w 1642"/>
              <a:gd name="T21" fmla="*/ 7 h 1641"/>
              <a:gd name="T22" fmla="*/ 692 w 1642"/>
              <a:gd name="T23" fmla="*/ 54 h 1641"/>
              <a:gd name="T24" fmla="*/ 579 w 1642"/>
              <a:gd name="T25" fmla="*/ 229 h 1641"/>
              <a:gd name="T26" fmla="*/ 377 w 1642"/>
              <a:gd name="T27" fmla="*/ 183 h 1641"/>
              <a:gd name="T28" fmla="*/ 315 w 1642"/>
              <a:gd name="T29" fmla="*/ 178 h 1641"/>
              <a:gd name="T30" fmla="*/ 182 w 1642"/>
              <a:gd name="T31" fmla="*/ 309 h 1641"/>
              <a:gd name="T32" fmla="*/ 187 w 1642"/>
              <a:gd name="T33" fmla="*/ 371 h 1641"/>
              <a:gd name="T34" fmla="*/ 233 w 1642"/>
              <a:gd name="T35" fmla="*/ 575 h 1641"/>
              <a:gd name="T36" fmla="*/ 55 w 1642"/>
              <a:gd name="T37" fmla="*/ 686 h 1641"/>
              <a:gd name="T38" fmla="*/ 7 w 1642"/>
              <a:gd name="T39" fmla="*/ 726 h 1641"/>
              <a:gd name="T40" fmla="*/ 7 w 1642"/>
              <a:gd name="T41" fmla="*/ 912 h 1641"/>
              <a:gd name="T42" fmla="*/ 61 w 1642"/>
              <a:gd name="T43" fmla="*/ 953 h 1641"/>
              <a:gd name="T44" fmla="*/ 229 w 1642"/>
              <a:gd name="T45" fmla="*/ 1065 h 1641"/>
              <a:gd name="T46" fmla="*/ 184 w 1642"/>
              <a:gd name="T47" fmla="*/ 1268 h 1641"/>
              <a:gd name="T48" fmla="*/ 179 w 1642"/>
              <a:gd name="T49" fmla="*/ 1329 h 1641"/>
              <a:gd name="T50" fmla="*/ 308 w 1642"/>
              <a:gd name="T51" fmla="*/ 1460 h 1641"/>
              <a:gd name="T52" fmla="*/ 371 w 1642"/>
              <a:gd name="T53" fmla="*/ 1455 h 1641"/>
              <a:gd name="T54" fmla="*/ 575 w 1642"/>
              <a:gd name="T55" fmla="*/ 1410 h 1641"/>
              <a:gd name="T56" fmla="*/ 686 w 1642"/>
              <a:gd name="T57" fmla="*/ 1587 h 1641"/>
              <a:gd name="T58" fmla="*/ 726 w 1642"/>
              <a:gd name="T59" fmla="*/ 1635 h 1641"/>
              <a:gd name="T60" fmla="*/ 820 w 1642"/>
              <a:gd name="T61" fmla="*/ 1641 h 1641"/>
              <a:gd name="T62" fmla="*/ 910 w 1642"/>
              <a:gd name="T63" fmla="*/ 1636 h 1641"/>
              <a:gd name="T64" fmla="*/ 951 w 1642"/>
              <a:gd name="T65" fmla="*/ 1589 h 1641"/>
              <a:gd name="T66" fmla="*/ 1063 w 1642"/>
              <a:gd name="T67" fmla="*/ 1414 h 1641"/>
              <a:gd name="T68" fmla="*/ 1266 w 1642"/>
              <a:gd name="T69" fmla="*/ 1460 h 1641"/>
              <a:gd name="T70" fmla="*/ 1327 w 1642"/>
              <a:gd name="T71" fmla="*/ 1465 h 1641"/>
              <a:gd name="T72" fmla="*/ 1460 w 1642"/>
              <a:gd name="T73" fmla="*/ 1334 h 1641"/>
              <a:gd name="T74" fmla="*/ 1455 w 1642"/>
              <a:gd name="T75" fmla="*/ 1272 h 1641"/>
              <a:gd name="T76" fmla="*/ 1409 w 1642"/>
              <a:gd name="T77" fmla="*/ 1068 h 1641"/>
              <a:gd name="T78" fmla="*/ 1577 w 1642"/>
              <a:gd name="T79" fmla="*/ 957 h 1641"/>
              <a:gd name="T80" fmla="*/ 1587 w 1642"/>
              <a:gd name="T81" fmla="*/ 957 h 1641"/>
              <a:gd name="T82" fmla="*/ 1635 w 1642"/>
              <a:gd name="T83" fmla="*/ 917 h 1641"/>
              <a:gd name="T84" fmla="*/ 1635 w 1642"/>
              <a:gd name="T85" fmla="*/ 731 h 1641"/>
              <a:gd name="T86" fmla="*/ 822 w 1642"/>
              <a:gd name="T87" fmla="*/ 1096 h 1641"/>
              <a:gd name="T88" fmla="*/ 549 w 1642"/>
              <a:gd name="T89" fmla="*/ 823 h 1641"/>
              <a:gd name="T90" fmla="*/ 822 w 1642"/>
              <a:gd name="T91" fmla="*/ 550 h 1641"/>
              <a:gd name="T92" fmla="*/ 1096 w 1642"/>
              <a:gd name="T93" fmla="*/ 823 h 1641"/>
              <a:gd name="T94" fmla="*/ 822 w 1642"/>
              <a:gd name="T95" fmla="*/ 1096 h 1641"/>
              <a:gd name="T96" fmla="*/ 822 w 1642"/>
              <a:gd name="T97" fmla="*/ 1096 h 1641"/>
              <a:gd name="T98" fmla="*/ 822 w 1642"/>
              <a:gd name="T99" fmla="*/ 1096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42" h="1641">
                <a:moveTo>
                  <a:pt x="1635" y="731"/>
                </a:moveTo>
                <a:cubicBezTo>
                  <a:pt x="1633" y="707"/>
                  <a:pt x="1606" y="690"/>
                  <a:pt x="1583" y="690"/>
                </a:cubicBezTo>
                <a:cubicBezTo>
                  <a:pt x="1508" y="690"/>
                  <a:pt x="1441" y="646"/>
                  <a:pt x="1413" y="578"/>
                </a:cubicBezTo>
                <a:cubicBezTo>
                  <a:pt x="1384" y="508"/>
                  <a:pt x="1403" y="427"/>
                  <a:pt x="1459" y="375"/>
                </a:cubicBezTo>
                <a:cubicBezTo>
                  <a:pt x="1476" y="359"/>
                  <a:pt x="1479" y="332"/>
                  <a:pt x="1464" y="314"/>
                </a:cubicBezTo>
                <a:cubicBezTo>
                  <a:pt x="1425" y="265"/>
                  <a:pt x="1382" y="221"/>
                  <a:pt x="1334" y="183"/>
                </a:cubicBezTo>
                <a:cubicBezTo>
                  <a:pt x="1315" y="168"/>
                  <a:pt x="1288" y="170"/>
                  <a:pt x="1272" y="188"/>
                </a:cubicBezTo>
                <a:cubicBezTo>
                  <a:pt x="1223" y="242"/>
                  <a:pt x="1135" y="262"/>
                  <a:pt x="1067" y="233"/>
                </a:cubicBezTo>
                <a:cubicBezTo>
                  <a:pt x="997" y="204"/>
                  <a:pt x="952" y="132"/>
                  <a:pt x="957" y="56"/>
                </a:cubicBezTo>
                <a:cubicBezTo>
                  <a:pt x="958" y="31"/>
                  <a:pt x="941" y="11"/>
                  <a:pt x="917" y="8"/>
                </a:cubicBezTo>
                <a:cubicBezTo>
                  <a:pt x="855" y="1"/>
                  <a:pt x="794" y="0"/>
                  <a:pt x="732" y="7"/>
                </a:cubicBezTo>
                <a:cubicBezTo>
                  <a:pt x="708" y="10"/>
                  <a:pt x="691" y="30"/>
                  <a:pt x="692" y="54"/>
                </a:cubicBezTo>
                <a:cubicBezTo>
                  <a:pt x="694" y="130"/>
                  <a:pt x="649" y="200"/>
                  <a:pt x="579" y="229"/>
                </a:cubicBezTo>
                <a:cubicBezTo>
                  <a:pt x="513" y="256"/>
                  <a:pt x="425" y="236"/>
                  <a:pt x="377" y="183"/>
                </a:cubicBezTo>
                <a:cubicBezTo>
                  <a:pt x="361" y="165"/>
                  <a:pt x="334" y="163"/>
                  <a:pt x="315" y="178"/>
                </a:cubicBezTo>
                <a:cubicBezTo>
                  <a:pt x="266" y="216"/>
                  <a:pt x="221" y="260"/>
                  <a:pt x="182" y="309"/>
                </a:cubicBezTo>
                <a:cubicBezTo>
                  <a:pt x="167" y="327"/>
                  <a:pt x="169" y="355"/>
                  <a:pt x="187" y="371"/>
                </a:cubicBezTo>
                <a:cubicBezTo>
                  <a:pt x="244" y="422"/>
                  <a:pt x="263" y="505"/>
                  <a:pt x="233" y="575"/>
                </a:cubicBezTo>
                <a:cubicBezTo>
                  <a:pt x="205" y="643"/>
                  <a:pt x="135" y="686"/>
                  <a:pt x="55" y="686"/>
                </a:cubicBezTo>
                <a:cubicBezTo>
                  <a:pt x="29" y="685"/>
                  <a:pt x="10" y="703"/>
                  <a:pt x="7" y="726"/>
                </a:cubicBezTo>
                <a:cubicBezTo>
                  <a:pt x="0" y="788"/>
                  <a:pt x="0" y="850"/>
                  <a:pt x="7" y="912"/>
                </a:cubicBezTo>
                <a:cubicBezTo>
                  <a:pt x="10" y="936"/>
                  <a:pt x="37" y="953"/>
                  <a:pt x="61" y="953"/>
                </a:cubicBezTo>
                <a:cubicBezTo>
                  <a:pt x="132" y="951"/>
                  <a:pt x="201" y="995"/>
                  <a:pt x="229" y="1065"/>
                </a:cubicBezTo>
                <a:cubicBezTo>
                  <a:pt x="258" y="1135"/>
                  <a:pt x="240" y="1216"/>
                  <a:pt x="184" y="1268"/>
                </a:cubicBezTo>
                <a:cubicBezTo>
                  <a:pt x="166" y="1284"/>
                  <a:pt x="164" y="1311"/>
                  <a:pt x="179" y="1329"/>
                </a:cubicBezTo>
                <a:cubicBezTo>
                  <a:pt x="217" y="1378"/>
                  <a:pt x="260" y="1422"/>
                  <a:pt x="308" y="1460"/>
                </a:cubicBezTo>
                <a:cubicBezTo>
                  <a:pt x="327" y="1476"/>
                  <a:pt x="354" y="1473"/>
                  <a:pt x="371" y="1455"/>
                </a:cubicBezTo>
                <a:cubicBezTo>
                  <a:pt x="420" y="1401"/>
                  <a:pt x="507" y="1381"/>
                  <a:pt x="575" y="1410"/>
                </a:cubicBezTo>
                <a:cubicBezTo>
                  <a:pt x="646" y="1439"/>
                  <a:pt x="690" y="1511"/>
                  <a:pt x="686" y="1587"/>
                </a:cubicBezTo>
                <a:cubicBezTo>
                  <a:pt x="684" y="1611"/>
                  <a:pt x="702" y="1632"/>
                  <a:pt x="726" y="1635"/>
                </a:cubicBezTo>
                <a:cubicBezTo>
                  <a:pt x="757" y="1639"/>
                  <a:pt x="789" y="1641"/>
                  <a:pt x="820" y="1641"/>
                </a:cubicBezTo>
                <a:cubicBezTo>
                  <a:pt x="850" y="1641"/>
                  <a:pt x="880" y="1639"/>
                  <a:pt x="910" y="1636"/>
                </a:cubicBezTo>
                <a:cubicBezTo>
                  <a:pt x="934" y="1633"/>
                  <a:pt x="951" y="1613"/>
                  <a:pt x="951" y="1589"/>
                </a:cubicBezTo>
                <a:cubicBezTo>
                  <a:pt x="948" y="1513"/>
                  <a:pt x="993" y="1443"/>
                  <a:pt x="1063" y="1414"/>
                </a:cubicBezTo>
                <a:cubicBezTo>
                  <a:pt x="1130" y="1387"/>
                  <a:pt x="1217" y="1407"/>
                  <a:pt x="1266" y="1460"/>
                </a:cubicBezTo>
                <a:cubicBezTo>
                  <a:pt x="1282" y="1478"/>
                  <a:pt x="1309" y="1480"/>
                  <a:pt x="1327" y="1465"/>
                </a:cubicBezTo>
                <a:cubicBezTo>
                  <a:pt x="1376" y="1427"/>
                  <a:pt x="1421" y="1383"/>
                  <a:pt x="1460" y="1334"/>
                </a:cubicBezTo>
                <a:cubicBezTo>
                  <a:pt x="1475" y="1316"/>
                  <a:pt x="1473" y="1288"/>
                  <a:pt x="1455" y="1272"/>
                </a:cubicBezTo>
                <a:cubicBezTo>
                  <a:pt x="1398" y="1220"/>
                  <a:pt x="1380" y="1138"/>
                  <a:pt x="1409" y="1068"/>
                </a:cubicBezTo>
                <a:cubicBezTo>
                  <a:pt x="1437" y="1001"/>
                  <a:pt x="1504" y="957"/>
                  <a:pt x="1577" y="957"/>
                </a:cubicBezTo>
                <a:cubicBezTo>
                  <a:pt x="1587" y="957"/>
                  <a:pt x="1587" y="957"/>
                  <a:pt x="1587" y="957"/>
                </a:cubicBezTo>
                <a:cubicBezTo>
                  <a:pt x="1610" y="959"/>
                  <a:pt x="1632" y="941"/>
                  <a:pt x="1635" y="917"/>
                </a:cubicBezTo>
                <a:cubicBezTo>
                  <a:pt x="1642" y="855"/>
                  <a:pt x="1642" y="793"/>
                  <a:pt x="1635" y="731"/>
                </a:cubicBezTo>
                <a:close/>
                <a:moveTo>
                  <a:pt x="822" y="1096"/>
                </a:moveTo>
                <a:cubicBezTo>
                  <a:pt x="672" y="1096"/>
                  <a:pt x="549" y="974"/>
                  <a:pt x="549" y="823"/>
                </a:cubicBezTo>
                <a:cubicBezTo>
                  <a:pt x="549" y="673"/>
                  <a:pt x="672" y="550"/>
                  <a:pt x="822" y="550"/>
                </a:cubicBezTo>
                <a:cubicBezTo>
                  <a:pt x="973" y="550"/>
                  <a:pt x="1096" y="673"/>
                  <a:pt x="1096" y="823"/>
                </a:cubicBezTo>
                <a:cubicBezTo>
                  <a:pt x="1096" y="974"/>
                  <a:pt x="973" y="1096"/>
                  <a:pt x="822" y="1096"/>
                </a:cubicBezTo>
                <a:close/>
                <a:moveTo>
                  <a:pt x="822" y="1096"/>
                </a:moveTo>
                <a:cubicBezTo>
                  <a:pt x="822" y="1096"/>
                  <a:pt x="822" y="1096"/>
                  <a:pt x="822" y="1096"/>
                </a:cubicBezTo>
              </a:path>
            </a:pathLst>
          </a:custGeom>
          <a:solidFill>
            <a:srgbClr val="00B8F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Title 8"/>
          <p:cNvSpPr txBox="1">
            <a:spLocks/>
          </p:cNvSpPr>
          <p:nvPr/>
        </p:nvSpPr>
        <p:spPr>
          <a:xfrm>
            <a:off x="7485597" y="4797014"/>
            <a:ext cx="2057400" cy="318705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 smtClean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2155816" y="1839118"/>
            <a:ext cx="5768984" cy="2957895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thread ? Why threads ?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Scheduling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Ways of creating threads in Java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lifecycle and methods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Synchronization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Inter-thread communication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Executers, Tasks, Fork and Join, Futures</a:t>
            </a:r>
          </a:p>
          <a:p>
            <a:pPr>
              <a:lnSpc>
                <a:spcPct val="150000"/>
              </a:lnSpc>
            </a:pP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/>
            </a:pP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/>
            </a:pP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/>
            </a:pP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2514600" y="4201494"/>
            <a:ext cx="1025440" cy="3661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47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Concurrency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143000" y="1305719"/>
            <a:ext cx="6940550" cy="3117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Arial"/>
                <a:cs typeface="Arial"/>
              </a:rPr>
              <a:t>Concurrency is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ability </a:t>
            </a:r>
            <a:r>
              <a:rPr sz="1600" spc="-5" dirty="0">
                <a:latin typeface="Arial"/>
                <a:cs typeface="Arial"/>
              </a:rPr>
              <a:t>to </a:t>
            </a:r>
            <a:r>
              <a:rPr sz="1600" dirty="0">
                <a:latin typeface="Arial"/>
                <a:cs typeface="Arial"/>
              </a:rPr>
              <a:t>run </a:t>
            </a:r>
            <a:r>
              <a:rPr sz="1600" i="1" dirty="0">
                <a:latin typeface="Arial"/>
                <a:cs typeface="Arial"/>
              </a:rPr>
              <a:t>several </a:t>
            </a:r>
            <a:r>
              <a:rPr sz="1600" i="1" spc="-5" dirty="0">
                <a:latin typeface="Arial"/>
                <a:cs typeface="Arial"/>
              </a:rPr>
              <a:t>parts </a:t>
            </a:r>
            <a:r>
              <a:rPr sz="1600" i="1" dirty="0">
                <a:latin typeface="Arial"/>
                <a:cs typeface="Arial"/>
              </a:rPr>
              <a:t>of a program </a:t>
            </a:r>
            <a:r>
              <a:rPr sz="1600" dirty="0">
                <a:latin typeface="Arial"/>
                <a:cs typeface="Arial"/>
              </a:rPr>
              <a:t>or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several</a:t>
            </a:r>
            <a:endParaRPr sz="1600" dirty="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600" i="1" spc="-5" dirty="0">
                <a:latin typeface="Arial"/>
                <a:cs typeface="Arial"/>
              </a:rPr>
              <a:t>programs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parallel.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299085" marR="54610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Arial"/>
                <a:cs typeface="Arial"/>
              </a:rPr>
              <a:t>Concurrency can highly improve </a:t>
            </a:r>
            <a:r>
              <a:rPr sz="1600" spc="-5" dirty="0">
                <a:latin typeface="Arial"/>
                <a:cs typeface="Arial"/>
              </a:rPr>
              <a:t>the throw-put </a:t>
            </a:r>
            <a:r>
              <a:rPr sz="1600" dirty="0">
                <a:latin typeface="Arial"/>
                <a:cs typeface="Arial"/>
              </a:rPr>
              <a:t>of a program if certain  </a:t>
            </a:r>
            <a:r>
              <a:rPr sz="1600" spc="-5" dirty="0">
                <a:latin typeface="Arial"/>
                <a:cs typeface="Arial"/>
              </a:rPr>
              <a:t>tasks </a:t>
            </a:r>
            <a:r>
              <a:rPr sz="1600" dirty="0">
                <a:latin typeface="Arial"/>
                <a:cs typeface="Arial"/>
              </a:rPr>
              <a:t>can be </a:t>
            </a:r>
            <a:r>
              <a:rPr sz="1600" spc="-5" dirty="0">
                <a:latin typeface="Arial"/>
                <a:cs typeface="Arial"/>
              </a:rPr>
              <a:t>performed </a:t>
            </a:r>
            <a:r>
              <a:rPr sz="1600" dirty="0">
                <a:latin typeface="Arial"/>
                <a:cs typeface="Arial"/>
              </a:rPr>
              <a:t>asynchronously or in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parallel.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87C"/>
              </a:buClr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360045" indent="-347345">
              <a:lnSpc>
                <a:spcPct val="100000"/>
              </a:lnSpc>
              <a:buChar char="•"/>
              <a:tabLst>
                <a:tab pos="360045" algn="l"/>
                <a:tab pos="360680" algn="l"/>
              </a:tabLst>
            </a:pPr>
            <a:r>
              <a:rPr sz="1600" dirty="0">
                <a:latin typeface="Arial"/>
                <a:cs typeface="Arial"/>
              </a:rPr>
              <a:t>Concurrency can be achieved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through</a:t>
            </a:r>
            <a:endParaRPr sz="1600" dirty="0">
              <a:latin typeface="Arial"/>
              <a:cs typeface="Arial"/>
            </a:endParaRPr>
          </a:p>
          <a:p>
            <a:pPr marL="2184400" marR="3906520" indent="-662940">
              <a:lnSpc>
                <a:spcPct val="120000"/>
              </a:lnSpc>
              <a:spcBef>
                <a:spcPts val="5"/>
              </a:spcBef>
            </a:pPr>
            <a:r>
              <a:rPr sz="1600" dirty="0">
                <a:latin typeface="Arial"/>
                <a:cs typeface="Arial"/>
              </a:rPr>
              <a:t>Multiprocess</a:t>
            </a:r>
            <a:r>
              <a:rPr sz="1600" spc="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ng  or</a:t>
            </a:r>
          </a:p>
          <a:p>
            <a:pPr marL="1521460">
              <a:lnSpc>
                <a:spcPct val="100000"/>
              </a:lnSpc>
              <a:spcBef>
                <a:spcPts val="409"/>
              </a:spcBef>
            </a:pPr>
            <a:r>
              <a:rPr sz="1600" dirty="0">
                <a:latin typeface="Arial"/>
                <a:cs typeface="Arial"/>
              </a:rPr>
              <a:t>Multithreading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360045" indent="-347345">
              <a:lnSpc>
                <a:spcPct val="100000"/>
              </a:lnSpc>
              <a:buChar char="•"/>
              <a:tabLst>
                <a:tab pos="360045" algn="l"/>
                <a:tab pos="360680" algn="l"/>
              </a:tabLst>
            </a:pPr>
            <a:r>
              <a:rPr sz="1600" dirty="0">
                <a:latin typeface="Arial"/>
                <a:cs typeface="Arial"/>
              </a:rPr>
              <a:t>Java provides support </a:t>
            </a:r>
            <a:r>
              <a:rPr sz="1600" spc="-5" dirty="0">
                <a:latin typeface="Arial"/>
                <a:cs typeface="Arial"/>
              </a:rPr>
              <a:t>for</a:t>
            </a:r>
            <a:r>
              <a:rPr sz="1600" dirty="0">
                <a:latin typeface="Arial"/>
                <a:cs typeface="Arial"/>
              </a:rPr>
              <a:t> Multithreading</a:t>
            </a:r>
          </a:p>
        </p:txBody>
      </p:sp>
    </p:spTree>
    <p:extLst>
      <p:ext uri="{BB962C8B-B14F-4D97-AF65-F5344CB8AC3E}">
        <p14:creationId xmlns:p14="http://schemas.microsoft.com/office/powerpoint/2010/main" val="42208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58779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Multiprocessing Vs Multithreading 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1371600" y="1454893"/>
            <a:ext cx="625411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Multiprocessing : No. of processes(programs) run</a:t>
            </a:r>
            <a:r>
              <a:rPr sz="17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simultaneously</a:t>
            </a:r>
          </a:p>
        </p:txBody>
      </p:sp>
      <p:sp>
        <p:nvSpPr>
          <p:cNvPr id="7" name="object 5"/>
          <p:cNvSpPr txBox="1"/>
          <p:nvPr/>
        </p:nvSpPr>
        <p:spPr>
          <a:xfrm>
            <a:off x="1371601" y="2387886"/>
            <a:ext cx="1445894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Multith</a:t>
            </a:r>
            <a:r>
              <a:rPr sz="17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ead</a:t>
            </a:r>
            <a:r>
              <a:rPr sz="17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</a:t>
            </a:r>
            <a:endParaRPr sz="17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2971437" y="2336679"/>
            <a:ext cx="5481320" cy="9202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2560" marR="5080" indent="-150495">
              <a:lnSpc>
                <a:spcPct val="120100"/>
              </a:lnSpc>
              <a:spcBef>
                <a:spcPts val="95"/>
              </a:spcBef>
            </a:pPr>
            <a:r>
              <a:rPr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sz="17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</a:t>
            </a:r>
            <a:r>
              <a:rPr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technique </a:t>
            </a:r>
            <a:r>
              <a:rPr sz="17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allows </a:t>
            </a:r>
            <a:r>
              <a:rPr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program or a process </a:t>
            </a:r>
            <a:r>
              <a:rPr sz="17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 </a:t>
            </a:r>
            <a:r>
              <a:rPr sz="17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execute </a:t>
            </a:r>
            <a:r>
              <a:rPr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many </a:t>
            </a:r>
            <a:r>
              <a:rPr sz="17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tasks </a:t>
            </a:r>
            <a:r>
              <a:rPr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concurrently (at </a:t>
            </a:r>
            <a:r>
              <a:rPr sz="17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same </a:t>
            </a:r>
            <a:r>
              <a:rPr sz="17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</a:t>
            </a:r>
            <a:r>
              <a:rPr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 parallel).</a:t>
            </a:r>
          </a:p>
        </p:txBody>
      </p:sp>
      <p:sp>
        <p:nvSpPr>
          <p:cNvPr id="9" name="object 7"/>
          <p:cNvSpPr txBox="1"/>
          <p:nvPr/>
        </p:nvSpPr>
        <p:spPr>
          <a:xfrm>
            <a:off x="2129028" y="3962559"/>
            <a:ext cx="56146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</a:t>
            </a:r>
            <a:r>
              <a:rPr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two </a:t>
            </a:r>
            <a:r>
              <a:rPr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</a:t>
            </a:r>
            <a:r>
              <a:rPr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light </a:t>
            </a:r>
            <a:r>
              <a:rPr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weight 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r>
              <a:rPr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…Why?</a:t>
            </a:r>
          </a:p>
        </p:txBody>
      </p:sp>
    </p:spTree>
    <p:extLst>
      <p:ext uri="{BB962C8B-B14F-4D97-AF65-F5344CB8AC3E}">
        <p14:creationId xmlns:p14="http://schemas.microsoft.com/office/powerpoint/2010/main" val="191418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58779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1219200" y="1229519"/>
            <a:ext cx="8153400" cy="29224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3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419100" marR="694690" indent="-419100">
              <a:lnSpc>
                <a:spcPct val="150000"/>
              </a:lnSpc>
              <a:spcBef>
                <a:spcPts val="5"/>
              </a:spcBef>
              <a:buChar char="•"/>
              <a:tabLst>
                <a:tab pos="419100" algn="l"/>
                <a:tab pos="419734" algn="l"/>
              </a:tabLst>
            </a:pPr>
            <a:r>
              <a:rPr sz="1600" dirty="0">
                <a:latin typeface="Arial"/>
                <a:cs typeface="Arial"/>
              </a:rPr>
              <a:t>Entire </a:t>
            </a:r>
            <a:r>
              <a:rPr sz="1600" spc="-5" dirty="0">
                <a:latin typeface="Arial"/>
                <a:cs typeface="Arial"/>
              </a:rPr>
              <a:t>task </a:t>
            </a:r>
            <a:r>
              <a:rPr sz="1600" dirty="0">
                <a:latin typeface="Arial"/>
                <a:cs typeface="Arial"/>
              </a:rPr>
              <a:t>(a java process ) can be divided </a:t>
            </a:r>
            <a:r>
              <a:rPr sz="1600" spc="-5" dirty="0">
                <a:latin typeface="Arial"/>
                <a:cs typeface="Arial"/>
              </a:rPr>
              <a:t>into </a:t>
            </a:r>
            <a:r>
              <a:rPr sz="1600" dirty="0">
                <a:latin typeface="Arial"/>
                <a:cs typeface="Arial"/>
              </a:rPr>
              <a:t>subtasks and  </a:t>
            </a:r>
            <a:r>
              <a:rPr sz="1600" spc="-5" dirty="0">
                <a:latin typeface="Arial"/>
                <a:cs typeface="Arial"/>
              </a:rPr>
              <a:t>those </a:t>
            </a:r>
            <a:r>
              <a:rPr sz="1600" dirty="0">
                <a:latin typeface="Arial"/>
                <a:cs typeface="Arial"/>
              </a:rPr>
              <a:t>subtasks can be executed </a:t>
            </a:r>
            <a:r>
              <a:rPr sz="1600" spc="-15" dirty="0">
                <a:latin typeface="Arial"/>
                <a:cs typeface="Arial"/>
              </a:rPr>
              <a:t>concurrently. </a:t>
            </a:r>
            <a:r>
              <a:rPr sz="1600" spc="-5" dirty="0">
                <a:latin typeface="Arial"/>
                <a:cs typeface="Arial"/>
              </a:rPr>
              <a:t>One </a:t>
            </a:r>
            <a:r>
              <a:rPr sz="1600" dirty="0">
                <a:latin typeface="Arial"/>
                <a:cs typeface="Arial"/>
              </a:rPr>
              <a:t>Thread  corresponds </a:t>
            </a:r>
            <a:r>
              <a:rPr sz="1600" spc="-5" dirty="0">
                <a:latin typeface="Arial"/>
                <a:cs typeface="Arial"/>
              </a:rPr>
              <a:t>to </a:t>
            </a:r>
            <a:r>
              <a:rPr sz="1600" dirty="0">
                <a:latin typeface="Arial"/>
                <a:cs typeface="Arial"/>
              </a:rPr>
              <a:t>one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subtask</a:t>
            </a:r>
          </a:p>
          <a:p>
            <a:pPr>
              <a:lnSpc>
                <a:spcPct val="150000"/>
              </a:lnSpc>
              <a:spcBef>
                <a:spcPts val="40"/>
              </a:spcBef>
              <a:buClr>
                <a:srgbClr val="1F487C"/>
              </a:buClr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5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thread </a:t>
            </a:r>
            <a:r>
              <a:rPr sz="1600" dirty="0">
                <a:latin typeface="Arial"/>
                <a:cs typeface="Arial"/>
              </a:rPr>
              <a:t>is an entity </a:t>
            </a:r>
            <a:r>
              <a:rPr sz="1600" spc="-5" dirty="0">
                <a:latin typeface="Arial"/>
                <a:cs typeface="Arial"/>
              </a:rPr>
              <a:t>within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process</a:t>
            </a:r>
          </a:p>
          <a:p>
            <a:pPr>
              <a:lnSpc>
                <a:spcPct val="150000"/>
              </a:lnSpc>
              <a:spcBef>
                <a:spcPts val="30"/>
              </a:spcBef>
              <a:buClr>
                <a:srgbClr val="1F487C"/>
              </a:buClr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299085" marR="5080" indent="-299085">
              <a:lnSpc>
                <a:spcPct val="15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Arial"/>
                <a:cs typeface="Arial"/>
              </a:rPr>
              <a:t>Example : MS </a:t>
            </a:r>
            <a:r>
              <a:rPr sz="1600" spc="-10" dirty="0">
                <a:latin typeface="Arial"/>
                <a:cs typeface="Arial"/>
              </a:rPr>
              <a:t>Word </a:t>
            </a:r>
            <a:r>
              <a:rPr sz="1600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In </a:t>
            </a:r>
            <a:r>
              <a:rPr sz="1600" dirty="0">
                <a:latin typeface="Arial"/>
                <a:cs typeface="Arial"/>
              </a:rPr>
              <a:t>this single process, no. of </a:t>
            </a:r>
            <a:r>
              <a:rPr sz="1600" spc="-5" dirty="0">
                <a:latin typeface="Arial"/>
                <a:cs typeface="Arial"/>
              </a:rPr>
              <a:t>activities </a:t>
            </a:r>
            <a:r>
              <a:rPr sz="1600" dirty="0">
                <a:latin typeface="Arial"/>
                <a:cs typeface="Arial"/>
              </a:rPr>
              <a:t>are  carried out simultaneously like saving of </a:t>
            </a:r>
            <a:r>
              <a:rPr sz="1600" spc="-5" dirty="0">
                <a:latin typeface="Arial"/>
                <a:cs typeface="Arial"/>
              </a:rPr>
              <a:t>file, </a:t>
            </a:r>
            <a:r>
              <a:rPr sz="1600" dirty="0">
                <a:latin typeface="Arial"/>
                <a:cs typeface="Arial"/>
              </a:rPr>
              <a:t>reading input,  spell-checking</a:t>
            </a:r>
          </a:p>
        </p:txBody>
      </p:sp>
    </p:spTree>
    <p:extLst>
      <p:ext uri="{BB962C8B-B14F-4D97-AF65-F5344CB8AC3E}">
        <p14:creationId xmlns:p14="http://schemas.microsoft.com/office/powerpoint/2010/main" val="2151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58779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Continued..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1213" y="1282220"/>
            <a:ext cx="101600" cy="60850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</a:t>
            </a: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</a:t>
            </a: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36825" y="1282220"/>
            <a:ext cx="4778375" cy="60850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is a class in java.lang</a:t>
            </a:r>
            <a:r>
              <a:rPr sz="16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package</a:t>
            </a: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1755">
              <a:lnSpc>
                <a:spcPct val="100000"/>
              </a:lnSpc>
              <a:spcBef>
                <a:spcPts val="409"/>
              </a:spcBef>
            </a:pPr>
            <a:r>
              <a:rPr sz="16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create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 own thread type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</a:t>
            </a:r>
            <a:r>
              <a:rPr sz="1600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ways</a:t>
            </a: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0226" y="2215039"/>
            <a:ext cx="3260090" cy="90601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52729" indent="-240029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253365" algn="l"/>
              </a:tabLst>
            </a:pP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 from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</a:t>
            </a:r>
            <a:r>
              <a:rPr sz="16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38225">
              <a:lnSpc>
                <a:spcPct val="100000"/>
              </a:lnSpc>
              <a:spcBef>
                <a:spcPts val="409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73380" indent="-301625">
              <a:lnSpc>
                <a:spcPct val="100000"/>
              </a:lnSpc>
              <a:spcBef>
                <a:spcPts val="405"/>
              </a:spcBef>
              <a:buAutoNum type="arabicPeriod" startAt="2"/>
              <a:tabLst>
                <a:tab pos="374015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 Runnable</a:t>
            </a:r>
            <a:r>
              <a:rPr sz="16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interface</a:t>
            </a: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1213" y="3510210"/>
            <a:ext cx="1016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</a:t>
            </a: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39872" y="3459004"/>
            <a:ext cx="3622040" cy="1496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080" marR="778510" indent="-373380">
              <a:lnSpc>
                <a:spcPct val="120000"/>
              </a:lnSpc>
              <a:spcBef>
                <a:spcPts val="100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Constructors of Thread</a:t>
            </a:r>
            <a:r>
              <a:rPr sz="1600" spc="-1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class:  Thread()</a:t>
            </a: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86080">
              <a:lnSpc>
                <a:spcPct val="100000"/>
              </a:lnSpc>
              <a:spcBef>
                <a:spcPts val="405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(String</a:t>
            </a:r>
            <a:r>
              <a:rPr sz="16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name)</a:t>
            </a: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86080">
              <a:lnSpc>
                <a:spcPct val="100000"/>
              </a:lnSpc>
              <a:spcBef>
                <a:spcPts val="409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(Runnable </a:t>
            </a:r>
            <a:r>
              <a:rPr sz="16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r,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sz="16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name)</a:t>
            </a: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86080">
              <a:lnSpc>
                <a:spcPct val="100000"/>
              </a:lnSpc>
              <a:spcBef>
                <a:spcPts val="409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(ThreadGroup</a:t>
            </a:r>
            <a:r>
              <a:rPr sz="16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tg)</a:t>
            </a: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22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58779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Scheduling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1295400" y="1381919"/>
            <a:ext cx="7620000" cy="30194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5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Scheduling is decided by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Operating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</a:t>
            </a: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35"/>
              </a:spcBef>
              <a:buClr>
                <a:srgbClr val="1F487C"/>
              </a:buClr>
              <a:buFont typeface="Arial"/>
              <a:buChar char="•"/>
            </a:pP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9085" indent="-286385">
              <a:lnSpc>
                <a:spcPct val="15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JVM runs on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Operating</a:t>
            </a:r>
            <a:r>
              <a:rPr sz="16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</a:t>
            </a: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35"/>
              </a:spcBef>
              <a:buClr>
                <a:srgbClr val="1F487C"/>
              </a:buClr>
              <a:buFont typeface="Arial"/>
              <a:buChar char="•"/>
            </a:pP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9085" indent="-286385">
              <a:lnSpc>
                <a:spcPct val="15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depends on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Operating System for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</a:t>
            </a:r>
            <a:r>
              <a:rPr sz="1600" spc="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Scheduling</a:t>
            </a: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45"/>
              </a:spcBef>
              <a:buClr>
                <a:srgbClr val="1F487C"/>
              </a:buClr>
              <a:buFont typeface="Arial"/>
              <a:buChar char="•"/>
            </a:pP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9085" indent="-286385">
              <a:lnSpc>
                <a:spcPct val="15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Hence multithreaded programs may show inconsistent</a:t>
            </a:r>
            <a:r>
              <a:rPr sz="16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behavior</a:t>
            </a: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14325">
              <a:lnSpc>
                <a:spcPct val="150000"/>
              </a:lnSpc>
              <a:spcBef>
                <a:spcPts val="405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across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</a:t>
            </a:r>
            <a:r>
              <a:rPr sz="16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platforms</a:t>
            </a: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90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58779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Lifecycle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Image result for thread life cycle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65914"/>
            <a:ext cx="5715000" cy="410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58779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Class Methods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1143000" y="1458119"/>
            <a:ext cx="7772400" cy="33374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5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Thread class defines a number of methods useful for thread</a:t>
            </a:r>
          </a:p>
          <a:p>
            <a:pPr marL="299085">
              <a:lnSpc>
                <a:spcPct val="150000"/>
              </a:lnSpc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management.</a:t>
            </a:r>
          </a:p>
          <a:p>
            <a:pPr>
              <a:lnSpc>
                <a:spcPct val="150000"/>
              </a:lnSpc>
              <a:spcBef>
                <a:spcPts val="35"/>
              </a:spcBef>
            </a:pP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9085" marR="5080" indent="-286385">
              <a:lnSpc>
                <a:spcPct val="15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include static methods, which provide information about, or  affect the status of, the thread invoking the method.</a:t>
            </a:r>
          </a:p>
          <a:p>
            <a:pPr>
              <a:lnSpc>
                <a:spcPct val="150000"/>
              </a:lnSpc>
              <a:spcBef>
                <a:spcPts val="35"/>
              </a:spcBef>
              <a:buClr>
                <a:srgbClr val="1F487C"/>
              </a:buClr>
              <a:buFont typeface="Arial"/>
              <a:buChar char="•"/>
            </a:pP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9085" marR="386715" indent="-286385">
              <a:lnSpc>
                <a:spcPct val="15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other methods are invoked from other threads involved in  managing the thread and Thread object.</a:t>
            </a:r>
          </a:p>
        </p:txBody>
      </p:sp>
    </p:spTree>
    <p:extLst>
      <p:ext uri="{BB962C8B-B14F-4D97-AF65-F5344CB8AC3E}">
        <p14:creationId xmlns:p14="http://schemas.microsoft.com/office/powerpoint/2010/main" val="138572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811</Words>
  <Application>Microsoft Office PowerPoint</Application>
  <PresentationFormat>Custom</PresentationFormat>
  <Paragraphs>130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Asfiya Khan</cp:lastModifiedBy>
  <cp:revision>231</cp:revision>
  <dcterms:created xsi:type="dcterms:W3CDTF">2018-01-05T05:23:08Z</dcterms:created>
  <dcterms:modified xsi:type="dcterms:W3CDTF">2019-09-04T10:25:30Z</dcterms:modified>
</cp:coreProperties>
</file>