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77" r:id="rId3"/>
    <p:sldId id="27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265" r:id="rId28"/>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8F1"/>
    <a:srgbClr val="2B3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210" y="-276"/>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9/4/2019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26"/>
          <p:cNvGrpSpPr/>
          <p:nvPr userDrawn="1"/>
        </p:nvGrpSpPr>
        <p:grpSpPr>
          <a:xfrm>
            <a:off x="8534400" y="5191919"/>
            <a:ext cx="914400" cy="158898"/>
            <a:chOff x="8534400" y="5191919"/>
            <a:chExt cx="914400" cy="158898"/>
          </a:xfrm>
        </p:grpSpPr>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userDrawn="1"/>
          </p:nvGrpSpPr>
          <p:grpSpPr>
            <a:xfrm>
              <a:off x="8933771" y="5191919"/>
              <a:ext cx="152335" cy="136446"/>
              <a:chOff x="8938916" y="5111750"/>
              <a:chExt cx="150813" cy="147638"/>
            </a:xfrm>
          </p:grpSpPr>
          <p:sp>
            <p:nvSpPr>
              <p:cNvPr id="2" name="Rectangle 1"/>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userDrawn="1"/>
          </p:nvGrpSpPr>
          <p:grpSpPr>
            <a:xfrm>
              <a:off x="9110550" y="5191919"/>
              <a:ext cx="153938" cy="142315"/>
              <a:chOff x="9090025" y="5111750"/>
              <a:chExt cx="152400" cy="153988"/>
            </a:xfrm>
          </p:grpSpPr>
          <p:sp>
            <p:nvSpPr>
              <p:cNvPr id="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userDrawn="1"/>
          </p:nvGrpSpPr>
          <p:grpSpPr>
            <a:xfrm>
              <a:off x="9293258" y="5191919"/>
              <a:ext cx="155542" cy="142315"/>
              <a:chOff x="9294812" y="5111750"/>
              <a:chExt cx="153988" cy="153988"/>
            </a:xfrm>
          </p:grpSpPr>
          <p:sp>
            <p:nvSpPr>
              <p:cNvPr id="15" name="Rectangle 14"/>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37"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2722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4115B-6CD9-43BC-8D55-E1FCD10AF002}"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4115B-6CD9-43BC-8D55-E1FCD10AF002}"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115B-6CD9-43BC-8D55-E1FCD10AF002}"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9/4/2019</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9/4/2019</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0" y="1686719"/>
            <a:ext cx="5410200" cy="95127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Collection Framework</a:t>
            </a:r>
          </a:p>
          <a:p>
            <a:pPr algn="l"/>
            <a:r>
              <a:rPr 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 </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&amp; Presenter -Asfiya Khan                                                                         			(Senior Technical Trainer)</a:t>
            </a:r>
            <a:endParaRPr lang="en-US" sz="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7522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Collection Hierarchy</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5"/>
          <p:cNvSpPr/>
          <p:nvPr/>
        </p:nvSpPr>
        <p:spPr>
          <a:xfrm>
            <a:off x="1447800" y="1229519"/>
            <a:ext cx="6108510" cy="3810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52597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Collection Interface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object 6"/>
          <p:cNvSpPr txBox="1"/>
          <p:nvPr/>
        </p:nvSpPr>
        <p:spPr>
          <a:xfrm>
            <a:off x="1400174" y="1297772"/>
            <a:ext cx="6648450" cy="3512244"/>
          </a:xfrm>
          <a:prstGeom prst="rect">
            <a:avLst/>
          </a:prstGeom>
        </p:spPr>
        <p:txBody>
          <a:bodyPr vert="horz" wrap="square" lIns="0" tIns="45720" rIns="0" bIns="0" rtlCol="0">
            <a:spAutoFit/>
          </a:bodyPr>
          <a:lstStyle/>
          <a:p>
            <a:pPr marL="12700">
              <a:lnSpc>
                <a:spcPct val="100000"/>
              </a:lnSpc>
              <a:spcBef>
                <a:spcPts val="360"/>
              </a:spcBef>
            </a:pPr>
            <a:r>
              <a:rPr sz="1600" spc="-5" dirty="0">
                <a:latin typeface="Tahoma" panose="020B0604030504040204" pitchFamily="34" charset="0"/>
                <a:ea typeface="Tahoma" panose="020B0604030504040204" pitchFamily="34" charset="0"/>
                <a:cs typeface="Tahoma" panose="020B0604030504040204" pitchFamily="34" charset="0"/>
              </a:rPr>
              <a:t>Collection </a:t>
            </a:r>
            <a:r>
              <a:rPr sz="1600" dirty="0">
                <a:latin typeface="Tahoma" panose="020B0604030504040204" pitchFamily="34" charset="0"/>
                <a:ea typeface="Tahoma" panose="020B0604030504040204" pitchFamily="34" charset="0"/>
                <a:cs typeface="Tahoma" panose="020B0604030504040204" pitchFamily="34" charset="0"/>
              </a:rPr>
              <a:t>is </a:t>
            </a:r>
            <a:r>
              <a:rPr sz="1600" spc="-5" dirty="0">
                <a:latin typeface="Tahoma" panose="020B0604030504040204" pitchFamily="34" charset="0"/>
                <a:ea typeface="Tahoma" panose="020B0604030504040204" pitchFamily="34" charset="0"/>
                <a:cs typeface="Tahoma" panose="020B0604030504040204" pitchFamily="34" charset="0"/>
              </a:rPr>
              <a:t>an interface in the </a:t>
            </a:r>
            <a:r>
              <a:rPr sz="1600" spc="-10" dirty="0">
                <a:latin typeface="Tahoma" panose="020B0604030504040204" pitchFamily="34" charset="0"/>
                <a:ea typeface="Tahoma" panose="020B0604030504040204" pitchFamily="34" charset="0"/>
                <a:cs typeface="Tahoma" panose="020B0604030504040204" pitchFamily="34" charset="0"/>
              </a:rPr>
              <a:t>java.util </a:t>
            </a:r>
            <a:r>
              <a:rPr sz="1600" spc="-5" dirty="0">
                <a:latin typeface="Tahoma" panose="020B0604030504040204" pitchFamily="34" charset="0"/>
                <a:ea typeface="Tahoma" panose="020B0604030504040204" pitchFamily="34" charset="0"/>
                <a:cs typeface="Tahoma" panose="020B0604030504040204" pitchFamily="34" charset="0"/>
              </a:rPr>
              <a:t>package, </a:t>
            </a:r>
            <a:r>
              <a:rPr sz="1600" dirty="0">
                <a:latin typeface="Tahoma" panose="020B0604030504040204" pitchFamily="34" charset="0"/>
                <a:ea typeface="Tahoma" panose="020B0604030504040204" pitchFamily="34" charset="0"/>
                <a:cs typeface="Tahoma" panose="020B0604030504040204" pitchFamily="34" charset="0"/>
              </a:rPr>
              <a:t>and as its</a:t>
            </a:r>
            <a:r>
              <a:rPr sz="1600" spc="90"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name</a:t>
            </a:r>
          </a:p>
          <a:p>
            <a:pPr marL="12700">
              <a:lnSpc>
                <a:spcPct val="100000"/>
              </a:lnSpc>
              <a:spcBef>
                <a:spcPts val="270"/>
              </a:spcBef>
            </a:pPr>
            <a:r>
              <a:rPr sz="1600" spc="-5" dirty="0">
                <a:latin typeface="Tahoma" panose="020B0604030504040204" pitchFamily="34" charset="0"/>
                <a:ea typeface="Tahoma" panose="020B0604030504040204" pitchFamily="34" charset="0"/>
                <a:cs typeface="Tahoma" panose="020B0604030504040204" pitchFamily="34" charset="0"/>
              </a:rPr>
              <a:t>suggests, </a:t>
            </a:r>
            <a:r>
              <a:rPr sz="1600" dirty="0">
                <a:latin typeface="Tahoma" panose="020B0604030504040204" pitchFamily="34" charset="0"/>
                <a:ea typeface="Tahoma" panose="020B0604030504040204" pitchFamily="34" charset="0"/>
                <a:cs typeface="Tahoma" panose="020B0604030504040204" pitchFamily="34" charset="0"/>
              </a:rPr>
              <a:t>it is used </a:t>
            </a:r>
            <a:r>
              <a:rPr sz="1600" spc="-5" dirty="0">
                <a:latin typeface="Tahoma" panose="020B0604030504040204" pitchFamily="34" charset="0"/>
                <a:ea typeface="Tahoma" panose="020B0604030504040204" pitchFamily="34" charset="0"/>
                <a:cs typeface="Tahoma" panose="020B0604030504040204" pitchFamily="34" charset="0"/>
              </a:rPr>
              <a:t>to </a:t>
            </a:r>
            <a:r>
              <a:rPr sz="1600" dirty="0">
                <a:latin typeface="Tahoma" panose="020B0604030504040204" pitchFamily="34" charset="0"/>
                <a:ea typeface="Tahoma" panose="020B0604030504040204" pitchFamily="34" charset="0"/>
                <a:cs typeface="Tahoma" panose="020B0604030504040204" pitchFamily="34" charset="0"/>
              </a:rPr>
              <a:t>define a </a:t>
            </a:r>
            <a:r>
              <a:rPr sz="1600" spc="-5" dirty="0">
                <a:latin typeface="Tahoma" panose="020B0604030504040204" pitchFamily="34" charset="0"/>
                <a:ea typeface="Tahoma" panose="020B0604030504040204" pitchFamily="34" charset="0"/>
                <a:cs typeface="Tahoma" panose="020B0604030504040204" pitchFamily="34" charset="0"/>
              </a:rPr>
              <a:t>collection of </a:t>
            </a:r>
            <a:r>
              <a:rPr sz="1600" spc="-5" dirty="0" smtClean="0">
                <a:latin typeface="Tahoma" panose="020B0604030504040204" pitchFamily="34" charset="0"/>
                <a:ea typeface="Tahoma" panose="020B0604030504040204" pitchFamily="34" charset="0"/>
                <a:cs typeface="Tahoma" panose="020B0604030504040204" pitchFamily="34" charset="0"/>
              </a:rPr>
              <a:t>objects.</a:t>
            </a:r>
            <a:endParaRPr lang="en-US" sz="1600" dirty="0">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270"/>
              </a:spcBef>
            </a:pPr>
            <a:endParaRPr lang="en-US" sz="1600" dirty="0">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270"/>
              </a:spcBef>
            </a:pPr>
            <a:r>
              <a:rPr sz="1600" dirty="0" smtClean="0">
                <a:latin typeface="Tahoma" panose="020B0604030504040204" pitchFamily="34" charset="0"/>
                <a:ea typeface="Tahoma" panose="020B0604030504040204" pitchFamily="34" charset="0"/>
                <a:cs typeface="Tahoma" panose="020B0604030504040204" pitchFamily="34" charset="0"/>
              </a:rPr>
              <a:t>Methods </a:t>
            </a:r>
            <a:r>
              <a:rPr sz="1600" spc="-10" dirty="0">
                <a:latin typeface="Tahoma" panose="020B0604030504040204" pitchFamily="34" charset="0"/>
                <a:ea typeface="Tahoma" panose="020B0604030504040204" pitchFamily="34" charset="0"/>
                <a:cs typeface="Tahoma" panose="020B0604030504040204" pitchFamily="34" charset="0"/>
              </a:rPr>
              <a:t>in </a:t>
            </a:r>
            <a:r>
              <a:rPr sz="1600" spc="-5" dirty="0">
                <a:latin typeface="Tahoma" panose="020B0604030504040204" pitchFamily="34" charset="0"/>
                <a:ea typeface="Tahoma" panose="020B0604030504040204" pitchFamily="34" charset="0"/>
                <a:cs typeface="Tahoma" panose="020B0604030504040204" pitchFamily="34" charset="0"/>
              </a:rPr>
              <a:t>Collection Interface</a:t>
            </a:r>
            <a:r>
              <a:rPr sz="1600" spc="-5" dirty="0" smtClean="0">
                <a:latin typeface="Tahoma" panose="020B0604030504040204" pitchFamily="34" charset="0"/>
                <a:ea typeface="Tahoma" panose="020B0604030504040204" pitchFamily="34" charset="0"/>
                <a:cs typeface="Tahoma" panose="020B0604030504040204" pitchFamily="34" charset="0"/>
              </a:rPr>
              <a:t>:</a:t>
            </a:r>
            <a:endParaRPr lang="en-US" sz="1600" spc="-5" dirty="0">
              <a:latin typeface="Tahoma" panose="020B0604030504040204" pitchFamily="34" charset="0"/>
              <a:ea typeface="Tahoma" panose="020B0604030504040204" pitchFamily="34" charset="0"/>
              <a:cs typeface="Tahoma" panose="020B0604030504040204" pitchFamily="34" charset="0"/>
            </a:endParaRPr>
          </a:p>
          <a:p>
            <a:pPr marL="841375" marR="2849880" indent="-772795">
              <a:lnSpc>
                <a:spcPct val="120000"/>
              </a:lnSpc>
              <a:tabLst>
                <a:tab pos="1470660" algn="l"/>
                <a:tab pos="1779270" algn="l"/>
              </a:tabLst>
            </a:pPr>
            <a:r>
              <a:rPr lang="en-US" sz="1600" spc="-5" dirty="0">
                <a:latin typeface="Tahoma" panose="020B0604030504040204" pitchFamily="34" charset="0"/>
                <a:ea typeface="Tahoma" panose="020B0604030504040204" pitchFamily="34" charset="0"/>
                <a:cs typeface="Tahoma" panose="020B0604030504040204" pitchFamily="34" charset="0"/>
              </a:rPr>
              <a:t>	</a:t>
            </a:r>
            <a:r>
              <a:rPr lang="en-US" sz="1600" spc="-5" dirty="0" err="1">
                <a:latin typeface="Tahoma" panose="020B0604030504040204" pitchFamily="34" charset="0"/>
                <a:ea typeface="Tahoma" panose="020B0604030504040204" pitchFamily="34" charset="0"/>
                <a:cs typeface="Tahoma" panose="020B0604030504040204" pitchFamily="34" charset="0"/>
              </a:rPr>
              <a:t>boolean</a:t>
            </a:r>
            <a:r>
              <a:rPr lang="en-US" sz="1600" spc="-5" dirty="0">
                <a:latin typeface="Tahoma" panose="020B0604030504040204" pitchFamily="34" charset="0"/>
                <a:ea typeface="Tahoma" panose="020B0604030504040204" pitchFamily="34" charset="0"/>
                <a:cs typeface="Tahoma" panose="020B0604030504040204" pitchFamily="34" charset="0"/>
              </a:rPr>
              <a:t> </a:t>
            </a: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smtClean="0">
                <a:latin typeface="Tahoma" panose="020B0604030504040204" pitchFamily="34" charset="0"/>
                <a:ea typeface="Tahoma" panose="020B0604030504040204" pitchFamily="34" charset="0"/>
                <a:cs typeface="Tahoma" panose="020B0604030504040204" pitchFamily="34" charset="0"/>
              </a:rPr>
              <a:t>add </a:t>
            </a:r>
            <a:r>
              <a:rPr sz="1600" spc="-5" dirty="0">
                <a:latin typeface="Tahoma" panose="020B0604030504040204" pitchFamily="34" charset="0"/>
                <a:ea typeface="Tahoma" panose="020B0604030504040204" pitchFamily="34" charset="0"/>
                <a:cs typeface="Tahoma" panose="020B0604030504040204" pitchFamily="34" charset="0"/>
              </a:rPr>
              <a:t>(Object </a:t>
            </a:r>
            <a:r>
              <a:rPr sz="1600" dirty="0">
                <a:latin typeface="Tahoma" panose="020B0604030504040204" pitchFamily="34" charset="0"/>
                <a:ea typeface="Tahoma" panose="020B0604030504040204" pitchFamily="34" charset="0"/>
                <a:cs typeface="Tahoma" panose="020B0604030504040204" pitchFamily="34" charset="0"/>
              </a:rPr>
              <a:t>o)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841375" marR="2849880" indent="-772795">
              <a:lnSpc>
                <a:spcPct val="120000"/>
              </a:lnSpc>
              <a:tabLst>
                <a:tab pos="1470660" algn="l"/>
                <a:tab pos="1779270" algn="l"/>
              </a:tabLst>
            </a:pPr>
            <a:r>
              <a:rPr lang="en-US" sz="1600" dirty="0">
                <a:latin typeface="Tahoma" panose="020B0604030504040204" pitchFamily="34" charset="0"/>
                <a:ea typeface="Tahoma" panose="020B0604030504040204" pitchFamily="34" charset="0"/>
                <a:cs typeface="Tahoma" panose="020B0604030504040204" pitchFamily="34" charset="0"/>
              </a:rPr>
              <a:t>	</a:t>
            </a:r>
            <a:r>
              <a:rPr sz="1600" spc="-5" dirty="0" err="1" smtClean="0">
                <a:latin typeface="Tahoma" panose="020B0604030504040204" pitchFamily="34" charset="0"/>
                <a:ea typeface="Tahoma" panose="020B0604030504040204" pitchFamily="34" charset="0"/>
                <a:cs typeface="Tahoma" panose="020B0604030504040204" pitchFamily="34" charset="0"/>
              </a:rPr>
              <a:t>boolean</a:t>
            </a:r>
            <a:r>
              <a:rPr lang="en-US" sz="1600" spc="-5" dirty="0">
                <a:latin typeface="Tahoma" panose="020B0604030504040204" pitchFamily="34" charset="0"/>
                <a:ea typeface="Tahoma" panose="020B0604030504040204" pitchFamily="34" charset="0"/>
                <a:cs typeface="Tahoma" panose="020B0604030504040204" pitchFamily="34" charset="0"/>
              </a:rPr>
              <a:t> </a:t>
            </a:r>
            <a:r>
              <a:rPr sz="1600" spc="-5" dirty="0" err="1" smtClean="0">
                <a:latin typeface="Tahoma" panose="020B0604030504040204" pitchFamily="34" charset="0"/>
                <a:ea typeface="Tahoma" panose="020B0604030504040204" pitchFamily="34" charset="0"/>
                <a:cs typeface="Tahoma" panose="020B0604030504040204" pitchFamily="34" charset="0"/>
              </a:rPr>
              <a:t>addAll</a:t>
            </a:r>
            <a:r>
              <a:rPr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a:latin typeface="Tahoma" panose="020B0604030504040204" pitchFamily="34" charset="0"/>
                <a:ea typeface="Tahoma" panose="020B0604030504040204" pitchFamily="34" charset="0"/>
                <a:cs typeface="Tahoma" panose="020B0604030504040204" pitchFamily="34" charset="0"/>
              </a:rPr>
              <a:t>(Collection c)  </a:t>
            </a:r>
            <a:r>
              <a:rPr sz="1600" spc="-10" dirty="0">
                <a:latin typeface="Tahoma" panose="020B0604030504040204" pitchFamily="34" charset="0"/>
                <a:ea typeface="Tahoma" panose="020B0604030504040204" pitchFamily="34" charset="0"/>
                <a:cs typeface="Tahoma" panose="020B0604030504040204" pitchFamily="34" charset="0"/>
              </a:rPr>
              <a:t>void	</a:t>
            </a:r>
            <a:r>
              <a:rPr sz="1600" spc="-5" dirty="0">
                <a:latin typeface="Tahoma" panose="020B0604030504040204" pitchFamily="34" charset="0"/>
                <a:ea typeface="Tahoma" panose="020B0604030504040204" pitchFamily="34" charset="0"/>
                <a:cs typeface="Tahoma" panose="020B0604030504040204" pitchFamily="34" charset="0"/>
              </a:rPr>
              <a:t>clear()</a:t>
            </a:r>
            <a:endParaRPr sz="1600" dirty="0">
              <a:latin typeface="Tahoma" panose="020B0604030504040204" pitchFamily="34" charset="0"/>
              <a:ea typeface="Tahoma" panose="020B0604030504040204" pitchFamily="34" charset="0"/>
              <a:cs typeface="Tahoma" panose="020B0604030504040204" pitchFamily="34" charset="0"/>
            </a:endParaRPr>
          </a:p>
          <a:p>
            <a:pPr marL="841375" marR="2858135">
              <a:lnSpc>
                <a:spcPct val="120000"/>
              </a:lnSpc>
              <a:tabLst>
                <a:tab pos="1779270" algn="l"/>
              </a:tabLst>
            </a:pPr>
            <a:r>
              <a:rPr sz="1600" spc="-5" dirty="0">
                <a:latin typeface="Tahoma" panose="020B0604030504040204" pitchFamily="34" charset="0"/>
                <a:ea typeface="Tahoma" panose="020B0604030504040204" pitchFamily="34" charset="0"/>
                <a:cs typeface="Tahoma" panose="020B0604030504040204" pitchFamily="34" charset="0"/>
              </a:rPr>
              <a:t>boolean	contains </a:t>
            </a:r>
            <a:r>
              <a:rPr sz="1600" dirty="0">
                <a:latin typeface="Tahoma" panose="020B0604030504040204" pitchFamily="34" charset="0"/>
                <a:ea typeface="Tahoma" panose="020B0604030504040204" pitchFamily="34" charset="0"/>
                <a:cs typeface="Tahoma" panose="020B0604030504040204" pitchFamily="34" charset="0"/>
              </a:rPr>
              <a:t>( </a:t>
            </a:r>
            <a:r>
              <a:rPr sz="1600" spc="-5" dirty="0">
                <a:latin typeface="Tahoma" panose="020B0604030504040204" pitchFamily="34" charset="0"/>
                <a:ea typeface="Tahoma" panose="020B0604030504040204" pitchFamily="34" charset="0"/>
                <a:cs typeface="Tahoma" panose="020B0604030504040204" pitchFamily="34" charset="0"/>
              </a:rPr>
              <a:t>Object</a:t>
            </a:r>
            <a:r>
              <a:rPr sz="1600" spc="-50"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o)  </a:t>
            </a:r>
            <a:r>
              <a:rPr sz="1600" spc="-5" dirty="0" err="1" smtClean="0">
                <a:latin typeface="Tahoma" panose="020B0604030504040204" pitchFamily="34" charset="0"/>
                <a:ea typeface="Tahoma" panose="020B0604030504040204" pitchFamily="34" charset="0"/>
                <a:cs typeface="Tahoma" panose="020B0604030504040204" pitchFamily="34" charset="0"/>
              </a:rPr>
              <a:t>boolean</a:t>
            </a:r>
            <a:r>
              <a:rPr sz="1600" spc="-5" dirty="0">
                <a:latin typeface="Tahoma" panose="020B0604030504040204" pitchFamily="34" charset="0"/>
                <a:ea typeface="Tahoma" panose="020B0604030504040204" pitchFamily="34" charset="0"/>
                <a:cs typeface="Tahoma" panose="020B0604030504040204" pitchFamily="34" charset="0"/>
              </a:rPr>
              <a:t>	isEmpty()</a:t>
            </a:r>
            <a:endParaRPr sz="1600" dirty="0">
              <a:latin typeface="Tahoma" panose="020B0604030504040204" pitchFamily="34" charset="0"/>
              <a:ea typeface="Tahoma" panose="020B0604030504040204" pitchFamily="34" charset="0"/>
              <a:cs typeface="Tahoma" panose="020B0604030504040204" pitchFamily="34" charset="0"/>
            </a:endParaRPr>
          </a:p>
          <a:p>
            <a:pPr marL="841375">
              <a:lnSpc>
                <a:spcPct val="100000"/>
              </a:lnSpc>
              <a:spcBef>
                <a:spcPts val="434"/>
              </a:spcBef>
            </a:pPr>
            <a:r>
              <a:rPr sz="1600" spc="-10" dirty="0" smtClean="0">
                <a:latin typeface="Tahoma" panose="020B0604030504040204" pitchFamily="34" charset="0"/>
                <a:ea typeface="Tahoma" panose="020B0604030504040204" pitchFamily="34" charset="0"/>
                <a:cs typeface="Tahoma" panose="020B0604030504040204" pitchFamily="34" charset="0"/>
              </a:rPr>
              <a:t>Iterator</a:t>
            </a:r>
            <a:r>
              <a:rPr sz="1600" dirty="0" smtClean="0">
                <a:latin typeface="Tahoma" panose="020B0604030504040204" pitchFamily="34" charset="0"/>
                <a:ea typeface="Tahoma" panose="020B0604030504040204" pitchFamily="34" charset="0"/>
                <a:cs typeface="Tahoma" panose="020B0604030504040204" pitchFamily="34" charset="0"/>
              </a:rPr>
              <a:t> </a:t>
            </a:r>
            <a:r>
              <a:rPr sz="1600" spc="-5" dirty="0">
                <a:latin typeface="Tahoma" panose="020B0604030504040204" pitchFamily="34" charset="0"/>
                <a:ea typeface="Tahoma" panose="020B0604030504040204" pitchFamily="34" charset="0"/>
                <a:cs typeface="Tahoma" panose="020B0604030504040204" pitchFamily="34" charset="0"/>
              </a:rPr>
              <a:t>iterator()</a:t>
            </a:r>
            <a:endParaRPr sz="1600" dirty="0">
              <a:latin typeface="Tahoma" panose="020B0604030504040204" pitchFamily="34" charset="0"/>
              <a:ea typeface="Tahoma" panose="020B0604030504040204" pitchFamily="34" charset="0"/>
              <a:cs typeface="Tahoma" panose="020B0604030504040204" pitchFamily="34" charset="0"/>
            </a:endParaRPr>
          </a:p>
          <a:p>
            <a:pPr marL="769620" marR="3084195" indent="71120">
              <a:lnSpc>
                <a:spcPct val="120000"/>
              </a:lnSpc>
            </a:pPr>
            <a:r>
              <a:rPr sz="1600" spc="-5" dirty="0" err="1" smtClean="0">
                <a:latin typeface="Tahoma" panose="020B0604030504040204" pitchFamily="34" charset="0"/>
                <a:ea typeface="Tahoma" panose="020B0604030504040204" pitchFamily="34" charset="0"/>
                <a:cs typeface="Tahoma" panose="020B0604030504040204" pitchFamily="34" charset="0"/>
              </a:rPr>
              <a:t>boolean</a:t>
            </a:r>
            <a:r>
              <a:rPr sz="1600" spc="-5" dirty="0" smtClean="0">
                <a:latin typeface="Tahoma" panose="020B0604030504040204" pitchFamily="34" charset="0"/>
                <a:ea typeface="Tahoma" panose="020B0604030504040204" pitchFamily="34" charset="0"/>
                <a:cs typeface="Tahoma" panose="020B0604030504040204" pitchFamily="34" charset="0"/>
              </a:rPr>
              <a:t> </a:t>
            </a:r>
            <a:r>
              <a:rPr sz="1600" spc="-10" dirty="0">
                <a:latin typeface="Tahoma" panose="020B0604030504040204" pitchFamily="34" charset="0"/>
                <a:ea typeface="Tahoma" panose="020B0604030504040204" pitchFamily="34" charset="0"/>
                <a:cs typeface="Tahoma" panose="020B0604030504040204" pitchFamily="34" charset="0"/>
              </a:rPr>
              <a:t>remove </a:t>
            </a:r>
            <a:r>
              <a:rPr sz="1600" spc="-5" dirty="0">
                <a:latin typeface="Tahoma" panose="020B0604030504040204" pitchFamily="34" charset="0"/>
                <a:ea typeface="Tahoma" panose="020B0604030504040204" pitchFamily="34" charset="0"/>
                <a:cs typeface="Tahoma" panose="020B0604030504040204" pitchFamily="34" charset="0"/>
              </a:rPr>
              <a:t>(Object </a:t>
            </a:r>
            <a:r>
              <a:rPr sz="1600" dirty="0">
                <a:latin typeface="Tahoma" panose="020B0604030504040204" pitchFamily="34" charset="0"/>
                <a:ea typeface="Tahoma" panose="020B0604030504040204" pitchFamily="34" charset="0"/>
                <a:cs typeface="Tahoma" panose="020B0604030504040204" pitchFamily="34" charset="0"/>
              </a:rPr>
              <a:t>o)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spc="-5" dirty="0" smtClean="0">
                <a:latin typeface="Tahoma" panose="020B0604030504040204" pitchFamily="34" charset="0"/>
                <a:ea typeface="Tahoma" panose="020B0604030504040204" pitchFamily="34" charset="0"/>
                <a:cs typeface="Tahoma" panose="020B0604030504040204" pitchFamily="34" charset="0"/>
              </a:rPr>
              <a:t>int</a:t>
            </a:r>
            <a:r>
              <a:rPr sz="1600" spc="-15" dirty="0" smtClean="0">
                <a:latin typeface="Tahoma" panose="020B0604030504040204" pitchFamily="34" charset="0"/>
                <a:ea typeface="Tahoma" panose="020B0604030504040204" pitchFamily="34" charset="0"/>
                <a:cs typeface="Tahoma" panose="020B0604030504040204" pitchFamily="34" charset="0"/>
              </a:rPr>
              <a:t> </a:t>
            </a:r>
            <a:r>
              <a:rPr sz="1600" spc="-10" dirty="0">
                <a:latin typeface="Tahoma" panose="020B0604030504040204" pitchFamily="34" charset="0"/>
                <a:ea typeface="Tahoma" panose="020B0604030504040204" pitchFamily="34" charset="0"/>
                <a:cs typeface="Tahoma" panose="020B0604030504040204" pitchFamily="34" charset="0"/>
              </a:rPr>
              <a:t>size()</a:t>
            </a:r>
            <a:endParaRPr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52597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List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6" name="object 8"/>
          <p:cNvSpPr txBox="1"/>
          <p:nvPr/>
        </p:nvSpPr>
        <p:spPr>
          <a:xfrm>
            <a:off x="1757172" y="1469575"/>
            <a:ext cx="3576828" cy="259686"/>
          </a:xfrm>
          <a:prstGeom prst="rect">
            <a:avLst/>
          </a:prstGeom>
        </p:spPr>
        <p:txBody>
          <a:bodyPr vert="horz" wrap="square" lIns="0" tIns="13335" rIns="0" bIns="0" rtlCol="0">
            <a:spAutoFit/>
          </a:bodyPr>
          <a:lstStyle/>
          <a:p>
            <a:pPr marL="298450" indent="-285750">
              <a:lnSpc>
                <a:spcPct val="100000"/>
              </a:lnSpc>
              <a:spcBef>
                <a:spcPts val="105"/>
              </a:spcBef>
              <a:buFont typeface="Arial" panose="020B0604020202020204" pitchFamily="34" charset="0"/>
              <a:buChar char="•"/>
            </a:pPr>
            <a:r>
              <a:rPr sz="1600" spc="-10" dirty="0">
                <a:latin typeface="Tahoma" panose="020B0604030504040204" pitchFamily="34" charset="0"/>
                <a:ea typeface="Tahoma" panose="020B0604030504040204" pitchFamily="34" charset="0"/>
                <a:cs typeface="Tahoma" panose="020B0604030504040204" pitchFamily="34" charset="0"/>
              </a:rPr>
              <a:t>Its </a:t>
            </a:r>
            <a:r>
              <a:rPr sz="1600" dirty="0">
                <a:latin typeface="Tahoma" panose="020B0604030504040204" pitchFamily="34" charset="0"/>
                <a:ea typeface="Tahoma" panose="020B0604030504040204" pitchFamily="34" charset="0"/>
                <a:cs typeface="Tahoma" panose="020B0604030504040204" pitchFamily="34" charset="0"/>
              </a:rPr>
              <a:t>an ordered</a:t>
            </a:r>
            <a:r>
              <a:rPr sz="1600" spc="-30"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collection.</a:t>
            </a:r>
          </a:p>
        </p:txBody>
      </p:sp>
      <p:sp>
        <p:nvSpPr>
          <p:cNvPr id="8" name="object 10"/>
          <p:cNvSpPr txBox="1"/>
          <p:nvPr/>
        </p:nvSpPr>
        <p:spPr>
          <a:xfrm>
            <a:off x="1757172" y="2079911"/>
            <a:ext cx="4820920" cy="259686"/>
          </a:xfrm>
          <a:prstGeom prst="rect">
            <a:avLst/>
          </a:prstGeom>
        </p:spPr>
        <p:txBody>
          <a:bodyPr vert="horz" wrap="square" lIns="0" tIns="13335" rIns="0" bIns="0" rtlCol="0">
            <a:spAutoFit/>
          </a:bodyPr>
          <a:lstStyle/>
          <a:p>
            <a:pPr marL="298450" indent="-285750">
              <a:lnSpc>
                <a:spcPct val="100000"/>
              </a:lnSpc>
              <a:spcBef>
                <a:spcPts val="105"/>
              </a:spcBef>
              <a:buFont typeface="Arial" panose="020B0604020202020204" pitchFamily="34" charset="0"/>
              <a:buChar char="•"/>
            </a:pPr>
            <a:r>
              <a:rPr sz="1600" dirty="0">
                <a:latin typeface="Tahoma" panose="020B0604030504040204" pitchFamily="34" charset="0"/>
                <a:ea typeface="Tahoma" panose="020B0604030504040204" pitchFamily="34" charset="0"/>
                <a:cs typeface="Tahoma" panose="020B0604030504040204" pitchFamily="34" charset="0"/>
              </a:rPr>
              <a:t>Unlike </a:t>
            </a:r>
            <a:r>
              <a:rPr sz="1600" spc="-5" dirty="0">
                <a:latin typeface="Tahoma" panose="020B0604030504040204" pitchFamily="34" charset="0"/>
                <a:ea typeface="Tahoma" panose="020B0604030504040204" pitchFamily="34" charset="0"/>
                <a:cs typeface="Tahoma" panose="020B0604030504040204" pitchFamily="34" charset="0"/>
              </a:rPr>
              <a:t>sets, lists typically </a:t>
            </a:r>
            <a:r>
              <a:rPr sz="1600" dirty="0">
                <a:latin typeface="Tahoma" panose="020B0604030504040204" pitchFamily="34" charset="0"/>
                <a:ea typeface="Tahoma" panose="020B0604030504040204" pitchFamily="34" charset="0"/>
                <a:cs typeface="Tahoma" panose="020B0604030504040204" pitchFamily="34" charset="0"/>
              </a:rPr>
              <a:t>allow duplicate</a:t>
            </a:r>
            <a:r>
              <a:rPr sz="1600" spc="-5"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elements</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10" name="object 12"/>
          <p:cNvSpPr txBox="1"/>
          <p:nvPr/>
        </p:nvSpPr>
        <p:spPr>
          <a:xfrm>
            <a:off x="1752600" y="2650561"/>
            <a:ext cx="7315200" cy="609140"/>
          </a:xfrm>
          <a:prstGeom prst="rect">
            <a:avLst/>
          </a:prstGeom>
        </p:spPr>
        <p:txBody>
          <a:bodyPr vert="horz" wrap="square" lIns="0" tIns="64769" rIns="0" bIns="0" rtlCol="0">
            <a:spAutoFit/>
          </a:bodyPr>
          <a:lstStyle/>
          <a:p>
            <a:pPr marL="298450" indent="-285750">
              <a:lnSpc>
                <a:spcPct val="100000"/>
              </a:lnSpc>
              <a:spcBef>
                <a:spcPts val="509"/>
              </a:spcBef>
              <a:buFont typeface="Arial" panose="020B0604020202020204" pitchFamily="34" charset="0"/>
              <a:buChar char="•"/>
            </a:pPr>
            <a:r>
              <a:rPr sz="1600" spc="5" dirty="0">
                <a:latin typeface="Tahoma" panose="020B0604030504040204" pitchFamily="34" charset="0"/>
                <a:ea typeface="Tahoma" panose="020B0604030504040204" pitchFamily="34" charset="0"/>
                <a:cs typeface="Tahoma" panose="020B0604030504040204" pitchFamily="34" charset="0"/>
              </a:rPr>
              <a:t>They </a:t>
            </a:r>
            <a:r>
              <a:rPr sz="1600" spc="-5" dirty="0">
                <a:latin typeface="Tahoma" panose="020B0604030504040204" pitchFamily="34" charset="0"/>
                <a:ea typeface="Tahoma" panose="020B0604030504040204" pitchFamily="34" charset="0"/>
                <a:cs typeface="Tahoma" panose="020B0604030504040204" pitchFamily="34" charset="0"/>
              </a:rPr>
              <a:t>typically </a:t>
            </a:r>
            <a:r>
              <a:rPr sz="1600" dirty="0">
                <a:latin typeface="Tahoma" panose="020B0604030504040204" pitchFamily="34" charset="0"/>
                <a:ea typeface="Tahoma" panose="020B0604030504040204" pitchFamily="34" charset="0"/>
                <a:cs typeface="Tahoma" panose="020B0604030504040204" pitchFamily="34" charset="0"/>
              </a:rPr>
              <a:t>allow multiple null elements if they allow</a:t>
            </a:r>
            <a:r>
              <a:rPr sz="1600" spc="-50"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null</a:t>
            </a:r>
          </a:p>
          <a:p>
            <a:pPr marL="30480">
              <a:lnSpc>
                <a:spcPct val="100000"/>
              </a:lnSpc>
              <a:spcBef>
                <a:spcPts val="405"/>
              </a:spcBef>
            </a:pP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elements </a:t>
            </a:r>
            <a:r>
              <a:rPr sz="1600" dirty="0">
                <a:latin typeface="Tahoma" panose="020B0604030504040204" pitchFamily="34" charset="0"/>
                <a:ea typeface="Tahoma" panose="020B0604030504040204" pitchFamily="34" charset="0"/>
                <a:cs typeface="Tahoma" panose="020B0604030504040204" pitchFamily="34" charset="0"/>
              </a:rPr>
              <a:t>at</a:t>
            </a:r>
            <a:r>
              <a:rPr sz="1600" spc="5"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all</a:t>
            </a:r>
          </a:p>
        </p:txBody>
      </p:sp>
      <p:sp>
        <p:nvSpPr>
          <p:cNvPr id="12" name="object 14"/>
          <p:cNvSpPr txBox="1"/>
          <p:nvPr/>
        </p:nvSpPr>
        <p:spPr>
          <a:xfrm>
            <a:off x="1752600" y="3618766"/>
            <a:ext cx="4267200" cy="259045"/>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1600" dirty="0">
                <a:latin typeface="Tahoma" panose="020B0604030504040204" pitchFamily="34" charset="0"/>
                <a:ea typeface="Tahoma" panose="020B0604030504040204" pitchFamily="34" charset="0"/>
                <a:cs typeface="Tahoma" panose="020B0604030504040204" pitchFamily="34" charset="0"/>
              </a:rPr>
              <a:t>Example: </a:t>
            </a:r>
            <a:r>
              <a:rPr sz="1600" spc="-5" dirty="0">
                <a:latin typeface="Tahoma" panose="020B0604030504040204" pitchFamily="34" charset="0"/>
                <a:ea typeface="Tahoma" panose="020B0604030504040204" pitchFamily="34" charset="0"/>
                <a:cs typeface="Tahoma" panose="020B0604030504040204" pitchFamily="34" charset="0"/>
              </a:rPr>
              <a:t>ArrayList </a:t>
            </a:r>
            <a:r>
              <a:rPr sz="1600" dirty="0">
                <a:latin typeface="Tahoma" panose="020B0604030504040204" pitchFamily="34" charset="0"/>
                <a:ea typeface="Tahoma" panose="020B0604030504040204" pitchFamily="34" charset="0"/>
                <a:cs typeface="Tahoma" panose="020B0604030504040204" pitchFamily="34" charset="0"/>
              </a:rPr>
              <a:t>,</a:t>
            </a:r>
            <a:r>
              <a:rPr sz="1600" spc="-95"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LinkedList</a:t>
            </a:r>
          </a:p>
        </p:txBody>
      </p:sp>
    </p:spTree>
    <p:extLst>
      <p:ext uri="{BB962C8B-B14F-4D97-AF65-F5344CB8AC3E}">
        <p14:creationId xmlns:p14="http://schemas.microsoft.com/office/powerpoint/2010/main" val="1784506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List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749482" y="1153319"/>
            <a:ext cx="7175317" cy="4462760"/>
          </a:xfrm>
          <a:prstGeom prst="rect">
            <a:avLst/>
          </a:prstGeom>
          <a:noFill/>
        </p:spPr>
        <p:txBody>
          <a:bodyPr wrap="square" rtlCol="0">
            <a:spAutoFit/>
          </a:bodyPr>
          <a:lstStyle/>
          <a:p>
            <a:pPr fontAlgn="base"/>
            <a:r>
              <a:rPr lang="en-US" sz="1600" dirty="0">
                <a:latin typeface="Tahoma" panose="020B0604030504040204" pitchFamily="34" charset="0"/>
                <a:ea typeface="Tahoma" panose="020B0604030504040204" pitchFamily="34" charset="0"/>
                <a:cs typeface="Tahoma" panose="020B0604030504040204" pitchFamily="34" charset="0"/>
              </a:rPr>
              <a:t>import java.util.*; </a:t>
            </a:r>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public </a:t>
            </a:r>
            <a:r>
              <a:rPr lang="en-US" sz="1600" dirty="0">
                <a:latin typeface="Tahoma" panose="020B0604030504040204" pitchFamily="34" charset="0"/>
                <a:ea typeface="Tahoma" panose="020B0604030504040204" pitchFamily="34" charset="0"/>
                <a:cs typeface="Tahoma" panose="020B0604030504040204" pitchFamily="34" charset="0"/>
              </a:rPr>
              <a:t>class </a:t>
            </a:r>
            <a:r>
              <a:rPr lang="en-US" sz="1600" dirty="0" err="1">
                <a:latin typeface="Tahoma" panose="020B0604030504040204" pitchFamily="34" charset="0"/>
                <a:ea typeface="Tahoma" panose="020B0604030504040204" pitchFamily="34" charset="0"/>
                <a:cs typeface="Tahoma" panose="020B0604030504040204" pitchFamily="34" charset="0"/>
              </a:rPr>
              <a:t>ListDemo</a:t>
            </a:r>
            <a:r>
              <a:rPr lang="en-US" sz="1600" dirty="0">
                <a:latin typeface="Tahoma" panose="020B0604030504040204" pitchFamily="34" charset="0"/>
                <a:ea typeface="Tahoma" panose="020B0604030504040204" pitchFamily="34" charset="0"/>
                <a:cs typeface="Tahoma" panose="020B0604030504040204" pitchFamily="34" charset="0"/>
              </a:rPr>
              <a:t>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public static void main (String[] </a:t>
            </a:r>
            <a:r>
              <a:rPr lang="en-US" sz="1600" dirty="0" err="1">
                <a:latin typeface="Tahoma" panose="020B0604030504040204" pitchFamily="34" charset="0"/>
                <a:ea typeface="Tahoma" panose="020B0604030504040204" pitchFamily="34" charset="0"/>
                <a:cs typeface="Tahoma" panose="020B0604030504040204" pitchFamily="34" charset="0"/>
              </a:rPr>
              <a:t>args</a:t>
            </a:r>
            <a:r>
              <a:rPr lang="en-US" sz="1600" dirty="0">
                <a:latin typeface="Tahoma" panose="020B0604030504040204" pitchFamily="34" charset="0"/>
                <a:ea typeface="Tahoma" panose="020B0604030504040204" pitchFamily="34" charset="0"/>
                <a:cs typeface="Tahoma" panose="020B0604030504040204" pitchFamily="34" charset="0"/>
              </a:rPr>
              <a:t>)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List&lt;String</a:t>
            </a:r>
            <a:r>
              <a:rPr lang="en-US" sz="1600" dirty="0">
                <a:latin typeface="Tahoma" panose="020B0604030504040204" pitchFamily="34" charset="0"/>
                <a:ea typeface="Tahoma" panose="020B0604030504040204" pitchFamily="34" charset="0"/>
                <a:cs typeface="Tahoma" panose="020B0604030504040204" pitchFamily="34" charset="0"/>
              </a:rPr>
              <a:t>&gt; </a:t>
            </a:r>
            <a:r>
              <a:rPr lang="en-US" sz="1600" dirty="0" err="1">
                <a:latin typeface="Tahoma" panose="020B0604030504040204" pitchFamily="34" charset="0"/>
                <a:ea typeface="Tahoma" panose="020B0604030504040204" pitchFamily="34" charset="0"/>
                <a:cs typeface="Tahoma" panose="020B0604030504040204" pitchFamily="34" charset="0"/>
              </a:rPr>
              <a:t>friuts</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 new </a:t>
            </a:r>
            <a:r>
              <a:rPr lang="en-US" sz="1600" dirty="0" err="1">
                <a:latin typeface="Tahoma" panose="020B0604030504040204" pitchFamily="34" charset="0"/>
                <a:ea typeface="Tahoma" panose="020B0604030504040204" pitchFamily="34" charset="0"/>
                <a:cs typeface="Tahoma" panose="020B0604030504040204" pitchFamily="34" charset="0"/>
              </a:rPr>
              <a:t>ArrayList</a:t>
            </a:r>
            <a:r>
              <a:rPr lang="en-US" sz="1600" dirty="0">
                <a:latin typeface="Tahoma" panose="020B0604030504040204" pitchFamily="34" charset="0"/>
                <a:ea typeface="Tahoma" panose="020B0604030504040204" pitchFamily="34" charset="0"/>
                <a:cs typeface="Tahoma" panose="020B0604030504040204" pitchFamily="34" charset="0"/>
              </a:rPr>
              <a:t>&lt;String</a:t>
            </a:r>
            <a:r>
              <a:rPr lang="en-US" sz="1600" dirty="0">
                <a:latin typeface="Tahoma" panose="020B0604030504040204" pitchFamily="34" charset="0"/>
                <a:ea typeface="Tahoma" panose="020B0604030504040204" pitchFamily="34" charset="0"/>
                <a:cs typeface="Tahoma" panose="020B0604030504040204" pitchFamily="34" charset="0"/>
              </a:rPr>
              <a:t>&gt;(); </a:t>
            </a:r>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friuts</a:t>
            </a:r>
            <a:r>
              <a:rPr lang="en-US" sz="1600" dirty="0" err="1">
                <a:latin typeface="Tahoma" panose="020B0604030504040204" pitchFamily="34" charset="0"/>
                <a:ea typeface="Tahoma" panose="020B0604030504040204" pitchFamily="34" charset="0"/>
                <a:cs typeface="Tahoma" panose="020B0604030504040204" pitchFamily="34" charset="0"/>
              </a:rPr>
              <a:t>.add</a:t>
            </a:r>
            <a:r>
              <a:rPr lang="en-US" sz="1600" dirty="0">
                <a:latin typeface="Tahoma" panose="020B0604030504040204" pitchFamily="34" charset="0"/>
                <a:ea typeface="Tahoma" panose="020B0604030504040204" pitchFamily="34" charset="0"/>
                <a:cs typeface="Tahoma" panose="020B0604030504040204" pitchFamily="34" charset="0"/>
              </a:rPr>
              <a:t>(“Mango"); </a:t>
            </a:r>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friuts</a:t>
            </a:r>
            <a:r>
              <a:rPr lang="en-US" sz="1600" dirty="0" err="1">
                <a:latin typeface="Tahoma" panose="020B0604030504040204" pitchFamily="34" charset="0"/>
                <a:ea typeface="Tahoma" panose="020B0604030504040204" pitchFamily="34" charset="0"/>
                <a:cs typeface="Tahoma" panose="020B0604030504040204" pitchFamily="34" charset="0"/>
              </a:rPr>
              <a:t>.add</a:t>
            </a:r>
            <a:r>
              <a:rPr lang="en-US" sz="1600" dirty="0">
                <a:latin typeface="Tahoma" panose="020B0604030504040204" pitchFamily="34" charset="0"/>
                <a:ea typeface="Tahoma" panose="020B0604030504040204" pitchFamily="34" charset="0"/>
                <a:cs typeface="Tahoma" panose="020B0604030504040204" pitchFamily="34" charset="0"/>
              </a:rPr>
              <a:t>(“Apple"); </a:t>
            </a:r>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friuts</a:t>
            </a:r>
            <a:r>
              <a:rPr lang="en-US" sz="1600" dirty="0" err="1">
                <a:latin typeface="Tahoma" panose="020B0604030504040204" pitchFamily="34" charset="0"/>
                <a:ea typeface="Tahoma" panose="020B0604030504040204" pitchFamily="34" charset="0"/>
                <a:cs typeface="Tahoma" panose="020B0604030504040204" pitchFamily="34" charset="0"/>
              </a:rPr>
              <a:t>.add</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dirty="0" err="1">
                <a:latin typeface="Tahoma" panose="020B0604030504040204" pitchFamily="34" charset="0"/>
                <a:ea typeface="Tahoma" panose="020B0604030504040204" pitchFamily="34" charset="0"/>
                <a:cs typeface="Tahoma" panose="020B0604030504040204" pitchFamily="34" charset="0"/>
              </a:rPr>
              <a:t>StrawBerry</a:t>
            </a:r>
            <a:r>
              <a:rPr lang="en-US" sz="1600" dirty="0">
                <a:latin typeface="Tahoma" panose="020B0604030504040204" pitchFamily="34" charset="0"/>
                <a:ea typeface="Tahoma" panose="020B0604030504040204" pitchFamily="34" charset="0"/>
                <a:cs typeface="Tahoma" panose="020B0604030504040204" pitchFamily="34" charset="0"/>
              </a:rPr>
              <a:t>"); </a:t>
            </a:r>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friuts</a:t>
            </a:r>
            <a:r>
              <a:rPr lang="en-US" sz="1600" dirty="0" err="1">
                <a:latin typeface="Tahoma" panose="020B0604030504040204" pitchFamily="34" charset="0"/>
                <a:ea typeface="Tahoma" panose="020B0604030504040204" pitchFamily="34" charset="0"/>
                <a:cs typeface="Tahoma" panose="020B0604030504040204" pitchFamily="34" charset="0"/>
              </a:rPr>
              <a:t>.add</a:t>
            </a:r>
            <a:r>
              <a:rPr lang="en-US" sz="1600" dirty="0">
                <a:latin typeface="Tahoma" panose="020B0604030504040204" pitchFamily="34" charset="0"/>
                <a:ea typeface="Tahoma" panose="020B0604030504040204" pitchFamily="34" charset="0"/>
                <a:cs typeface="Tahoma" panose="020B0604030504040204" pitchFamily="34" charset="0"/>
              </a:rPr>
              <a:t>(“Orange"); </a:t>
            </a:r>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friuts</a:t>
            </a:r>
            <a:r>
              <a:rPr lang="en-US" sz="1600" dirty="0" err="1">
                <a:latin typeface="Tahoma" panose="020B0604030504040204" pitchFamily="34" charset="0"/>
                <a:ea typeface="Tahoma" panose="020B0604030504040204" pitchFamily="34" charset="0"/>
                <a:cs typeface="Tahoma" panose="020B0604030504040204" pitchFamily="34" charset="0"/>
              </a:rPr>
              <a:t>.add</a:t>
            </a:r>
            <a:r>
              <a:rPr lang="en-US" sz="1600" dirty="0">
                <a:latin typeface="Tahoma" panose="020B0604030504040204" pitchFamily="34" charset="0"/>
                <a:ea typeface="Tahoma" panose="020B0604030504040204" pitchFamily="34" charset="0"/>
                <a:cs typeface="Tahoma" panose="020B0604030504040204" pitchFamily="34" charset="0"/>
              </a:rPr>
              <a:t>(“Kiwi"); </a:t>
            </a:r>
            <a:endParaRPr lang="en-US" sz="1600" dirty="0">
              <a:latin typeface="Tahoma" panose="020B0604030504040204" pitchFamily="34" charset="0"/>
              <a:ea typeface="Tahoma" panose="020B0604030504040204" pitchFamily="34" charset="0"/>
              <a:cs typeface="Tahoma" panose="020B0604030504040204" pitchFamily="34" charset="0"/>
            </a:endParaRP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List&lt;String&gt; range = new </a:t>
            </a:r>
            <a:r>
              <a:rPr lang="en-US" sz="1600" dirty="0" err="1">
                <a:latin typeface="Tahoma" panose="020B0604030504040204" pitchFamily="34" charset="0"/>
                <a:ea typeface="Tahoma" panose="020B0604030504040204" pitchFamily="34" charset="0"/>
                <a:cs typeface="Tahoma" panose="020B0604030504040204" pitchFamily="34" charset="0"/>
              </a:rPr>
              <a:t>ArrayList</a:t>
            </a:r>
            <a:r>
              <a:rPr lang="en-US" sz="1600" dirty="0">
                <a:latin typeface="Tahoma" panose="020B0604030504040204" pitchFamily="34" charset="0"/>
                <a:ea typeface="Tahoma" panose="020B0604030504040204" pitchFamily="34" charset="0"/>
                <a:cs typeface="Tahoma" panose="020B0604030504040204" pitchFamily="34" charset="0"/>
              </a:rPr>
              <a:t>&lt;String</a:t>
            </a:r>
            <a:r>
              <a:rPr lang="en-US" sz="1600" dirty="0">
                <a:latin typeface="Tahoma" panose="020B0604030504040204" pitchFamily="34" charset="0"/>
                <a:ea typeface="Tahoma" panose="020B0604030504040204" pitchFamily="34" charset="0"/>
                <a:cs typeface="Tahoma" panose="020B0604030504040204" pitchFamily="34" charset="0"/>
              </a:rPr>
              <a:t>&gt;(); </a:t>
            </a:r>
            <a:r>
              <a:rPr lang="en-US" sz="1600" dirty="0">
                <a:latin typeface="Tahoma" panose="020B0604030504040204" pitchFamily="34" charset="0"/>
                <a:ea typeface="Tahoma" panose="020B0604030504040204" pitchFamily="34" charset="0"/>
                <a:cs typeface="Tahoma" panose="020B0604030504040204" pitchFamily="34" charset="0"/>
              </a:rPr>
              <a:t>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range = </a:t>
            </a:r>
            <a:r>
              <a:rPr lang="en-US" sz="1600" dirty="0" err="1">
                <a:latin typeface="Tahoma" panose="020B0604030504040204" pitchFamily="34" charset="0"/>
                <a:ea typeface="Tahoma" panose="020B0604030504040204" pitchFamily="34" charset="0"/>
                <a:cs typeface="Tahoma" panose="020B0604030504040204" pitchFamily="34" charset="0"/>
              </a:rPr>
              <a:t>friuts.subList</a:t>
            </a:r>
            <a:r>
              <a:rPr lang="en-US" sz="1600" dirty="0">
                <a:latin typeface="Tahoma" panose="020B0604030504040204" pitchFamily="34" charset="0"/>
                <a:ea typeface="Tahoma" panose="020B0604030504040204" pitchFamily="34" charset="0"/>
                <a:cs typeface="Tahoma" panose="020B0604030504040204" pitchFamily="34" charset="0"/>
              </a:rPr>
              <a:t>(2</a:t>
            </a:r>
            <a:r>
              <a:rPr lang="en-US" sz="1600" dirty="0">
                <a:latin typeface="Tahoma" panose="020B0604030504040204" pitchFamily="34" charset="0"/>
                <a:ea typeface="Tahoma" panose="020B0604030504040204" pitchFamily="34" charset="0"/>
                <a:cs typeface="Tahoma" panose="020B0604030504040204" pitchFamily="34" charset="0"/>
              </a:rPr>
              <a:t>, 4);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System.out.println(range);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p>
          <a:p>
            <a:endParaRPr lang="en-US" sz="1200" dirty="0"/>
          </a:p>
        </p:txBody>
      </p:sp>
    </p:spTree>
    <p:extLst>
      <p:ext uri="{BB962C8B-B14F-4D97-AF65-F5344CB8AC3E}">
        <p14:creationId xmlns:p14="http://schemas.microsoft.com/office/powerpoint/2010/main" val="1784506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Set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6"/>
          <p:cNvSpPr txBox="1"/>
          <p:nvPr/>
        </p:nvSpPr>
        <p:spPr>
          <a:xfrm>
            <a:off x="1524000" y="1305719"/>
            <a:ext cx="471170" cy="259686"/>
          </a:xfrm>
          <a:prstGeom prst="rect">
            <a:avLst/>
          </a:prstGeom>
        </p:spPr>
        <p:txBody>
          <a:bodyPr vert="horz" wrap="square" lIns="0" tIns="13335" rIns="0" bIns="0" rtlCol="0">
            <a:spAutoFit/>
          </a:bodyPr>
          <a:lstStyle/>
          <a:p>
            <a:pPr marL="12700">
              <a:lnSpc>
                <a:spcPct val="100000"/>
              </a:lnSpc>
              <a:spcBef>
                <a:spcPts val="105"/>
              </a:spcBef>
            </a:pPr>
            <a:r>
              <a:rPr sz="1600" dirty="0">
                <a:latin typeface="Tahoma" panose="020B0604030504040204" pitchFamily="34" charset="0"/>
                <a:ea typeface="Tahoma" panose="020B0604030504040204" pitchFamily="34" charset="0"/>
                <a:cs typeface="Tahoma" panose="020B0604030504040204" pitchFamily="34" charset="0"/>
              </a:rPr>
              <a:t>Set</a:t>
            </a:r>
            <a:r>
              <a:rPr sz="1600" spc="-75"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5" name="object 7"/>
          <p:cNvSpPr txBox="1"/>
          <p:nvPr/>
        </p:nvSpPr>
        <p:spPr>
          <a:xfrm>
            <a:off x="2210112" y="1305719"/>
            <a:ext cx="3394075" cy="259686"/>
          </a:xfrm>
          <a:prstGeom prst="rect">
            <a:avLst/>
          </a:prstGeom>
        </p:spPr>
        <p:txBody>
          <a:bodyPr vert="horz" wrap="square" lIns="0" tIns="13335" rIns="0" bIns="0" rtlCol="0">
            <a:spAutoFit/>
          </a:bodyPr>
          <a:lstStyle/>
          <a:p>
            <a:pPr marL="12700">
              <a:lnSpc>
                <a:spcPct val="100000"/>
              </a:lnSpc>
              <a:spcBef>
                <a:spcPts val="105"/>
              </a:spcBef>
            </a:pPr>
            <a:r>
              <a:rPr sz="1600" spc="-5" dirty="0">
                <a:latin typeface="Tahoma" panose="020B0604030504040204" pitchFamily="34" charset="0"/>
                <a:ea typeface="Tahoma" panose="020B0604030504040204" pitchFamily="34" charset="0"/>
                <a:cs typeface="Tahoma" panose="020B0604030504040204" pitchFamily="34" charset="0"/>
              </a:rPr>
              <a:t>Its </a:t>
            </a:r>
            <a:r>
              <a:rPr sz="1600" dirty="0">
                <a:latin typeface="Tahoma" panose="020B0604030504040204" pitchFamily="34" charset="0"/>
                <a:ea typeface="Tahoma" panose="020B0604030504040204" pitchFamily="34" charset="0"/>
                <a:cs typeface="Tahoma" panose="020B0604030504040204" pitchFamily="34" charset="0"/>
              </a:rPr>
              <a:t>a Collection of </a:t>
            </a:r>
            <a:r>
              <a:rPr sz="1600" b="1" i="1" dirty="0">
                <a:latin typeface="Tahoma" panose="020B0604030504040204" pitchFamily="34" charset="0"/>
                <a:ea typeface="Tahoma" panose="020B0604030504040204" pitchFamily="34" charset="0"/>
                <a:cs typeface="Tahoma" panose="020B0604030504040204" pitchFamily="34" charset="0"/>
              </a:rPr>
              <a:t>unique</a:t>
            </a:r>
            <a:r>
              <a:rPr sz="1600" b="1" i="1" spc="-50"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elements</a:t>
            </a:r>
          </a:p>
        </p:txBody>
      </p:sp>
      <p:sp>
        <p:nvSpPr>
          <p:cNvPr id="6" name="object 8"/>
          <p:cNvSpPr txBox="1">
            <a:spLocks/>
          </p:cNvSpPr>
          <p:nvPr/>
        </p:nvSpPr>
        <p:spPr>
          <a:xfrm>
            <a:off x="1524000" y="1565714"/>
            <a:ext cx="6612255" cy="3423501"/>
          </a:xfrm>
          <a:prstGeom prst="rect">
            <a:avLst/>
          </a:prstGeom>
        </p:spPr>
        <p:txBody>
          <a:bodyPr vert="horz" wrap="square" lIns="0" tIns="12700" rIns="0" bIns="0" rtlCol="0">
            <a:spAutoFit/>
          </a:bodyP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672465" marR="1569085" indent="0" algn="just">
              <a:lnSpc>
                <a:spcPct val="120000"/>
              </a:lnSpc>
              <a:spcBef>
                <a:spcPts val="100"/>
              </a:spcBef>
              <a:buNone/>
              <a:tabLst>
                <a:tab pos="1337945" algn="l"/>
              </a:tabLst>
            </a:pPr>
            <a:endParaRPr lang="en-US" sz="1600" dirty="0">
              <a:latin typeface="Tahoma" panose="020B0604030504040204" pitchFamily="34" charset="0"/>
              <a:ea typeface="Tahoma" panose="020B0604030504040204" pitchFamily="34" charset="0"/>
              <a:cs typeface="Tahoma" panose="020B0604030504040204" pitchFamily="34" charset="0"/>
            </a:endParaRPr>
          </a:p>
          <a:p>
            <a:pPr marL="672465" marR="1569085" indent="0" algn="just">
              <a:lnSpc>
                <a:spcPct val="120000"/>
              </a:lnSpc>
              <a:spcBef>
                <a:spcPts val="100"/>
              </a:spcBef>
              <a:buNone/>
              <a:tabLst>
                <a:tab pos="1337945" algn="l"/>
              </a:tabLst>
            </a:pPr>
            <a:r>
              <a:rPr lang="en-US" sz="1600" dirty="0" smtClean="0">
                <a:latin typeface="Tahoma" panose="020B0604030504040204" pitchFamily="34" charset="0"/>
                <a:ea typeface="Tahoma" panose="020B0604030504040204" pitchFamily="34" charset="0"/>
                <a:cs typeface="Tahoma" panose="020B0604030504040204" pitchFamily="34" charset="0"/>
              </a:rPr>
              <a:t>(  i.e.	a set contains no duplicate elements )  </a:t>
            </a:r>
            <a:r>
              <a:rPr lang="en-US" sz="1600" spc="5" dirty="0" smtClean="0">
                <a:latin typeface="Tahoma" panose="020B0604030504040204" pitchFamily="34" charset="0"/>
                <a:ea typeface="Tahoma" panose="020B0604030504040204" pitchFamily="34" charset="0"/>
                <a:cs typeface="Tahoma" panose="020B0604030504040204" pitchFamily="34" charset="0"/>
              </a:rPr>
              <a:t>The </a:t>
            </a:r>
            <a:r>
              <a:rPr lang="en-US" sz="1600" dirty="0" smtClean="0">
                <a:latin typeface="Tahoma" panose="020B0604030504040204" pitchFamily="34" charset="0"/>
                <a:ea typeface="Tahoma" panose="020B0604030504040204" pitchFamily="34" charset="0"/>
                <a:cs typeface="Tahoma" panose="020B0604030504040204" pitchFamily="34" charset="0"/>
              </a:rPr>
              <a:t>elements are not</a:t>
            </a:r>
            <a:r>
              <a:rPr lang="en-US" sz="1600" spc="-35" dirty="0" smtClean="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ordered</a:t>
            </a:r>
          </a:p>
          <a:p>
            <a:pPr marL="359513" marR="1953260" indent="0" algn="just">
              <a:lnSpc>
                <a:spcPct val="120000"/>
              </a:lnSpc>
              <a:buNone/>
            </a:pPr>
            <a:r>
              <a:rPr lang="en-US" sz="1600" dirty="0" smtClean="0">
                <a:latin typeface="Tahoma" panose="020B0604030504040204" pitchFamily="34" charset="0"/>
                <a:ea typeface="Tahoma" panose="020B0604030504040204" pitchFamily="34" charset="0"/>
                <a:cs typeface="Tahoma" panose="020B0604030504040204" pitchFamily="34" charset="0"/>
              </a:rPr>
              <a:t>	</a:t>
            </a:r>
          </a:p>
          <a:p>
            <a:pPr marL="359513" marR="1953260" indent="0" algn="just">
              <a:lnSpc>
                <a:spcPct val="120000"/>
              </a:lnSpc>
              <a:buNone/>
            </a:pPr>
            <a:r>
              <a:rPr lang="en-US" sz="1600" dirty="0" smtClean="0">
                <a:latin typeface="Tahoma" panose="020B0604030504040204" pitchFamily="34" charset="0"/>
                <a:ea typeface="Tahoma" panose="020B0604030504040204" pitchFamily="34" charset="0"/>
                <a:cs typeface="Tahoma" panose="020B0604030504040204" pitchFamily="34" charset="0"/>
              </a:rPr>
              <a:t>Set can contain at most one null element  Example:</a:t>
            </a: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HashSet</a:t>
            </a:r>
          </a:p>
          <a:p>
            <a:pPr algn="just">
              <a:spcBef>
                <a:spcPts val="35"/>
              </a:spcBef>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12065" marR="5080" indent="0" algn="just">
              <a:lnSpc>
                <a:spcPct val="120000"/>
              </a:lnSpc>
              <a:buNone/>
            </a:pPr>
            <a:r>
              <a:rPr lang="en-US" sz="1600" spc="-5" dirty="0" smtClean="0">
                <a:latin typeface="Tahoma" panose="020B0604030504040204" pitchFamily="34" charset="0"/>
                <a:ea typeface="Tahoma" panose="020B0604030504040204" pitchFamily="34" charset="0"/>
                <a:cs typeface="Tahoma" panose="020B0604030504040204" pitchFamily="34" charset="0"/>
              </a:rPr>
              <a:t>Sorted </a:t>
            </a:r>
            <a:r>
              <a:rPr lang="en-US" sz="1600" dirty="0" smtClean="0">
                <a:latin typeface="Tahoma" panose="020B0604030504040204" pitchFamily="34" charset="0"/>
                <a:ea typeface="Tahoma" panose="020B0604030504040204" pitchFamily="34" charset="0"/>
                <a:cs typeface="Tahoma" panose="020B0604030504040204" pitchFamily="34" charset="0"/>
              </a:rPr>
              <a:t>Set: </a:t>
            </a:r>
            <a:r>
              <a:rPr lang="en-US" sz="1600" spc="-10" dirty="0" smtClean="0">
                <a:latin typeface="Tahoma" panose="020B0604030504040204" pitchFamily="34" charset="0"/>
                <a:ea typeface="Tahoma" panose="020B0604030504040204" pitchFamily="34" charset="0"/>
                <a:cs typeface="Tahoma" panose="020B0604030504040204" pitchFamily="34" charset="0"/>
              </a:rPr>
              <a:t>It’s </a:t>
            </a:r>
            <a:r>
              <a:rPr lang="en-US" sz="1600" dirty="0" smtClean="0">
                <a:latin typeface="Tahoma" panose="020B0604030504040204" pitchFamily="34" charset="0"/>
                <a:ea typeface="Tahoma" panose="020B0604030504040204" pitchFamily="34" charset="0"/>
                <a:cs typeface="Tahoma" panose="020B0604030504040204" pitchFamily="34" charset="0"/>
              </a:rPr>
              <a:t>a sub </a:t>
            </a:r>
            <a:r>
              <a:rPr lang="en-US" sz="1600" spc="-5" dirty="0" smtClean="0">
                <a:latin typeface="Tahoma" panose="020B0604030504040204" pitchFamily="34" charset="0"/>
                <a:ea typeface="Tahoma" panose="020B0604030504040204" pitchFamily="34" charset="0"/>
                <a:cs typeface="Tahoma" panose="020B0604030504040204" pitchFamily="34" charset="0"/>
              </a:rPr>
              <a:t>interface of </a:t>
            </a:r>
            <a:r>
              <a:rPr lang="en-US" sz="1600" dirty="0" smtClean="0">
                <a:latin typeface="Tahoma" panose="020B0604030504040204" pitchFamily="34" charset="0"/>
                <a:ea typeface="Tahoma" panose="020B0604030504040204" pitchFamily="34" charset="0"/>
                <a:cs typeface="Tahoma" panose="020B0604030504040204" pitchFamily="34" charset="0"/>
              </a:rPr>
              <a:t>Set. </a:t>
            </a:r>
            <a:r>
              <a:rPr lang="en-US" sz="1600" spc="-5" dirty="0" smtClean="0">
                <a:latin typeface="Tahoma" panose="020B0604030504040204" pitchFamily="34" charset="0"/>
                <a:ea typeface="Tahoma" panose="020B0604030504040204" pitchFamily="34" charset="0"/>
                <a:cs typeface="Tahoma" panose="020B0604030504040204" pitchFamily="34" charset="0"/>
              </a:rPr>
              <a:t>It further </a:t>
            </a:r>
            <a:r>
              <a:rPr lang="en-US" sz="1600" dirty="0" smtClean="0">
                <a:latin typeface="Tahoma" panose="020B0604030504040204" pitchFamily="34" charset="0"/>
                <a:ea typeface="Tahoma" panose="020B0604030504040204" pitchFamily="34" charset="0"/>
                <a:cs typeface="Tahoma" panose="020B0604030504040204" pitchFamily="34" charset="0"/>
              </a:rPr>
              <a:t>guarantees  </a:t>
            </a:r>
            <a:r>
              <a:rPr lang="en-US" sz="1600" spc="-5" dirty="0" smtClean="0">
                <a:latin typeface="Tahoma" panose="020B0604030504040204" pitchFamily="34" charset="0"/>
                <a:ea typeface="Tahoma" panose="020B0604030504040204" pitchFamily="34" charset="0"/>
                <a:cs typeface="Tahoma" panose="020B0604030504040204" pitchFamily="34" charset="0"/>
              </a:rPr>
              <a:t>that its   iterator will traverse the </a:t>
            </a:r>
            <a:r>
              <a:rPr lang="en-US" sz="1600" dirty="0" smtClean="0">
                <a:latin typeface="Tahoma" panose="020B0604030504040204" pitchFamily="34" charset="0"/>
                <a:ea typeface="Tahoma" panose="020B0604030504040204" pitchFamily="34" charset="0"/>
                <a:cs typeface="Tahoma" panose="020B0604030504040204" pitchFamily="34" charset="0"/>
              </a:rPr>
              <a:t>set in ascending element </a:t>
            </a:r>
            <a:r>
              <a:rPr lang="en-US" sz="1600" spc="-20" dirty="0" smtClean="0">
                <a:latin typeface="Tahoma" panose="020B0604030504040204" pitchFamily="34" charset="0"/>
                <a:ea typeface="Tahoma" panose="020B0604030504040204" pitchFamily="34" charset="0"/>
                <a:cs typeface="Tahoma" panose="020B0604030504040204" pitchFamily="34" charset="0"/>
              </a:rPr>
              <a:t>order,  </a:t>
            </a:r>
            <a:r>
              <a:rPr lang="en-US" sz="1600" spc="-5" dirty="0" smtClean="0">
                <a:latin typeface="Tahoma" panose="020B0604030504040204" pitchFamily="34" charset="0"/>
                <a:ea typeface="Tahoma" panose="020B0604030504040204" pitchFamily="34" charset="0"/>
                <a:cs typeface="Tahoma" panose="020B0604030504040204" pitchFamily="34" charset="0"/>
              </a:rPr>
              <a:t>(sorted </a:t>
            </a:r>
            <a:r>
              <a:rPr lang="en-US" sz="1600" dirty="0" smtClean="0">
                <a:latin typeface="Tahoma" panose="020B0604030504040204" pitchFamily="34" charset="0"/>
                <a:ea typeface="Tahoma" panose="020B0604030504040204" pitchFamily="34" charset="0"/>
                <a:cs typeface="Tahoma" panose="020B0604030504040204" pitchFamily="34" charset="0"/>
              </a:rPr>
              <a:t>according </a:t>
            </a:r>
            <a:r>
              <a:rPr lang="en-US" sz="1600" spc="-5" dirty="0" smtClean="0">
                <a:latin typeface="Tahoma" panose="020B0604030504040204" pitchFamily="34" charset="0"/>
                <a:ea typeface="Tahoma" panose="020B0604030504040204" pitchFamily="34" charset="0"/>
                <a:cs typeface="Tahoma" panose="020B0604030504040204" pitchFamily="34" charset="0"/>
              </a:rPr>
              <a:t>to the </a:t>
            </a:r>
            <a:r>
              <a:rPr lang="en-US" sz="1600" i="1" dirty="0" smtClean="0">
                <a:latin typeface="Tahoma" panose="020B0604030504040204" pitchFamily="34" charset="0"/>
                <a:ea typeface="Tahoma" panose="020B0604030504040204" pitchFamily="34" charset="0"/>
                <a:cs typeface="Tahoma" panose="020B0604030504040204" pitchFamily="34" charset="0"/>
              </a:rPr>
              <a:t>natural ordering </a:t>
            </a:r>
            <a:r>
              <a:rPr lang="en-US" sz="1600" dirty="0" smtClean="0">
                <a:latin typeface="Tahoma" panose="020B0604030504040204" pitchFamily="34" charset="0"/>
                <a:ea typeface="Tahoma" panose="020B0604030504040204" pitchFamily="34" charset="0"/>
                <a:cs typeface="Tahoma" panose="020B0604030504040204" pitchFamily="34" charset="0"/>
              </a:rPr>
              <a:t>of </a:t>
            </a:r>
            <a:r>
              <a:rPr lang="en-US" sz="1600" spc="-5" dirty="0" smtClean="0">
                <a:latin typeface="Tahoma" panose="020B0604030504040204" pitchFamily="34" charset="0"/>
                <a:ea typeface="Tahoma" panose="020B0604030504040204" pitchFamily="34" charset="0"/>
                <a:cs typeface="Tahoma" panose="020B0604030504040204" pitchFamily="34" charset="0"/>
              </a:rPr>
              <a:t>its </a:t>
            </a:r>
            <a:r>
              <a:rPr lang="en-US" sz="1600" dirty="0" smtClean="0">
                <a:latin typeface="Tahoma" panose="020B0604030504040204" pitchFamily="34" charset="0"/>
                <a:ea typeface="Tahoma" panose="020B0604030504040204" pitchFamily="34" charset="0"/>
                <a:cs typeface="Tahoma" panose="020B0604030504040204" pitchFamily="34" charset="0"/>
              </a:rPr>
              <a:t>elements) </a:t>
            </a:r>
          </a:p>
          <a:p>
            <a:pPr marL="12065" marR="5080" indent="0" algn="just">
              <a:lnSpc>
                <a:spcPct val="120000"/>
              </a:lnSpc>
              <a:buNone/>
            </a:pPr>
            <a:r>
              <a:rPr lang="en-US" sz="1600" dirty="0" smtClean="0">
                <a:latin typeface="Tahoma" panose="020B0604030504040204" pitchFamily="34" charset="0"/>
                <a:ea typeface="Tahoma" panose="020B0604030504040204" pitchFamily="34" charset="0"/>
                <a:cs typeface="Tahoma" panose="020B0604030504040204" pitchFamily="34" charset="0"/>
              </a:rPr>
              <a:t> Example:</a:t>
            </a:r>
            <a:r>
              <a:rPr lang="en-US" sz="1600" spc="-25" dirty="0" smtClean="0">
                <a:latin typeface="Tahoma" panose="020B0604030504040204" pitchFamily="34" charset="0"/>
                <a:ea typeface="Tahoma" panose="020B0604030504040204" pitchFamily="34" charset="0"/>
                <a:cs typeface="Tahoma" panose="020B0604030504040204" pitchFamily="34" charset="0"/>
              </a:rPr>
              <a:t> </a:t>
            </a:r>
            <a:r>
              <a:rPr lang="en-US" sz="1600" spc="-5" dirty="0" smtClean="0">
                <a:latin typeface="Tahoma" panose="020B0604030504040204" pitchFamily="34" charset="0"/>
                <a:ea typeface="Tahoma" panose="020B0604030504040204" pitchFamily="34" charset="0"/>
                <a:cs typeface="Tahoma" panose="020B0604030504040204" pitchFamily="34" charset="0"/>
              </a:rPr>
              <a:t>TreeSet</a:t>
            </a:r>
            <a:endParaRPr lang="en-US" sz="1600" spc="-5"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4506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Set</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6"/>
          <p:cNvSpPr txBox="1"/>
          <p:nvPr/>
        </p:nvSpPr>
        <p:spPr>
          <a:xfrm>
            <a:off x="1703686" y="973072"/>
            <a:ext cx="6906914" cy="3860672"/>
          </a:xfrm>
          <a:prstGeom prst="rect">
            <a:avLst/>
          </a:prstGeom>
        </p:spPr>
        <p:txBody>
          <a:bodyPr vert="horz" wrap="square" lIns="0" tIns="64135" rIns="0" bIns="0" rtlCol="0">
            <a:spAutoFit/>
          </a:bodyPr>
          <a:lstStyle/>
          <a:p>
            <a:pPr marL="12700">
              <a:lnSpc>
                <a:spcPct val="100000"/>
              </a:lnSpc>
              <a:spcBef>
                <a:spcPts val="505"/>
              </a:spcBef>
            </a:pPr>
            <a:r>
              <a:rPr sz="1600" dirty="0">
                <a:latin typeface="Tahoma" panose="020B0604030504040204" pitchFamily="34" charset="0"/>
                <a:ea typeface="Tahoma" panose="020B0604030504040204" pitchFamily="34" charset="0"/>
                <a:cs typeface="Tahoma" panose="020B0604030504040204" pitchFamily="34" charset="0"/>
              </a:rPr>
              <a:t>import</a:t>
            </a:r>
            <a:r>
              <a:rPr sz="1600" spc="-15" dirty="0">
                <a:latin typeface="Tahoma" panose="020B0604030504040204" pitchFamily="34" charset="0"/>
                <a:ea typeface="Tahoma" panose="020B0604030504040204" pitchFamily="34" charset="0"/>
                <a:cs typeface="Tahoma" panose="020B0604030504040204" pitchFamily="34" charset="0"/>
              </a:rPr>
              <a:t> </a:t>
            </a:r>
            <a:r>
              <a:rPr sz="1600" spc="-5" dirty="0">
                <a:latin typeface="Tahoma" panose="020B0604030504040204" pitchFamily="34" charset="0"/>
                <a:ea typeface="Tahoma" panose="020B0604030504040204" pitchFamily="34" charset="0"/>
                <a:cs typeface="Tahoma" panose="020B0604030504040204" pitchFamily="34" charset="0"/>
              </a:rPr>
              <a:t>java.util.*;</a:t>
            </a:r>
            <a:endParaRPr sz="1600" dirty="0">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409"/>
              </a:spcBef>
            </a:pPr>
            <a:r>
              <a:rPr sz="1600" dirty="0">
                <a:latin typeface="Tahoma" panose="020B0604030504040204" pitchFamily="34" charset="0"/>
                <a:ea typeface="Tahoma" panose="020B0604030504040204" pitchFamily="34" charset="0"/>
                <a:cs typeface="Tahoma" panose="020B0604030504040204" pitchFamily="34" charset="0"/>
              </a:rPr>
              <a:t>public class </a:t>
            </a:r>
            <a:r>
              <a:rPr sz="1600" spc="-5" dirty="0">
                <a:latin typeface="Tahoma" panose="020B0604030504040204" pitchFamily="34" charset="0"/>
                <a:ea typeface="Tahoma" panose="020B0604030504040204" pitchFamily="34" charset="0"/>
                <a:cs typeface="Tahoma" panose="020B0604030504040204" pitchFamily="34" charset="0"/>
              </a:rPr>
              <a:t>SetExample</a:t>
            </a:r>
            <a:r>
              <a:rPr sz="1600" spc="-25"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a:t>
            </a:r>
          </a:p>
          <a:p>
            <a:pPr marL="12700" marR="1160780">
              <a:lnSpc>
                <a:spcPct val="120000"/>
              </a:lnSpc>
            </a:pPr>
            <a:r>
              <a:rPr sz="1600" dirty="0">
                <a:latin typeface="Tahoma" panose="020B0604030504040204" pitchFamily="34" charset="0"/>
                <a:ea typeface="Tahoma" panose="020B0604030504040204" pitchFamily="34" charset="0"/>
                <a:cs typeface="Tahoma" panose="020B0604030504040204" pitchFamily="34" charset="0"/>
              </a:rPr>
              <a:t>public </a:t>
            </a:r>
            <a:r>
              <a:rPr sz="1600" spc="-5" dirty="0">
                <a:latin typeface="Tahoma" panose="020B0604030504040204" pitchFamily="34" charset="0"/>
                <a:ea typeface="Tahoma" panose="020B0604030504040204" pitchFamily="34" charset="0"/>
                <a:cs typeface="Tahoma" panose="020B0604030504040204" pitchFamily="34" charset="0"/>
              </a:rPr>
              <a:t>static </a:t>
            </a:r>
            <a:r>
              <a:rPr sz="1600" dirty="0">
                <a:latin typeface="Tahoma" panose="020B0604030504040204" pitchFamily="34" charset="0"/>
                <a:ea typeface="Tahoma" panose="020B0604030504040204" pitchFamily="34" charset="0"/>
                <a:cs typeface="Tahoma" panose="020B0604030504040204" pitchFamily="34" charset="0"/>
              </a:rPr>
              <a:t>void main(String[] args)</a:t>
            </a:r>
            <a:r>
              <a:rPr sz="1600" spc="-55"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12700" marR="1160780">
              <a:lnSpc>
                <a:spcPct val="12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Set set = new </a:t>
            </a:r>
            <a:r>
              <a:rPr sz="1600" spc="-5" dirty="0">
                <a:latin typeface="Tahoma" panose="020B0604030504040204" pitchFamily="34" charset="0"/>
                <a:ea typeface="Tahoma" panose="020B0604030504040204" pitchFamily="34" charset="0"/>
                <a:cs typeface="Tahoma" panose="020B0604030504040204" pitchFamily="34" charset="0"/>
              </a:rPr>
              <a:t>HashSet(); </a:t>
            </a:r>
            <a:endParaRPr lang="en-US" sz="1600" spc="-5" dirty="0" smtClean="0">
              <a:latin typeface="Tahoma" panose="020B0604030504040204" pitchFamily="34" charset="0"/>
              <a:ea typeface="Tahoma" panose="020B0604030504040204" pitchFamily="34" charset="0"/>
              <a:cs typeface="Tahoma" panose="020B0604030504040204" pitchFamily="34" charset="0"/>
            </a:endParaRPr>
          </a:p>
          <a:p>
            <a:pPr marL="12700" marR="1160780">
              <a:lnSpc>
                <a:spcPct val="120000"/>
              </a:lnSpc>
            </a:pPr>
            <a:r>
              <a:rPr lang="en-US" sz="1600" spc="-5" dirty="0">
                <a:latin typeface="Tahoma" panose="020B0604030504040204" pitchFamily="34" charset="0"/>
                <a:ea typeface="Tahoma" panose="020B0604030504040204" pitchFamily="34" charset="0"/>
                <a:cs typeface="Tahoma" panose="020B0604030504040204" pitchFamily="34" charset="0"/>
              </a:rPr>
              <a:t>	</a:t>
            </a:r>
            <a:r>
              <a:rPr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a:latin typeface="Tahoma" panose="020B0604030504040204" pitchFamily="34" charset="0"/>
                <a:ea typeface="Tahoma" panose="020B0604030504040204" pitchFamily="34" charset="0"/>
                <a:cs typeface="Tahoma" panose="020B0604030504040204" pitchFamily="34" charset="0"/>
              </a:rPr>
              <a:t>set.add("one");</a:t>
            </a:r>
            <a:endParaRPr sz="1600" dirty="0">
              <a:latin typeface="Tahoma" panose="020B0604030504040204" pitchFamily="34" charset="0"/>
              <a:ea typeface="Tahoma" panose="020B0604030504040204" pitchFamily="34" charset="0"/>
              <a:cs typeface="Tahoma" panose="020B0604030504040204" pitchFamily="34" charset="0"/>
            </a:endParaRPr>
          </a:p>
          <a:p>
            <a:pPr marL="12700">
              <a:lnSpc>
                <a:spcPct val="100000"/>
              </a:lnSpc>
              <a:spcBef>
                <a:spcPts val="409"/>
              </a:spcBef>
            </a:pP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err="1" smtClean="0">
                <a:latin typeface="Tahoma" panose="020B0604030504040204" pitchFamily="34" charset="0"/>
                <a:ea typeface="Tahoma" panose="020B0604030504040204" pitchFamily="34" charset="0"/>
                <a:cs typeface="Tahoma" panose="020B0604030504040204" pitchFamily="34" charset="0"/>
              </a:rPr>
              <a:t>set.add</a:t>
            </a:r>
            <a:r>
              <a:rPr sz="1600" spc="-5" dirty="0">
                <a:latin typeface="Tahoma" panose="020B0604030504040204" pitchFamily="34" charset="0"/>
                <a:ea typeface="Tahoma" panose="020B0604030504040204" pitchFamily="34" charset="0"/>
                <a:cs typeface="Tahoma" panose="020B0604030504040204" pitchFamily="34" charset="0"/>
              </a:rPr>
              <a:t>("second");</a:t>
            </a:r>
            <a:endParaRPr sz="1600" dirty="0">
              <a:latin typeface="Tahoma" panose="020B0604030504040204" pitchFamily="34" charset="0"/>
              <a:ea typeface="Tahoma" panose="020B0604030504040204" pitchFamily="34" charset="0"/>
              <a:cs typeface="Tahoma" panose="020B0604030504040204" pitchFamily="34" charset="0"/>
            </a:endParaRPr>
          </a:p>
          <a:p>
            <a:pPr marL="12700" marR="2229485">
              <a:lnSpc>
                <a:spcPct val="120000"/>
              </a:lnSpc>
            </a:pP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err="1" smtClean="0">
                <a:latin typeface="Tahoma" panose="020B0604030504040204" pitchFamily="34" charset="0"/>
                <a:ea typeface="Tahoma" panose="020B0604030504040204" pitchFamily="34" charset="0"/>
                <a:cs typeface="Tahoma" panose="020B0604030504040204" pitchFamily="34" charset="0"/>
              </a:rPr>
              <a:t>set.add</a:t>
            </a:r>
            <a:r>
              <a:rPr sz="1600" spc="-5" dirty="0">
                <a:latin typeface="Tahoma" panose="020B0604030504040204" pitchFamily="34" charset="0"/>
                <a:ea typeface="Tahoma" panose="020B0604030504040204" pitchFamily="34" charset="0"/>
                <a:cs typeface="Tahoma" panose="020B0604030504040204" pitchFamily="34" charset="0"/>
              </a:rPr>
              <a:t>("3rd");  </a:t>
            </a:r>
            <a:endParaRPr lang="en-US" sz="1600" spc="-5" dirty="0" smtClean="0">
              <a:latin typeface="Tahoma" panose="020B0604030504040204" pitchFamily="34" charset="0"/>
              <a:ea typeface="Tahoma" panose="020B0604030504040204" pitchFamily="34" charset="0"/>
              <a:cs typeface="Tahoma" panose="020B0604030504040204" pitchFamily="34" charset="0"/>
            </a:endParaRPr>
          </a:p>
          <a:p>
            <a:pPr marL="12700" marR="2229485">
              <a:lnSpc>
                <a:spcPct val="120000"/>
              </a:lnSpc>
            </a:pPr>
            <a:r>
              <a:rPr lang="en-US" sz="1600" spc="-5" dirty="0">
                <a:latin typeface="Tahoma" panose="020B0604030504040204" pitchFamily="34" charset="0"/>
                <a:ea typeface="Tahoma" panose="020B0604030504040204" pitchFamily="34" charset="0"/>
                <a:cs typeface="Tahoma" panose="020B0604030504040204" pitchFamily="34" charset="0"/>
              </a:rPr>
              <a:t>	</a:t>
            </a: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sz="1600" dirty="0" err="1" smtClean="0">
                <a:latin typeface="Tahoma" panose="020B0604030504040204" pitchFamily="34" charset="0"/>
                <a:ea typeface="Tahoma" panose="020B0604030504040204" pitchFamily="34" charset="0"/>
                <a:cs typeface="Tahoma" panose="020B0604030504040204" pitchFamily="34" charset="0"/>
              </a:rPr>
              <a:t>set.add</a:t>
            </a:r>
            <a:r>
              <a:rPr sz="1600" dirty="0" smtClean="0">
                <a:latin typeface="Tahoma" panose="020B0604030504040204" pitchFamily="34" charset="0"/>
                <a:ea typeface="Tahoma" panose="020B0604030504040204" pitchFamily="34" charset="0"/>
                <a:cs typeface="Tahoma" panose="020B0604030504040204" pitchFamily="34" charset="0"/>
              </a:rPr>
              <a:t>(new </a:t>
            </a:r>
            <a:r>
              <a:rPr sz="1600" spc="-5" dirty="0">
                <a:latin typeface="Tahoma" panose="020B0604030504040204" pitchFamily="34" charset="0"/>
                <a:ea typeface="Tahoma" panose="020B0604030504040204" pitchFamily="34" charset="0"/>
                <a:cs typeface="Tahoma" panose="020B0604030504040204" pitchFamily="34" charset="0"/>
              </a:rPr>
              <a:t>Integer(4)); </a:t>
            </a:r>
            <a:endParaRPr lang="en-US" sz="1600" spc="-5" dirty="0" smtClean="0">
              <a:latin typeface="Tahoma" panose="020B0604030504040204" pitchFamily="34" charset="0"/>
              <a:ea typeface="Tahoma" panose="020B0604030504040204" pitchFamily="34" charset="0"/>
              <a:cs typeface="Tahoma" panose="020B0604030504040204" pitchFamily="34" charset="0"/>
            </a:endParaRPr>
          </a:p>
          <a:p>
            <a:pPr marL="12700" marR="2229485">
              <a:lnSpc>
                <a:spcPct val="120000"/>
              </a:lnSpc>
            </a:pPr>
            <a:r>
              <a:rPr lang="en-US" sz="1600" spc="-5" dirty="0">
                <a:latin typeface="Tahoma" panose="020B0604030504040204" pitchFamily="34" charset="0"/>
                <a:ea typeface="Tahoma" panose="020B0604030504040204" pitchFamily="34" charset="0"/>
                <a:cs typeface="Tahoma" panose="020B0604030504040204" pitchFamily="34" charset="0"/>
              </a:rPr>
              <a:t>	</a:t>
            </a:r>
            <a:r>
              <a:rPr sz="1600" spc="-5" dirty="0" smtClean="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set.add(new</a:t>
            </a:r>
            <a:r>
              <a:rPr sz="1600" spc="-35"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Float(5.0F));</a:t>
            </a:r>
          </a:p>
          <a:p>
            <a:pPr marL="73660" marR="5080">
              <a:lnSpc>
                <a:spcPct val="120000"/>
              </a:lnSpc>
            </a:pP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err="1" smtClean="0">
                <a:latin typeface="Tahoma" panose="020B0604030504040204" pitchFamily="34" charset="0"/>
                <a:ea typeface="Tahoma" panose="020B0604030504040204" pitchFamily="34" charset="0"/>
                <a:cs typeface="Tahoma" panose="020B0604030504040204" pitchFamily="34" charset="0"/>
              </a:rPr>
              <a:t>set.add</a:t>
            </a:r>
            <a:r>
              <a:rPr sz="1600" spc="-5" dirty="0">
                <a:latin typeface="Tahoma" panose="020B0604030504040204" pitchFamily="34" charset="0"/>
                <a:ea typeface="Tahoma" panose="020B0604030504040204" pitchFamily="34" charset="0"/>
                <a:cs typeface="Tahoma" panose="020B0604030504040204" pitchFamily="34" charset="0"/>
              </a:rPr>
              <a:t>("second"); </a:t>
            </a:r>
            <a:r>
              <a:rPr sz="1600" dirty="0" err="1" smtClean="0">
                <a:latin typeface="Tahoma" panose="020B0604030504040204" pitchFamily="34" charset="0"/>
                <a:ea typeface="Tahoma" panose="020B0604030504040204" pitchFamily="34" charset="0"/>
                <a:cs typeface="Tahoma" panose="020B0604030504040204" pitchFamily="34" charset="0"/>
              </a:rPr>
              <a:t>set.add</a:t>
            </a:r>
            <a:r>
              <a:rPr sz="1600" dirty="0" smtClean="0">
                <a:latin typeface="Tahoma" panose="020B0604030504040204" pitchFamily="34" charset="0"/>
                <a:ea typeface="Tahoma" panose="020B0604030504040204" pitchFamily="34" charset="0"/>
                <a:cs typeface="Tahoma" panose="020B0604030504040204" pitchFamily="34" charset="0"/>
              </a:rPr>
              <a:t>(new </a:t>
            </a:r>
            <a:r>
              <a:rPr sz="1600" spc="-5" dirty="0">
                <a:latin typeface="Tahoma" panose="020B0604030504040204" pitchFamily="34" charset="0"/>
                <a:ea typeface="Tahoma" panose="020B0604030504040204" pitchFamily="34" charset="0"/>
                <a:cs typeface="Tahoma" panose="020B0604030504040204" pitchFamily="34" charset="0"/>
              </a:rPr>
              <a:t>Integer(4)); </a:t>
            </a:r>
            <a:endParaRPr lang="en-US" sz="1600" spc="-5" dirty="0" smtClean="0">
              <a:latin typeface="Tahoma" panose="020B0604030504040204" pitchFamily="34" charset="0"/>
              <a:ea typeface="Tahoma" panose="020B0604030504040204" pitchFamily="34" charset="0"/>
              <a:cs typeface="Tahoma" panose="020B0604030504040204" pitchFamily="34" charset="0"/>
            </a:endParaRPr>
          </a:p>
          <a:p>
            <a:pPr marL="73660" marR="5080">
              <a:lnSpc>
                <a:spcPct val="120000"/>
              </a:lnSpc>
            </a:pP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smtClean="0">
                <a:latin typeface="Tahoma" panose="020B0604030504040204" pitchFamily="34" charset="0"/>
                <a:ea typeface="Tahoma" panose="020B0604030504040204" pitchFamily="34" charset="0"/>
                <a:cs typeface="Tahoma" panose="020B0604030504040204" pitchFamily="34" charset="0"/>
              </a:rPr>
              <a:t>System.out.println(set</a:t>
            </a:r>
            <a:r>
              <a:rPr sz="1600" spc="-5" dirty="0">
                <a:latin typeface="Tahoma" panose="020B0604030504040204" pitchFamily="34" charset="0"/>
                <a:ea typeface="Tahoma" panose="020B0604030504040204" pitchFamily="34" charset="0"/>
                <a:cs typeface="Tahoma" panose="020B0604030504040204" pitchFamily="34" charset="0"/>
              </a:rPr>
              <a:t>); </a:t>
            </a:r>
            <a:endParaRPr lang="en-US" sz="1600" spc="-5" dirty="0" smtClean="0">
              <a:latin typeface="Tahoma" panose="020B0604030504040204" pitchFamily="34" charset="0"/>
              <a:ea typeface="Tahoma" panose="020B0604030504040204" pitchFamily="34" charset="0"/>
              <a:cs typeface="Tahoma" panose="020B0604030504040204" pitchFamily="34" charset="0"/>
            </a:endParaRPr>
          </a:p>
          <a:p>
            <a:pPr marL="73660" marR="5080">
              <a:lnSpc>
                <a:spcPct val="120000"/>
              </a:lnSpc>
            </a:pP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73660" marR="5080">
              <a:lnSpc>
                <a:spcPct val="120000"/>
              </a:lnSpc>
            </a:pPr>
            <a:r>
              <a:rPr sz="1600" spc="30" dirty="0" smtClean="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What will be the Output ?</a:t>
            </a:r>
            <a:endParaRPr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4506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75543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Iterating Collection – Iterator Interface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7"/>
          <p:cNvSpPr txBox="1"/>
          <p:nvPr/>
        </p:nvSpPr>
        <p:spPr>
          <a:xfrm>
            <a:off x="1715059" y="735013"/>
            <a:ext cx="6596380" cy="4433906"/>
          </a:xfrm>
          <a:prstGeom prst="rect">
            <a:avLst/>
          </a:prstGeom>
        </p:spPr>
        <p:txBody>
          <a:bodyPr vert="horz" wrap="square" lIns="0" tIns="172085" rIns="0" bIns="0" rtlCol="0">
            <a:spAutoFit/>
          </a:bodyPr>
          <a:lstStyle/>
          <a:p>
            <a:pPr marL="23495">
              <a:lnSpc>
                <a:spcPct val="100000"/>
              </a:lnSpc>
              <a:spcBef>
                <a:spcPts val="1355"/>
              </a:spcBef>
            </a:pPr>
            <a:r>
              <a:rPr sz="1600" spc="-35" dirty="0">
                <a:latin typeface="Arial"/>
                <a:cs typeface="Arial"/>
              </a:rPr>
              <a:t> </a:t>
            </a:r>
            <a:endParaRPr sz="1600" dirty="0">
              <a:latin typeface="Arial"/>
              <a:cs typeface="Arial"/>
            </a:endParaRPr>
          </a:p>
          <a:p>
            <a:pPr marL="299085" indent="-286385">
              <a:lnSpc>
                <a:spcPct val="100000"/>
              </a:lnSpc>
              <a:spcBef>
                <a:spcPts val="905"/>
              </a:spcBef>
              <a:buChar char="•"/>
              <a:tabLst>
                <a:tab pos="299085" algn="l"/>
                <a:tab pos="299720" algn="l"/>
              </a:tabLst>
            </a:pPr>
            <a:r>
              <a:rPr sz="1600" spc="-10" dirty="0">
                <a:latin typeface="Arial"/>
                <a:cs typeface="Arial"/>
              </a:rPr>
              <a:t>Allows </a:t>
            </a:r>
            <a:r>
              <a:rPr sz="1600" dirty="0">
                <a:latin typeface="Arial"/>
                <a:cs typeface="Arial"/>
              </a:rPr>
              <a:t>the </a:t>
            </a:r>
            <a:r>
              <a:rPr sz="1600" spc="-5" dirty="0">
                <a:latin typeface="Arial"/>
                <a:cs typeface="Arial"/>
              </a:rPr>
              <a:t>user </a:t>
            </a:r>
            <a:r>
              <a:rPr sz="1600" dirty="0">
                <a:latin typeface="Arial"/>
                <a:cs typeface="Arial"/>
              </a:rPr>
              <a:t>to </a:t>
            </a:r>
            <a:r>
              <a:rPr sz="1600" spc="-5" dirty="0">
                <a:latin typeface="Arial"/>
                <a:cs typeface="Arial"/>
              </a:rPr>
              <a:t>visit </a:t>
            </a:r>
            <a:r>
              <a:rPr sz="1600" dirty="0">
                <a:latin typeface="Arial"/>
                <a:cs typeface="Arial"/>
              </a:rPr>
              <a:t>the </a:t>
            </a:r>
            <a:r>
              <a:rPr sz="1600" spc="-5" dirty="0">
                <a:latin typeface="Arial"/>
                <a:cs typeface="Arial"/>
              </a:rPr>
              <a:t>elements </a:t>
            </a:r>
            <a:r>
              <a:rPr sz="1600" dirty="0">
                <a:latin typeface="Arial"/>
                <a:cs typeface="Arial"/>
              </a:rPr>
              <a:t>of </a:t>
            </a:r>
            <a:r>
              <a:rPr sz="1600" spc="-5" dirty="0">
                <a:latin typeface="Arial"/>
                <a:cs typeface="Arial"/>
              </a:rPr>
              <a:t>a collection one by</a:t>
            </a:r>
            <a:r>
              <a:rPr sz="1600" spc="95" dirty="0">
                <a:latin typeface="Arial"/>
                <a:cs typeface="Arial"/>
              </a:rPr>
              <a:t> </a:t>
            </a:r>
            <a:r>
              <a:rPr sz="1600" spc="-5" dirty="0">
                <a:latin typeface="Arial"/>
                <a:cs typeface="Arial"/>
              </a:rPr>
              <a:t>one</a:t>
            </a:r>
            <a:endParaRPr sz="1600" dirty="0">
              <a:latin typeface="Arial"/>
              <a:cs typeface="Arial"/>
            </a:endParaRPr>
          </a:p>
          <a:p>
            <a:pPr>
              <a:lnSpc>
                <a:spcPct val="100000"/>
              </a:lnSpc>
              <a:spcBef>
                <a:spcPts val="35"/>
              </a:spcBef>
              <a:buClr>
                <a:srgbClr val="1F487C"/>
              </a:buClr>
              <a:buFont typeface="Arial"/>
              <a:buChar char="•"/>
            </a:pPr>
            <a:endParaRPr sz="1600" dirty="0">
              <a:latin typeface="Times New Roman"/>
              <a:cs typeface="Times New Roman"/>
            </a:endParaRPr>
          </a:p>
          <a:p>
            <a:pPr marL="298450" indent="-285750">
              <a:lnSpc>
                <a:spcPct val="100000"/>
              </a:lnSpc>
              <a:buFont typeface="Arial" panose="020B0604020202020204" pitchFamily="34" charset="0"/>
              <a:buChar char="•"/>
              <a:tabLst>
                <a:tab pos="553085" algn="l"/>
                <a:tab pos="553720" algn="l"/>
              </a:tabLst>
            </a:pPr>
            <a:r>
              <a:rPr sz="1600" dirty="0">
                <a:latin typeface="Arial"/>
                <a:cs typeface="Arial"/>
              </a:rPr>
              <a:t>It </a:t>
            </a:r>
            <a:r>
              <a:rPr sz="1600" spc="-5" dirty="0">
                <a:latin typeface="Arial"/>
                <a:cs typeface="Arial"/>
              </a:rPr>
              <a:t>has three methods:</a:t>
            </a:r>
            <a:endParaRPr sz="1600" dirty="0">
              <a:latin typeface="Arial"/>
              <a:cs typeface="Arial"/>
            </a:endParaRPr>
          </a:p>
          <a:p>
            <a:pPr marL="2934335" marR="1790700">
              <a:lnSpc>
                <a:spcPct val="120000"/>
              </a:lnSpc>
            </a:pPr>
            <a:r>
              <a:rPr sz="1600" spc="-5" dirty="0">
                <a:latin typeface="Arial"/>
                <a:cs typeface="Arial"/>
              </a:rPr>
              <a:t>boolean</a:t>
            </a:r>
            <a:r>
              <a:rPr sz="1600" spc="-65" dirty="0">
                <a:latin typeface="Arial"/>
                <a:cs typeface="Arial"/>
              </a:rPr>
              <a:t> </a:t>
            </a:r>
            <a:r>
              <a:rPr sz="1600" spc="-5" dirty="0">
                <a:latin typeface="Arial"/>
                <a:cs typeface="Arial"/>
              </a:rPr>
              <a:t>hasNext()  Object</a:t>
            </a:r>
            <a:r>
              <a:rPr sz="1600" spc="475" dirty="0">
                <a:latin typeface="Arial"/>
                <a:cs typeface="Arial"/>
              </a:rPr>
              <a:t> </a:t>
            </a:r>
            <a:r>
              <a:rPr sz="1600" spc="-5" dirty="0">
                <a:latin typeface="Arial"/>
                <a:cs typeface="Arial"/>
              </a:rPr>
              <a:t>next()</a:t>
            </a:r>
            <a:endParaRPr sz="1600" dirty="0">
              <a:latin typeface="Arial"/>
              <a:cs typeface="Arial"/>
            </a:endParaRPr>
          </a:p>
          <a:p>
            <a:pPr marL="2996565">
              <a:lnSpc>
                <a:spcPct val="100000"/>
              </a:lnSpc>
              <a:spcBef>
                <a:spcPts val="434"/>
              </a:spcBef>
              <a:tabLst>
                <a:tab pos="3542665" algn="l"/>
              </a:tabLst>
            </a:pPr>
            <a:r>
              <a:rPr sz="1600" spc="-5" dirty="0">
                <a:latin typeface="Arial"/>
                <a:cs typeface="Arial"/>
              </a:rPr>
              <a:t>void	remove()</a:t>
            </a:r>
            <a:endParaRPr sz="1600" dirty="0">
              <a:latin typeface="Arial"/>
              <a:cs typeface="Arial"/>
            </a:endParaRPr>
          </a:p>
          <a:p>
            <a:pPr>
              <a:lnSpc>
                <a:spcPct val="100000"/>
              </a:lnSpc>
              <a:spcBef>
                <a:spcPts val="35"/>
              </a:spcBef>
            </a:pPr>
            <a:endParaRPr sz="1600" dirty="0">
              <a:latin typeface="Times New Roman"/>
              <a:cs typeface="Times New Roman"/>
            </a:endParaRPr>
          </a:p>
          <a:p>
            <a:pPr marL="139065">
              <a:lnSpc>
                <a:spcPct val="100000"/>
              </a:lnSpc>
            </a:pPr>
            <a:r>
              <a:rPr sz="1600" spc="-5" dirty="0">
                <a:latin typeface="Arial"/>
                <a:cs typeface="Arial"/>
              </a:rPr>
              <a:t>Code</a:t>
            </a:r>
            <a:r>
              <a:rPr sz="1600" dirty="0">
                <a:latin typeface="Arial"/>
                <a:cs typeface="Arial"/>
              </a:rPr>
              <a:t> </a:t>
            </a:r>
            <a:r>
              <a:rPr sz="1600" spc="-5" dirty="0">
                <a:latin typeface="Arial"/>
                <a:cs typeface="Arial"/>
              </a:rPr>
              <a:t>Example:</a:t>
            </a:r>
            <a:endParaRPr sz="1600" dirty="0">
              <a:latin typeface="Arial"/>
              <a:cs typeface="Arial"/>
            </a:endParaRPr>
          </a:p>
          <a:p>
            <a:pPr marL="901065">
              <a:lnSpc>
                <a:spcPct val="100000"/>
              </a:lnSpc>
              <a:spcBef>
                <a:spcPts val="434"/>
              </a:spcBef>
            </a:pPr>
            <a:r>
              <a:rPr sz="1600" spc="-5" dirty="0">
                <a:latin typeface="Arial"/>
                <a:cs typeface="Arial"/>
              </a:rPr>
              <a:t>List list </a:t>
            </a:r>
            <a:r>
              <a:rPr sz="1600" dirty="0">
                <a:latin typeface="Arial"/>
                <a:cs typeface="Arial"/>
              </a:rPr>
              <a:t>= </a:t>
            </a:r>
            <a:r>
              <a:rPr sz="1600" spc="-5" dirty="0">
                <a:latin typeface="Arial"/>
                <a:cs typeface="Arial"/>
              </a:rPr>
              <a:t>new</a:t>
            </a:r>
            <a:r>
              <a:rPr sz="1600" spc="-75" dirty="0">
                <a:latin typeface="Arial"/>
                <a:cs typeface="Arial"/>
              </a:rPr>
              <a:t> </a:t>
            </a:r>
            <a:r>
              <a:rPr sz="1600" spc="-5" dirty="0">
                <a:latin typeface="Arial"/>
                <a:cs typeface="Arial"/>
              </a:rPr>
              <a:t>ArrayList();</a:t>
            </a:r>
            <a:endParaRPr sz="1600" dirty="0">
              <a:latin typeface="Arial"/>
              <a:cs typeface="Arial"/>
            </a:endParaRPr>
          </a:p>
          <a:p>
            <a:pPr marL="710565" marR="2632710" indent="635635">
              <a:lnSpc>
                <a:spcPct val="120000"/>
              </a:lnSpc>
            </a:pPr>
            <a:r>
              <a:rPr sz="1600" dirty="0">
                <a:latin typeface="Arial"/>
                <a:cs typeface="Arial"/>
              </a:rPr>
              <a:t>// </a:t>
            </a:r>
            <a:r>
              <a:rPr sz="1600" spc="-5" dirty="0">
                <a:latin typeface="Arial"/>
                <a:cs typeface="Arial"/>
              </a:rPr>
              <a:t>add some elements  Iterator elements </a:t>
            </a:r>
            <a:r>
              <a:rPr sz="1600" dirty="0">
                <a:latin typeface="Arial"/>
                <a:cs typeface="Arial"/>
              </a:rPr>
              <a:t>= </a:t>
            </a:r>
            <a:r>
              <a:rPr sz="1600" spc="-5" dirty="0">
                <a:latin typeface="Arial"/>
                <a:cs typeface="Arial"/>
              </a:rPr>
              <a:t>list.iterator();  </a:t>
            </a:r>
            <a:r>
              <a:rPr sz="1600" spc="-15" dirty="0">
                <a:latin typeface="Arial"/>
                <a:cs typeface="Arial"/>
              </a:rPr>
              <a:t>while </a:t>
            </a:r>
            <a:r>
              <a:rPr sz="1600" dirty="0">
                <a:latin typeface="Arial"/>
                <a:cs typeface="Arial"/>
              </a:rPr>
              <a:t>( </a:t>
            </a:r>
            <a:r>
              <a:rPr sz="1600" spc="-5" dirty="0">
                <a:latin typeface="Arial"/>
                <a:cs typeface="Arial"/>
              </a:rPr>
              <a:t>elements.hasNext()</a:t>
            </a:r>
            <a:r>
              <a:rPr sz="1600" spc="75" dirty="0">
                <a:latin typeface="Arial"/>
                <a:cs typeface="Arial"/>
              </a:rPr>
              <a:t> </a:t>
            </a:r>
            <a:r>
              <a:rPr sz="1600" dirty="0" smtClean="0">
                <a:latin typeface="Arial"/>
                <a:cs typeface="Arial"/>
              </a:rPr>
              <a:t>)</a:t>
            </a:r>
            <a:r>
              <a:rPr lang="en-US" sz="1600" dirty="0" smtClean="0">
                <a:latin typeface="Arial"/>
                <a:cs typeface="Arial"/>
              </a:rPr>
              <a:t> </a:t>
            </a:r>
            <a:r>
              <a:rPr sz="1600" dirty="0" smtClean="0">
                <a:latin typeface="Arial"/>
                <a:cs typeface="Arial"/>
              </a:rPr>
              <a:t>{</a:t>
            </a:r>
            <a:endParaRPr sz="1600" dirty="0">
              <a:latin typeface="Arial"/>
              <a:cs typeface="Arial"/>
            </a:endParaRPr>
          </a:p>
          <a:p>
            <a:pPr marL="1028700">
              <a:lnSpc>
                <a:spcPct val="100000"/>
              </a:lnSpc>
              <a:spcBef>
                <a:spcPts val="430"/>
              </a:spcBef>
            </a:pPr>
            <a:r>
              <a:rPr lang="en-US" sz="1600" spc="-5" dirty="0">
                <a:latin typeface="Arial"/>
                <a:cs typeface="Arial"/>
              </a:rPr>
              <a:t> </a:t>
            </a:r>
            <a:r>
              <a:rPr lang="en-US" sz="1600" spc="-5" dirty="0" smtClean="0">
                <a:latin typeface="Arial"/>
                <a:cs typeface="Arial"/>
              </a:rPr>
              <a:t>   </a:t>
            </a:r>
            <a:r>
              <a:rPr sz="1600" spc="-5" dirty="0" smtClean="0">
                <a:latin typeface="Arial"/>
                <a:cs typeface="Arial"/>
              </a:rPr>
              <a:t>System.out.println(</a:t>
            </a:r>
            <a:r>
              <a:rPr sz="1600" spc="-5" dirty="0" err="1" smtClean="0">
                <a:latin typeface="Arial"/>
                <a:cs typeface="Arial"/>
              </a:rPr>
              <a:t>elements.next</a:t>
            </a:r>
            <a:r>
              <a:rPr sz="1600" spc="-5" dirty="0" smtClean="0">
                <a:latin typeface="Arial"/>
                <a:cs typeface="Arial"/>
              </a:rPr>
              <a:t>());</a:t>
            </a:r>
            <a:r>
              <a:rPr lang="en-US" sz="1600" spc="-5" dirty="0" smtClean="0">
                <a:latin typeface="Arial"/>
                <a:cs typeface="Arial"/>
              </a:rPr>
              <a:t>  </a:t>
            </a:r>
          </a:p>
          <a:p>
            <a:pPr marL="1028700">
              <a:lnSpc>
                <a:spcPct val="100000"/>
              </a:lnSpc>
              <a:spcBef>
                <a:spcPts val="430"/>
              </a:spcBef>
            </a:pPr>
            <a:r>
              <a:rPr lang="en-US" sz="1600" spc="-5" dirty="0" smtClean="0">
                <a:latin typeface="Arial"/>
                <a:cs typeface="Arial"/>
              </a:rPr>
              <a:t>}</a:t>
            </a:r>
            <a:endParaRPr sz="1600" dirty="0">
              <a:latin typeface="Arial"/>
              <a:cs typeface="Arial"/>
            </a:endParaRPr>
          </a:p>
        </p:txBody>
      </p:sp>
    </p:spTree>
    <p:extLst>
      <p:ext uri="{BB962C8B-B14F-4D97-AF65-F5344CB8AC3E}">
        <p14:creationId xmlns:p14="http://schemas.microsoft.com/office/powerpoint/2010/main" val="1784506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Sorting In Collection</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762000" y="1381919"/>
            <a:ext cx="8534400"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latin typeface="Tahoma" panose="020B0604030504040204" pitchFamily="34" charset="0"/>
                <a:ea typeface="Tahoma" panose="020B0604030504040204" pitchFamily="34" charset="0"/>
                <a:cs typeface="Tahoma" panose="020B0604030504040204" pitchFamily="34" charset="0"/>
              </a:rPr>
              <a:t>sort</a:t>
            </a:r>
            <a:r>
              <a:rPr lang="en-US" sz="1600" b="1" dirty="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 method is present in java.util.Collections </a:t>
            </a:r>
            <a:r>
              <a:rPr lang="en-US" sz="1600" dirty="0" smtClean="0">
                <a:latin typeface="Tahoma" panose="020B0604030504040204" pitchFamily="34" charset="0"/>
                <a:ea typeface="Tahoma" panose="020B0604030504040204" pitchFamily="34" charset="0"/>
                <a:cs typeface="Tahoma" panose="020B0604030504040204" pitchFamily="34" charset="0"/>
              </a:rPr>
              <a:t>class which is used to sort any (Predefined Type) List in ascending order.</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Example – </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	Let </a:t>
            </a:r>
            <a:r>
              <a:rPr lang="en-US" sz="1600" dirty="0">
                <a:latin typeface="Tahoma" panose="020B0604030504040204" pitchFamily="34" charset="0"/>
                <a:ea typeface="Tahoma" panose="020B0604030504040204" pitchFamily="34" charset="0"/>
                <a:cs typeface="Tahoma" panose="020B0604030504040204" pitchFamily="34" charset="0"/>
              </a:rPr>
              <a:t>us suppose that our list </a:t>
            </a:r>
            <a:r>
              <a:rPr lang="en-US" sz="1600" dirty="0" smtClean="0">
                <a:latin typeface="Tahoma" panose="020B0604030504040204" pitchFamily="34" charset="0"/>
                <a:ea typeface="Tahoma" panose="020B0604030504040204" pitchFamily="34" charset="0"/>
                <a:cs typeface="Tahoma" panose="020B0604030504040204" pitchFamily="34" charset="0"/>
              </a:rPr>
              <a:t>contains</a:t>
            </a:r>
          </a:p>
          <a:p>
            <a:endParaRPr lang="en-US" sz="1600" dirty="0" smtClean="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	{“Hello", </a:t>
            </a:r>
            <a:r>
              <a:rPr lang="en-US" sz="1600" dirty="0">
                <a:latin typeface="Tahoma" panose="020B0604030504040204" pitchFamily="34" charset="0"/>
                <a:ea typeface="Tahoma" panose="020B0604030504040204" pitchFamily="34" charset="0"/>
                <a:cs typeface="Tahoma" panose="020B0604030504040204" pitchFamily="34" charset="0"/>
              </a:rPr>
              <a:t>"Friends", "Dear", "Is", "Superb</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 	After </a:t>
            </a:r>
            <a:r>
              <a:rPr lang="en-US" sz="1600" dirty="0">
                <a:latin typeface="Tahoma" panose="020B0604030504040204" pitchFamily="34" charset="0"/>
                <a:ea typeface="Tahoma" panose="020B0604030504040204" pitchFamily="34" charset="0"/>
                <a:cs typeface="Tahoma" panose="020B0604030504040204" pitchFamily="34" charset="0"/>
              </a:rPr>
              <a:t>using Collection.sort</a:t>
            </a:r>
            <a:r>
              <a:rPr lang="en-US" sz="1600" dirty="0" smtClean="0">
                <a:latin typeface="Tahoma" panose="020B0604030504040204" pitchFamily="34" charset="0"/>
                <a:ea typeface="Tahoma" panose="020B0604030504040204" pitchFamily="34" charset="0"/>
                <a:cs typeface="Tahoma" panose="020B0604030504040204" pitchFamily="34" charset="0"/>
              </a:rPr>
              <a:t>(), we </a:t>
            </a:r>
            <a:r>
              <a:rPr lang="en-US" sz="1600" dirty="0">
                <a:latin typeface="Tahoma" panose="020B0604030504040204" pitchFamily="34" charset="0"/>
                <a:ea typeface="Tahoma" panose="020B0604030504040204" pitchFamily="34" charset="0"/>
                <a:cs typeface="Tahoma" panose="020B0604030504040204" pitchFamily="34" charset="0"/>
              </a:rPr>
              <a:t>obtain a sorted list as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endParaRPr lang="en-US" sz="1600" dirty="0" smtClean="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a:t>
            </a:r>
            <a:r>
              <a:rPr lang="en-US" sz="1600" dirty="0">
                <a:latin typeface="Tahoma" panose="020B0604030504040204" pitchFamily="34" charset="0"/>
                <a:ea typeface="Tahoma" panose="020B0604030504040204" pitchFamily="34" charset="0"/>
                <a:cs typeface="Tahoma" panose="020B0604030504040204" pitchFamily="34" charset="0"/>
              </a:rPr>
              <a:t>Dear", "Friends", </a:t>
            </a:r>
            <a:r>
              <a:rPr lang="en-US" sz="1600" dirty="0" smtClean="0">
                <a:latin typeface="Tahoma" panose="020B0604030504040204" pitchFamily="34" charset="0"/>
                <a:ea typeface="Tahoma" panose="020B0604030504040204" pitchFamily="34" charset="0"/>
                <a:cs typeface="Tahoma" panose="020B0604030504040204" pitchFamily="34" charset="0"/>
              </a:rPr>
              <a:t>“Hello", </a:t>
            </a:r>
            <a:r>
              <a:rPr lang="en-US" sz="1600" dirty="0">
                <a:latin typeface="Tahoma" panose="020B0604030504040204" pitchFamily="34" charset="0"/>
                <a:ea typeface="Tahoma" panose="020B0604030504040204" pitchFamily="34" charset="0"/>
                <a:cs typeface="Tahoma" panose="020B0604030504040204" pitchFamily="34" charset="0"/>
              </a:rPr>
              <a:t>"Is", "Superb</a:t>
            </a:r>
            <a:r>
              <a:rPr lang="en-US" sz="1600" dirty="0" smtClean="0">
                <a:latin typeface="Tahoma" panose="020B0604030504040204" pitchFamily="34" charset="0"/>
                <a:ea typeface="Tahoma" panose="020B0604030504040204" pitchFamily="34" charset="0"/>
                <a:cs typeface="Tahoma" panose="020B0604030504040204" pitchFamily="34" charset="0"/>
              </a:rPr>
              <a:t>"}</a:t>
            </a:r>
          </a:p>
          <a:p>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For applying sort method on User Defined Types Collection we require to implement </a:t>
            </a:r>
          </a:p>
          <a:p>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b="1" dirty="0" smtClean="0">
                <a:latin typeface="Tahoma" panose="020B0604030504040204" pitchFamily="34" charset="0"/>
                <a:ea typeface="Tahoma" panose="020B0604030504040204" pitchFamily="34" charset="0"/>
                <a:cs typeface="Tahoma" panose="020B0604030504040204" pitchFamily="34" charset="0"/>
              </a:rPr>
              <a:t>Comparable or Comparator </a:t>
            </a:r>
            <a:r>
              <a:rPr lang="en-US" sz="1600" dirty="0" smtClean="0">
                <a:latin typeface="Tahoma" panose="020B0604030504040204" pitchFamily="34" charset="0"/>
                <a:ea typeface="Tahoma" panose="020B0604030504040204" pitchFamily="34" charset="0"/>
                <a:cs typeface="Tahoma" panose="020B0604030504040204" pitchFamily="34" charset="0"/>
              </a:rPr>
              <a:t>interface.</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4506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Comparable Vs Comparator</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762000" y="1381919"/>
            <a:ext cx="8534400" cy="440120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Comparable lets a class implement its own </a:t>
            </a:r>
            <a:r>
              <a:rPr lang="en-US" sz="1600" b="1" dirty="0" smtClean="0">
                <a:latin typeface="Tahoma" panose="020B0604030504040204" pitchFamily="34" charset="0"/>
                <a:ea typeface="Tahoma" panose="020B0604030504040204" pitchFamily="34" charset="0"/>
                <a:cs typeface="Tahoma" panose="020B0604030504040204" pitchFamily="34" charset="0"/>
              </a:rPr>
              <a:t>comparison</a:t>
            </a:r>
          </a:p>
          <a:p>
            <a:pPr marL="285750" indent="-285750">
              <a:buFont typeface="Arial" panose="020B0604020202020204" pitchFamily="34" charset="0"/>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788533" lvl="1" indent="-285750"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I</a:t>
            </a:r>
            <a:r>
              <a:rPr lang="en-US" sz="1600" dirty="0" smtClean="0">
                <a:latin typeface="Tahoma" panose="020B0604030504040204" pitchFamily="34" charset="0"/>
                <a:ea typeface="Tahoma" panose="020B0604030504040204" pitchFamily="34" charset="0"/>
                <a:cs typeface="Tahoma" panose="020B0604030504040204" pitchFamily="34" charset="0"/>
              </a:rPr>
              <a:t>t's </a:t>
            </a:r>
            <a:r>
              <a:rPr lang="en-US" sz="1600" dirty="0">
                <a:latin typeface="Tahoma" panose="020B0604030504040204" pitchFamily="34" charset="0"/>
                <a:ea typeface="Tahoma" panose="020B0604030504040204" pitchFamily="34" charset="0"/>
                <a:cs typeface="Tahoma" panose="020B0604030504040204" pitchFamily="34" charset="0"/>
              </a:rPr>
              <a:t>in the same class (it is often an advantage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788533" lvl="1" indent="-285750"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a:t>
            </a:r>
            <a:r>
              <a:rPr lang="en-US" sz="1600" dirty="0" smtClean="0">
                <a:latin typeface="Tahoma" panose="020B0604030504040204" pitchFamily="34" charset="0"/>
                <a:ea typeface="Tahoma" panose="020B0604030504040204" pitchFamily="34" charset="0"/>
                <a:cs typeface="Tahoma" panose="020B0604030504040204" pitchFamily="34" charset="0"/>
              </a:rPr>
              <a:t>here </a:t>
            </a:r>
            <a:r>
              <a:rPr lang="en-US" sz="1600" dirty="0">
                <a:latin typeface="Tahoma" panose="020B0604030504040204" pitchFamily="34" charset="0"/>
                <a:ea typeface="Tahoma" panose="020B0604030504040204" pitchFamily="34" charset="0"/>
                <a:cs typeface="Tahoma" panose="020B0604030504040204" pitchFamily="34" charset="0"/>
              </a:rPr>
              <a:t>can be only one implementation (so you can't use that if you want two </a:t>
            </a:r>
            <a:r>
              <a:rPr lang="en-US" sz="1600" dirty="0" smtClean="0">
                <a:latin typeface="Tahoma" panose="020B0604030504040204" pitchFamily="34" charset="0"/>
                <a:ea typeface="Tahoma" panose="020B0604030504040204" pitchFamily="34" charset="0"/>
                <a:cs typeface="Tahoma" panose="020B0604030504040204" pitchFamily="34" charset="0"/>
              </a:rPr>
              <a:t>different  sorting cases)</a:t>
            </a:r>
          </a:p>
          <a:p>
            <a:pPr marL="788533" lvl="1" indent="-285750" fontAlgn="base">
              <a:buFont typeface="Arial" panose="020B0604020202020204" pitchFamily="34" charset="0"/>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Comparator is an external </a:t>
            </a:r>
            <a:r>
              <a:rPr lang="en-US" sz="1600" b="1" dirty="0" smtClean="0">
                <a:latin typeface="Tahoma" panose="020B0604030504040204" pitchFamily="34" charset="0"/>
                <a:ea typeface="Tahoma" panose="020B0604030504040204" pitchFamily="34" charset="0"/>
                <a:cs typeface="Tahoma" panose="020B0604030504040204" pitchFamily="34" charset="0"/>
              </a:rPr>
              <a:t>comparison</a:t>
            </a:r>
          </a:p>
          <a:p>
            <a:pPr marL="285750" indent="-285750"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788533" lvl="1" indent="-285750" fontAlgn="base">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I</a:t>
            </a:r>
            <a:r>
              <a:rPr lang="en-US" sz="1600" dirty="0" smtClean="0">
                <a:latin typeface="Tahoma" panose="020B0604030504040204" pitchFamily="34" charset="0"/>
                <a:ea typeface="Tahoma" panose="020B0604030504040204" pitchFamily="34" charset="0"/>
                <a:cs typeface="Tahoma" panose="020B0604030504040204" pitchFamily="34" charset="0"/>
              </a:rPr>
              <a:t>t </a:t>
            </a:r>
            <a:r>
              <a:rPr lang="en-US" sz="1600" dirty="0">
                <a:latin typeface="Tahoma" panose="020B0604030504040204" pitchFamily="34" charset="0"/>
                <a:ea typeface="Tahoma" panose="020B0604030504040204" pitchFamily="34" charset="0"/>
                <a:cs typeface="Tahoma" panose="020B0604030504040204" pitchFamily="34" charset="0"/>
              </a:rPr>
              <a:t>is typically in a unique instance (either in the same class or in another place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788533" lvl="1" indent="-285750" fontAlgn="base">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Y</a:t>
            </a:r>
            <a:r>
              <a:rPr lang="en-US" sz="1600" dirty="0" smtClean="0">
                <a:latin typeface="Tahoma" panose="020B0604030504040204" pitchFamily="34" charset="0"/>
                <a:ea typeface="Tahoma" panose="020B0604030504040204" pitchFamily="34" charset="0"/>
                <a:cs typeface="Tahoma" panose="020B0604030504040204" pitchFamily="34" charset="0"/>
              </a:rPr>
              <a:t>ou</a:t>
            </a:r>
            <a:r>
              <a:rPr lang="en-US" sz="1600" dirty="0">
                <a:latin typeface="Tahoma" panose="020B0604030504040204" pitchFamily="34" charset="0"/>
                <a:ea typeface="Tahoma" panose="020B0604030504040204" pitchFamily="34" charset="0"/>
                <a:cs typeface="Tahoma" panose="020B0604030504040204" pitchFamily="34" charset="0"/>
              </a:rPr>
              <a:t> name each implementation with the way you want to sort </a:t>
            </a:r>
            <a:r>
              <a:rPr lang="en-US" sz="1600" dirty="0" smtClean="0">
                <a:latin typeface="Tahoma" panose="020B0604030504040204" pitchFamily="34" charset="0"/>
                <a:ea typeface="Tahoma" panose="020B0604030504040204" pitchFamily="34" charset="0"/>
                <a:cs typeface="Tahoma" panose="020B0604030504040204" pitchFamily="34" charset="0"/>
              </a:rPr>
              <a:t>things.</a:t>
            </a:r>
            <a:endParaRPr lang="en-US" sz="1600" dirty="0">
              <a:latin typeface="Tahoma" panose="020B0604030504040204" pitchFamily="34" charset="0"/>
              <a:ea typeface="Tahoma" panose="020B0604030504040204" pitchFamily="34" charset="0"/>
              <a:cs typeface="Tahoma" panose="020B0604030504040204" pitchFamily="34" charset="0"/>
            </a:endParaRPr>
          </a:p>
          <a:p>
            <a:pPr marL="788533" lvl="1" indent="-285750" fontAlgn="base">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Y</a:t>
            </a:r>
            <a:r>
              <a:rPr lang="en-US" sz="1600" dirty="0" smtClean="0">
                <a:latin typeface="Tahoma" panose="020B0604030504040204" pitchFamily="34" charset="0"/>
                <a:ea typeface="Tahoma" panose="020B0604030504040204" pitchFamily="34" charset="0"/>
                <a:cs typeface="Tahoma" panose="020B0604030504040204" pitchFamily="34" charset="0"/>
              </a:rPr>
              <a:t>ou </a:t>
            </a:r>
            <a:r>
              <a:rPr lang="en-US" sz="1600" dirty="0">
                <a:latin typeface="Tahoma" panose="020B0604030504040204" pitchFamily="34" charset="0"/>
                <a:ea typeface="Tahoma" panose="020B0604030504040204" pitchFamily="34" charset="0"/>
                <a:cs typeface="Tahoma" panose="020B0604030504040204" pitchFamily="34" charset="0"/>
              </a:rPr>
              <a:t>can provide comparators for classes that you do not </a:t>
            </a:r>
            <a:r>
              <a:rPr lang="en-US" sz="1600" dirty="0" smtClean="0">
                <a:latin typeface="Tahoma" panose="020B0604030504040204" pitchFamily="34" charset="0"/>
                <a:ea typeface="Tahoma" panose="020B0604030504040204" pitchFamily="34" charset="0"/>
                <a:cs typeface="Tahoma" panose="020B0604030504040204" pitchFamily="34" charset="0"/>
              </a:rPr>
              <a:t>control.</a:t>
            </a:r>
            <a:endParaRPr lang="en-US" sz="1600" dirty="0">
              <a:latin typeface="Tahoma" panose="020B0604030504040204" pitchFamily="34" charset="0"/>
              <a:ea typeface="Tahoma" panose="020B0604030504040204" pitchFamily="34" charset="0"/>
              <a:cs typeface="Tahoma" panose="020B0604030504040204" pitchFamily="34" charset="0"/>
            </a:endParaRPr>
          </a:p>
          <a:p>
            <a:pPr marL="788533" lvl="1" indent="-285750" fontAlgn="base">
              <a:buFont typeface="Arial" panose="020B0604020202020204" pitchFamily="34" charset="0"/>
              <a:buChar char="•"/>
            </a:pPr>
            <a:endParaRPr lang="en-US" sz="1600" dirty="0"/>
          </a:p>
          <a:p>
            <a:pPr marL="788533" lvl="1" indent="-285750"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2330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Comparable Vs Comparator</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762000" y="1534319"/>
            <a:ext cx="8610600" cy="2369880"/>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To implement Comparable interface, class must implement a </a:t>
            </a:r>
            <a:r>
              <a:rPr lang="en-US" sz="1600" dirty="0" smtClean="0">
                <a:latin typeface="Tahoma" panose="020B0604030504040204" pitchFamily="34" charset="0"/>
                <a:ea typeface="Tahoma" panose="020B0604030504040204" pitchFamily="34" charset="0"/>
                <a:cs typeface="Tahoma" panose="020B0604030504040204" pitchFamily="34" charset="0"/>
              </a:rPr>
              <a:t>single method</a:t>
            </a:r>
            <a:r>
              <a:rPr lang="en-US" sz="1600" dirty="0">
                <a:latin typeface="Tahoma" panose="020B0604030504040204" pitchFamily="34" charset="0"/>
                <a:ea typeface="Tahoma" panose="020B0604030504040204" pitchFamily="34" charset="0"/>
                <a:cs typeface="Tahoma" panose="020B0604030504040204" pitchFamily="34" charset="0"/>
              </a:rPr>
              <a:t> compareTo()</a:t>
            </a:r>
          </a:p>
          <a:p>
            <a:pPr fontAlgn="base"/>
            <a:r>
              <a:rPr lang="en-US" sz="1600" dirty="0" smtClean="0">
                <a:latin typeface="Tahoma" panose="020B0604030504040204" pitchFamily="34" charset="0"/>
                <a:ea typeface="Tahoma" panose="020B0604030504040204" pitchFamily="34" charset="0"/>
                <a:cs typeface="Tahoma" panose="020B0604030504040204" pitchFamily="34" charset="0"/>
              </a:rPr>
              <a:t>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public int compareTo(Object o){}</a:t>
            </a:r>
          </a:p>
          <a:p>
            <a:pPr fontAlgn="base"/>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To implement Comparator interface, class must implement a single method compare()</a:t>
            </a:r>
          </a:p>
          <a:p>
            <a:pPr fontAlgn="base"/>
            <a:r>
              <a:rPr lang="en-US" sz="1600" dirty="0" smtClean="0"/>
              <a:t>		</a:t>
            </a:r>
          </a:p>
          <a:p>
            <a:pPr fontAlgn="base"/>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	public int </a:t>
            </a:r>
            <a:r>
              <a:rPr lang="en-US" sz="1600" dirty="0">
                <a:latin typeface="Tahoma" panose="020B0604030504040204" pitchFamily="34" charset="0"/>
                <a:ea typeface="Tahoma" panose="020B0604030504040204" pitchFamily="34" charset="0"/>
                <a:cs typeface="Tahoma" panose="020B0604030504040204" pitchFamily="34" charset="0"/>
              </a:rPr>
              <a:t>compare </a:t>
            </a:r>
            <a:r>
              <a:rPr lang="en-US" sz="1600" dirty="0" smtClean="0">
                <a:latin typeface="Tahoma" panose="020B0604030504040204" pitchFamily="34" charset="0"/>
                <a:ea typeface="Tahoma" panose="020B0604030504040204" pitchFamily="34" charset="0"/>
                <a:cs typeface="Tahoma" panose="020B0604030504040204" pitchFamily="34" charset="0"/>
              </a:rPr>
              <a:t>(Object obj1 , Object obj2){}</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387669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       Agenda</a:t>
            </a:r>
          </a:p>
          <a:p>
            <a:pPr marL="0" indent="0">
              <a:buNone/>
            </a:pP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1209525" y="1175800"/>
            <a:ext cx="6947770" cy="41321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p:cNvSpPr txBox="1">
            <a:spLocks/>
          </p:cNvSpPr>
          <p:nvPr/>
        </p:nvSpPr>
        <p:spPr>
          <a:xfrm>
            <a:off x="2112390" y="2372519"/>
            <a:ext cx="1025440"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26" name="Freeform 10"/>
          <p:cNvSpPr>
            <a:spLocks noEditPoints="1"/>
          </p:cNvSpPr>
          <p:nvPr/>
        </p:nvSpPr>
        <p:spPr bwMode="auto">
          <a:xfrm>
            <a:off x="762000" y="696119"/>
            <a:ext cx="359348" cy="359348"/>
          </a:xfrm>
          <a:custGeom>
            <a:avLst/>
            <a:gdLst>
              <a:gd name="T0" fmla="*/ 1635 w 1642"/>
              <a:gd name="T1" fmla="*/ 731 h 1641"/>
              <a:gd name="T2" fmla="*/ 1583 w 1642"/>
              <a:gd name="T3" fmla="*/ 690 h 1641"/>
              <a:gd name="T4" fmla="*/ 1413 w 1642"/>
              <a:gd name="T5" fmla="*/ 578 h 1641"/>
              <a:gd name="T6" fmla="*/ 1459 w 1642"/>
              <a:gd name="T7" fmla="*/ 375 h 1641"/>
              <a:gd name="T8" fmla="*/ 1464 w 1642"/>
              <a:gd name="T9" fmla="*/ 314 h 1641"/>
              <a:gd name="T10" fmla="*/ 1334 w 1642"/>
              <a:gd name="T11" fmla="*/ 183 h 1641"/>
              <a:gd name="T12" fmla="*/ 1272 w 1642"/>
              <a:gd name="T13" fmla="*/ 188 h 1641"/>
              <a:gd name="T14" fmla="*/ 1067 w 1642"/>
              <a:gd name="T15" fmla="*/ 233 h 1641"/>
              <a:gd name="T16" fmla="*/ 957 w 1642"/>
              <a:gd name="T17" fmla="*/ 56 h 1641"/>
              <a:gd name="T18" fmla="*/ 917 w 1642"/>
              <a:gd name="T19" fmla="*/ 8 h 1641"/>
              <a:gd name="T20" fmla="*/ 732 w 1642"/>
              <a:gd name="T21" fmla="*/ 7 h 1641"/>
              <a:gd name="T22" fmla="*/ 692 w 1642"/>
              <a:gd name="T23" fmla="*/ 54 h 1641"/>
              <a:gd name="T24" fmla="*/ 579 w 1642"/>
              <a:gd name="T25" fmla="*/ 229 h 1641"/>
              <a:gd name="T26" fmla="*/ 377 w 1642"/>
              <a:gd name="T27" fmla="*/ 183 h 1641"/>
              <a:gd name="T28" fmla="*/ 315 w 1642"/>
              <a:gd name="T29" fmla="*/ 178 h 1641"/>
              <a:gd name="T30" fmla="*/ 182 w 1642"/>
              <a:gd name="T31" fmla="*/ 309 h 1641"/>
              <a:gd name="T32" fmla="*/ 187 w 1642"/>
              <a:gd name="T33" fmla="*/ 371 h 1641"/>
              <a:gd name="T34" fmla="*/ 233 w 1642"/>
              <a:gd name="T35" fmla="*/ 575 h 1641"/>
              <a:gd name="T36" fmla="*/ 55 w 1642"/>
              <a:gd name="T37" fmla="*/ 686 h 1641"/>
              <a:gd name="T38" fmla="*/ 7 w 1642"/>
              <a:gd name="T39" fmla="*/ 726 h 1641"/>
              <a:gd name="T40" fmla="*/ 7 w 1642"/>
              <a:gd name="T41" fmla="*/ 912 h 1641"/>
              <a:gd name="T42" fmla="*/ 61 w 1642"/>
              <a:gd name="T43" fmla="*/ 953 h 1641"/>
              <a:gd name="T44" fmla="*/ 229 w 1642"/>
              <a:gd name="T45" fmla="*/ 1065 h 1641"/>
              <a:gd name="T46" fmla="*/ 184 w 1642"/>
              <a:gd name="T47" fmla="*/ 1268 h 1641"/>
              <a:gd name="T48" fmla="*/ 179 w 1642"/>
              <a:gd name="T49" fmla="*/ 1329 h 1641"/>
              <a:gd name="T50" fmla="*/ 308 w 1642"/>
              <a:gd name="T51" fmla="*/ 1460 h 1641"/>
              <a:gd name="T52" fmla="*/ 371 w 1642"/>
              <a:gd name="T53" fmla="*/ 1455 h 1641"/>
              <a:gd name="T54" fmla="*/ 575 w 1642"/>
              <a:gd name="T55" fmla="*/ 1410 h 1641"/>
              <a:gd name="T56" fmla="*/ 686 w 1642"/>
              <a:gd name="T57" fmla="*/ 1587 h 1641"/>
              <a:gd name="T58" fmla="*/ 726 w 1642"/>
              <a:gd name="T59" fmla="*/ 1635 h 1641"/>
              <a:gd name="T60" fmla="*/ 820 w 1642"/>
              <a:gd name="T61" fmla="*/ 1641 h 1641"/>
              <a:gd name="T62" fmla="*/ 910 w 1642"/>
              <a:gd name="T63" fmla="*/ 1636 h 1641"/>
              <a:gd name="T64" fmla="*/ 951 w 1642"/>
              <a:gd name="T65" fmla="*/ 1589 h 1641"/>
              <a:gd name="T66" fmla="*/ 1063 w 1642"/>
              <a:gd name="T67" fmla="*/ 1414 h 1641"/>
              <a:gd name="T68" fmla="*/ 1266 w 1642"/>
              <a:gd name="T69" fmla="*/ 1460 h 1641"/>
              <a:gd name="T70" fmla="*/ 1327 w 1642"/>
              <a:gd name="T71" fmla="*/ 1465 h 1641"/>
              <a:gd name="T72" fmla="*/ 1460 w 1642"/>
              <a:gd name="T73" fmla="*/ 1334 h 1641"/>
              <a:gd name="T74" fmla="*/ 1455 w 1642"/>
              <a:gd name="T75" fmla="*/ 1272 h 1641"/>
              <a:gd name="T76" fmla="*/ 1409 w 1642"/>
              <a:gd name="T77" fmla="*/ 1068 h 1641"/>
              <a:gd name="T78" fmla="*/ 1577 w 1642"/>
              <a:gd name="T79" fmla="*/ 957 h 1641"/>
              <a:gd name="T80" fmla="*/ 1587 w 1642"/>
              <a:gd name="T81" fmla="*/ 957 h 1641"/>
              <a:gd name="T82" fmla="*/ 1635 w 1642"/>
              <a:gd name="T83" fmla="*/ 917 h 1641"/>
              <a:gd name="T84" fmla="*/ 1635 w 1642"/>
              <a:gd name="T85" fmla="*/ 731 h 1641"/>
              <a:gd name="T86" fmla="*/ 822 w 1642"/>
              <a:gd name="T87" fmla="*/ 1096 h 1641"/>
              <a:gd name="T88" fmla="*/ 549 w 1642"/>
              <a:gd name="T89" fmla="*/ 823 h 1641"/>
              <a:gd name="T90" fmla="*/ 822 w 1642"/>
              <a:gd name="T91" fmla="*/ 550 h 1641"/>
              <a:gd name="T92" fmla="*/ 1096 w 1642"/>
              <a:gd name="T93" fmla="*/ 823 h 1641"/>
              <a:gd name="T94" fmla="*/ 822 w 1642"/>
              <a:gd name="T95" fmla="*/ 1096 h 1641"/>
              <a:gd name="T96" fmla="*/ 822 w 1642"/>
              <a:gd name="T97" fmla="*/ 1096 h 1641"/>
              <a:gd name="T98" fmla="*/ 822 w 1642"/>
              <a:gd name="T99" fmla="*/ 109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42" h="1641">
                <a:moveTo>
                  <a:pt x="1635" y="731"/>
                </a:moveTo>
                <a:cubicBezTo>
                  <a:pt x="1633" y="707"/>
                  <a:pt x="1606" y="690"/>
                  <a:pt x="1583" y="690"/>
                </a:cubicBezTo>
                <a:cubicBezTo>
                  <a:pt x="1508" y="690"/>
                  <a:pt x="1441" y="646"/>
                  <a:pt x="1413" y="578"/>
                </a:cubicBezTo>
                <a:cubicBezTo>
                  <a:pt x="1384" y="508"/>
                  <a:pt x="1403" y="427"/>
                  <a:pt x="1459" y="375"/>
                </a:cubicBezTo>
                <a:cubicBezTo>
                  <a:pt x="1476" y="359"/>
                  <a:pt x="1479" y="332"/>
                  <a:pt x="1464" y="314"/>
                </a:cubicBezTo>
                <a:cubicBezTo>
                  <a:pt x="1425" y="265"/>
                  <a:pt x="1382" y="221"/>
                  <a:pt x="1334" y="183"/>
                </a:cubicBezTo>
                <a:cubicBezTo>
                  <a:pt x="1315" y="168"/>
                  <a:pt x="1288" y="170"/>
                  <a:pt x="1272" y="188"/>
                </a:cubicBezTo>
                <a:cubicBezTo>
                  <a:pt x="1223" y="242"/>
                  <a:pt x="1135" y="262"/>
                  <a:pt x="1067" y="233"/>
                </a:cubicBezTo>
                <a:cubicBezTo>
                  <a:pt x="997" y="204"/>
                  <a:pt x="952" y="132"/>
                  <a:pt x="957" y="56"/>
                </a:cubicBezTo>
                <a:cubicBezTo>
                  <a:pt x="958" y="31"/>
                  <a:pt x="941" y="11"/>
                  <a:pt x="917" y="8"/>
                </a:cubicBezTo>
                <a:cubicBezTo>
                  <a:pt x="855" y="1"/>
                  <a:pt x="794" y="0"/>
                  <a:pt x="732" y="7"/>
                </a:cubicBezTo>
                <a:cubicBezTo>
                  <a:pt x="708" y="10"/>
                  <a:pt x="691" y="30"/>
                  <a:pt x="692" y="54"/>
                </a:cubicBezTo>
                <a:cubicBezTo>
                  <a:pt x="694" y="130"/>
                  <a:pt x="649" y="200"/>
                  <a:pt x="579" y="229"/>
                </a:cubicBezTo>
                <a:cubicBezTo>
                  <a:pt x="513" y="256"/>
                  <a:pt x="425" y="236"/>
                  <a:pt x="377" y="183"/>
                </a:cubicBezTo>
                <a:cubicBezTo>
                  <a:pt x="361" y="165"/>
                  <a:pt x="334" y="163"/>
                  <a:pt x="315" y="178"/>
                </a:cubicBezTo>
                <a:cubicBezTo>
                  <a:pt x="266" y="216"/>
                  <a:pt x="221" y="260"/>
                  <a:pt x="182" y="309"/>
                </a:cubicBezTo>
                <a:cubicBezTo>
                  <a:pt x="167" y="327"/>
                  <a:pt x="169" y="355"/>
                  <a:pt x="187" y="371"/>
                </a:cubicBezTo>
                <a:cubicBezTo>
                  <a:pt x="244" y="422"/>
                  <a:pt x="263" y="505"/>
                  <a:pt x="233" y="575"/>
                </a:cubicBezTo>
                <a:cubicBezTo>
                  <a:pt x="205" y="643"/>
                  <a:pt x="135" y="686"/>
                  <a:pt x="55" y="686"/>
                </a:cubicBezTo>
                <a:cubicBezTo>
                  <a:pt x="29" y="685"/>
                  <a:pt x="10" y="703"/>
                  <a:pt x="7" y="726"/>
                </a:cubicBezTo>
                <a:cubicBezTo>
                  <a:pt x="0" y="788"/>
                  <a:pt x="0" y="850"/>
                  <a:pt x="7" y="912"/>
                </a:cubicBezTo>
                <a:cubicBezTo>
                  <a:pt x="10" y="936"/>
                  <a:pt x="37" y="953"/>
                  <a:pt x="61" y="953"/>
                </a:cubicBezTo>
                <a:cubicBezTo>
                  <a:pt x="132" y="951"/>
                  <a:pt x="201" y="995"/>
                  <a:pt x="229" y="1065"/>
                </a:cubicBezTo>
                <a:cubicBezTo>
                  <a:pt x="258" y="1135"/>
                  <a:pt x="240" y="1216"/>
                  <a:pt x="184" y="1268"/>
                </a:cubicBezTo>
                <a:cubicBezTo>
                  <a:pt x="166" y="1284"/>
                  <a:pt x="164" y="1311"/>
                  <a:pt x="179" y="1329"/>
                </a:cubicBezTo>
                <a:cubicBezTo>
                  <a:pt x="217" y="1378"/>
                  <a:pt x="260" y="1422"/>
                  <a:pt x="308" y="1460"/>
                </a:cubicBezTo>
                <a:cubicBezTo>
                  <a:pt x="327" y="1476"/>
                  <a:pt x="354" y="1473"/>
                  <a:pt x="371" y="1455"/>
                </a:cubicBezTo>
                <a:cubicBezTo>
                  <a:pt x="420" y="1401"/>
                  <a:pt x="507" y="1381"/>
                  <a:pt x="575" y="1410"/>
                </a:cubicBezTo>
                <a:cubicBezTo>
                  <a:pt x="646" y="1439"/>
                  <a:pt x="690" y="1511"/>
                  <a:pt x="686" y="1587"/>
                </a:cubicBezTo>
                <a:cubicBezTo>
                  <a:pt x="684" y="1611"/>
                  <a:pt x="702" y="1632"/>
                  <a:pt x="726" y="1635"/>
                </a:cubicBezTo>
                <a:cubicBezTo>
                  <a:pt x="757" y="1639"/>
                  <a:pt x="789" y="1641"/>
                  <a:pt x="820" y="1641"/>
                </a:cubicBezTo>
                <a:cubicBezTo>
                  <a:pt x="850" y="1641"/>
                  <a:pt x="880" y="1639"/>
                  <a:pt x="910" y="1636"/>
                </a:cubicBezTo>
                <a:cubicBezTo>
                  <a:pt x="934" y="1633"/>
                  <a:pt x="951" y="1613"/>
                  <a:pt x="951" y="1589"/>
                </a:cubicBezTo>
                <a:cubicBezTo>
                  <a:pt x="948" y="1513"/>
                  <a:pt x="993" y="1443"/>
                  <a:pt x="1063" y="1414"/>
                </a:cubicBezTo>
                <a:cubicBezTo>
                  <a:pt x="1130" y="1387"/>
                  <a:pt x="1217" y="1407"/>
                  <a:pt x="1266" y="1460"/>
                </a:cubicBezTo>
                <a:cubicBezTo>
                  <a:pt x="1282" y="1478"/>
                  <a:pt x="1309" y="1480"/>
                  <a:pt x="1327" y="1465"/>
                </a:cubicBezTo>
                <a:cubicBezTo>
                  <a:pt x="1376" y="1427"/>
                  <a:pt x="1421" y="1383"/>
                  <a:pt x="1460" y="1334"/>
                </a:cubicBezTo>
                <a:cubicBezTo>
                  <a:pt x="1475" y="1316"/>
                  <a:pt x="1473" y="1288"/>
                  <a:pt x="1455" y="1272"/>
                </a:cubicBezTo>
                <a:cubicBezTo>
                  <a:pt x="1398" y="1220"/>
                  <a:pt x="1380" y="1138"/>
                  <a:pt x="1409" y="1068"/>
                </a:cubicBezTo>
                <a:cubicBezTo>
                  <a:pt x="1437" y="1001"/>
                  <a:pt x="1504" y="957"/>
                  <a:pt x="1577" y="957"/>
                </a:cubicBezTo>
                <a:cubicBezTo>
                  <a:pt x="1587" y="957"/>
                  <a:pt x="1587" y="957"/>
                  <a:pt x="1587" y="957"/>
                </a:cubicBezTo>
                <a:cubicBezTo>
                  <a:pt x="1610" y="959"/>
                  <a:pt x="1632" y="941"/>
                  <a:pt x="1635" y="917"/>
                </a:cubicBezTo>
                <a:cubicBezTo>
                  <a:pt x="1642" y="855"/>
                  <a:pt x="1642" y="793"/>
                  <a:pt x="1635" y="731"/>
                </a:cubicBezTo>
                <a:close/>
                <a:moveTo>
                  <a:pt x="822" y="1096"/>
                </a:moveTo>
                <a:cubicBezTo>
                  <a:pt x="672" y="1096"/>
                  <a:pt x="549" y="974"/>
                  <a:pt x="549" y="823"/>
                </a:cubicBezTo>
                <a:cubicBezTo>
                  <a:pt x="549" y="673"/>
                  <a:pt x="672" y="550"/>
                  <a:pt x="822" y="550"/>
                </a:cubicBezTo>
                <a:cubicBezTo>
                  <a:pt x="973" y="550"/>
                  <a:pt x="1096" y="673"/>
                  <a:pt x="1096" y="823"/>
                </a:cubicBezTo>
                <a:cubicBezTo>
                  <a:pt x="1096" y="974"/>
                  <a:pt x="973" y="1096"/>
                  <a:pt x="822" y="1096"/>
                </a:cubicBezTo>
                <a:close/>
                <a:moveTo>
                  <a:pt x="822" y="1096"/>
                </a:moveTo>
                <a:cubicBezTo>
                  <a:pt x="822" y="1096"/>
                  <a:pt x="822" y="1096"/>
                  <a:pt x="822" y="1096"/>
                </a:cubicBezTo>
              </a:path>
            </a:pathLst>
          </a:custGeom>
          <a:solidFill>
            <a:srgbClr val="00B8F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smtClean="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44" name="Content Placeholder 2"/>
          <p:cNvSpPr txBox="1">
            <a:spLocks/>
          </p:cNvSpPr>
          <p:nvPr/>
        </p:nvSpPr>
        <p:spPr>
          <a:xfrm>
            <a:off x="1447800" y="1368013"/>
            <a:ext cx="5768984" cy="3747706"/>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Concept of Generics</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Wrapper Classes</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Need of Collection</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Collection Hierarchy</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List</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Set</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Iterating Collection</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Sorting In Collection</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Map</a:t>
            </a:r>
          </a:p>
          <a:p>
            <a:pPr>
              <a:lnSpc>
                <a:spcPct val="150000"/>
              </a:lnSpc>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Stream API – Java 8 Feature</a:t>
            </a:r>
          </a:p>
          <a:p>
            <a:pPr>
              <a:lnSpc>
                <a:spcPct val="150000"/>
              </a:lnSpc>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6" name="Content Placeholder 2"/>
          <p:cNvSpPr txBox="1">
            <a:spLocks/>
          </p:cNvSpPr>
          <p:nvPr/>
        </p:nvSpPr>
        <p:spPr>
          <a:xfrm>
            <a:off x="2514600" y="4201494"/>
            <a:ext cx="1025440"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45478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Map</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object 5"/>
          <p:cNvSpPr txBox="1"/>
          <p:nvPr/>
        </p:nvSpPr>
        <p:spPr>
          <a:xfrm>
            <a:off x="8115555" y="830663"/>
            <a:ext cx="446405"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Arial"/>
                <a:cs typeface="Arial"/>
              </a:rPr>
              <a:t>Map</a:t>
            </a:r>
          </a:p>
        </p:txBody>
      </p:sp>
      <p:sp>
        <p:nvSpPr>
          <p:cNvPr id="6" name="object 6"/>
          <p:cNvSpPr txBox="1"/>
          <p:nvPr/>
        </p:nvSpPr>
        <p:spPr>
          <a:xfrm>
            <a:off x="5943600" y="1763604"/>
            <a:ext cx="1083310"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Arial"/>
                <a:cs typeface="Arial"/>
              </a:rPr>
              <a:t>Sor</a:t>
            </a:r>
            <a:r>
              <a:rPr sz="1700" spc="-10" dirty="0">
                <a:latin typeface="Arial"/>
                <a:cs typeface="Arial"/>
              </a:rPr>
              <a:t>t</a:t>
            </a:r>
            <a:r>
              <a:rPr sz="1700" dirty="0">
                <a:latin typeface="Arial"/>
                <a:cs typeface="Arial"/>
              </a:rPr>
              <a:t>edMap</a:t>
            </a:r>
            <a:endParaRPr sz="1700">
              <a:latin typeface="Arial"/>
              <a:cs typeface="Arial"/>
            </a:endParaRPr>
          </a:p>
        </p:txBody>
      </p:sp>
      <p:sp>
        <p:nvSpPr>
          <p:cNvPr id="7" name="object 7"/>
          <p:cNvSpPr txBox="1"/>
          <p:nvPr/>
        </p:nvSpPr>
        <p:spPr>
          <a:xfrm>
            <a:off x="5999988" y="2696369"/>
            <a:ext cx="885825" cy="285750"/>
          </a:xfrm>
          <a:prstGeom prst="rect">
            <a:avLst/>
          </a:prstGeom>
        </p:spPr>
        <p:txBody>
          <a:bodyPr vert="horz" wrap="square" lIns="0" tIns="13335" rIns="0" bIns="0" rtlCol="0">
            <a:spAutoFit/>
          </a:bodyPr>
          <a:lstStyle/>
          <a:p>
            <a:pPr marL="12700">
              <a:lnSpc>
                <a:spcPct val="100000"/>
              </a:lnSpc>
              <a:spcBef>
                <a:spcPts val="105"/>
              </a:spcBef>
            </a:pPr>
            <a:r>
              <a:rPr sz="1700" spc="-10" dirty="0">
                <a:latin typeface="Arial"/>
                <a:cs typeface="Arial"/>
              </a:rPr>
              <a:t>TreeMap</a:t>
            </a:r>
            <a:endParaRPr sz="1700">
              <a:latin typeface="Arial"/>
              <a:cs typeface="Arial"/>
            </a:endParaRPr>
          </a:p>
        </p:txBody>
      </p:sp>
      <p:sp>
        <p:nvSpPr>
          <p:cNvPr id="8" name="object 8"/>
          <p:cNvSpPr txBox="1"/>
          <p:nvPr/>
        </p:nvSpPr>
        <p:spPr>
          <a:xfrm>
            <a:off x="9021832" y="2696369"/>
            <a:ext cx="953135" cy="285750"/>
          </a:xfrm>
          <a:prstGeom prst="rect">
            <a:avLst/>
          </a:prstGeom>
        </p:spPr>
        <p:txBody>
          <a:bodyPr vert="horz" wrap="square" lIns="0" tIns="13335" rIns="0" bIns="0" rtlCol="0">
            <a:spAutoFit/>
          </a:bodyPr>
          <a:lstStyle/>
          <a:p>
            <a:pPr marL="12700">
              <a:lnSpc>
                <a:spcPct val="100000"/>
              </a:lnSpc>
              <a:spcBef>
                <a:spcPts val="105"/>
              </a:spcBef>
            </a:pPr>
            <a:r>
              <a:rPr sz="1700" dirty="0">
                <a:latin typeface="Arial"/>
                <a:cs typeface="Arial"/>
              </a:rPr>
              <a:t>HashMap</a:t>
            </a:r>
            <a:endParaRPr sz="1700">
              <a:latin typeface="Arial"/>
              <a:cs typeface="Arial"/>
            </a:endParaRPr>
          </a:p>
        </p:txBody>
      </p:sp>
      <p:sp>
        <p:nvSpPr>
          <p:cNvPr id="9" name="object 9"/>
          <p:cNvSpPr/>
          <p:nvPr/>
        </p:nvSpPr>
        <p:spPr>
          <a:xfrm>
            <a:off x="6708394" y="1137241"/>
            <a:ext cx="1489710" cy="671195"/>
          </a:xfrm>
          <a:custGeom>
            <a:avLst/>
            <a:gdLst/>
            <a:ahLst/>
            <a:cxnLst/>
            <a:rect l="l" t="t" r="r" b="b"/>
            <a:pathLst>
              <a:path w="1489710" h="671194">
                <a:moveTo>
                  <a:pt x="61213" y="579373"/>
                </a:moveTo>
                <a:lnTo>
                  <a:pt x="58165" y="579881"/>
                </a:lnTo>
                <a:lnTo>
                  <a:pt x="56641" y="581913"/>
                </a:lnTo>
                <a:lnTo>
                  <a:pt x="0" y="660018"/>
                </a:lnTo>
                <a:lnTo>
                  <a:pt x="95758" y="670813"/>
                </a:lnTo>
                <a:lnTo>
                  <a:pt x="98425" y="671067"/>
                </a:lnTo>
                <a:lnTo>
                  <a:pt x="100837" y="669289"/>
                </a:lnTo>
                <a:lnTo>
                  <a:pt x="101346" y="663955"/>
                </a:lnTo>
                <a:lnTo>
                  <a:pt x="99440" y="661669"/>
                </a:lnTo>
                <a:lnTo>
                  <a:pt x="96900" y="661415"/>
                </a:lnTo>
                <a:lnTo>
                  <a:pt x="89136" y="660526"/>
                </a:lnTo>
                <a:lnTo>
                  <a:pt x="10540" y="660526"/>
                </a:lnTo>
                <a:lnTo>
                  <a:pt x="6730" y="651763"/>
                </a:lnTo>
                <a:lnTo>
                  <a:pt x="23021" y="644584"/>
                </a:lnTo>
                <a:lnTo>
                  <a:pt x="64388" y="587501"/>
                </a:lnTo>
                <a:lnTo>
                  <a:pt x="65912" y="585469"/>
                </a:lnTo>
                <a:lnTo>
                  <a:pt x="65404" y="582421"/>
                </a:lnTo>
                <a:lnTo>
                  <a:pt x="63246" y="580897"/>
                </a:lnTo>
                <a:lnTo>
                  <a:pt x="61213" y="579373"/>
                </a:lnTo>
                <a:close/>
              </a:path>
              <a:path w="1489710" h="671194">
                <a:moveTo>
                  <a:pt x="23021" y="644584"/>
                </a:moveTo>
                <a:lnTo>
                  <a:pt x="6730" y="651763"/>
                </a:lnTo>
                <a:lnTo>
                  <a:pt x="10540" y="660526"/>
                </a:lnTo>
                <a:lnTo>
                  <a:pt x="13998" y="659002"/>
                </a:lnTo>
                <a:lnTo>
                  <a:pt x="12573" y="659002"/>
                </a:lnTo>
                <a:lnTo>
                  <a:pt x="9271" y="651382"/>
                </a:lnTo>
                <a:lnTo>
                  <a:pt x="18095" y="651382"/>
                </a:lnTo>
                <a:lnTo>
                  <a:pt x="23021" y="644584"/>
                </a:lnTo>
                <a:close/>
              </a:path>
              <a:path w="1489710" h="671194">
                <a:moveTo>
                  <a:pt x="26746" y="653383"/>
                </a:moveTo>
                <a:lnTo>
                  <a:pt x="10540" y="660526"/>
                </a:lnTo>
                <a:lnTo>
                  <a:pt x="89136" y="660526"/>
                </a:lnTo>
                <a:lnTo>
                  <a:pt x="26746" y="653383"/>
                </a:lnTo>
                <a:close/>
              </a:path>
              <a:path w="1489710" h="671194">
                <a:moveTo>
                  <a:pt x="9271" y="651382"/>
                </a:moveTo>
                <a:lnTo>
                  <a:pt x="12573" y="659002"/>
                </a:lnTo>
                <a:lnTo>
                  <a:pt x="17419" y="652315"/>
                </a:lnTo>
                <a:lnTo>
                  <a:pt x="9271" y="651382"/>
                </a:lnTo>
                <a:close/>
              </a:path>
              <a:path w="1489710" h="671194">
                <a:moveTo>
                  <a:pt x="17419" y="652315"/>
                </a:moveTo>
                <a:lnTo>
                  <a:pt x="12573" y="659002"/>
                </a:lnTo>
                <a:lnTo>
                  <a:pt x="13998" y="659002"/>
                </a:lnTo>
                <a:lnTo>
                  <a:pt x="26746" y="653383"/>
                </a:lnTo>
                <a:lnTo>
                  <a:pt x="17419" y="652315"/>
                </a:lnTo>
                <a:close/>
              </a:path>
              <a:path w="1489710" h="671194">
                <a:moveTo>
                  <a:pt x="1485646" y="0"/>
                </a:moveTo>
                <a:lnTo>
                  <a:pt x="23021" y="644584"/>
                </a:lnTo>
                <a:lnTo>
                  <a:pt x="17419" y="652315"/>
                </a:lnTo>
                <a:lnTo>
                  <a:pt x="26746" y="653383"/>
                </a:lnTo>
                <a:lnTo>
                  <a:pt x="1489455" y="8635"/>
                </a:lnTo>
                <a:lnTo>
                  <a:pt x="1485646" y="0"/>
                </a:lnTo>
                <a:close/>
              </a:path>
              <a:path w="1489710" h="671194">
                <a:moveTo>
                  <a:pt x="18095" y="651382"/>
                </a:moveTo>
                <a:lnTo>
                  <a:pt x="9271" y="651382"/>
                </a:lnTo>
                <a:lnTo>
                  <a:pt x="17419" y="652315"/>
                </a:lnTo>
                <a:lnTo>
                  <a:pt x="18095" y="651382"/>
                </a:lnTo>
                <a:close/>
              </a:path>
            </a:pathLst>
          </a:custGeom>
          <a:solidFill>
            <a:srgbClr val="497DBA"/>
          </a:solidFill>
        </p:spPr>
        <p:txBody>
          <a:bodyPr wrap="square" lIns="0" tIns="0" rIns="0" bIns="0" rtlCol="0"/>
          <a:lstStyle/>
          <a:p>
            <a:endParaRPr/>
          </a:p>
        </p:txBody>
      </p:sp>
      <p:sp>
        <p:nvSpPr>
          <p:cNvPr id="10" name="object 10"/>
          <p:cNvSpPr/>
          <p:nvPr/>
        </p:nvSpPr>
        <p:spPr>
          <a:xfrm>
            <a:off x="6575934" y="2042623"/>
            <a:ext cx="137795" cy="669290"/>
          </a:xfrm>
          <a:custGeom>
            <a:avLst/>
            <a:gdLst/>
            <a:ahLst/>
            <a:cxnLst/>
            <a:rect l="l" t="t" r="r" b="b"/>
            <a:pathLst>
              <a:path w="137795" h="669289">
                <a:moveTo>
                  <a:pt x="5968" y="572515"/>
                </a:moveTo>
                <a:lnTo>
                  <a:pt x="1143" y="574548"/>
                </a:lnTo>
                <a:lnTo>
                  <a:pt x="0" y="577342"/>
                </a:lnTo>
                <a:lnTo>
                  <a:pt x="888" y="579755"/>
                </a:lnTo>
                <a:lnTo>
                  <a:pt x="37211" y="669036"/>
                </a:lnTo>
                <a:lnTo>
                  <a:pt x="44162" y="660273"/>
                </a:lnTo>
                <a:lnTo>
                  <a:pt x="43306" y="660273"/>
                </a:lnTo>
                <a:lnTo>
                  <a:pt x="33909" y="659003"/>
                </a:lnTo>
                <a:lnTo>
                  <a:pt x="36400" y="641508"/>
                </a:lnTo>
                <a:lnTo>
                  <a:pt x="9779" y="576072"/>
                </a:lnTo>
                <a:lnTo>
                  <a:pt x="8762" y="573659"/>
                </a:lnTo>
                <a:lnTo>
                  <a:pt x="5968" y="572515"/>
                </a:lnTo>
                <a:close/>
              </a:path>
              <a:path w="137795" h="669289">
                <a:moveTo>
                  <a:pt x="36400" y="641508"/>
                </a:moveTo>
                <a:lnTo>
                  <a:pt x="33909" y="659003"/>
                </a:lnTo>
                <a:lnTo>
                  <a:pt x="43306" y="660273"/>
                </a:lnTo>
                <a:lnTo>
                  <a:pt x="43651" y="657860"/>
                </a:lnTo>
                <a:lnTo>
                  <a:pt x="43053" y="657860"/>
                </a:lnTo>
                <a:lnTo>
                  <a:pt x="34925" y="656717"/>
                </a:lnTo>
                <a:lnTo>
                  <a:pt x="39984" y="650318"/>
                </a:lnTo>
                <a:lnTo>
                  <a:pt x="36400" y="641508"/>
                </a:lnTo>
                <a:close/>
              </a:path>
              <a:path w="137795" h="669289">
                <a:moveTo>
                  <a:pt x="94234" y="585088"/>
                </a:moveTo>
                <a:lnTo>
                  <a:pt x="91312" y="585470"/>
                </a:lnTo>
                <a:lnTo>
                  <a:pt x="89662" y="587501"/>
                </a:lnTo>
                <a:lnTo>
                  <a:pt x="45769" y="643003"/>
                </a:lnTo>
                <a:lnTo>
                  <a:pt x="43306" y="660273"/>
                </a:lnTo>
                <a:lnTo>
                  <a:pt x="44162" y="660273"/>
                </a:lnTo>
                <a:lnTo>
                  <a:pt x="97155" y="593471"/>
                </a:lnTo>
                <a:lnTo>
                  <a:pt x="98679" y="591312"/>
                </a:lnTo>
                <a:lnTo>
                  <a:pt x="98425" y="588390"/>
                </a:lnTo>
                <a:lnTo>
                  <a:pt x="96266" y="586739"/>
                </a:lnTo>
                <a:lnTo>
                  <a:pt x="94234" y="585088"/>
                </a:lnTo>
                <a:close/>
              </a:path>
              <a:path w="137795" h="669289">
                <a:moveTo>
                  <a:pt x="39984" y="650318"/>
                </a:moveTo>
                <a:lnTo>
                  <a:pt x="34925" y="656717"/>
                </a:lnTo>
                <a:lnTo>
                  <a:pt x="43053" y="657860"/>
                </a:lnTo>
                <a:lnTo>
                  <a:pt x="39984" y="650318"/>
                </a:lnTo>
                <a:close/>
              </a:path>
              <a:path w="137795" h="669289">
                <a:moveTo>
                  <a:pt x="45769" y="643003"/>
                </a:moveTo>
                <a:lnTo>
                  <a:pt x="39984" y="650318"/>
                </a:lnTo>
                <a:lnTo>
                  <a:pt x="43053" y="657860"/>
                </a:lnTo>
                <a:lnTo>
                  <a:pt x="43651" y="657860"/>
                </a:lnTo>
                <a:lnTo>
                  <a:pt x="45769" y="643003"/>
                </a:lnTo>
                <a:close/>
              </a:path>
              <a:path w="137795" h="669289">
                <a:moveTo>
                  <a:pt x="127762" y="0"/>
                </a:moveTo>
                <a:lnTo>
                  <a:pt x="36400" y="641508"/>
                </a:lnTo>
                <a:lnTo>
                  <a:pt x="39984" y="650318"/>
                </a:lnTo>
                <a:lnTo>
                  <a:pt x="45769" y="643003"/>
                </a:lnTo>
                <a:lnTo>
                  <a:pt x="137287" y="1270"/>
                </a:lnTo>
                <a:lnTo>
                  <a:pt x="127762" y="0"/>
                </a:lnTo>
                <a:close/>
              </a:path>
            </a:pathLst>
          </a:custGeom>
          <a:solidFill>
            <a:srgbClr val="497DBA"/>
          </a:solidFill>
        </p:spPr>
        <p:txBody>
          <a:bodyPr wrap="square" lIns="0" tIns="0" rIns="0" bIns="0" rtlCol="0"/>
          <a:lstStyle/>
          <a:p>
            <a:endParaRPr/>
          </a:p>
        </p:txBody>
      </p:sp>
      <p:sp>
        <p:nvSpPr>
          <p:cNvPr id="11" name="object 11"/>
          <p:cNvSpPr/>
          <p:nvPr/>
        </p:nvSpPr>
        <p:spPr>
          <a:xfrm>
            <a:off x="8191881" y="1139019"/>
            <a:ext cx="986790" cy="1572895"/>
          </a:xfrm>
          <a:custGeom>
            <a:avLst/>
            <a:gdLst/>
            <a:ahLst/>
            <a:cxnLst/>
            <a:rect l="l" t="t" r="r" b="b"/>
            <a:pathLst>
              <a:path w="986789" h="1572895">
                <a:moveTo>
                  <a:pt x="903477" y="1518157"/>
                </a:moveTo>
                <a:lnTo>
                  <a:pt x="900684" y="1519047"/>
                </a:lnTo>
                <a:lnTo>
                  <a:pt x="899413" y="1521332"/>
                </a:lnTo>
                <a:lnTo>
                  <a:pt x="898143" y="1523745"/>
                </a:lnTo>
                <a:lnTo>
                  <a:pt x="899033" y="1526539"/>
                </a:lnTo>
                <a:lnTo>
                  <a:pt x="986789" y="1572640"/>
                </a:lnTo>
                <a:lnTo>
                  <a:pt x="986617" y="1567179"/>
                </a:lnTo>
                <a:lnTo>
                  <a:pt x="977646" y="1567179"/>
                </a:lnTo>
                <a:lnTo>
                  <a:pt x="968143" y="1551995"/>
                </a:lnTo>
                <a:lnTo>
                  <a:pt x="905890" y="1519301"/>
                </a:lnTo>
                <a:lnTo>
                  <a:pt x="903477" y="1518157"/>
                </a:lnTo>
                <a:close/>
              </a:path>
              <a:path w="986789" h="1572895">
                <a:moveTo>
                  <a:pt x="968143" y="1551995"/>
                </a:moveTo>
                <a:lnTo>
                  <a:pt x="977646" y="1567179"/>
                </a:lnTo>
                <a:lnTo>
                  <a:pt x="981506" y="1564766"/>
                </a:lnTo>
                <a:lnTo>
                  <a:pt x="977011" y="1564766"/>
                </a:lnTo>
                <a:lnTo>
                  <a:pt x="976749" y="1556516"/>
                </a:lnTo>
                <a:lnTo>
                  <a:pt x="968143" y="1551995"/>
                </a:lnTo>
                <a:close/>
              </a:path>
              <a:path w="986789" h="1572895">
                <a:moveTo>
                  <a:pt x="981455" y="1471549"/>
                </a:moveTo>
                <a:lnTo>
                  <a:pt x="978788" y="1471676"/>
                </a:lnTo>
                <a:lnTo>
                  <a:pt x="976249" y="1471676"/>
                </a:lnTo>
                <a:lnTo>
                  <a:pt x="974089" y="1473962"/>
                </a:lnTo>
                <a:lnTo>
                  <a:pt x="974216" y="1476502"/>
                </a:lnTo>
                <a:lnTo>
                  <a:pt x="976455" y="1547210"/>
                </a:lnTo>
                <a:lnTo>
                  <a:pt x="985774" y="1562100"/>
                </a:lnTo>
                <a:lnTo>
                  <a:pt x="977646" y="1567179"/>
                </a:lnTo>
                <a:lnTo>
                  <a:pt x="986617" y="1567179"/>
                </a:lnTo>
                <a:lnTo>
                  <a:pt x="983750" y="1476502"/>
                </a:lnTo>
                <a:lnTo>
                  <a:pt x="983614" y="1473580"/>
                </a:lnTo>
                <a:lnTo>
                  <a:pt x="981455" y="1471549"/>
                </a:lnTo>
                <a:close/>
              </a:path>
              <a:path w="986789" h="1572895">
                <a:moveTo>
                  <a:pt x="976749" y="1556516"/>
                </a:moveTo>
                <a:lnTo>
                  <a:pt x="977011" y="1564766"/>
                </a:lnTo>
                <a:lnTo>
                  <a:pt x="983996" y="1560321"/>
                </a:lnTo>
                <a:lnTo>
                  <a:pt x="976749" y="1556516"/>
                </a:lnTo>
                <a:close/>
              </a:path>
              <a:path w="986789" h="1572895">
                <a:moveTo>
                  <a:pt x="976455" y="1547210"/>
                </a:moveTo>
                <a:lnTo>
                  <a:pt x="976749" y="1556516"/>
                </a:lnTo>
                <a:lnTo>
                  <a:pt x="983996" y="1560321"/>
                </a:lnTo>
                <a:lnTo>
                  <a:pt x="977011" y="1564766"/>
                </a:lnTo>
                <a:lnTo>
                  <a:pt x="981506" y="1564766"/>
                </a:lnTo>
                <a:lnTo>
                  <a:pt x="985774" y="1562100"/>
                </a:lnTo>
                <a:lnTo>
                  <a:pt x="976455" y="1547210"/>
                </a:lnTo>
                <a:close/>
              </a:path>
              <a:path w="986789" h="1572895">
                <a:moveTo>
                  <a:pt x="8127" y="0"/>
                </a:moveTo>
                <a:lnTo>
                  <a:pt x="0" y="5079"/>
                </a:lnTo>
                <a:lnTo>
                  <a:pt x="968143" y="1551995"/>
                </a:lnTo>
                <a:lnTo>
                  <a:pt x="976749" y="1556516"/>
                </a:lnTo>
                <a:lnTo>
                  <a:pt x="976455" y="1547210"/>
                </a:lnTo>
                <a:lnTo>
                  <a:pt x="8127" y="0"/>
                </a:lnTo>
                <a:close/>
              </a:path>
            </a:pathLst>
          </a:custGeom>
          <a:solidFill>
            <a:srgbClr val="497DBA"/>
          </a:solidFill>
        </p:spPr>
        <p:txBody>
          <a:bodyPr wrap="square" lIns="0" tIns="0" rIns="0" bIns="0" rtlCol="0"/>
          <a:lstStyle/>
          <a:p>
            <a:endParaRPr/>
          </a:p>
        </p:txBody>
      </p:sp>
      <p:sp>
        <p:nvSpPr>
          <p:cNvPr id="12" name="object 6"/>
          <p:cNvSpPr txBox="1"/>
          <p:nvPr/>
        </p:nvSpPr>
        <p:spPr>
          <a:xfrm>
            <a:off x="838200" y="1153317"/>
            <a:ext cx="7088505" cy="3391313"/>
          </a:xfrm>
          <a:prstGeom prst="rect">
            <a:avLst/>
          </a:prstGeom>
        </p:spPr>
        <p:txBody>
          <a:bodyPr vert="horz" wrap="square" lIns="0" tIns="13335" rIns="0" bIns="0" rtlCol="0">
            <a:spAutoFit/>
          </a:bodyPr>
          <a:lstStyle/>
          <a:p>
            <a:pPr marL="299085" indent="-286385">
              <a:lnSpc>
                <a:spcPct val="100000"/>
              </a:lnSpc>
              <a:spcBef>
                <a:spcPts val="105"/>
              </a:spcBef>
              <a:buChar char="•"/>
              <a:tabLst>
                <a:tab pos="299085" algn="l"/>
                <a:tab pos="299720" algn="l"/>
              </a:tabLst>
            </a:pPr>
            <a:r>
              <a:rPr sz="1700" dirty="0">
                <a:latin typeface="Arial"/>
                <a:cs typeface="Arial"/>
              </a:rPr>
              <a:t>An object </a:t>
            </a:r>
            <a:r>
              <a:rPr sz="1700" spc="-5" dirty="0">
                <a:latin typeface="Arial"/>
                <a:cs typeface="Arial"/>
              </a:rPr>
              <a:t>that </a:t>
            </a:r>
            <a:r>
              <a:rPr sz="1700" dirty="0">
                <a:latin typeface="Arial"/>
                <a:cs typeface="Arial"/>
              </a:rPr>
              <a:t>maps </a:t>
            </a:r>
            <a:r>
              <a:rPr sz="1700" spc="-5" dirty="0">
                <a:latin typeface="Arial"/>
                <a:cs typeface="Arial"/>
              </a:rPr>
              <a:t>keys to</a:t>
            </a:r>
            <a:r>
              <a:rPr sz="1700" spc="30" dirty="0">
                <a:latin typeface="Arial"/>
                <a:cs typeface="Arial"/>
              </a:rPr>
              <a:t> </a:t>
            </a:r>
            <a:r>
              <a:rPr sz="1700" dirty="0">
                <a:latin typeface="Arial"/>
                <a:cs typeface="Arial"/>
              </a:rPr>
              <a:t>values.</a:t>
            </a:r>
          </a:p>
          <a:p>
            <a:pPr>
              <a:lnSpc>
                <a:spcPct val="100000"/>
              </a:lnSpc>
              <a:spcBef>
                <a:spcPts val="35"/>
              </a:spcBef>
              <a:buClr>
                <a:srgbClr val="1F487C"/>
              </a:buClr>
              <a:buFont typeface="Arial"/>
              <a:buChar char="•"/>
            </a:pPr>
            <a:endParaRPr sz="2450" dirty="0">
              <a:latin typeface="Times New Roman"/>
              <a:cs typeface="Times New Roman"/>
            </a:endParaRPr>
          </a:p>
          <a:p>
            <a:pPr marL="347980" indent="-335280">
              <a:lnSpc>
                <a:spcPct val="100000"/>
              </a:lnSpc>
              <a:spcBef>
                <a:spcPts val="5"/>
              </a:spcBef>
              <a:buChar char="•"/>
              <a:tabLst>
                <a:tab pos="347345" algn="l"/>
                <a:tab pos="347980" algn="l"/>
              </a:tabLst>
            </a:pPr>
            <a:r>
              <a:rPr sz="1700" dirty="0">
                <a:latin typeface="Arial"/>
                <a:cs typeface="Arial"/>
              </a:rPr>
              <a:t>A map cannot contain duplicate</a:t>
            </a:r>
            <a:r>
              <a:rPr sz="1700" spc="-80" dirty="0">
                <a:latin typeface="Arial"/>
                <a:cs typeface="Arial"/>
              </a:rPr>
              <a:t> </a:t>
            </a:r>
            <a:r>
              <a:rPr sz="1700" spc="-5" dirty="0">
                <a:latin typeface="Arial"/>
                <a:cs typeface="Arial"/>
              </a:rPr>
              <a:t>keys</a:t>
            </a:r>
            <a:endParaRPr sz="1700" dirty="0">
              <a:latin typeface="Arial"/>
              <a:cs typeface="Arial"/>
            </a:endParaRPr>
          </a:p>
          <a:p>
            <a:pPr>
              <a:lnSpc>
                <a:spcPct val="100000"/>
              </a:lnSpc>
              <a:spcBef>
                <a:spcPts val="35"/>
              </a:spcBef>
              <a:buClr>
                <a:srgbClr val="1F487C"/>
              </a:buClr>
              <a:buFont typeface="Arial"/>
              <a:buChar char="•"/>
            </a:pPr>
            <a:endParaRPr sz="2450" dirty="0">
              <a:latin typeface="Times New Roman"/>
              <a:cs typeface="Times New Roman"/>
            </a:endParaRPr>
          </a:p>
          <a:p>
            <a:pPr marL="299085" indent="-286385">
              <a:lnSpc>
                <a:spcPct val="100000"/>
              </a:lnSpc>
              <a:buChar char="•"/>
              <a:tabLst>
                <a:tab pos="299085" algn="l"/>
                <a:tab pos="299720" algn="l"/>
              </a:tabLst>
            </a:pPr>
            <a:r>
              <a:rPr sz="1700" dirty="0">
                <a:latin typeface="Arial"/>
                <a:cs typeface="Arial"/>
              </a:rPr>
              <a:t>Each key can map </a:t>
            </a:r>
            <a:r>
              <a:rPr sz="1700" spc="-5" dirty="0">
                <a:latin typeface="Arial"/>
                <a:cs typeface="Arial"/>
              </a:rPr>
              <a:t>to </a:t>
            </a:r>
            <a:r>
              <a:rPr sz="1700" dirty="0">
                <a:latin typeface="Arial"/>
                <a:cs typeface="Arial"/>
              </a:rPr>
              <a:t>at most one</a:t>
            </a:r>
            <a:r>
              <a:rPr sz="1700" spc="5" dirty="0">
                <a:latin typeface="Arial"/>
                <a:cs typeface="Arial"/>
              </a:rPr>
              <a:t> value.</a:t>
            </a:r>
            <a:endParaRPr sz="1700" dirty="0">
              <a:latin typeface="Arial"/>
              <a:cs typeface="Arial"/>
            </a:endParaRPr>
          </a:p>
          <a:p>
            <a:pPr>
              <a:lnSpc>
                <a:spcPct val="100000"/>
              </a:lnSpc>
              <a:spcBef>
                <a:spcPts val="45"/>
              </a:spcBef>
              <a:buClr>
                <a:srgbClr val="1F487C"/>
              </a:buClr>
              <a:buFont typeface="Arial"/>
              <a:buChar char="•"/>
            </a:pPr>
            <a:endParaRPr sz="2450" dirty="0">
              <a:latin typeface="Times New Roman"/>
              <a:cs typeface="Times New Roman"/>
            </a:endParaRPr>
          </a:p>
          <a:p>
            <a:pPr marL="299085" indent="-286385">
              <a:lnSpc>
                <a:spcPct val="100000"/>
              </a:lnSpc>
              <a:buChar char="•"/>
              <a:tabLst>
                <a:tab pos="299085" algn="l"/>
                <a:tab pos="299720" algn="l"/>
              </a:tabLst>
            </a:pPr>
            <a:r>
              <a:rPr sz="1700" spc="5" dirty="0">
                <a:latin typeface="Arial"/>
                <a:cs typeface="Arial"/>
              </a:rPr>
              <a:t>The </a:t>
            </a:r>
            <a:r>
              <a:rPr sz="1700" dirty="0">
                <a:latin typeface="Arial"/>
                <a:cs typeface="Arial"/>
              </a:rPr>
              <a:t>Map interface provides </a:t>
            </a:r>
            <a:r>
              <a:rPr sz="1700" spc="-5" dirty="0">
                <a:latin typeface="Arial"/>
                <a:cs typeface="Arial"/>
              </a:rPr>
              <a:t>three </a:t>
            </a:r>
            <a:r>
              <a:rPr sz="1700" i="1" dirty="0">
                <a:latin typeface="Arial"/>
                <a:cs typeface="Arial"/>
              </a:rPr>
              <a:t>collection </a:t>
            </a:r>
            <a:r>
              <a:rPr sz="1700" i="1" spc="-5" dirty="0">
                <a:latin typeface="Arial"/>
                <a:cs typeface="Arial"/>
              </a:rPr>
              <a:t>views</a:t>
            </a:r>
            <a:r>
              <a:rPr sz="1700" spc="-5" dirty="0">
                <a:latin typeface="Arial"/>
                <a:cs typeface="Arial"/>
              </a:rPr>
              <a:t>, </a:t>
            </a:r>
            <a:endParaRPr lang="en-US" sz="1700" spc="-5" dirty="0" smtClean="0">
              <a:latin typeface="Arial"/>
              <a:cs typeface="Arial"/>
            </a:endParaRPr>
          </a:p>
          <a:p>
            <a:pPr marL="12700">
              <a:lnSpc>
                <a:spcPct val="100000"/>
              </a:lnSpc>
              <a:tabLst>
                <a:tab pos="299085" algn="l"/>
                <a:tab pos="299720" algn="l"/>
              </a:tabLst>
            </a:pPr>
            <a:r>
              <a:rPr sz="1700" spc="-5" dirty="0" smtClean="0">
                <a:latin typeface="Arial"/>
                <a:cs typeface="Arial"/>
              </a:rPr>
              <a:t>which </a:t>
            </a:r>
            <a:r>
              <a:rPr sz="1700" dirty="0">
                <a:latin typeface="Arial"/>
                <a:cs typeface="Arial"/>
              </a:rPr>
              <a:t>allow a</a:t>
            </a:r>
            <a:r>
              <a:rPr sz="1700" spc="20" dirty="0">
                <a:latin typeface="Arial"/>
                <a:cs typeface="Arial"/>
              </a:rPr>
              <a:t> </a:t>
            </a:r>
            <a:r>
              <a:rPr sz="1700" dirty="0" smtClean="0">
                <a:latin typeface="Arial"/>
                <a:cs typeface="Arial"/>
              </a:rPr>
              <a:t>map's</a:t>
            </a:r>
            <a:r>
              <a:rPr lang="en-US" sz="1700" dirty="0">
                <a:latin typeface="Arial"/>
                <a:cs typeface="Arial"/>
              </a:rPr>
              <a:t> </a:t>
            </a:r>
            <a:r>
              <a:rPr sz="1700" dirty="0" smtClean="0">
                <a:latin typeface="Arial"/>
                <a:cs typeface="Arial"/>
              </a:rPr>
              <a:t>contents </a:t>
            </a:r>
            <a:r>
              <a:rPr sz="1700" spc="-5" dirty="0">
                <a:latin typeface="Arial"/>
                <a:cs typeface="Arial"/>
              </a:rPr>
              <a:t>to </a:t>
            </a:r>
            <a:r>
              <a:rPr sz="1700" dirty="0">
                <a:latin typeface="Arial"/>
                <a:cs typeface="Arial"/>
              </a:rPr>
              <a:t>be </a:t>
            </a:r>
            <a:r>
              <a:rPr sz="1700" spc="-5" dirty="0">
                <a:latin typeface="Arial"/>
                <a:cs typeface="Arial"/>
              </a:rPr>
              <a:t>viewed</a:t>
            </a:r>
            <a:r>
              <a:rPr sz="1700" spc="50" dirty="0">
                <a:latin typeface="Arial"/>
                <a:cs typeface="Arial"/>
              </a:rPr>
              <a:t> </a:t>
            </a:r>
            <a:r>
              <a:rPr sz="1700" dirty="0">
                <a:latin typeface="Arial"/>
                <a:cs typeface="Arial"/>
              </a:rPr>
              <a:t>as:</a:t>
            </a:r>
          </a:p>
          <a:p>
            <a:pPr marL="2919095" marR="219075" lvl="1" indent="-192405">
              <a:lnSpc>
                <a:spcPct val="100000"/>
              </a:lnSpc>
              <a:spcBef>
                <a:spcPts val="405"/>
              </a:spcBef>
              <a:buChar char="-"/>
              <a:tabLst>
                <a:tab pos="2919730" algn="l"/>
              </a:tabLst>
            </a:pPr>
            <a:r>
              <a:rPr sz="1700" dirty="0">
                <a:latin typeface="Arial"/>
                <a:cs typeface="Arial"/>
              </a:rPr>
              <a:t>a set of</a:t>
            </a:r>
            <a:r>
              <a:rPr sz="1700" spc="15" dirty="0">
                <a:latin typeface="Arial"/>
                <a:cs typeface="Arial"/>
              </a:rPr>
              <a:t> </a:t>
            </a:r>
            <a:r>
              <a:rPr sz="1700" spc="-5" dirty="0">
                <a:latin typeface="Arial"/>
                <a:cs typeface="Arial"/>
              </a:rPr>
              <a:t>keys</a:t>
            </a:r>
            <a:endParaRPr sz="1700" dirty="0">
              <a:latin typeface="Arial"/>
              <a:cs typeface="Arial"/>
            </a:endParaRPr>
          </a:p>
          <a:p>
            <a:pPr marL="2919095" lvl="1" indent="-192405">
              <a:lnSpc>
                <a:spcPct val="100000"/>
              </a:lnSpc>
              <a:spcBef>
                <a:spcPts val="409"/>
              </a:spcBef>
              <a:buChar char="-"/>
              <a:tabLst>
                <a:tab pos="2919730" algn="l"/>
              </a:tabLst>
            </a:pPr>
            <a:r>
              <a:rPr sz="1700" dirty="0">
                <a:latin typeface="Arial"/>
                <a:cs typeface="Arial"/>
              </a:rPr>
              <a:t>a collection of</a:t>
            </a:r>
            <a:r>
              <a:rPr sz="1700" spc="-5" dirty="0">
                <a:latin typeface="Arial"/>
                <a:cs typeface="Arial"/>
              </a:rPr>
              <a:t> </a:t>
            </a:r>
            <a:r>
              <a:rPr sz="1700" dirty="0">
                <a:latin typeface="Arial"/>
                <a:cs typeface="Arial"/>
              </a:rPr>
              <a:t>values</a:t>
            </a:r>
          </a:p>
          <a:p>
            <a:pPr marL="2919095" lvl="1" indent="-192405">
              <a:lnSpc>
                <a:spcPct val="100000"/>
              </a:lnSpc>
              <a:spcBef>
                <a:spcPts val="409"/>
              </a:spcBef>
              <a:buChar char="-"/>
              <a:tabLst>
                <a:tab pos="2919730" algn="l"/>
              </a:tabLst>
            </a:pPr>
            <a:r>
              <a:rPr sz="1700" dirty="0">
                <a:latin typeface="Arial"/>
                <a:cs typeface="Arial"/>
              </a:rPr>
              <a:t>a set of </a:t>
            </a:r>
            <a:r>
              <a:rPr sz="1700" spc="-5" dirty="0">
                <a:latin typeface="Arial"/>
                <a:cs typeface="Arial"/>
              </a:rPr>
              <a:t>key-value</a:t>
            </a:r>
            <a:r>
              <a:rPr sz="1700" spc="15" dirty="0">
                <a:latin typeface="Arial"/>
                <a:cs typeface="Arial"/>
              </a:rPr>
              <a:t> </a:t>
            </a:r>
            <a:r>
              <a:rPr sz="1700" dirty="0">
                <a:latin typeface="Arial"/>
                <a:cs typeface="Arial"/>
              </a:rPr>
              <a:t>mappings</a:t>
            </a:r>
          </a:p>
        </p:txBody>
      </p:sp>
      <p:sp>
        <p:nvSpPr>
          <p:cNvPr id="13" name="object 7"/>
          <p:cNvSpPr txBox="1"/>
          <p:nvPr/>
        </p:nvSpPr>
        <p:spPr>
          <a:xfrm>
            <a:off x="-485275" y="4833143"/>
            <a:ext cx="10160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1F487C"/>
                </a:solidFill>
                <a:latin typeface="Arial"/>
                <a:cs typeface="Arial"/>
              </a:rPr>
              <a:t>•</a:t>
            </a:r>
            <a:endParaRPr sz="1700">
              <a:latin typeface="Arial"/>
              <a:cs typeface="Arial"/>
            </a:endParaRPr>
          </a:p>
        </p:txBody>
      </p:sp>
      <p:sp>
        <p:nvSpPr>
          <p:cNvPr id="14" name="object 8"/>
          <p:cNvSpPr txBox="1"/>
          <p:nvPr/>
        </p:nvSpPr>
        <p:spPr>
          <a:xfrm>
            <a:off x="990600" y="4841802"/>
            <a:ext cx="3001645" cy="285115"/>
          </a:xfrm>
          <a:prstGeom prst="rect">
            <a:avLst/>
          </a:prstGeom>
        </p:spPr>
        <p:txBody>
          <a:bodyPr vert="horz" wrap="square" lIns="0" tIns="12700" rIns="0" bIns="0" rtlCol="0">
            <a:spAutoFit/>
          </a:bodyPr>
          <a:lstStyle/>
          <a:p>
            <a:pPr marL="12700">
              <a:lnSpc>
                <a:spcPct val="100000"/>
              </a:lnSpc>
              <a:spcBef>
                <a:spcPts val="100"/>
              </a:spcBef>
            </a:pPr>
            <a:r>
              <a:rPr sz="1700" dirty="0" smtClean="0">
                <a:latin typeface="Arial"/>
                <a:cs typeface="Arial"/>
              </a:rPr>
              <a:t>Examples </a:t>
            </a:r>
            <a:r>
              <a:rPr sz="1700" dirty="0">
                <a:latin typeface="Arial"/>
                <a:cs typeface="Arial"/>
              </a:rPr>
              <a:t>:</a:t>
            </a:r>
            <a:r>
              <a:rPr sz="1700" spc="-40" dirty="0">
                <a:latin typeface="Arial"/>
                <a:cs typeface="Arial"/>
              </a:rPr>
              <a:t> </a:t>
            </a:r>
            <a:r>
              <a:rPr sz="1700" spc="-5" dirty="0">
                <a:latin typeface="Arial"/>
                <a:cs typeface="Arial"/>
              </a:rPr>
              <a:t>HashMap,TreeMap</a:t>
            </a:r>
            <a:endParaRPr sz="1700" dirty="0">
              <a:latin typeface="Arial"/>
              <a:cs typeface="Arial"/>
            </a:endParaRPr>
          </a:p>
        </p:txBody>
      </p:sp>
    </p:spTree>
    <p:extLst>
      <p:ext uri="{BB962C8B-B14F-4D97-AF65-F5344CB8AC3E}">
        <p14:creationId xmlns:p14="http://schemas.microsoft.com/office/powerpoint/2010/main" val="3595245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Map Demo</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2" name="object 5"/>
          <p:cNvSpPr txBox="1"/>
          <p:nvPr/>
        </p:nvSpPr>
        <p:spPr>
          <a:xfrm>
            <a:off x="1143000" y="1077118"/>
            <a:ext cx="8001000" cy="4470070"/>
          </a:xfrm>
          <a:prstGeom prst="rect">
            <a:avLst/>
          </a:prstGeom>
        </p:spPr>
        <p:txBody>
          <a:bodyPr vert="horz" wrap="square" lIns="0" tIns="64135" rIns="0" bIns="0" rtlCol="0">
            <a:spAutoFit/>
          </a:bodyPr>
          <a:lstStyle/>
          <a:p>
            <a:pPr marL="12700">
              <a:lnSpc>
                <a:spcPct val="100000"/>
              </a:lnSpc>
              <a:spcBef>
                <a:spcPts val="505"/>
              </a:spcBef>
            </a:pPr>
            <a:r>
              <a:rPr sz="1600" dirty="0">
                <a:latin typeface="Tahoma" panose="020B0604030504040204" pitchFamily="34" charset="0"/>
                <a:ea typeface="Tahoma" panose="020B0604030504040204" pitchFamily="34" charset="0"/>
                <a:cs typeface="Tahoma" panose="020B0604030504040204" pitchFamily="34" charset="0"/>
              </a:rPr>
              <a:t>Class</a:t>
            </a:r>
            <a:r>
              <a:rPr sz="1600" spc="-25"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MapDemo{</a:t>
            </a:r>
          </a:p>
          <a:p>
            <a:pPr marL="253365">
              <a:lnSpc>
                <a:spcPct val="100000"/>
              </a:lnSpc>
              <a:spcBef>
                <a:spcPts val="409"/>
              </a:spcBef>
            </a:pPr>
            <a:r>
              <a:rPr lang="en-US" sz="1600" spc="-10" dirty="0" smtClean="0">
                <a:latin typeface="Tahoma" panose="020B0604030504040204" pitchFamily="34" charset="0"/>
                <a:ea typeface="Tahoma" panose="020B0604030504040204" pitchFamily="34" charset="0"/>
                <a:cs typeface="Tahoma" panose="020B0604030504040204" pitchFamily="34" charset="0"/>
              </a:rPr>
              <a:t>	</a:t>
            </a:r>
            <a:r>
              <a:rPr sz="1600" spc="-10" dirty="0" err="1" smtClean="0">
                <a:latin typeface="Tahoma" panose="020B0604030504040204" pitchFamily="34" charset="0"/>
                <a:ea typeface="Tahoma" panose="020B0604030504040204" pitchFamily="34" charset="0"/>
                <a:cs typeface="Tahoma" panose="020B0604030504040204" pitchFamily="34" charset="0"/>
              </a:rPr>
              <a:t>p.s.v.main</a:t>
            </a:r>
            <a:r>
              <a:rPr sz="1600" spc="-10" dirty="0" smtClean="0">
                <a:latin typeface="Tahoma" panose="020B0604030504040204" pitchFamily="34" charset="0"/>
                <a:ea typeface="Tahoma" panose="020B0604030504040204" pitchFamily="34" charset="0"/>
                <a:cs typeface="Tahoma" panose="020B0604030504040204" pitchFamily="34" charset="0"/>
              </a:rPr>
              <a:t>(String</a:t>
            </a:r>
            <a:r>
              <a:rPr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err="1">
                <a:latin typeface="Tahoma" panose="020B0604030504040204" pitchFamily="34" charset="0"/>
                <a:ea typeface="Tahoma" panose="020B0604030504040204" pitchFamily="34" charset="0"/>
                <a:cs typeface="Tahoma" panose="020B0604030504040204" pitchFamily="34" charset="0"/>
              </a:rPr>
              <a:t>args</a:t>
            </a:r>
            <a:r>
              <a:rPr sz="1600" spc="-5" dirty="0" smtClean="0">
                <a:latin typeface="Tahoma" panose="020B0604030504040204" pitchFamily="34" charset="0"/>
                <a:ea typeface="Tahoma" panose="020B0604030504040204" pitchFamily="34" charset="0"/>
                <a:cs typeface="Tahoma" panose="020B0604030504040204" pitchFamily="34" charset="0"/>
              </a:rPr>
              <a:t>[])</a:t>
            </a:r>
            <a:r>
              <a:rPr sz="1600" dirty="0" smtClean="0">
                <a:latin typeface="Tahoma" panose="020B0604030504040204" pitchFamily="34" charset="0"/>
                <a:ea typeface="Tahoma" panose="020B0604030504040204" pitchFamily="34" charset="0"/>
                <a:cs typeface="Tahoma" panose="020B0604030504040204" pitchFamily="34" charset="0"/>
              </a:rPr>
              <a:t>{</a:t>
            </a:r>
            <a:endParaRPr sz="1600" dirty="0">
              <a:latin typeface="Tahoma" panose="020B0604030504040204" pitchFamily="34" charset="0"/>
              <a:ea typeface="Tahoma" panose="020B0604030504040204" pitchFamily="34" charset="0"/>
              <a:cs typeface="Tahoma" panose="020B0604030504040204" pitchFamily="34" charset="0"/>
            </a:endParaRPr>
          </a:p>
          <a:p>
            <a:pPr marL="132715">
              <a:lnSpc>
                <a:spcPct val="100000"/>
              </a:lnSpc>
              <a:spcBef>
                <a:spcPts val="405"/>
              </a:spcBef>
            </a:pPr>
            <a:r>
              <a:rPr lang="en-US" sz="1600" dirty="0" smtClean="0">
                <a:latin typeface="Tahoma" panose="020B0604030504040204" pitchFamily="34" charset="0"/>
                <a:ea typeface="Tahoma" panose="020B0604030504040204" pitchFamily="34" charset="0"/>
                <a:cs typeface="Tahoma" panose="020B0604030504040204" pitchFamily="34" charset="0"/>
              </a:rPr>
              <a:t>	</a:t>
            </a:r>
          </a:p>
          <a:p>
            <a:pPr marL="132715">
              <a:lnSpc>
                <a:spcPct val="100000"/>
              </a:lnSpc>
              <a:spcBef>
                <a:spcPts val="405"/>
              </a:spcBef>
            </a:pP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HashMap </a:t>
            </a:r>
            <a:r>
              <a:rPr sz="1600" dirty="0">
                <a:latin typeface="Tahoma" panose="020B0604030504040204" pitchFamily="34" charset="0"/>
                <a:ea typeface="Tahoma" panose="020B0604030504040204" pitchFamily="34" charset="0"/>
                <a:cs typeface="Tahoma" panose="020B0604030504040204" pitchFamily="34" charset="0"/>
              </a:rPr>
              <a:t>hm=</a:t>
            </a:r>
            <a:r>
              <a:rPr sz="1600" b="1" dirty="0">
                <a:latin typeface="Tahoma" panose="020B0604030504040204" pitchFamily="34" charset="0"/>
                <a:ea typeface="Tahoma" panose="020B0604030504040204" pitchFamily="34" charset="0"/>
                <a:cs typeface="Tahoma" panose="020B0604030504040204" pitchFamily="34" charset="0"/>
              </a:rPr>
              <a:t>new</a:t>
            </a:r>
            <a:r>
              <a:rPr sz="1600" b="1" spc="15" dirty="0">
                <a:latin typeface="Tahoma" panose="020B0604030504040204" pitchFamily="34" charset="0"/>
                <a:ea typeface="Tahoma" panose="020B0604030504040204" pitchFamily="34" charset="0"/>
                <a:cs typeface="Tahoma" panose="020B0604030504040204" pitchFamily="34" charset="0"/>
              </a:rPr>
              <a:t> </a:t>
            </a:r>
            <a:r>
              <a:rPr sz="1600" b="1" dirty="0">
                <a:latin typeface="Tahoma" panose="020B0604030504040204" pitchFamily="34" charset="0"/>
                <a:ea typeface="Tahoma" panose="020B0604030504040204" pitchFamily="34" charset="0"/>
                <a:cs typeface="Tahoma" panose="020B0604030504040204" pitchFamily="34" charset="0"/>
              </a:rPr>
              <a:t>HashMap();</a:t>
            </a:r>
            <a:endParaRPr sz="1600" dirty="0">
              <a:latin typeface="Tahoma" panose="020B0604030504040204" pitchFamily="34" charset="0"/>
              <a:ea typeface="Tahoma" panose="020B0604030504040204" pitchFamily="34" charset="0"/>
              <a:cs typeface="Tahoma" panose="020B0604030504040204" pitchFamily="34" charset="0"/>
            </a:endParaRPr>
          </a:p>
          <a:p>
            <a:pPr marL="253365">
              <a:lnSpc>
                <a:spcPct val="100000"/>
              </a:lnSpc>
              <a:spcBef>
                <a:spcPts val="409"/>
              </a:spcBef>
            </a:pP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err="1" smtClean="0">
                <a:latin typeface="Tahoma" panose="020B0604030504040204" pitchFamily="34" charset="0"/>
                <a:ea typeface="Tahoma" panose="020B0604030504040204" pitchFamily="34" charset="0"/>
                <a:cs typeface="Tahoma" panose="020B0604030504040204" pitchFamily="34" charset="0"/>
              </a:rPr>
              <a:t>hm.put</a:t>
            </a:r>
            <a:r>
              <a:rPr sz="1600" spc="-5" dirty="0">
                <a:latin typeface="Tahoma" panose="020B0604030504040204" pitchFamily="34" charset="0"/>
                <a:ea typeface="Tahoma" panose="020B0604030504040204" pitchFamily="34" charset="0"/>
                <a:cs typeface="Tahoma" panose="020B0604030504040204" pitchFamily="34" charset="0"/>
              </a:rPr>
              <a:t>("Let </a:t>
            </a:r>
            <a:r>
              <a:rPr sz="1600" dirty="0">
                <a:latin typeface="Tahoma" panose="020B0604030504040204" pitchFamily="34" charset="0"/>
                <a:ea typeface="Tahoma" panose="020B0604030504040204" pitchFamily="34" charset="0"/>
                <a:cs typeface="Tahoma" panose="020B0604030504040204" pitchFamily="34" charset="0"/>
              </a:rPr>
              <a:t>us</a:t>
            </a:r>
            <a:r>
              <a:rPr sz="1600" spc="30" dirty="0">
                <a:latin typeface="Tahoma" panose="020B0604030504040204" pitchFamily="34" charset="0"/>
                <a:ea typeface="Tahoma" panose="020B0604030504040204" pitchFamily="34" charset="0"/>
                <a:cs typeface="Tahoma" panose="020B0604030504040204" pitchFamily="34" charset="0"/>
              </a:rPr>
              <a:t> </a:t>
            </a:r>
            <a:r>
              <a:rPr sz="1600" spc="-5" dirty="0">
                <a:latin typeface="Tahoma" panose="020B0604030504040204" pitchFamily="34" charset="0"/>
                <a:ea typeface="Tahoma" panose="020B0604030504040204" pitchFamily="34" charset="0"/>
                <a:cs typeface="Tahoma" panose="020B0604030504040204" pitchFamily="34" charset="0"/>
              </a:rPr>
              <a:t>c",300);</a:t>
            </a:r>
            <a:endParaRPr sz="1600" dirty="0">
              <a:latin typeface="Tahoma" panose="020B0604030504040204" pitchFamily="34" charset="0"/>
              <a:ea typeface="Tahoma" panose="020B0604030504040204" pitchFamily="34" charset="0"/>
              <a:cs typeface="Tahoma" panose="020B0604030504040204" pitchFamily="34" charset="0"/>
            </a:endParaRPr>
          </a:p>
          <a:p>
            <a:pPr marL="253365">
              <a:lnSpc>
                <a:spcPct val="100000"/>
              </a:lnSpc>
              <a:spcBef>
                <a:spcPts val="405"/>
              </a:spcBef>
            </a:pP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sz="1600" spc="-5" dirty="0" err="1" smtClean="0">
                <a:latin typeface="Tahoma" panose="020B0604030504040204" pitchFamily="34" charset="0"/>
                <a:ea typeface="Tahoma" panose="020B0604030504040204" pitchFamily="34" charset="0"/>
                <a:cs typeface="Tahoma" panose="020B0604030504040204" pitchFamily="34" charset="0"/>
              </a:rPr>
              <a:t>hm.put</a:t>
            </a:r>
            <a:r>
              <a:rPr sz="1600" spc="-5" dirty="0">
                <a:latin typeface="Tahoma" panose="020B0604030504040204" pitchFamily="34" charset="0"/>
                <a:ea typeface="Tahoma" panose="020B0604030504040204" pitchFamily="34" charset="0"/>
                <a:cs typeface="Tahoma" panose="020B0604030504040204" pitchFamily="34" charset="0"/>
              </a:rPr>
              <a:t>("Let </a:t>
            </a:r>
            <a:r>
              <a:rPr sz="1600" dirty="0">
                <a:latin typeface="Tahoma" panose="020B0604030504040204" pitchFamily="34" charset="0"/>
                <a:ea typeface="Tahoma" panose="020B0604030504040204" pitchFamily="34" charset="0"/>
                <a:cs typeface="Tahoma" panose="020B0604030504040204" pitchFamily="34" charset="0"/>
              </a:rPr>
              <a:t>us</a:t>
            </a:r>
            <a:r>
              <a:rPr sz="1600" spc="30" dirty="0">
                <a:latin typeface="Tahoma" panose="020B0604030504040204" pitchFamily="34" charset="0"/>
                <a:ea typeface="Tahoma" panose="020B0604030504040204" pitchFamily="34" charset="0"/>
                <a:cs typeface="Tahoma" panose="020B0604030504040204" pitchFamily="34" charset="0"/>
              </a:rPr>
              <a:t> </a:t>
            </a:r>
            <a:r>
              <a:rPr sz="1600" dirty="0">
                <a:latin typeface="Tahoma" panose="020B0604030504040204" pitchFamily="34" charset="0"/>
                <a:ea typeface="Tahoma" panose="020B0604030504040204" pitchFamily="34" charset="0"/>
                <a:cs typeface="Tahoma" panose="020B0604030504040204" pitchFamily="34" charset="0"/>
              </a:rPr>
              <a:t>c++",400);</a:t>
            </a:r>
          </a:p>
          <a:p>
            <a:pPr marL="193675" marR="3361054" indent="59055">
              <a:lnSpc>
                <a:spcPct val="120000"/>
              </a:lnSpc>
              <a:spcBef>
                <a:spcPts val="5"/>
              </a:spcBef>
            </a:pP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dirty="0" err="1" smtClean="0">
                <a:latin typeface="Tahoma" panose="020B0604030504040204" pitchFamily="34" charset="0"/>
                <a:ea typeface="Tahoma" panose="020B0604030504040204" pitchFamily="34" charset="0"/>
                <a:cs typeface="Tahoma" panose="020B0604030504040204" pitchFamily="34" charset="0"/>
              </a:rPr>
              <a:t>hm.put</a:t>
            </a:r>
            <a:r>
              <a:rPr sz="1600" dirty="0">
                <a:latin typeface="Tahoma" panose="020B0604030504040204" pitchFamily="34" charset="0"/>
                <a:ea typeface="Tahoma" panose="020B0604030504040204" pitchFamily="34" charset="0"/>
                <a:cs typeface="Tahoma" panose="020B0604030504040204" pitchFamily="34" charset="0"/>
              </a:rPr>
              <a:t>("Thinking in </a:t>
            </a:r>
            <a:r>
              <a:rPr sz="1600" spc="-5" dirty="0">
                <a:latin typeface="Tahoma" panose="020B0604030504040204" pitchFamily="34" charset="0"/>
                <a:ea typeface="Tahoma" panose="020B0604030504040204" pitchFamily="34" charset="0"/>
                <a:cs typeface="Tahoma" panose="020B0604030504040204" pitchFamily="34" charset="0"/>
              </a:rPr>
              <a:t>Java",350);  </a:t>
            </a:r>
            <a:r>
              <a:rPr lang="en-US" sz="1600" spc="-5" dirty="0">
                <a:latin typeface="Tahoma" panose="020B0604030504040204" pitchFamily="34" charset="0"/>
                <a:ea typeface="Tahoma" panose="020B0604030504040204" pitchFamily="34" charset="0"/>
                <a:cs typeface="Tahoma" panose="020B0604030504040204" pitchFamily="34" charset="0"/>
              </a:rPr>
              <a:t> </a:t>
            </a:r>
            <a:r>
              <a:rPr lang="en-US" sz="1600" spc="-5" dirty="0" smtClean="0">
                <a:latin typeface="Tahoma" panose="020B0604030504040204" pitchFamily="34" charset="0"/>
                <a:ea typeface="Tahoma" panose="020B0604030504040204" pitchFamily="34" charset="0"/>
                <a:cs typeface="Tahoma" panose="020B0604030504040204" pitchFamily="34" charset="0"/>
              </a:rPr>
              <a:t>    </a:t>
            </a:r>
          </a:p>
          <a:p>
            <a:pPr marL="193675" marR="3361054" indent="59055">
              <a:lnSpc>
                <a:spcPct val="120000"/>
              </a:lnSpc>
              <a:spcBef>
                <a:spcPts val="5"/>
              </a:spcBef>
            </a:pPr>
            <a:r>
              <a:rPr sz="1600" spc="-5" dirty="0" smtClean="0">
                <a:latin typeface="Tahoma" panose="020B0604030504040204" pitchFamily="34" charset="0"/>
                <a:ea typeface="Tahoma" panose="020B0604030504040204" pitchFamily="34" charset="0"/>
                <a:cs typeface="Tahoma" panose="020B0604030504040204" pitchFamily="34" charset="0"/>
              </a:rPr>
              <a:t>Iterator </a:t>
            </a:r>
            <a:r>
              <a:rPr sz="1600" spc="-5" dirty="0">
                <a:latin typeface="Tahoma" panose="020B0604030504040204" pitchFamily="34" charset="0"/>
                <a:ea typeface="Tahoma" panose="020B0604030504040204" pitchFamily="34" charset="0"/>
                <a:cs typeface="Tahoma" panose="020B0604030504040204" pitchFamily="34" charset="0"/>
              </a:rPr>
              <a:t>itr=hm.entrySet().iterator();  </a:t>
            </a:r>
            <a:r>
              <a:rPr sz="1600" spc="-10" dirty="0">
                <a:latin typeface="Tahoma" panose="020B0604030504040204" pitchFamily="34" charset="0"/>
                <a:ea typeface="Tahoma" panose="020B0604030504040204" pitchFamily="34" charset="0"/>
                <a:cs typeface="Tahoma" panose="020B0604030504040204" pitchFamily="34" charset="0"/>
              </a:rPr>
              <a:t>while</a:t>
            </a:r>
            <a:r>
              <a:rPr sz="1600" b="1" spc="-10" dirty="0">
                <a:latin typeface="Tahoma" panose="020B0604030504040204" pitchFamily="34" charset="0"/>
                <a:ea typeface="Tahoma" panose="020B0604030504040204" pitchFamily="34" charset="0"/>
                <a:cs typeface="Tahoma" panose="020B0604030504040204" pitchFamily="34" charset="0"/>
              </a:rPr>
              <a:t>(itr.hasNext())</a:t>
            </a:r>
            <a:endParaRPr sz="1600" dirty="0">
              <a:latin typeface="Tahoma" panose="020B0604030504040204" pitchFamily="34" charset="0"/>
              <a:ea typeface="Tahoma" panose="020B0604030504040204" pitchFamily="34" charset="0"/>
              <a:cs typeface="Tahoma" panose="020B0604030504040204" pitchFamily="34" charset="0"/>
            </a:endParaRPr>
          </a:p>
          <a:p>
            <a:pPr marL="314325">
              <a:lnSpc>
                <a:spcPct val="100000"/>
              </a:lnSpc>
              <a:spcBef>
                <a:spcPts val="409"/>
              </a:spcBef>
            </a:pPr>
            <a:r>
              <a:rPr sz="1600" dirty="0">
                <a:latin typeface="Tahoma" panose="020B0604030504040204" pitchFamily="34" charset="0"/>
                <a:ea typeface="Tahoma" panose="020B0604030504040204" pitchFamily="34" charset="0"/>
                <a:cs typeface="Tahoma" panose="020B0604030504040204" pitchFamily="34" charset="0"/>
              </a:rPr>
              <a:t>{</a:t>
            </a:r>
          </a:p>
          <a:p>
            <a:pPr marL="554990">
              <a:lnSpc>
                <a:spcPct val="100000"/>
              </a:lnSpc>
              <a:spcBef>
                <a:spcPts val="405"/>
              </a:spcBef>
            </a:pPr>
            <a:r>
              <a:rPr sz="1600" spc="-5" dirty="0">
                <a:latin typeface="Tahoma" panose="020B0604030504040204" pitchFamily="34" charset="0"/>
                <a:ea typeface="Tahoma" panose="020B0604030504040204" pitchFamily="34" charset="0"/>
                <a:cs typeface="Tahoma" panose="020B0604030504040204" pitchFamily="34" charset="0"/>
              </a:rPr>
              <a:t>System.</a:t>
            </a:r>
            <a:r>
              <a:rPr sz="1600" i="1" spc="-5" dirty="0">
                <a:latin typeface="Tahoma" panose="020B0604030504040204" pitchFamily="34" charset="0"/>
                <a:ea typeface="Tahoma" panose="020B0604030504040204" pitchFamily="34" charset="0"/>
                <a:cs typeface="Tahoma" panose="020B0604030504040204" pitchFamily="34" charset="0"/>
              </a:rPr>
              <a:t>out.println(</a:t>
            </a:r>
            <a:r>
              <a:rPr sz="1600" b="1" i="1" spc="-5" dirty="0">
                <a:latin typeface="Tahoma" panose="020B0604030504040204" pitchFamily="34" charset="0"/>
                <a:ea typeface="Tahoma" panose="020B0604030504040204" pitchFamily="34" charset="0"/>
                <a:cs typeface="Tahoma" panose="020B0604030504040204" pitchFamily="34" charset="0"/>
              </a:rPr>
              <a:t>itr.next</a:t>
            </a:r>
            <a:r>
              <a:rPr sz="1600" i="1" spc="-5" dirty="0">
                <a:latin typeface="Tahoma" panose="020B0604030504040204" pitchFamily="34" charset="0"/>
                <a:ea typeface="Tahoma" panose="020B0604030504040204" pitchFamily="34" charset="0"/>
                <a:cs typeface="Tahoma" panose="020B0604030504040204" pitchFamily="34" charset="0"/>
              </a:rPr>
              <a:t>());</a:t>
            </a:r>
            <a:endParaRPr sz="1600" dirty="0">
              <a:latin typeface="Tahoma" panose="020B0604030504040204" pitchFamily="34" charset="0"/>
              <a:ea typeface="Tahoma" panose="020B0604030504040204" pitchFamily="34" charset="0"/>
              <a:cs typeface="Tahoma" panose="020B0604030504040204" pitchFamily="34" charset="0"/>
            </a:endParaRPr>
          </a:p>
          <a:p>
            <a:pPr marL="314325">
              <a:lnSpc>
                <a:spcPct val="100000"/>
              </a:lnSpc>
              <a:spcBef>
                <a:spcPts val="409"/>
              </a:spcBef>
            </a:pPr>
            <a:r>
              <a:rPr sz="1600" dirty="0">
                <a:latin typeface="Tahoma" panose="020B0604030504040204" pitchFamily="34" charset="0"/>
                <a:ea typeface="Tahoma" panose="020B0604030504040204" pitchFamily="34" charset="0"/>
                <a:cs typeface="Tahoma" panose="020B0604030504040204" pitchFamily="34" charset="0"/>
              </a:rPr>
              <a:t>}</a:t>
            </a:r>
          </a:p>
          <a:p>
            <a:pPr marL="12700">
              <a:lnSpc>
                <a:spcPct val="100000"/>
              </a:lnSpc>
              <a:spcBef>
                <a:spcPts val="409"/>
              </a:spcBef>
            </a:pPr>
            <a:r>
              <a:rPr sz="1600" dirty="0">
                <a:latin typeface="Tahoma" panose="020B0604030504040204" pitchFamily="34" charset="0"/>
                <a:ea typeface="Tahoma" panose="020B0604030504040204" pitchFamily="34" charset="0"/>
                <a:cs typeface="Tahoma" panose="020B0604030504040204" pitchFamily="34" charset="0"/>
              </a:rPr>
              <a:t>}</a:t>
            </a:r>
          </a:p>
          <a:p>
            <a:pPr marL="12700">
              <a:spcBef>
                <a:spcPts val="405"/>
              </a:spcBef>
            </a:pPr>
            <a:r>
              <a:rPr sz="1600" dirty="0" smtClean="0">
                <a:latin typeface="Tahoma" panose="020B0604030504040204" pitchFamily="34" charset="0"/>
                <a:ea typeface="Tahoma" panose="020B0604030504040204" pitchFamily="34" charset="0"/>
                <a:cs typeface="Tahoma" panose="020B0604030504040204" pitchFamily="34" charset="0"/>
              </a:rPr>
              <a:t>}</a:t>
            </a:r>
            <a:r>
              <a:rPr lang="en-US" sz="1600" spc="-5" dirty="0">
                <a:latin typeface="Tahoma" panose="020B0604030504040204" pitchFamily="34" charset="0"/>
                <a:ea typeface="Tahoma" panose="020B0604030504040204" pitchFamily="34" charset="0"/>
                <a:cs typeface="Tahoma" panose="020B0604030504040204" pitchFamily="34" charset="0"/>
              </a:rPr>
              <a:t> Output Generated: </a:t>
            </a:r>
            <a:r>
              <a:rPr lang="en-US" sz="1600" dirty="0">
                <a:latin typeface="Tahoma" panose="020B0604030504040204" pitchFamily="34" charset="0"/>
                <a:ea typeface="Tahoma" panose="020B0604030504040204" pitchFamily="34" charset="0"/>
                <a:cs typeface="Tahoma" panose="020B0604030504040204" pitchFamily="34" charset="0"/>
              </a:rPr>
              <a:t>Let us c=300 Thinking in Java=350 Let us</a:t>
            </a:r>
            <a:r>
              <a:rPr lang="en-US" sz="1600" spc="85" dirty="0">
                <a:latin typeface="Tahoma" panose="020B0604030504040204" pitchFamily="34" charset="0"/>
                <a:ea typeface="Tahoma" panose="020B0604030504040204" pitchFamily="34" charset="0"/>
                <a:cs typeface="Tahoma" panose="020B0604030504040204" pitchFamily="34" charset="0"/>
              </a:rPr>
              <a:t> </a:t>
            </a:r>
            <a:r>
              <a:rPr lang="en-US" sz="1600" dirty="0" err="1">
                <a:latin typeface="Tahoma" panose="020B0604030504040204" pitchFamily="34" charset="0"/>
                <a:ea typeface="Tahoma" panose="020B0604030504040204" pitchFamily="34" charset="0"/>
                <a:cs typeface="Tahoma" panose="020B0604030504040204" pitchFamily="34" charset="0"/>
              </a:rPr>
              <a:t>c++</a:t>
            </a:r>
            <a:r>
              <a:rPr lang="en-US" sz="1600" dirty="0">
                <a:latin typeface="Tahoma" panose="020B0604030504040204" pitchFamily="34" charset="0"/>
                <a:ea typeface="Tahoma" panose="020B0604030504040204" pitchFamily="34" charset="0"/>
                <a:cs typeface="Tahoma" panose="020B0604030504040204" pitchFamily="34" charset="0"/>
              </a:rPr>
              <a:t>=400</a:t>
            </a:r>
          </a:p>
          <a:p>
            <a:pPr marL="12700">
              <a:lnSpc>
                <a:spcPct val="100000"/>
              </a:lnSpc>
              <a:spcBef>
                <a:spcPts val="405"/>
              </a:spcBef>
            </a:pPr>
            <a:endParaRPr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40748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Stream API – Java 8 Feature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675278" y="1305719"/>
            <a:ext cx="8621122" cy="3785652"/>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The </a:t>
            </a:r>
            <a:r>
              <a:rPr lang="en-US" sz="1600" dirty="0">
                <a:latin typeface="Tahoma" panose="020B0604030504040204" pitchFamily="34" charset="0"/>
                <a:ea typeface="Tahoma" panose="020B0604030504040204" pitchFamily="34" charset="0"/>
                <a:cs typeface="Tahoma" panose="020B0604030504040204" pitchFamily="34" charset="0"/>
              </a:rPr>
              <a:t>Stream API is used to process collections of </a:t>
            </a:r>
            <a:r>
              <a:rPr lang="en-US" sz="1600" dirty="0" smtClean="0">
                <a:latin typeface="Tahoma" panose="020B0604030504040204" pitchFamily="34" charset="0"/>
                <a:ea typeface="Tahoma" panose="020B0604030504040204" pitchFamily="34" charset="0"/>
                <a:cs typeface="Tahoma" panose="020B0604030504040204" pitchFamily="34" charset="0"/>
              </a:rPr>
              <a:t>objects.</a:t>
            </a:r>
          </a:p>
          <a:p>
            <a:pPr marL="342900" indent="-34290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 stream is a sequence of objects that supports various methods which can be pipelined to produce the desired </a:t>
            </a:r>
            <a:r>
              <a:rPr lang="en-US" sz="1600" dirty="0" smtClean="0">
                <a:latin typeface="Tahoma" panose="020B0604030504040204" pitchFamily="34" charset="0"/>
                <a:ea typeface="Tahoma" panose="020B0604030504040204" pitchFamily="34" charset="0"/>
                <a:cs typeface="Tahoma" panose="020B0604030504040204" pitchFamily="34" charset="0"/>
              </a:rPr>
              <a:t>result.</a:t>
            </a:r>
          </a:p>
          <a:p>
            <a:pPr marL="342900" indent="-34290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Each intermediate operation is lazily executed and returns a stream as a result, hence various intermediate operations can be pipelined. </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1800" b="1" dirty="0" smtClean="0"/>
              <a:t>Following are the different </a:t>
            </a:r>
            <a:r>
              <a:rPr lang="en-US" sz="1800" b="1" dirty="0"/>
              <a:t>o</a:t>
            </a:r>
            <a:r>
              <a:rPr lang="en-US" sz="1800" b="1" dirty="0" smtClean="0"/>
              <a:t>perations </a:t>
            </a:r>
            <a:r>
              <a:rPr lang="en-US" sz="1800" b="1" dirty="0"/>
              <a:t>On </a:t>
            </a:r>
            <a:r>
              <a:rPr lang="en-US" sz="1800" b="1" dirty="0" smtClean="0"/>
              <a:t>Streams-</a:t>
            </a:r>
          </a:p>
          <a:p>
            <a:r>
              <a:rPr lang="en-US" sz="1600" dirty="0"/>
              <a:t/>
            </a:r>
            <a:br>
              <a:rPr lang="en-US" sz="1600" dirty="0"/>
            </a:br>
            <a:r>
              <a:rPr lang="en-US" sz="1600" b="1" dirty="0"/>
              <a:t>Intermediate Operations</a:t>
            </a:r>
            <a:r>
              <a:rPr lang="en-US" sz="1600" b="1" dirty="0" smtClean="0"/>
              <a:t>:		</a:t>
            </a:r>
            <a:r>
              <a:rPr lang="en-US" sz="1600" b="1" dirty="0"/>
              <a:t>Terminal Operations:</a:t>
            </a:r>
            <a:endParaRPr lang="en-US" sz="1600" b="1" dirty="0" smtClean="0"/>
          </a:p>
          <a:p>
            <a:endParaRPr lang="en-US" sz="1600" dirty="0">
              <a:latin typeface="Tahoma" panose="020B0604030504040204" pitchFamily="34" charset="0"/>
              <a:ea typeface="Tahoma" panose="020B0604030504040204" pitchFamily="34" charset="0"/>
              <a:cs typeface="Tahoma" panose="020B0604030504040204" pitchFamily="34" charset="0"/>
            </a:endParaRPr>
          </a:p>
          <a:p>
            <a:pPr lvl="1"/>
            <a:r>
              <a:rPr lang="en-US" sz="1600" dirty="0">
                <a:latin typeface="Tahoma" panose="020B0604030504040204" pitchFamily="34" charset="0"/>
                <a:ea typeface="Tahoma" panose="020B0604030504040204" pitchFamily="34" charset="0"/>
                <a:cs typeface="Tahoma" panose="020B0604030504040204" pitchFamily="34" charset="0"/>
              </a:rPr>
              <a:t>m</a:t>
            </a:r>
            <a:r>
              <a:rPr lang="en-US" sz="1600" dirty="0" smtClean="0">
                <a:latin typeface="Tahoma" panose="020B0604030504040204" pitchFamily="34" charset="0"/>
                <a:ea typeface="Tahoma" panose="020B0604030504040204" pitchFamily="34" charset="0"/>
                <a:cs typeface="Tahoma" panose="020B0604030504040204" pitchFamily="34" charset="0"/>
              </a:rPr>
              <a:t>ap				     collect</a:t>
            </a:r>
          </a:p>
          <a:p>
            <a:pPr lvl="1"/>
            <a:r>
              <a:rPr lang="en-US" sz="1600" dirty="0">
                <a:latin typeface="Tahoma" panose="020B0604030504040204" pitchFamily="34" charset="0"/>
                <a:ea typeface="Tahoma" panose="020B0604030504040204" pitchFamily="34" charset="0"/>
                <a:cs typeface="Tahoma" panose="020B0604030504040204" pitchFamily="34" charset="0"/>
              </a:rPr>
              <a:t>f</a:t>
            </a:r>
            <a:r>
              <a:rPr lang="en-US" sz="1600" dirty="0" smtClean="0">
                <a:latin typeface="Tahoma" panose="020B0604030504040204" pitchFamily="34" charset="0"/>
                <a:ea typeface="Tahoma" panose="020B0604030504040204" pitchFamily="34" charset="0"/>
                <a:cs typeface="Tahoma" panose="020B0604030504040204" pitchFamily="34" charset="0"/>
              </a:rPr>
              <a:t>ilter			                     forEach</a:t>
            </a:r>
          </a:p>
          <a:p>
            <a:pPr lvl="1"/>
            <a:r>
              <a:rPr lang="en-US" sz="1600" dirty="0">
                <a:latin typeface="Tahoma" panose="020B0604030504040204" pitchFamily="34" charset="0"/>
                <a:ea typeface="Tahoma" panose="020B0604030504040204" pitchFamily="34" charset="0"/>
                <a:cs typeface="Tahoma" panose="020B0604030504040204" pitchFamily="34" charset="0"/>
              </a:rPr>
              <a:t>s</a:t>
            </a:r>
            <a:r>
              <a:rPr lang="en-US" sz="1600" dirty="0" smtClean="0">
                <a:latin typeface="Tahoma" panose="020B0604030504040204" pitchFamily="34" charset="0"/>
                <a:ea typeface="Tahoma" panose="020B0604030504040204" pitchFamily="34" charset="0"/>
                <a:cs typeface="Tahoma" panose="020B0604030504040204" pitchFamily="34" charset="0"/>
              </a:rPr>
              <a:t>orted			     reduce</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773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Stream API – Java 8 Feature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675278" y="1305719"/>
            <a:ext cx="8621122" cy="3693319"/>
          </a:xfrm>
          <a:prstGeom prst="rect">
            <a:avLst/>
          </a:prstGeom>
          <a:noFill/>
        </p:spPr>
        <p:txBody>
          <a:bodyPr wrap="square" rtlCol="0">
            <a:spAutoFit/>
          </a:bodyPr>
          <a:lstStyle/>
          <a:p>
            <a:r>
              <a:rPr lang="en-US" sz="1800" b="1" dirty="0">
                <a:latin typeface="+mj-lt"/>
                <a:ea typeface="Tahoma" panose="020B0604030504040204" pitchFamily="34" charset="0"/>
                <a:cs typeface="Tahoma" panose="020B0604030504040204" pitchFamily="34" charset="0"/>
              </a:rPr>
              <a:t>m</a:t>
            </a:r>
            <a:r>
              <a:rPr lang="en-US" sz="1800" b="1" dirty="0" smtClean="0">
                <a:latin typeface="+mj-lt"/>
                <a:ea typeface="Tahoma" panose="020B0604030504040204" pitchFamily="34" charset="0"/>
                <a:cs typeface="Tahoma" panose="020B0604030504040204" pitchFamily="34" charset="0"/>
              </a:rPr>
              <a:t>ap :</a:t>
            </a:r>
          </a:p>
          <a:p>
            <a:pPr>
              <a:lnSpc>
                <a:spcPct val="150000"/>
              </a:lnSpc>
            </a:pPr>
            <a:r>
              <a:rPr lang="en-US" sz="1600" dirty="0" smtClean="0">
                <a:latin typeface="+mj-lt"/>
                <a:ea typeface="Tahoma" panose="020B0604030504040204" pitchFamily="34" charset="0"/>
                <a:cs typeface="Tahoma" panose="020B0604030504040204" pitchFamily="34" charset="0"/>
              </a:rPr>
              <a:t>List </a:t>
            </a:r>
            <a:r>
              <a:rPr lang="en-US" sz="1600" dirty="0">
                <a:latin typeface="+mj-lt"/>
                <a:ea typeface="Tahoma" panose="020B0604030504040204" pitchFamily="34" charset="0"/>
                <a:cs typeface="Tahoma" panose="020B0604030504040204" pitchFamily="34" charset="0"/>
              </a:rPr>
              <a:t>number = </a:t>
            </a:r>
            <a:r>
              <a:rPr lang="en-US" sz="1600" dirty="0" err="1">
                <a:latin typeface="+mj-lt"/>
                <a:ea typeface="Tahoma" panose="020B0604030504040204" pitchFamily="34" charset="0"/>
                <a:cs typeface="Tahoma" panose="020B0604030504040204" pitchFamily="34" charset="0"/>
              </a:rPr>
              <a:t>Arrays.asList</a:t>
            </a:r>
            <a:r>
              <a:rPr lang="en-US" sz="1600" dirty="0">
                <a:latin typeface="+mj-lt"/>
                <a:ea typeface="Tahoma" panose="020B0604030504040204" pitchFamily="34" charset="0"/>
                <a:cs typeface="Tahoma" panose="020B0604030504040204" pitchFamily="34" charset="0"/>
              </a:rPr>
              <a:t>(2,3,4,5);</a:t>
            </a:r>
            <a:br>
              <a:rPr lang="en-US" sz="1600" dirty="0">
                <a:latin typeface="+mj-lt"/>
                <a:ea typeface="Tahoma" panose="020B0604030504040204" pitchFamily="34" charset="0"/>
                <a:cs typeface="Tahoma" panose="020B0604030504040204" pitchFamily="34" charset="0"/>
              </a:rPr>
            </a:br>
            <a:r>
              <a:rPr lang="en-US" sz="1600" dirty="0">
                <a:latin typeface="+mj-lt"/>
                <a:ea typeface="Tahoma" panose="020B0604030504040204" pitchFamily="34" charset="0"/>
                <a:cs typeface="Tahoma" panose="020B0604030504040204" pitchFamily="34" charset="0"/>
              </a:rPr>
              <a:t>List square = </a:t>
            </a:r>
            <a:r>
              <a:rPr lang="en-US" sz="1600" dirty="0" err="1">
                <a:latin typeface="+mj-lt"/>
                <a:ea typeface="Tahoma" panose="020B0604030504040204" pitchFamily="34" charset="0"/>
                <a:cs typeface="Tahoma" panose="020B0604030504040204" pitchFamily="34" charset="0"/>
              </a:rPr>
              <a:t>number.stream</a:t>
            </a:r>
            <a:r>
              <a:rPr lang="en-US" sz="1600" dirty="0">
                <a:latin typeface="+mj-lt"/>
                <a:ea typeface="Tahoma" panose="020B0604030504040204" pitchFamily="34" charset="0"/>
                <a:cs typeface="Tahoma" panose="020B0604030504040204" pitchFamily="34" charset="0"/>
              </a:rPr>
              <a:t>().map(x-&gt;x*x).collect(</a:t>
            </a:r>
            <a:r>
              <a:rPr lang="en-US" sz="1600" dirty="0" err="1">
                <a:latin typeface="+mj-lt"/>
                <a:ea typeface="Tahoma" panose="020B0604030504040204" pitchFamily="34" charset="0"/>
                <a:cs typeface="Tahoma" panose="020B0604030504040204" pitchFamily="34" charset="0"/>
              </a:rPr>
              <a:t>Collectors.toList</a:t>
            </a:r>
            <a:r>
              <a:rPr lang="en-US" sz="1600" dirty="0" smtClean="0">
                <a:latin typeface="+mj-lt"/>
                <a:ea typeface="Tahoma" panose="020B0604030504040204" pitchFamily="34" charset="0"/>
                <a:cs typeface="Tahoma" panose="020B0604030504040204" pitchFamily="34" charset="0"/>
              </a:rPr>
              <a:t>());</a:t>
            </a:r>
          </a:p>
          <a:p>
            <a:endParaRPr lang="en-US" sz="1800" dirty="0">
              <a:latin typeface="+mj-lt"/>
              <a:ea typeface="Tahoma" panose="020B0604030504040204" pitchFamily="34" charset="0"/>
              <a:cs typeface="Tahoma" panose="020B0604030504040204" pitchFamily="34" charset="0"/>
            </a:endParaRPr>
          </a:p>
          <a:p>
            <a:r>
              <a:rPr lang="en-US" sz="1800" b="1" dirty="0" smtClean="0">
                <a:latin typeface="+mj-lt"/>
                <a:ea typeface="Tahoma" panose="020B0604030504040204" pitchFamily="34" charset="0"/>
                <a:cs typeface="Tahoma" panose="020B0604030504040204" pitchFamily="34" charset="0"/>
              </a:rPr>
              <a:t>filter :</a:t>
            </a:r>
          </a:p>
          <a:p>
            <a:pPr>
              <a:lnSpc>
                <a:spcPct val="150000"/>
              </a:lnSpc>
            </a:pPr>
            <a:r>
              <a:rPr lang="en-US" sz="1600" dirty="0">
                <a:latin typeface="+mj-lt"/>
                <a:ea typeface="Tahoma" panose="020B0604030504040204" pitchFamily="34" charset="0"/>
                <a:cs typeface="Tahoma" panose="020B0604030504040204" pitchFamily="34" charset="0"/>
              </a:rPr>
              <a:t>List names = Arrays.asList("</a:t>
            </a:r>
            <a:r>
              <a:rPr lang="en-US" sz="1600" dirty="0" err="1">
                <a:latin typeface="+mj-lt"/>
                <a:ea typeface="Tahoma" panose="020B0604030504040204" pitchFamily="34" charset="0"/>
                <a:cs typeface="Tahoma" panose="020B0604030504040204" pitchFamily="34" charset="0"/>
              </a:rPr>
              <a:t>Reflection","Collection","Stream</a:t>
            </a:r>
            <a:r>
              <a:rPr lang="en-US" sz="1600" dirty="0">
                <a:latin typeface="+mj-lt"/>
                <a:ea typeface="Tahoma" panose="020B0604030504040204" pitchFamily="34" charset="0"/>
                <a:cs typeface="Tahoma" panose="020B0604030504040204" pitchFamily="34" charset="0"/>
              </a:rPr>
              <a:t>");</a:t>
            </a:r>
            <a:br>
              <a:rPr lang="en-US" sz="1600" dirty="0">
                <a:latin typeface="+mj-lt"/>
                <a:ea typeface="Tahoma" panose="020B0604030504040204" pitchFamily="34" charset="0"/>
                <a:cs typeface="Tahoma" panose="020B0604030504040204" pitchFamily="34" charset="0"/>
              </a:rPr>
            </a:br>
            <a:r>
              <a:rPr lang="en-US" sz="1600" dirty="0">
                <a:latin typeface="+mj-lt"/>
                <a:ea typeface="Tahoma" panose="020B0604030504040204" pitchFamily="34" charset="0"/>
                <a:cs typeface="Tahoma" panose="020B0604030504040204" pitchFamily="34" charset="0"/>
              </a:rPr>
              <a:t>List result = </a:t>
            </a:r>
            <a:r>
              <a:rPr lang="en-US" sz="1600" dirty="0" err="1">
                <a:latin typeface="+mj-lt"/>
                <a:ea typeface="Tahoma" panose="020B0604030504040204" pitchFamily="34" charset="0"/>
                <a:cs typeface="Tahoma" panose="020B0604030504040204" pitchFamily="34" charset="0"/>
              </a:rPr>
              <a:t>names.stream</a:t>
            </a:r>
            <a:r>
              <a:rPr lang="en-US" sz="1600" dirty="0">
                <a:latin typeface="+mj-lt"/>
                <a:ea typeface="Tahoma" panose="020B0604030504040204" pitchFamily="34" charset="0"/>
                <a:cs typeface="Tahoma" panose="020B0604030504040204" pitchFamily="34" charset="0"/>
              </a:rPr>
              <a:t>().filter(s-&gt;</a:t>
            </a:r>
            <a:r>
              <a:rPr lang="en-US" sz="1600" dirty="0" err="1">
                <a:latin typeface="+mj-lt"/>
                <a:ea typeface="Tahoma" panose="020B0604030504040204" pitchFamily="34" charset="0"/>
                <a:cs typeface="Tahoma" panose="020B0604030504040204" pitchFamily="34" charset="0"/>
              </a:rPr>
              <a:t>s.startsWith</a:t>
            </a:r>
            <a:r>
              <a:rPr lang="en-US" sz="1600" dirty="0">
                <a:latin typeface="+mj-lt"/>
                <a:ea typeface="Tahoma" panose="020B0604030504040204" pitchFamily="34" charset="0"/>
                <a:cs typeface="Tahoma" panose="020B0604030504040204" pitchFamily="34" charset="0"/>
              </a:rPr>
              <a:t>("S")).collect(</a:t>
            </a:r>
            <a:r>
              <a:rPr lang="en-US" sz="1600" dirty="0" err="1">
                <a:latin typeface="+mj-lt"/>
                <a:ea typeface="Tahoma" panose="020B0604030504040204" pitchFamily="34" charset="0"/>
                <a:cs typeface="Tahoma" panose="020B0604030504040204" pitchFamily="34" charset="0"/>
              </a:rPr>
              <a:t>Collectors.toList</a:t>
            </a:r>
            <a:r>
              <a:rPr lang="en-US" sz="1600" dirty="0" smtClean="0">
                <a:latin typeface="+mj-lt"/>
                <a:ea typeface="Tahoma" panose="020B0604030504040204" pitchFamily="34" charset="0"/>
                <a:cs typeface="Tahoma" panose="020B0604030504040204" pitchFamily="34" charset="0"/>
              </a:rPr>
              <a:t>());</a:t>
            </a:r>
          </a:p>
          <a:p>
            <a:endParaRPr lang="en-US" sz="1800" dirty="0">
              <a:latin typeface="+mj-lt"/>
              <a:ea typeface="Tahoma" panose="020B0604030504040204" pitchFamily="34" charset="0"/>
              <a:cs typeface="Tahoma" panose="020B0604030504040204" pitchFamily="34" charset="0"/>
            </a:endParaRPr>
          </a:p>
          <a:p>
            <a:r>
              <a:rPr lang="en-US" sz="1800" b="1" dirty="0">
                <a:latin typeface="+mj-lt"/>
                <a:ea typeface="Tahoma" panose="020B0604030504040204" pitchFamily="34" charset="0"/>
                <a:cs typeface="Tahoma" panose="020B0604030504040204" pitchFamily="34" charset="0"/>
              </a:rPr>
              <a:t>s</a:t>
            </a:r>
            <a:r>
              <a:rPr lang="en-US" sz="1800" b="1" dirty="0" smtClean="0">
                <a:latin typeface="+mj-lt"/>
                <a:ea typeface="Tahoma" panose="020B0604030504040204" pitchFamily="34" charset="0"/>
                <a:cs typeface="Tahoma" panose="020B0604030504040204" pitchFamily="34" charset="0"/>
              </a:rPr>
              <a:t>orted:</a:t>
            </a:r>
          </a:p>
          <a:p>
            <a:pPr>
              <a:lnSpc>
                <a:spcPct val="150000"/>
              </a:lnSpc>
            </a:pPr>
            <a:r>
              <a:rPr lang="en-US" sz="1600" dirty="0">
                <a:latin typeface="+mj-lt"/>
                <a:ea typeface="Tahoma" panose="020B0604030504040204" pitchFamily="34" charset="0"/>
                <a:cs typeface="Tahoma" panose="020B0604030504040204" pitchFamily="34" charset="0"/>
              </a:rPr>
              <a:t>List names = Arrays.asList("</a:t>
            </a:r>
            <a:r>
              <a:rPr lang="en-US" sz="1600" dirty="0" err="1">
                <a:latin typeface="+mj-lt"/>
                <a:ea typeface="Tahoma" panose="020B0604030504040204" pitchFamily="34" charset="0"/>
                <a:cs typeface="Tahoma" panose="020B0604030504040204" pitchFamily="34" charset="0"/>
              </a:rPr>
              <a:t>Reflection","Collection","Stream</a:t>
            </a:r>
            <a:r>
              <a:rPr lang="en-US" sz="1600" dirty="0">
                <a:latin typeface="+mj-lt"/>
                <a:ea typeface="Tahoma" panose="020B0604030504040204" pitchFamily="34" charset="0"/>
                <a:cs typeface="Tahoma" panose="020B0604030504040204" pitchFamily="34" charset="0"/>
              </a:rPr>
              <a:t>");</a:t>
            </a:r>
            <a:br>
              <a:rPr lang="en-US" sz="1600" dirty="0">
                <a:latin typeface="+mj-lt"/>
                <a:ea typeface="Tahoma" panose="020B0604030504040204" pitchFamily="34" charset="0"/>
                <a:cs typeface="Tahoma" panose="020B0604030504040204" pitchFamily="34" charset="0"/>
              </a:rPr>
            </a:br>
            <a:r>
              <a:rPr lang="en-US" sz="1600" dirty="0">
                <a:latin typeface="+mj-lt"/>
                <a:ea typeface="Tahoma" panose="020B0604030504040204" pitchFamily="34" charset="0"/>
                <a:cs typeface="Tahoma" panose="020B0604030504040204" pitchFamily="34" charset="0"/>
              </a:rPr>
              <a:t>List result = </a:t>
            </a:r>
            <a:r>
              <a:rPr lang="en-US" sz="1600" dirty="0" err="1">
                <a:latin typeface="+mj-lt"/>
                <a:ea typeface="Tahoma" panose="020B0604030504040204" pitchFamily="34" charset="0"/>
                <a:cs typeface="Tahoma" panose="020B0604030504040204" pitchFamily="34" charset="0"/>
              </a:rPr>
              <a:t>names.stream</a:t>
            </a:r>
            <a:r>
              <a:rPr lang="en-US" sz="1600" dirty="0">
                <a:latin typeface="+mj-lt"/>
                <a:ea typeface="Tahoma" panose="020B0604030504040204" pitchFamily="34" charset="0"/>
                <a:cs typeface="Tahoma" panose="020B0604030504040204" pitchFamily="34" charset="0"/>
              </a:rPr>
              <a:t>().sorted().collect(</a:t>
            </a:r>
            <a:r>
              <a:rPr lang="en-US" sz="1600" dirty="0" err="1">
                <a:latin typeface="+mj-lt"/>
                <a:ea typeface="Tahoma" panose="020B0604030504040204" pitchFamily="34" charset="0"/>
                <a:cs typeface="Tahoma" panose="020B0604030504040204" pitchFamily="34" charset="0"/>
              </a:rPr>
              <a:t>Collectors.toList</a:t>
            </a:r>
            <a:r>
              <a:rPr lang="en-US" sz="1600" dirty="0">
                <a:latin typeface="+mj-lt"/>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21857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Stream API – Java 8 Feature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675278" y="1305719"/>
            <a:ext cx="8621122" cy="3693319"/>
          </a:xfrm>
          <a:prstGeom prst="rect">
            <a:avLst/>
          </a:prstGeom>
          <a:noFill/>
        </p:spPr>
        <p:txBody>
          <a:bodyPr wrap="square" rtlCol="0">
            <a:spAutoFit/>
          </a:bodyPr>
          <a:lstStyle/>
          <a:p>
            <a:r>
              <a:rPr lang="en-US" sz="1800" b="1" dirty="0"/>
              <a:t>c</a:t>
            </a:r>
            <a:r>
              <a:rPr lang="en-US" sz="1800" b="1" dirty="0" smtClean="0"/>
              <a:t>ollect:</a:t>
            </a:r>
            <a:endParaRPr lang="en-US" sz="1800" b="1" dirty="0">
              <a:latin typeface="+mj-lt"/>
              <a:ea typeface="Tahoma" panose="020B0604030504040204" pitchFamily="34" charset="0"/>
              <a:cs typeface="Tahoma" panose="020B0604030504040204" pitchFamily="34" charset="0"/>
            </a:endParaRPr>
          </a:p>
          <a:p>
            <a:pPr>
              <a:lnSpc>
                <a:spcPct val="150000"/>
              </a:lnSpc>
            </a:pPr>
            <a:r>
              <a:rPr lang="en-US" sz="1600" dirty="0"/>
              <a:t>List number = </a:t>
            </a:r>
            <a:r>
              <a:rPr lang="en-US" sz="1600" dirty="0" err="1"/>
              <a:t>Arrays.asList</a:t>
            </a:r>
            <a:r>
              <a:rPr lang="en-US" sz="1600" dirty="0"/>
              <a:t>(2,3,4,5,3);</a:t>
            </a:r>
            <a:br>
              <a:rPr lang="en-US" sz="1600" dirty="0"/>
            </a:br>
            <a:r>
              <a:rPr lang="en-US" sz="1600" dirty="0"/>
              <a:t>Set square = </a:t>
            </a:r>
            <a:r>
              <a:rPr lang="en-US" sz="1600" dirty="0" err="1"/>
              <a:t>number.stream</a:t>
            </a:r>
            <a:r>
              <a:rPr lang="en-US" sz="1600" dirty="0"/>
              <a:t>().map(x-&gt;x*x).collect(</a:t>
            </a:r>
            <a:r>
              <a:rPr lang="en-US" sz="1600" dirty="0" err="1"/>
              <a:t>Collectors.toSet</a:t>
            </a:r>
            <a:r>
              <a:rPr lang="en-US" sz="1600" dirty="0" smtClean="0"/>
              <a:t>());</a:t>
            </a:r>
          </a:p>
          <a:p>
            <a:endParaRPr lang="en-US" sz="1800" b="1" dirty="0" smtClean="0"/>
          </a:p>
          <a:p>
            <a:r>
              <a:rPr lang="en-US" sz="1800" b="1" dirty="0" smtClean="0"/>
              <a:t>forEach:</a:t>
            </a:r>
          </a:p>
          <a:p>
            <a:pPr>
              <a:lnSpc>
                <a:spcPct val="150000"/>
              </a:lnSpc>
            </a:pPr>
            <a:r>
              <a:rPr lang="en-US" sz="1600" dirty="0"/>
              <a:t>List number = </a:t>
            </a:r>
            <a:r>
              <a:rPr lang="en-US" sz="1600" dirty="0" err="1"/>
              <a:t>Arrays.asList</a:t>
            </a:r>
            <a:r>
              <a:rPr lang="en-US" sz="1600" dirty="0"/>
              <a:t>(2,3,4,5);</a:t>
            </a:r>
            <a:br>
              <a:rPr lang="en-US" sz="1600" dirty="0"/>
            </a:br>
            <a:r>
              <a:rPr lang="en-US" sz="1600" dirty="0" err="1"/>
              <a:t>number.stream</a:t>
            </a:r>
            <a:r>
              <a:rPr lang="en-US" sz="1600" dirty="0"/>
              <a:t>().map(x-&gt;x*x).</a:t>
            </a:r>
            <a:r>
              <a:rPr lang="en-US" sz="1600" dirty="0" err="1"/>
              <a:t>forEach</a:t>
            </a:r>
            <a:r>
              <a:rPr lang="en-US" sz="1600" dirty="0"/>
              <a:t>(y-&gt;System.out.println(y</a:t>
            </a:r>
            <a:r>
              <a:rPr lang="en-US" sz="1600" dirty="0" smtClean="0"/>
              <a:t>));</a:t>
            </a:r>
          </a:p>
          <a:p>
            <a:endParaRPr lang="en-US" sz="1800" b="1" dirty="0"/>
          </a:p>
          <a:p>
            <a:r>
              <a:rPr lang="en-US" sz="1800" b="1" dirty="0" smtClean="0"/>
              <a:t>reduce:</a:t>
            </a:r>
          </a:p>
          <a:p>
            <a:pPr>
              <a:lnSpc>
                <a:spcPct val="150000"/>
              </a:lnSpc>
            </a:pPr>
            <a:r>
              <a:rPr lang="en-US" sz="1600" dirty="0"/>
              <a:t>List number = </a:t>
            </a:r>
            <a:r>
              <a:rPr lang="en-US" sz="1600" dirty="0" err="1"/>
              <a:t>Arrays.asList</a:t>
            </a:r>
            <a:r>
              <a:rPr lang="en-US" sz="1600" dirty="0"/>
              <a:t>(2,3,4,5);</a:t>
            </a:r>
            <a:br>
              <a:rPr lang="en-US" sz="1600" dirty="0"/>
            </a:br>
            <a:r>
              <a:rPr lang="en-US" sz="1600" dirty="0"/>
              <a:t>int even = </a:t>
            </a:r>
            <a:r>
              <a:rPr lang="en-US" sz="1600" dirty="0" err="1"/>
              <a:t>number.stream</a:t>
            </a:r>
            <a:r>
              <a:rPr lang="en-US" sz="1600" dirty="0"/>
              <a:t>().filter(x-&gt;x%2==0).reduce(0,(</a:t>
            </a:r>
            <a:r>
              <a:rPr lang="en-US" sz="1600" dirty="0" err="1"/>
              <a:t>ans,i</a:t>
            </a:r>
            <a:r>
              <a:rPr lang="en-US" sz="1600" dirty="0"/>
              <a:t>)-&gt; </a:t>
            </a:r>
            <a:r>
              <a:rPr lang="en-US" sz="1600" dirty="0" err="1"/>
              <a:t>ans+i</a:t>
            </a:r>
            <a:r>
              <a:rPr lang="en-US" sz="1600" dirty="0"/>
              <a:t>);</a:t>
            </a:r>
            <a:endParaRPr lang="en-US" sz="1600" b="1" dirty="0" smtClean="0"/>
          </a:p>
        </p:txBody>
      </p:sp>
    </p:spTree>
    <p:extLst>
      <p:ext uri="{BB962C8B-B14F-4D97-AF65-F5344CB8AC3E}">
        <p14:creationId xmlns:p14="http://schemas.microsoft.com/office/powerpoint/2010/main" val="2078693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any questions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61" y="1153319"/>
            <a:ext cx="876393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3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txBox="1">
            <a:spLocks/>
          </p:cNvSpPr>
          <p:nvPr/>
        </p:nvSpPr>
        <p:spPr>
          <a:xfrm>
            <a:off x="502920" y="5245461"/>
            <a:ext cx="2346960" cy="301313"/>
          </a:xfrm>
          <a:prstGeom prst="rect">
            <a:avLst/>
          </a:prstGeom>
        </p:spPr>
        <p:txBody>
          <a:bodyPr lIns="100557" tIns="50278" rIns="100557" bIns="50278"/>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72CC6C99-819B-4E2C-B66B-9C4B0D9D41D3}" type="datetimeFigureOut">
              <a:rPr lang="en-US" smtClean="0"/>
              <a:pPr/>
              <a:t>9/4/2019</a:t>
            </a:fld>
            <a:endParaRPr lang="en-US"/>
          </a:p>
        </p:txBody>
      </p:sp>
      <p:sp>
        <p:nvSpPr>
          <p:cNvPr id="8" name="Footer Placeholder 4"/>
          <p:cNvSpPr>
            <a:spLocks noGrp="1"/>
          </p:cNvSpPr>
          <p:nvPr>
            <p:ph type="ftr" sz="quarter" idx="4294967295"/>
          </p:nvPr>
        </p:nvSpPr>
        <p:spPr>
          <a:xfrm>
            <a:off x="509905" y="4582319"/>
            <a:ext cx="4686935" cy="301313"/>
          </a:xfrm>
          <a:prstGeom prst="rect">
            <a:avLst/>
          </a:prstGeom>
        </p:spPr>
        <p:txBody>
          <a:bodyPr/>
          <a:lstStyle/>
          <a:p>
            <a:endParaRPr lang="en-US"/>
          </a:p>
        </p:txBody>
      </p:sp>
      <p:sp>
        <p:nvSpPr>
          <p:cNvPr id="9" name="Slide Number Placeholder 5"/>
          <p:cNvSpPr>
            <a:spLocks noGrp="1"/>
          </p:cNvSpPr>
          <p:nvPr>
            <p:ph type="sldNum" sz="quarter" idx="12"/>
          </p:nvPr>
        </p:nvSpPr>
        <p:spPr>
          <a:xfrm>
            <a:off x="9555162" y="5245461"/>
            <a:ext cx="419417" cy="301313"/>
          </a:xfrm>
        </p:spPr>
        <p:txBody>
          <a:bodyPr/>
          <a:lstStyle/>
          <a:p>
            <a:fld id="{415ACC5E-6F00-4F61-BE38-5B0AEB14CA66}" type="slidenum">
              <a:rPr lang="en-US" smtClean="0"/>
              <a:t>26</a:t>
            </a:fld>
            <a:endParaRPr lang="en-US"/>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1" name="Rectangle 10"/>
          <p:cNvSpPr/>
          <p:nvPr/>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4" name="Rectangle 3"/>
          <p:cNvSpPr/>
          <p:nvPr/>
        </p:nvSpPr>
        <p:spPr>
          <a:xfrm>
            <a:off x="0" y="2447503"/>
            <a:ext cx="38557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738" y="261503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8"/>
          <p:cNvSpPr txBox="1">
            <a:spLocks/>
          </p:cNvSpPr>
          <p:nvPr/>
        </p:nvSpPr>
        <p:spPr>
          <a:xfrm>
            <a:off x="1143000" y="2699441"/>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Thank You!</a:t>
            </a:r>
          </a:p>
          <a:p>
            <a:pPr algn="r"/>
            <a:endPar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8" name="TextBox 17"/>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rgbClr val="2B3B4B"/>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rgbClr val="2B3B4B"/>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1" name="Group 20"/>
          <p:cNvGrpSpPr/>
          <p:nvPr/>
        </p:nvGrpSpPr>
        <p:grpSpPr>
          <a:xfrm>
            <a:off x="8534400" y="5191919"/>
            <a:ext cx="914400" cy="158898"/>
            <a:chOff x="8534400" y="5191919"/>
            <a:chExt cx="914400" cy="158898"/>
          </a:xfrm>
        </p:grpSpPr>
        <p:pic>
          <p:nvPicPr>
            <p:cNvPr id="2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Group 22"/>
            <p:cNvGrpSpPr/>
            <p:nvPr userDrawn="1"/>
          </p:nvGrpSpPr>
          <p:grpSpPr>
            <a:xfrm>
              <a:off x="8933771" y="5191919"/>
              <a:ext cx="152335" cy="136446"/>
              <a:chOff x="8938916" y="5111750"/>
              <a:chExt cx="150813" cy="147638"/>
            </a:xfrm>
          </p:grpSpPr>
          <p:sp>
            <p:nvSpPr>
              <p:cNvPr id="31" name="Rectangle 30"/>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userDrawn="1"/>
          </p:nvGrpSpPr>
          <p:grpSpPr>
            <a:xfrm>
              <a:off x="9110550" y="5191919"/>
              <a:ext cx="153938" cy="142315"/>
              <a:chOff x="9090025" y="5111750"/>
              <a:chExt cx="152400" cy="153988"/>
            </a:xfrm>
          </p:grpSpPr>
          <p:sp>
            <p:nvSpPr>
              <p:cNvPr id="2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userDrawn="1"/>
          </p:nvGrpSpPr>
          <p:grpSpPr>
            <a:xfrm>
              <a:off x="9293258" y="5191919"/>
              <a:ext cx="155542" cy="142315"/>
              <a:chOff x="9294812" y="5111750"/>
              <a:chExt cx="153988" cy="153988"/>
            </a:xfrm>
          </p:grpSpPr>
          <p:sp>
            <p:nvSpPr>
              <p:cNvPr id="27" name="Rectangle 26"/>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6"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6850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Concept Of Generics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762000" y="1305719"/>
            <a:ext cx="8382000" cy="3293209"/>
          </a:xfrm>
          <a:prstGeom prst="rect">
            <a:avLst/>
          </a:prstGeom>
          <a:noFill/>
        </p:spPr>
        <p:txBody>
          <a:bodyPr wrap="square" rtlCol="0">
            <a:spAutoFit/>
          </a:bodyPr>
          <a:lstStyle/>
          <a:p>
            <a:pPr marL="342900" indent="-34290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Generics in Java is similar to </a:t>
            </a:r>
            <a:r>
              <a:rPr lang="en-US" sz="1600" dirty="0" smtClean="0">
                <a:latin typeface="Tahoma" panose="020B0604030504040204" pitchFamily="34" charset="0"/>
                <a:ea typeface="Tahoma" panose="020B0604030504040204" pitchFamily="34" charset="0"/>
                <a:cs typeface="Tahoma" panose="020B0604030504040204" pitchFamily="34" charset="0"/>
              </a:rPr>
              <a:t>templates in C++.</a:t>
            </a:r>
          </a:p>
          <a:p>
            <a:pPr marL="342900" indent="-342900">
              <a:buFont typeface="Arial" panose="020B0604020202020204" pitchFamily="34" charset="0"/>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 idea is to allow type (Integer, String, … etc and user defined types) to be a parameter to </a:t>
            </a:r>
            <a:r>
              <a:rPr lang="en-US" sz="1600" dirty="0" smtClean="0">
                <a:latin typeface="Tahoma" panose="020B0604030504040204" pitchFamily="34" charset="0"/>
                <a:ea typeface="Tahoma" panose="020B0604030504040204" pitchFamily="34" charset="0"/>
                <a:cs typeface="Tahoma" panose="020B0604030504040204" pitchFamily="34" charset="0"/>
              </a:rPr>
              <a:t>methods,</a:t>
            </a:r>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classes </a:t>
            </a:r>
            <a:r>
              <a:rPr lang="en-US" sz="1600" dirty="0">
                <a:latin typeface="Tahoma" panose="020B0604030504040204" pitchFamily="34" charset="0"/>
                <a:ea typeface="Tahoma" panose="020B0604030504040204" pitchFamily="34" charset="0"/>
                <a:cs typeface="Tahoma" panose="020B0604030504040204" pitchFamily="34" charset="0"/>
              </a:rPr>
              <a:t>and </a:t>
            </a:r>
            <a:r>
              <a:rPr lang="en-US" sz="1600" dirty="0" smtClean="0">
                <a:latin typeface="Tahoma" panose="020B0604030504040204" pitchFamily="34" charset="0"/>
                <a:ea typeface="Tahoma" panose="020B0604030504040204" pitchFamily="34" charset="0"/>
                <a:cs typeface="Tahoma" panose="020B0604030504040204" pitchFamily="34" charset="0"/>
              </a:rPr>
              <a:t>interfaces.</a:t>
            </a:r>
          </a:p>
          <a:p>
            <a:pPr marL="342900" indent="-34290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we use &lt;&gt; to specify parameter types in generic class </a:t>
            </a:r>
            <a:r>
              <a:rPr lang="en-US" sz="1600" dirty="0" smtClean="0">
                <a:latin typeface="Tahoma" panose="020B0604030504040204" pitchFamily="34" charset="0"/>
                <a:ea typeface="Tahoma" panose="020B0604030504040204" pitchFamily="34" charset="0"/>
                <a:cs typeface="Tahoma" panose="020B0604030504040204" pitchFamily="34" charset="0"/>
              </a:rPr>
              <a:t>creation.</a:t>
            </a:r>
          </a:p>
          <a:p>
            <a:pPr marL="342900" indent="-342900">
              <a:buFont typeface="Arial" panose="020B0604020202020204" pitchFamily="34" charset="0"/>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1600" dirty="0" smtClean="0">
                <a:latin typeface="Tahoma" panose="020B0604030504040204" pitchFamily="34" charset="0"/>
                <a:ea typeface="Tahoma" panose="020B0604030504040204" pitchFamily="34" charset="0"/>
                <a:cs typeface="Tahoma" panose="020B0604030504040204" pitchFamily="34" charset="0"/>
              </a:rPr>
              <a:t>Syntax :</a:t>
            </a:r>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smtClean="0">
                <a:latin typeface="Tahoma" panose="020B0604030504040204" pitchFamily="34" charset="0"/>
                <a:ea typeface="Tahoma" panose="020B0604030504040204" pitchFamily="34" charset="0"/>
                <a:cs typeface="Tahoma" panose="020B0604030504040204" pitchFamily="34" charset="0"/>
              </a:rPr>
              <a:t>	BaseType </a:t>
            </a:r>
            <a:r>
              <a:rPr lang="en-US" sz="1600" dirty="0">
                <a:latin typeface="Tahoma" panose="020B0604030504040204" pitchFamily="34" charset="0"/>
                <a:ea typeface="Tahoma" panose="020B0604030504040204" pitchFamily="34" charset="0"/>
                <a:cs typeface="Tahoma" panose="020B0604030504040204" pitchFamily="34" charset="0"/>
              </a:rPr>
              <a:t>&lt;Type&gt; obj = new BaseType &lt;Type</a:t>
            </a:r>
            <a:r>
              <a:rPr lang="en-US" sz="1600" dirty="0" smtClean="0">
                <a:latin typeface="Tahoma" panose="020B0604030504040204" pitchFamily="34" charset="0"/>
                <a:ea typeface="Tahoma" panose="020B0604030504040204" pitchFamily="34" charset="0"/>
                <a:cs typeface="Tahoma" panose="020B0604030504040204" pitchFamily="34" charset="0"/>
              </a:rPr>
              <a:t>&gt;() </a:t>
            </a:r>
          </a:p>
          <a:p>
            <a:endParaRPr lang="en-US" sz="1600" dirty="0" smtClean="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Here &lt;Type&gt; can be replaced with only Wrapper Classes.</a:t>
            </a:r>
          </a:p>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dirty="0">
                <a:latin typeface="Tahoma" panose="020B0604030504040204" pitchFamily="34" charset="0"/>
                <a:ea typeface="Tahoma" panose="020B0604030504040204" pitchFamily="34" charset="0"/>
                <a:cs typeface="Tahoma" panose="020B0604030504040204" pitchFamily="34" charset="0"/>
              </a:rPr>
              <a:t>	</a:t>
            </a:r>
            <a:r>
              <a:rPr lang="en-US" sz="1600" dirty="0" smtClean="0">
                <a:latin typeface="Tahoma" panose="020B0604030504040204" pitchFamily="34" charset="0"/>
                <a:ea typeface="Tahoma" panose="020B0604030504040204" pitchFamily="34" charset="0"/>
                <a:cs typeface="Tahoma" panose="020B0604030504040204" pitchFamily="34" charset="0"/>
              </a:rPr>
              <a:t>In </a:t>
            </a:r>
            <a:r>
              <a:rPr lang="en-US" sz="1600" dirty="0">
                <a:latin typeface="Tahoma" panose="020B0604030504040204" pitchFamily="34" charset="0"/>
                <a:ea typeface="Tahoma" panose="020B0604030504040204" pitchFamily="34" charset="0"/>
                <a:cs typeface="Tahoma" panose="020B0604030504040204" pitchFamily="34" charset="0"/>
              </a:rPr>
              <a:t>Parameter type we can not use primitives like '</a:t>
            </a:r>
            <a:r>
              <a:rPr lang="en-US" sz="1600" dirty="0" err="1">
                <a:latin typeface="Tahoma" panose="020B0604030504040204" pitchFamily="34" charset="0"/>
                <a:ea typeface="Tahoma" panose="020B0604030504040204" pitchFamily="34" charset="0"/>
                <a:cs typeface="Tahoma" panose="020B0604030504040204" pitchFamily="34" charset="0"/>
              </a:rPr>
              <a:t>int</a:t>
            </a:r>
            <a:r>
              <a:rPr lang="en-US" sz="1600" dirty="0">
                <a:latin typeface="Tahoma" panose="020B0604030504040204" pitchFamily="34" charset="0"/>
                <a:ea typeface="Tahoma" panose="020B0604030504040204" pitchFamily="34" charset="0"/>
                <a:cs typeface="Tahoma" panose="020B0604030504040204" pitchFamily="34" charset="0"/>
              </a:rPr>
              <a:t>','char' or 'double'</a:t>
            </a:r>
          </a:p>
        </p:txBody>
      </p:sp>
    </p:spTree>
    <p:extLst>
      <p:ext uri="{BB962C8B-B14F-4D97-AF65-F5344CB8AC3E}">
        <p14:creationId xmlns:p14="http://schemas.microsoft.com/office/powerpoint/2010/main" val="995085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Concept Of Generics  - Need</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838200" y="1381919"/>
            <a:ext cx="8382000" cy="3354765"/>
          </a:xfrm>
          <a:prstGeom prst="rect">
            <a:avLst/>
          </a:prstGeom>
          <a:noFill/>
        </p:spPr>
        <p:txBody>
          <a:bodyPr wrap="square" rtlCol="0">
            <a:spAutoFit/>
          </a:bodyPr>
          <a:lstStyle/>
          <a:p>
            <a:endParaRPr lang="en-US" b="1" dirty="0"/>
          </a:p>
          <a:p>
            <a:pPr marL="285750" indent="-285750">
              <a:lnSpc>
                <a:spcPct val="150000"/>
              </a:lnSpc>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Code </a:t>
            </a:r>
            <a:r>
              <a:rPr lang="en-US" sz="1600" b="1" dirty="0" smtClean="0">
                <a:latin typeface="Tahoma" panose="020B0604030504040204" pitchFamily="34" charset="0"/>
                <a:ea typeface="Tahoma" panose="020B0604030504040204" pitchFamily="34" charset="0"/>
                <a:cs typeface="Tahoma" panose="020B0604030504040204" pitchFamily="34" charset="0"/>
              </a:rPr>
              <a:t>Reuse </a:t>
            </a:r>
            <a:r>
              <a:rPr lang="en-US" sz="1600" dirty="0" smtClean="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We can write a method/class/interface once and use for any type we want</a:t>
            </a:r>
            <a:r>
              <a:rPr lang="en-US"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Type </a:t>
            </a:r>
            <a:r>
              <a:rPr lang="en-US" sz="1600" b="1" dirty="0" smtClean="0">
                <a:latin typeface="Tahoma" panose="020B0604030504040204" pitchFamily="34" charset="0"/>
                <a:ea typeface="Tahoma" panose="020B0604030504040204" pitchFamily="34" charset="0"/>
                <a:cs typeface="Tahoma" panose="020B0604030504040204" pitchFamily="34" charset="0"/>
              </a:rPr>
              <a:t>Safety </a:t>
            </a:r>
            <a:r>
              <a:rPr lang="en-US" sz="1600" dirty="0" smtClean="0">
                <a:latin typeface="Tahoma" panose="020B0604030504040204" pitchFamily="34" charset="0"/>
                <a:ea typeface="Tahoma" panose="020B0604030504040204" pitchFamily="34" charset="0"/>
                <a:cs typeface="Tahoma" panose="020B0604030504040204" pitchFamily="34" charset="0"/>
              </a:rPr>
              <a:t>- Generics </a:t>
            </a:r>
            <a:r>
              <a:rPr lang="en-US" sz="1600" dirty="0">
                <a:latin typeface="Tahoma" panose="020B0604030504040204" pitchFamily="34" charset="0"/>
                <a:ea typeface="Tahoma" panose="020B0604030504040204" pitchFamily="34" charset="0"/>
                <a:cs typeface="Tahoma" panose="020B0604030504040204" pitchFamily="34" charset="0"/>
              </a:rPr>
              <a:t>make errors to appear compile time than at run time (It’s always better to know problems in your code at compile time rather than making your code fail at run time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nSpc>
                <a:spcPct val="150000"/>
              </a:lnSpc>
              <a:buFont typeface="Arial" panose="020B0604020202020204" pitchFamily="34" charset="0"/>
              <a:buChar char="•"/>
            </a:pPr>
            <a:r>
              <a:rPr lang="en-US" sz="1600" b="1" dirty="0" smtClean="0">
                <a:latin typeface="Tahoma" panose="020B0604030504040204" pitchFamily="34" charset="0"/>
                <a:ea typeface="Tahoma" panose="020B0604030504040204" pitchFamily="34" charset="0"/>
                <a:cs typeface="Tahoma" panose="020B0604030504040204" pitchFamily="34" charset="0"/>
              </a:rPr>
              <a:t>Explicit Type </a:t>
            </a:r>
            <a:r>
              <a:rPr lang="en-US" sz="1600" b="1" dirty="0">
                <a:latin typeface="Tahoma" panose="020B0604030504040204" pitchFamily="34" charset="0"/>
                <a:ea typeface="Tahoma" panose="020B0604030504040204" pitchFamily="34" charset="0"/>
                <a:cs typeface="Tahoma" panose="020B0604030504040204" pitchFamily="34" charset="0"/>
              </a:rPr>
              <a:t>Casting is not </a:t>
            </a:r>
            <a:r>
              <a:rPr lang="en-US" sz="1600" b="1" dirty="0" smtClean="0">
                <a:latin typeface="Tahoma" panose="020B0604030504040204" pitchFamily="34" charset="0"/>
                <a:ea typeface="Tahoma" panose="020B0604030504040204" pitchFamily="34" charset="0"/>
                <a:cs typeface="Tahoma" panose="020B0604030504040204" pitchFamily="34" charset="0"/>
              </a:rPr>
              <a:t>needed</a:t>
            </a:r>
          </a:p>
          <a:p>
            <a:pPr marL="285750" indent="-285750">
              <a:lnSpc>
                <a:spcPct val="150000"/>
              </a:lnSpc>
              <a:buFont typeface="Arial" panose="020B0604020202020204" pitchFamily="34" charset="0"/>
              <a:buChar char="•"/>
            </a:pPr>
            <a:endParaRPr lang="en-US" sz="1600" b="1"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Implementing generic algorithms</a:t>
            </a:r>
          </a:p>
        </p:txBody>
      </p:sp>
    </p:spTree>
    <p:extLst>
      <p:ext uri="{BB962C8B-B14F-4D97-AF65-F5344CB8AC3E}">
        <p14:creationId xmlns:p14="http://schemas.microsoft.com/office/powerpoint/2010/main" val="275259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Wrapper Classes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6"/>
          <p:cNvSpPr txBox="1">
            <a:spLocks/>
          </p:cNvSpPr>
          <p:nvPr/>
        </p:nvSpPr>
        <p:spPr>
          <a:xfrm>
            <a:off x="1371600" y="1151128"/>
            <a:ext cx="6938009" cy="3764749"/>
          </a:xfrm>
          <a:prstGeom prst="rect">
            <a:avLst/>
          </a:prstGeom>
        </p:spPr>
        <p:txBody>
          <a:bodyPr vert="horz" wrap="square" lIns="0" tIns="13335" rIns="0" bIns="0" rtlCol="0">
            <a:spAutoFit/>
          </a:bodyPr>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299085" indent="-286385">
              <a:spcBef>
                <a:spcPts val="105"/>
              </a:spcBef>
              <a:buFont typeface="Arial"/>
              <a:buChar char="•"/>
              <a:tabLst>
                <a:tab pos="299085" algn="l"/>
                <a:tab pos="299720" algn="l"/>
              </a:tabLst>
            </a:pPr>
            <a:r>
              <a:rPr lang="en-US" sz="1600" spc="-10" dirty="0" smtClean="0">
                <a:latin typeface="Tahoma" panose="020B0604030504040204" pitchFamily="34" charset="0"/>
                <a:ea typeface="Tahoma" panose="020B0604030504040204" pitchFamily="34" charset="0"/>
                <a:cs typeface="Tahoma" panose="020B0604030504040204" pitchFamily="34" charset="0"/>
              </a:rPr>
              <a:t>Java provide </a:t>
            </a:r>
            <a:r>
              <a:rPr lang="en-US" sz="1600" dirty="0" smtClean="0">
                <a:latin typeface="Tahoma" panose="020B0604030504040204" pitchFamily="34" charset="0"/>
                <a:ea typeface="Tahoma" panose="020B0604030504040204" pitchFamily="34" charset="0"/>
                <a:cs typeface="Tahoma" panose="020B0604030504040204" pitchFamily="34" charset="0"/>
              </a:rPr>
              <a:t>8 </a:t>
            </a:r>
            <a:r>
              <a:rPr lang="en-US" sz="1600" spc="-10" dirty="0" smtClean="0">
                <a:latin typeface="Tahoma" panose="020B0604030504040204" pitchFamily="34" charset="0"/>
                <a:ea typeface="Tahoma" panose="020B0604030504040204" pitchFamily="34" charset="0"/>
                <a:cs typeface="Tahoma" panose="020B0604030504040204" pitchFamily="34" charset="0"/>
              </a:rPr>
              <a:t>primitive </a:t>
            </a:r>
            <a:r>
              <a:rPr lang="en-US" sz="1600" spc="-5" dirty="0" smtClean="0">
                <a:latin typeface="Tahoma" panose="020B0604030504040204" pitchFamily="34" charset="0"/>
                <a:ea typeface="Tahoma" panose="020B0604030504040204" pitchFamily="34" charset="0"/>
                <a:cs typeface="Tahoma" panose="020B0604030504040204" pitchFamily="34" charset="0"/>
              </a:rPr>
              <a:t>data</a:t>
            </a:r>
            <a:r>
              <a:rPr lang="en-US" sz="1600" spc="25" dirty="0" smtClean="0">
                <a:latin typeface="Tahoma" panose="020B0604030504040204" pitchFamily="34" charset="0"/>
                <a:ea typeface="Tahoma" panose="020B0604030504040204" pitchFamily="34" charset="0"/>
                <a:cs typeface="Tahoma" panose="020B0604030504040204" pitchFamily="34" charset="0"/>
              </a:rPr>
              <a:t> </a:t>
            </a:r>
            <a:r>
              <a:rPr lang="en-US" sz="1600" spc="-10" dirty="0" smtClean="0">
                <a:latin typeface="Tahoma" panose="020B0604030504040204" pitchFamily="34" charset="0"/>
                <a:ea typeface="Tahoma" panose="020B0604030504040204" pitchFamily="34" charset="0"/>
                <a:cs typeface="Tahoma" panose="020B0604030504040204" pitchFamily="34" charset="0"/>
              </a:rPr>
              <a:t>types</a:t>
            </a:r>
          </a:p>
          <a:p>
            <a:pPr>
              <a:spcBef>
                <a:spcPts val="35"/>
              </a:spcBef>
              <a:buClr>
                <a:srgbClr val="1F487C"/>
              </a:buClr>
              <a:buFont typeface="Arial"/>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99085" indent="-286385">
              <a:spcBef>
                <a:spcPts val="5"/>
              </a:spcBef>
              <a:buFont typeface="Arial"/>
              <a:buChar char="•"/>
              <a:tabLst>
                <a:tab pos="299085" algn="l"/>
                <a:tab pos="299720" algn="l"/>
              </a:tabLst>
            </a:pPr>
            <a:r>
              <a:rPr lang="en-US" sz="1600" spc="-5" dirty="0" smtClean="0">
                <a:latin typeface="Tahoma" panose="020B0604030504040204" pitchFamily="34" charset="0"/>
                <a:ea typeface="Tahoma" panose="020B0604030504040204" pitchFamily="34" charset="0"/>
                <a:cs typeface="Tahoma" panose="020B0604030504040204" pitchFamily="34" charset="0"/>
              </a:rPr>
              <a:t>Sometimes there is </a:t>
            </a:r>
            <a:r>
              <a:rPr lang="en-US" sz="1600" dirty="0" smtClean="0">
                <a:latin typeface="Tahoma" panose="020B0604030504040204" pitchFamily="34" charset="0"/>
                <a:ea typeface="Tahoma" panose="020B0604030504040204" pitchFamily="34" charset="0"/>
                <a:cs typeface="Tahoma" panose="020B0604030504040204" pitchFamily="34" charset="0"/>
              </a:rPr>
              <a:t>a need </a:t>
            </a:r>
            <a:r>
              <a:rPr lang="en-US" sz="1600" spc="-5" dirty="0" smtClean="0">
                <a:latin typeface="Tahoma" panose="020B0604030504040204" pitchFamily="34" charset="0"/>
                <a:ea typeface="Tahoma" panose="020B0604030504040204" pitchFamily="34" charset="0"/>
                <a:cs typeface="Tahoma" panose="020B0604030504040204" pitchFamily="34" charset="0"/>
              </a:rPr>
              <a:t>to treat </a:t>
            </a:r>
            <a:r>
              <a:rPr lang="en-US" sz="1600" dirty="0" smtClean="0">
                <a:latin typeface="Tahoma" panose="020B0604030504040204" pitchFamily="34" charset="0"/>
                <a:ea typeface="Tahoma" panose="020B0604030504040204" pitchFamily="34" charset="0"/>
                <a:cs typeface="Tahoma" panose="020B0604030504040204" pitchFamily="34" charset="0"/>
              </a:rPr>
              <a:t>these </a:t>
            </a:r>
            <a:r>
              <a:rPr lang="en-US" sz="1600" spc="-10" dirty="0" smtClean="0">
                <a:latin typeface="Tahoma" panose="020B0604030504040204" pitchFamily="34" charset="0"/>
                <a:ea typeface="Tahoma" panose="020B0604030504040204" pitchFamily="34" charset="0"/>
                <a:cs typeface="Tahoma" panose="020B0604030504040204" pitchFamily="34" charset="0"/>
              </a:rPr>
              <a:t>primitives </a:t>
            </a:r>
            <a:r>
              <a:rPr lang="en-US" sz="1600" dirty="0" smtClean="0">
                <a:latin typeface="Tahoma" panose="020B0604030504040204" pitchFamily="34" charset="0"/>
                <a:ea typeface="Tahoma" panose="020B0604030504040204" pitchFamily="34" charset="0"/>
                <a:cs typeface="Tahoma" panose="020B0604030504040204" pitchFamily="34" charset="0"/>
              </a:rPr>
              <a:t>as</a:t>
            </a:r>
            <a:r>
              <a:rPr lang="en-US" sz="1600" spc="85" dirty="0" smtClean="0">
                <a:latin typeface="Tahoma" panose="020B0604030504040204" pitchFamily="34" charset="0"/>
                <a:ea typeface="Tahoma" panose="020B0604030504040204" pitchFamily="34" charset="0"/>
                <a:cs typeface="Tahoma" panose="020B0604030504040204" pitchFamily="34" charset="0"/>
              </a:rPr>
              <a:t> </a:t>
            </a:r>
            <a:r>
              <a:rPr lang="en-US" sz="1600" spc="-5" dirty="0" smtClean="0">
                <a:latin typeface="Tahoma" panose="020B0604030504040204" pitchFamily="34" charset="0"/>
                <a:ea typeface="Tahoma" panose="020B0604030504040204" pitchFamily="34" charset="0"/>
                <a:cs typeface="Tahoma" panose="020B0604030504040204" pitchFamily="34" charset="0"/>
              </a:rPr>
              <a:t>objects</a:t>
            </a:r>
          </a:p>
          <a:p>
            <a:pPr>
              <a:spcBef>
                <a:spcPts val="45"/>
              </a:spcBef>
              <a:buClr>
                <a:srgbClr val="1F487C"/>
              </a:buClr>
              <a:buFont typeface="Arial"/>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99085" marR="5080" indent="-286385">
              <a:lnSpc>
                <a:spcPts val="2039"/>
              </a:lnSpc>
              <a:buFont typeface="Arial"/>
              <a:buChar char="•"/>
              <a:tabLst>
                <a:tab pos="299085" algn="l"/>
                <a:tab pos="299720" algn="l"/>
                <a:tab pos="943610" algn="l"/>
              </a:tabLst>
            </a:pPr>
            <a:r>
              <a:rPr lang="en-US" sz="1600" spc="-5" dirty="0" smtClean="0">
                <a:latin typeface="Tahoma" panose="020B0604030504040204" pitchFamily="34" charset="0"/>
                <a:ea typeface="Tahoma" panose="020B0604030504040204" pitchFamily="34" charset="0"/>
                <a:cs typeface="Tahoma" panose="020B0604030504040204" pitchFamily="34" charset="0"/>
              </a:rPr>
              <a:t>Therefore </a:t>
            </a:r>
            <a:r>
              <a:rPr lang="en-US" sz="1600" spc="-10" dirty="0" smtClean="0">
                <a:latin typeface="Tahoma" panose="020B0604030504040204" pitchFamily="34" charset="0"/>
                <a:ea typeface="Tahoma" panose="020B0604030504040204" pitchFamily="34" charset="0"/>
                <a:cs typeface="Tahoma" panose="020B0604030504040204" pitchFamily="34" charset="0"/>
              </a:rPr>
              <a:t>Java provides </a:t>
            </a:r>
            <a:r>
              <a:rPr lang="en-US" sz="1600" b="1" spc="-55" dirty="0" smtClean="0">
                <a:latin typeface="Tahoma" panose="020B0604030504040204" pitchFamily="34" charset="0"/>
                <a:ea typeface="Tahoma" panose="020B0604030504040204" pitchFamily="34" charset="0"/>
                <a:cs typeface="Tahoma" panose="020B0604030504040204" pitchFamily="34" charset="0"/>
              </a:rPr>
              <a:t>class counterparts  </a:t>
            </a:r>
            <a:r>
              <a:rPr lang="en-US" sz="1600" spc="-5" dirty="0" smtClean="0">
                <a:latin typeface="Tahoma" panose="020B0604030504040204" pitchFamily="34" charset="0"/>
                <a:ea typeface="Tahoma" panose="020B0604030504040204" pitchFamily="34" charset="0"/>
                <a:cs typeface="Tahoma" panose="020B0604030504040204" pitchFamily="34" charset="0"/>
              </a:rPr>
              <a:t>for those </a:t>
            </a:r>
            <a:r>
              <a:rPr lang="en-US" sz="1600" spc="-10" dirty="0" smtClean="0">
                <a:latin typeface="Tahoma" panose="020B0604030504040204" pitchFamily="34" charset="0"/>
                <a:ea typeface="Tahoma" panose="020B0604030504040204" pitchFamily="34" charset="0"/>
                <a:cs typeface="Tahoma" panose="020B0604030504040204" pitchFamily="34" charset="0"/>
              </a:rPr>
              <a:t>primitive </a:t>
            </a:r>
            <a:r>
              <a:rPr lang="en-US" sz="1600" spc="-5" dirty="0" smtClean="0">
                <a:latin typeface="Tahoma" panose="020B0604030504040204" pitchFamily="34" charset="0"/>
                <a:ea typeface="Tahoma" panose="020B0604030504040204" pitchFamily="34" charset="0"/>
                <a:cs typeface="Tahoma" panose="020B0604030504040204" pitchFamily="34" charset="0"/>
              </a:rPr>
              <a:t>data  types which are known </a:t>
            </a:r>
            <a:r>
              <a:rPr lang="en-US" sz="1600" dirty="0" smtClean="0">
                <a:latin typeface="Tahoma" panose="020B0604030504040204" pitchFamily="34" charset="0"/>
                <a:ea typeface="Tahoma" panose="020B0604030504040204" pitchFamily="34" charset="0"/>
                <a:cs typeface="Tahoma" panose="020B0604030504040204" pitchFamily="34" charset="0"/>
              </a:rPr>
              <a:t>as Object </a:t>
            </a:r>
            <a:r>
              <a:rPr lang="en-US" sz="1600" spc="-10" dirty="0" smtClean="0">
                <a:latin typeface="Tahoma" panose="020B0604030504040204" pitchFamily="34" charset="0"/>
                <a:ea typeface="Tahoma" panose="020B0604030504040204" pitchFamily="34" charset="0"/>
                <a:cs typeface="Tahoma" panose="020B0604030504040204" pitchFamily="34" charset="0"/>
              </a:rPr>
              <a:t>Wrappers </a:t>
            </a:r>
            <a:r>
              <a:rPr lang="en-US" sz="1600" dirty="0" smtClean="0">
                <a:latin typeface="Tahoma" panose="020B0604030504040204" pitchFamily="34" charset="0"/>
                <a:ea typeface="Tahoma" panose="020B0604030504040204" pitchFamily="34" charset="0"/>
                <a:cs typeface="Tahoma" panose="020B0604030504040204" pitchFamily="34" charset="0"/>
              </a:rPr>
              <a:t>or </a:t>
            </a:r>
            <a:r>
              <a:rPr lang="en-US" sz="1600" spc="-15" dirty="0" smtClean="0">
                <a:latin typeface="Tahoma" panose="020B0604030504040204" pitchFamily="34" charset="0"/>
                <a:ea typeface="Tahoma" panose="020B0604030504040204" pitchFamily="34" charset="0"/>
                <a:cs typeface="Tahoma" panose="020B0604030504040204" pitchFamily="34" charset="0"/>
              </a:rPr>
              <a:t>Wrapper</a:t>
            </a:r>
            <a:r>
              <a:rPr lang="en-US" sz="1600" spc="5" dirty="0" smtClean="0">
                <a:latin typeface="Tahoma" panose="020B0604030504040204" pitchFamily="34" charset="0"/>
                <a:ea typeface="Tahoma" panose="020B0604030504040204" pitchFamily="34" charset="0"/>
                <a:cs typeface="Tahoma" panose="020B0604030504040204" pitchFamily="34" charset="0"/>
              </a:rPr>
              <a:t> </a:t>
            </a:r>
            <a:r>
              <a:rPr lang="en-US" sz="1600" spc="-5" dirty="0" smtClean="0">
                <a:latin typeface="Tahoma" panose="020B0604030504040204" pitchFamily="34" charset="0"/>
                <a:ea typeface="Tahoma" panose="020B0604030504040204" pitchFamily="34" charset="0"/>
                <a:cs typeface="Tahoma" panose="020B0604030504040204" pitchFamily="34" charset="0"/>
              </a:rPr>
              <a:t>classes.</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spcBef>
                <a:spcPts val="35"/>
              </a:spcBef>
              <a:buClr>
                <a:srgbClr val="1F487C"/>
              </a:buClr>
              <a:buFont typeface="Arial"/>
              <a:buChar char="•"/>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299085" marR="21590" indent="-286385">
              <a:buFont typeface="Arial"/>
              <a:buChar char="•"/>
              <a:tabLst>
                <a:tab pos="299085" algn="l"/>
                <a:tab pos="299720" algn="l"/>
              </a:tabLst>
            </a:pPr>
            <a:r>
              <a:rPr lang="en-US" sz="1600" spc="-15" dirty="0" smtClean="0">
                <a:latin typeface="Tahoma" panose="020B0604030504040204" pitchFamily="34" charset="0"/>
                <a:ea typeface="Tahoma" panose="020B0604030504040204" pitchFamily="34" charset="0"/>
                <a:cs typeface="Tahoma" panose="020B0604030504040204" pitchFamily="34" charset="0"/>
              </a:rPr>
              <a:t>Wrapper </a:t>
            </a:r>
            <a:r>
              <a:rPr lang="en-US" sz="1600" spc="-5" dirty="0" smtClean="0">
                <a:latin typeface="Tahoma" panose="020B0604030504040204" pitchFamily="34" charset="0"/>
                <a:ea typeface="Tahoma" panose="020B0604030504040204" pitchFamily="34" charset="0"/>
                <a:cs typeface="Tahoma" panose="020B0604030504040204" pitchFamily="34" charset="0"/>
              </a:rPr>
              <a:t>classes </a:t>
            </a:r>
            <a:r>
              <a:rPr lang="en-US" sz="1600" spc="-10" dirty="0" smtClean="0">
                <a:latin typeface="Tahoma" panose="020B0604030504040204" pitchFamily="34" charset="0"/>
                <a:ea typeface="Tahoma" panose="020B0604030504040204" pitchFamily="34" charset="0"/>
                <a:cs typeface="Tahoma" panose="020B0604030504040204" pitchFamily="34" charset="0"/>
              </a:rPr>
              <a:t>provide </a:t>
            </a:r>
            <a:r>
              <a:rPr lang="en-US" sz="1600" dirty="0" smtClean="0">
                <a:latin typeface="Tahoma" panose="020B0604030504040204" pitchFamily="34" charset="0"/>
                <a:ea typeface="Tahoma" panose="020B0604030504040204" pitchFamily="34" charset="0"/>
                <a:cs typeface="Tahoma" panose="020B0604030504040204" pitchFamily="34" charset="0"/>
              </a:rPr>
              <a:t>home </a:t>
            </a:r>
            <a:r>
              <a:rPr lang="en-US" sz="1600" spc="-5" dirty="0" smtClean="0">
                <a:latin typeface="Tahoma" panose="020B0604030504040204" pitchFamily="34" charset="0"/>
                <a:ea typeface="Tahoma" panose="020B0604030504040204" pitchFamily="34" charset="0"/>
                <a:cs typeface="Tahoma" panose="020B0604030504040204" pitchFamily="34" charset="0"/>
              </a:rPr>
              <a:t>for </a:t>
            </a:r>
            <a:r>
              <a:rPr lang="en-US" sz="1600" dirty="0" smtClean="0">
                <a:latin typeface="Tahoma" panose="020B0604030504040204" pitchFamily="34" charset="0"/>
                <a:ea typeface="Tahoma" panose="020B0604030504040204" pitchFamily="34" charset="0"/>
                <a:cs typeface="Tahoma" panose="020B0604030504040204" pitchFamily="34" charset="0"/>
              </a:rPr>
              <a:t>methods &amp; </a:t>
            </a:r>
            <a:r>
              <a:rPr lang="en-US" sz="1600" spc="-10" dirty="0" smtClean="0">
                <a:latin typeface="Tahoma" panose="020B0604030504040204" pitchFamily="34" charset="0"/>
                <a:ea typeface="Tahoma" panose="020B0604030504040204" pitchFamily="34" charset="0"/>
                <a:cs typeface="Tahoma" panose="020B0604030504040204" pitchFamily="34" charset="0"/>
              </a:rPr>
              <a:t>variables </a:t>
            </a:r>
            <a:r>
              <a:rPr lang="en-US" sz="1600" spc="-5" dirty="0" smtClean="0">
                <a:latin typeface="Tahoma" panose="020B0604030504040204" pitchFamily="34" charset="0"/>
                <a:ea typeface="Tahoma" panose="020B0604030504040204" pitchFamily="34" charset="0"/>
                <a:cs typeface="Tahoma" panose="020B0604030504040204" pitchFamily="34" charset="0"/>
              </a:rPr>
              <a:t>related to the  </a:t>
            </a:r>
            <a:r>
              <a:rPr lang="en-US" sz="1600" spc="-10" dirty="0" smtClean="0">
                <a:latin typeface="Tahoma" panose="020B0604030504040204" pitchFamily="34" charset="0"/>
                <a:ea typeface="Tahoma" panose="020B0604030504040204" pitchFamily="34" charset="0"/>
                <a:cs typeface="Tahoma" panose="020B0604030504040204" pitchFamily="34" charset="0"/>
              </a:rPr>
              <a:t>type.</a:t>
            </a:r>
          </a:p>
          <a:p>
            <a:pPr marL="299085" marR="465455" indent="-286385">
              <a:lnSpc>
                <a:spcPts val="2039"/>
              </a:lnSpc>
              <a:spcBef>
                <a:spcPts val="475"/>
              </a:spcBef>
              <a:buFont typeface="Arial"/>
              <a:buChar char="•"/>
              <a:tabLst>
                <a:tab pos="299085" algn="l"/>
                <a:tab pos="299720" algn="l"/>
                <a:tab pos="1252855" algn="l"/>
                <a:tab pos="4760595" algn="l"/>
              </a:tabLst>
            </a:pPr>
            <a:r>
              <a:rPr lang="en-US" sz="1600" spc="-5" dirty="0" smtClean="0">
                <a:latin typeface="Tahoma" panose="020B0604030504040204" pitchFamily="34" charset="0"/>
                <a:ea typeface="Tahoma" panose="020B0604030504040204" pitchFamily="34" charset="0"/>
                <a:cs typeface="Tahoma" panose="020B0604030504040204" pitchFamily="34" charset="0"/>
              </a:rPr>
              <a:t>There are certain classes which </a:t>
            </a:r>
            <a:r>
              <a:rPr lang="en-US" sz="1600" dirty="0" smtClean="0">
                <a:latin typeface="Tahoma" panose="020B0604030504040204" pitchFamily="34" charset="0"/>
                <a:ea typeface="Tahoma" panose="020B0604030504040204" pitchFamily="34" charset="0"/>
                <a:cs typeface="Tahoma" panose="020B0604030504040204" pitchFamily="34" charset="0"/>
              </a:rPr>
              <a:t>can </a:t>
            </a:r>
            <a:r>
              <a:rPr lang="en-US" sz="1600" spc="-5" dirty="0" smtClean="0">
                <a:latin typeface="Tahoma" panose="020B0604030504040204" pitchFamily="34" charset="0"/>
                <a:ea typeface="Tahoma" panose="020B0604030504040204" pitchFamily="34" charset="0"/>
                <a:cs typeface="Tahoma" panose="020B0604030504040204" pitchFamily="34" charset="0"/>
              </a:rPr>
              <a:t>deal only with Objects </a:t>
            </a:r>
            <a:r>
              <a:rPr lang="en-US" sz="1600" dirty="0" smtClean="0">
                <a:latin typeface="Tahoma" panose="020B0604030504040204" pitchFamily="34" charset="0"/>
                <a:ea typeface="Tahoma" panose="020B0604030504040204" pitchFamily="34" charset="0"/>
                <a:cs typeface="Tahoma" panose="020B0604030504040204" pitchFamily="34" charset="0"/>
              </a:rPr>
              <a:t>&amp; not  </a:t>
            </a:r>
            <a:r>
              <a:rPr lang="en-US" sz="1600" spc="-10" dirty="0" smtClean="0">
                <a:latin typeface="Tahoma" panose="020B0604030504040204" pitchFamily="34" charset="0"/>
                <a:ea typeface="Tahoma" panose="020B0604030504040204" pitchFamily="34" charset="0"/>
                <a:cs typeface="Tahoma" panose="020B0604030504040204" pitchFamily="34" charset="0"/>
              </a:rPr>
              <a:t>primitive	</a:t>
            </a:r>
            <a:r>
              <a:rPr lang="en-US" sz="1600" spc="-5" dirty="0" smtClean="0">
                <a:latin typeface="Tahoma" panose="020B0604030504040204" pitchFamily="34" charset="0"/>
                <a:ea typeface="Tahoma" panose="020B0604030504040204" pitchFamily="34" charset="0"/>
                <a:cs typeface="Tahoma" panose="020B0604030504040204" pitchFamily="34" charset="0"/>
              </a:rPr>
              <a:t>types </a:t>
            </a:r>
            <a:r>
              <a:rPr lang="en-US" sz="1600" spc="-25" dirty="0" smtClean="0">
                <a:latin typeface="Tahoma" panose="020B0604030504040204" pitchFamily="34" charset="0"/>
                <a:ea typeface="Tahoma" panose="020B0604030504040204" pitchFamily="34" charset="0"/>
                <a:cs typeface="Tahoma" panose="020B0604030504040204" pitchFamily="34" charset="0"/>
              </a:rPr>
              <a:t>(here </a:t>
            </a:r>
            <a:r>
              <a:rPr lang="en-US" sz="1600" spc="-30" dirty="0" smtClean="0">
                <a:latin typeface="Tahoma" panose="020B0604030504040204" pitchFamily="34" charset="0"/>
                <a:ea typeface="Tahoma" panose="020B0604030504040204" pitchFamily="34" charset="0"/>
                <a:cs typeface="Tahoma" panose="020B0604030504040204" pitchFamily="34" charset="0"/>
              </a:rPr>
              <a:t>wrapper </a:t>
            </a:r>
            <a:r>
              <a:rPr lang="en-US" sz="1600" spc="-25" dirty="0" smtClean="0">
                <a:latin typeface="Tahoma" panose="020B0604030504040204" pitchFamily="34" charset="0"/>
                <a:ea typeface="Tahoma" panose="020B0604030504040204" pitchFamily="34" charset="0"/>
                <a:cs typeface="Tahoma" panose="020B0604030504040204" pitchFamily="34" charset="0"/>
              </a:rPr>
              <a:t>classes </a:t>
            </a:r>
            <a:r>
              <a:rPr lang="en-US" sz="1600" spc="-30" dirty="0" smtClean="0">
                <a:latin typeface="Tahoma" panose="020B0604030504040204" pitchFamily="34" charset="0"/>
                <a:ea typeface="Tahoma" panose="020B0604030504040204" pitchFamily="34" charset="0"/>
                <a:cs typeface="Tahoma" panose="020B0604030504040204" pitchFamily="34" charset="0"/>
              </a:rPr>
              <a:t>are</a:t>
            </a:r>
            <a:r>
              <a:rPr lang="en-US" sz="1600" spc="15" dirty="0" smtClean="0">
                <a:latin typeface="Tahoma" panose="020B0604030504040204" pitchFamily="34" charset="0"/>
                <a:ea typeface="Tahoma" panose="020B0604030504040204" pitchFamily="34" charset="0"/>
                <a:cs typeface="Tahoma" panose="020B0604030504040204" pitchFamily="34" charset="0"/>
              </a:rPr>
              <a:t> </a:t>
            </a:r>
            <a:r>
              <a:rPr lang="en-US" sz="1600" spc="-25" dirty="0" smtClean="0">
                <a:latin typeface="Tahoma" panose="020B0604030504040204" pitchFamily="34" charset="0"/>
                <a:ea typeface="Tahoma" panose="020B0604030504040204" pitchFamily="34" charset="0"/>
                <a:cs typeface="Tahoma" panose="020B0604030504040204" pitchFamily="34" charset="0"/>
              </a:rPr>
              <a:t>useful)</a:t>
            </a:r>
            <a:r>
              <a:rPr lang="en-US" sz="1600" dirty="0" smtClean="0">
                <a:latin typeface="Tahoma" panose="020B0604030504040204" pitchFamily="34" charset="0"/>
                <a:ea typeface="Tahoma" panose="020B0604030504040204" pitchFamily="34" charset="0"/>
                <a:cs typeface="Tahoma" panose="020B0604030504040204" pitchFamily="34" charset="0"/>
              </a:rPr>
              <a:t> : </a:t>
            </a:r>
            <a:r>
              <a:rPr lang="en-US" sz="1600" spc="-5" dirty="0" smtClean="0">
                <a:latin typeface="Tahoma" panose="020B0604030504040204" pitchFamily="34" charset="0"/>
                <a:ea typeface="Tahoma" panose="020B0604030504040204" pitchFamily="34" charset="0"/>
                <a:cs typeface="Tahoma" panose="020B0604030504040204" pitchFamily="34" charset="0"/>
              </a:rPr>
              <a:t>e.g.</a:t>
            </a:r>
            <a:r>
              <a:rPr lang="en-US" sz="1600" spc="-20" dirty="0" smtClean="0">
                <a:latin typeface="Tahoma" panose="020B0604030504040204" pitchFamily="34" charset="0"/>
                <a:ea typeface="Tahoma" panose="020B0604030504040204" pitchFamily="34" charset="0"/>
                <a:cs typeface="Tahoma" panose="020B0604030504040204" pitchFamily="34" charset="0"/>
              </a:rPr>
              <a:t> </a:t>
            </a:r>
            <a:r>
              <a:rPr lang="en-US" sz="1600" spc="-5" dirty="0" smtClean="0">
                <a:latin typeface="Tahoma" panose="020B0604030504040204" pitchFamily="34" charset="0"/>
                <a:ea typeface="Tahoma" panose="020B0604030504040204" pitchFamily="34" charset="0"/>
                <a:cs typeface="Tahoma" panose="020B0604030504040204" pitchFamily="34" charset="0"/>
              </a:rPr>
              <a:t>Collections</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a:spcBef>
                <a:spcPts val="30"/>
              </a:spcBef>
            </a:pP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81280"/>
            <a:r>
              <a:rPr lang="en-US" sz="1600" spc="-5" dirty="0" smtClean="0">
                <a:latin typeface="Tahoma" panose="020B0604030504040204" pitchFamily="34" charset="0"/>
                <a:ea typeface="Tahoma" panose="020B0604030504040204" pitchFamily="34" charset="0"/>
                <a:cs typeface="Tahoma" panose="020B0604030504040204" pitchFamily="34" charset="0"/>
              </a:rPr>
              <a:t>Example:   Integer </a:t>
            </a:r>
            <a:r>
              <a:rPr lang="en-US" sz="1600" dirty="0" err="1" smtClean="0">
                <a:latin typeface="Tahoma" panose="020B0604030504040204" pitchFamily="34" charset="0"/>
                <a:ea typeface="Tahoma" panose="020B0604030504040204" pitchFamily="34" charset="0"/>
                <a:cs typeface="Tahoma" panose="020B0604030504040204" pitchFamily="34" charset="0"/>
              </a:rPr>
              <a:t>i</a:t>
            </a:r>
            <a:r>
              <a:rPr lang="en-US" sz="1600" dirty="0" smtClean="0">
                <a:latin typeface="Tahoma" panose="020B0604030504040204" pitchFamily="34" charset="0"/>
                <a:ea typeface="Tahoma" panose="020B0604030504040204" pitchFamily="34" charset="0"/>
                <a:cs typeface="Tahoma" panose="020B0604030504040204" pitchFamily="34" charset="0"/>
              </a:rPr>
              <a:t> =new </a:t>
            </a:r>
            <a:r>
              <a:rPr lang="en-US" sz="1600" spc="-5" dirty="0" smtClean="0">
                <a:latin typeface="Tahoma" panose="020B0604030504040204" pitchFamily="34" charset="0"/>
                <a:ea typeface="Tahoma" panose="020B0604030504040204" pitchFamily="34" charset="0"/>
                <a:cs typeface="Tahoma" panose="020B0604030504040204" pitchFamily="34" charset="0"/>
              </a:rPr>
              <a:t>Integer(4);    int </a:t>
            </a:r>
            <a:r>
              <a:rPr lang="en-US" sz="1600" dirty="0" smtClean="0">
                <a:latin typeface="Tahoma" panose="020B0604030504040204" pitchFamily="34" charset="0"/>
                <a:ea typeface="Tahoma" panose="020B0604030504040204" pitchFamily="34" charset="0"/>
                <a:cs typeface="Tahoma" panose="020B0604030504040204" pitchFamily="34" charset="0"/>
              </a:rPr>
              <a:t>x = </a:t>
            </a:r>
            <a:r>
              <a:rPr lang="en-US" sz="1600" spc="-10" dirty="0" err="1" smtClean="0">
                <a:latin typeface="Tahoma" panose="020B0604030504040204" pitchFamily="34" charset="0"/>
                <a:ea typeface="Tahoma" panose="020B0604030504040204" pitchFamily="34" charset="0"/>
                <a:cs typeface="Tahoma" panose="020B0604030504040204" pitchFamily="34" charset="0"/>
              </a:rPr>
              <a:t>i.intValue</a:t>
            </a:r>
            <a:r>
              <a:rPr lang="en-US" sz="1600" spc="-10" dirty="0" smtClean="0">
                <a:latin typeface="Tahoma" panose="020B0604030504040204" pitchFamily="34" charset="0"/>
                <a:ea typeface="Tahoma" panose="020B0604030504040204" pitchFamily="34" charset="0"/>
                <a:cs typeface="Tahoma" panose="020B0604030504040204" pitchFamily="34" charset="0"/>
              </a:rPr>
              <a:t>();</a:t>
            </a:r>
          </a:p>
          <a:p>
            <a:pPr marL="0" indent="0">
              <a:spcBef>
                <a:spcPts val="409"/>
              </a:spcBef>
              <a:buNone/>
            </a:pPr>
            <a:r>
              <a:rPr lang="en-US" sz="1600" spc="-5" dirty="0" smtClean="0">
                <a:latin typeface="Tahoma" panose="020B0604030504040204" pitchFamily="34" charset="0"/>
                <a:ea typeface="Tahoma" panose="020B0604030504040204" pitchFamily="34" charset="0"/>
                <a:cs typeface="Tahoma" panose="020B0604030504040204" pitchFamily="34" charset="0"/>
              </a:rPr>
              <a:t>				int </a:t>
            </a:r>
            <a:r>
              <a:rPr lang="en-US" sz="1600" dirty="0" smtClean="0">
                <a:latin typeface="Tahoma" panose="020B0604030504040204" pitchFamily="34" charset="0"/>
                <a:ea typeface="Tahoma" panose="020B0604030504040204" pitchFamily="34" charset="0"/>
                <a:cs typeface="Tahoma" panose="020B0604030504040204" pitchFamily="34" charset="0"/>
              </a:rPr>
              <a:t>y =</a:t>
            </a:r>
            <a:r>
              <a:rPr lang="en-US" sz="1600" spc="10" dirty="0" smtClean="0">
                <a:latin typeface="Tahoma" panose="020B0604030504040204" pitchFamily="34" charset="0"/>
                <a:ea typeface="Tahoma" panose="020B0604030504040204" pitchFamily="34" charset="0"/>
                <a:cs typeface="Tahoma" panose="020B0604030504040204" pitchFamily="34" charset="0"/>
              </a:rPr>
              <a:t> </a:t>
            </a:r>
            <a:r>
              <a:rPr lang="en-US" sz="1600" spc="-15" dirty="0" err="1" smtClean="0">
                <a:latin typeface="Tahoma" panose="020B0604030504040204" pitchFamily="34" charset="0"/>
                <a:ea typeface="Tahoma" panose="020B0604030504040204" pitchFamily="34" charset="0"/>
                <a:cs typeface="Tahoma" panose="020B0604030504040204" pitchFamily="34" charset="0"/>
              </a:rPr>
              <a:t>Integer.parseInt</a:t>
            </a:r>
            <a:r>
              <a:rPr lang="en-US" sz="1600" spc="-15" dirty="0" smtClean="0">
                <a:latin typeface="Tahoma" panose="020B0604030504040204" pitchFamily="34" charset="0"/>
                <a:ea typeface="Tahoma" panose="020B0604030504040204" pitchFamily="34" charset="0"/>
                <a:cs typeface="Tahoma" panose="020B0604030504040204" pitchFamily="34" charset="0"/>
              </a:rPr>
              <a:t>(“4”);</a:t>
            </a:r>
            <a:endParaRPr lang="en-US" sz="1600" spc="-15"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52597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Auto Boxing and Unboxing</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5"/>
          <p:cNvSpPr txBox="1"/>
          <p:nvPr/>
        </p:nvSpPr>
        <p:spPr>
          <a:xfrm>
            <a:off x="1371600" y="1077119"/>
            <a:ext cx="6480175" cy="4340932"/>
          </a:xfrm>
          <a:prstGeom prst="rect">
            <a:avLst/>
          </a:prstGeom>
        </p:spPr>
        <p:txBody>
          <a:bodyPr vert="horz" wrap="square" lIns="0" tIns="67310" rIns="0" bIns="0" rtlCol="0">
            <a:spAutoFit/>
          </a:bodyPr>
          <a:lstStyle/>
          <a:p>
            <a:pPr marL="12700">
              <a:lnSpc>
                <a:spcPct val="100000"/>
              </a:lnSpc>
              <a:spcBef>
                <a:spcPts val="530"/>
              </a:spcBef>
            </a:pPr>
            <a:r>
              <a:rPr sz="1600" u="sng" spc="-10" dirty="0">
                <a:uFill>
                  <a:solidFill>
                    <a:srgbClr val="1F487C"/>
                  </a:solidFill>
                </a:uFill>
                <a:latin typeface="Tahoma"/>
                <a:cs typeface="Tahoma"/>
              </a:rPr>
              <a:t>In </a:t>
            </a:r>
            <a:r>
              <a:rPr sz="1600" u="sng" spc="-5" dirty="0">
                <a:uFill>
                  <a:solidFill>
                    <a:srgbClr val="1F487C"/>
                  </a:solidFill>
                </a:uFill>
                <a:latin typeface="Tahoma"/>
                <a:cs typeface="Tahoma"/>
              </a:rPr>
              <a:t>JDK</a:t>
            </a:r>
            <a:r>
              <a:rPr sz="1600" u="sng" spc="15" dirty="0">
                <a:uFill>
                  <a:solidFill>
                    <a:srgbClr val="1F487C"/>
                  </a:solidFill>
                </a:uFill>
                <a:latin typeface="Tahoma"/>
                <a:cs typeface="Tahoma"/>
              </a:rPr>
              <a:t> </a:t>
            </a:r>
            <a:r>
              <a:rPr sz="1600" u="sng" spc="-5" dirty="0">
                <a:uFill>
                  <a:solidFill>
                    <a:srgbClr val="1F487C"/>
                  </a:solidFill>
                </a:uFill>
                <a:latin typeface="Tahoma"/>
                <a:cs typeface="Tahoma"/>
              </a:rPr>
              <a:t>1.4.x:</a:t>
            </a:r>
            <a:endParaRPr sz="1600" u="sng" dirty="0">
              <a:latin typeface="Tahoma"/>
              <a:cs typeface="Tahoma"/>
            </a:endParaRPr>
          </a:p>
          <a:p>
            <a:pPr marL="184785" indent="-172085">
              <a:lnSpc>
                <a:spcPct val="150000"/>
              </a:lnSpc>
              <a:spcBef>
                <a:spcPts val="434"/>
              </a:spcBef>
              <a:buFont typeface="Arial"/>
              <a:buChar char="•"/>
              <a:tabLst>
                <a:tab pos="185420" algn="l"/>
              </a:tabLst>
            </a:pPr>
            <a:r>
              <a:rPr sz="1600" dirty="0">
                <a:latin typeface="Tahoma"/>
                <a:cs typeface="Tahoma"/>
              </a:rPr>
              <a:t>As </a:t>
            </a:r>
            <a:r>
              <a:rPr sz="1600" spc="-5" dirty="0">
                <a:latin typeface="Tahoma"/>
                <a:cs typeface="Tahoma"/>
              </a:rPr>
              <a:t>any </a:t>
            </a:r>
            <a:r>
              <a:rPr sz="1600" spc="-15" dirty="0">
                <a:latin typeface="Tahoma"/>
                <a:cs typeface="Tahoma"/>
              </a:rPr>
              <a:t>Java </a:t>
            </a:r>
            <a:r>
              <a:rPr sz="1600" spc="-5" dirty="0">
                <a:latin typeface="Tahoma"/>
                <a:cs typeface="Tahoma"/>
              </a:rPr>
              <a:t>programmer knows, </a:t>
            </a:r>
            <a:r>
              <a:rPr sz="1600" spc="-10" dirty="0">
                <a:latin typeface="Tahoma"/>
                <a:cs typeface="Tahoma"/>
              </a:rPr>
              <a:t>you </a:t>
            </a:r>
            <a:r>
              <a:rPr sz="1600" spc="5" dirty="0">
                <a:latin typeface="Tahoma"/>
                <a:cs typeface="Tahoma"/>
              </a:rPr>
              <a:t>can’t </a:t>
            </a:r>
            <a:r>
              <a:rPr sz="1600" dirty="0">
                <a:latin typeface="Tahoma"/>
                <a:cs typeface="Tahoma"/>
              </a:rPr>
              <a:t>put an int </a:t>
            </a:r>
            <a:r>
              <a:rPr sz="1600" spc="-10" dirty="0">
                <a:latin typeface="Tahoma"/>
                <a:cs typeface="Tahoma"/>
              </a:rPr>
              <a:t>(or</a:t>
            </a:r>
            <a:r>
              <a:rPr sz="1600" spc="-35" dirty="0">
                <a:latin typeface="Tahoma"/>
                <a:cs typeface="Tahoma"/>
              </a:rPr>
              <a:t> </a:t>
            </a:r>
            <a:r>
              <a:rPr sz="1600" spc="-5" dirty="0">
                <a:latin typeface="Tahoma"/>
                <a:cs typeface="Tahoma"/>
              </a:rPr>
              <a:t>other</a:t>
            </a:r>
            <a:endParaRPr sz="1600" dirty="0">
              <a:latin typeface="Tahoma"/>
              <a:cs typeface="Tahoma"/>
            </a:endParaRPr>
          </a:p>
          <a:p>
            <a:pPr marL="184785">
              <a:lnSpc>
                <a:spcPct val="150000"/>
              </a:lnSpc>
            </a:pPr>
            <a:r>
              <a:rPr sz="1600" spc="-5" dirty="0">
                <a:latin typeface="Tahoma"/>
                <a:cs typeface="Tahoma"/>
              </a:rPr>
              <a:t>primitive </a:t>
            </a:r>
            <a:r>
              <a:rPr sz="1600" spc="-10" dirty="0">
                <a:latin typeface="Tahoma"/>
                <a:cs typeface="Tahoma"/>
              </a:rPr>
              <a:t>value) </a:t>
            </a:r>
            <a:r>
              <a:rPr sz="1600" spc="-5" dirty="0">
                <a:latin typeface="Tahoma"/>
                <a:cs typeface="Tahoma"/>
              </a:rPr>
              <a:t>into </a:t>
            </a:r>
            <a:r>
              <a:rPr sz="1600" dirty="0">
                <a:latin typeface="Tahoma"/>
                <a:cs typeface="Tahoma"/>
              </a:rPr>
              <a:t>a</a:t>
            </a:r>
            <a:r>
              <a:rPr sz="1600" spc="40" dirty="0">
                <a:latin typeface="Tahoma"/>
                <a:cs typeface="Tahoma"/>
              </a:rPr>
              <a:t> </a:t>
            </a:r>
            <a:r>
              <a:rPr sz="1600" spc="-5" dirty="0" smtClean="0">
                <a:latin typeface="Tahoma"/>
                <a:cs typeface="Tahoma"/>
              </a:rPr>
              <a:t>collection</a:t>
            </a:r>
            <a:r>
              <a:rPr lang="en-US" sz="1600" spc="-5" dirty="0" smtClean="0">
                <a:latin typeface="Tahoma"/>
                <a:cs typeface="Tahoma"/>
              </a:rPr>
              <a:t>.</a:t>
            </a:r>
            <a:endParaRPr sz="1600" dirty="0">
              <a:latin typeface="Tahoma"/>
              <a:cs typeface="Tahoma"/>
            </a:endParaRPr>
          </a:p>
          <a:p>
            <a:pPr marL="184785" indent="-172085">
              <a:lnSpc>
                <a:spcPct val="150000"/>
              </a:lnSpc>
              <a:spcBef>
                <a:spcPts val="430"/>
              </a:spcBef>
              <a:buFont typeface="Arial"/>
              <a:buChar char="•"/>
              <a:tabLst>
                <a:tab pos="185420" algn="l"/>
              </a:tabLst>
            </a:pPr>
            <a:r>
              <a:rPr sz="1600" spc="-5" dirty="0">
                <a:latin typeface="Tahoma"/>
                <a:cs typeface="Tahoma"/>
              </a:rPr>
              <a:t>Collections can only hold object</a:t>
            </a:r>
            <a:r>
              <a:rPr sz="1600" spc="40" dirty="0">
                <a:latin typeface="Tahoma"/>
                <a:cs typeface="Tahoma"/>
              </a:rPr>
              <a:t> </a:t>
            </a:r>
            <a:r>
              <a:rPr sz="1600" spc="-10" dirty="0" smtClean="0">
                <a:latin typeface="Tahoma"/>
                <a:cs typeface="Tahoma"/>
              </a:rPr>
              <a:t>references</a:t>
            </a:r>
            <a:r>
              <a:rPr lang="en-US" sz="1600" spc="-10" dirty="0" smtClean="0">
                <a:latin typeface="Tahoma"/>
                <a:cs typeface="Tahoma"/>
              </a:rPr>
              <a:t>.</a:t>
            </a:r>
            <a:endParaRPr sz="1600" dirty="0">
              <a:latin typeface="Tahoma"/>
              <a:cs typeface="Tahoma"/>
            </a:endParaRPr>
          </a:p>
          <a:p>
            <a:pPr marL="184785" marR="54610" indent="-172085">
              <a:lnSpc>
                <a:spcPct val="150000"/>
              </a:lnSpc>
              <a:spcBef>
                <a:spcPts val="505"/>
              </a:spcBef>
              <a:buFont typeface="Arial"/>
              <a:buChar char="•"/>
              <a:tabLst>
                <a:tab pos="185420" algn="l"/>
              </a:tabLst>
            </a:pPr>
            <a:r>
              <a:rPr sz="1600" spc="-5" dirty="0">
                <a:latin typeface="Tahoma"/>
                <a:cs typeface="Tahoma"/>
              </a:rPr>
              <a:t>you have to </a:t>
            </a:r>
            <a:r>
              <a:rPr sz="1600" i="1" spc="-60" dirty="0">
                <a:latin typeface="Tahoma"/>
                <a:cs typeface="Tahoma"/>
              </a:rPr>
              <a:t>box </a:t>
            </a:r>
            <a:r>
              <a:rPr lang="en-US" sz="1600" i="1" spc="-60" dirty="0" smtClean="0">
                <a:latin typeface="Tahoma"/>
                <a:cs typeface="Tahoma"/>
              </a:rPr>
              <a:t> </a:t>
            </a:r>
            <a:r>
              <a:rPr sz="1600" spc="-5" dirty="0" smtClean="0">
                <a:latin typeface="Tahoma"/>
                <a:cs typeface="Tahoma"/>
              </a:rPr>
              <a:t>primitive </a:t>
            </a:r>
            <a:r>
              <a:rPr sz="1600" spc="-10" dirty="0">
                <a:latin typeface="Tahoma"/>
                <a:cs typeface="Tahoma"/>
              </a:rPr>
              <a:t>values </a:t>
            </a:r>
            <a:r>
              <a:rPr sz="1600" spc="-5" dirty="0">
                <a:latin typeface="Tahoma"/>
                <a:cs typeface="Tahoma"/>
              </a:rPr>
              <a:t>into the appropriate </a:t>
            </a:r>
            <a:r>
              <a:rPr sz="1600" spc="-10" dirty="0">
                <a:latin typeface="Tahoma"/>
                <a:cs typeface="Tahoma"/>
              </a:rPr>
              <a:t>wrapper  </a:t>
            </a:r>
            <a:r>
              <a:rPr sz="1600" spc="-5" dirty="0">
                <a:latin typeface="Tahoma"/>
                <a:cs typeface="Tahoma"/>
              </a:rPr>
              <a:t>class (which </a:t>
            </a:r>
            <a:r>
              <a:rPr sz="1600" dirty="0" smtClean="0">
                <a:latin typeface="Tahoma"/>
                <a:cs typeface="Tahoma"/>
              </a:rPr>
              <a:t>is</a:t>
            </a:r>
            <a:r>
              <a:rPr lang="en-US" sz="1600" dirty="0" smtClean="0">
                <a:latin typeface="Tahoma"/>
                <a:cs typeface="Tahoma"/>
              </a:rPr>
              <a:t> Integer </a:t>
            </a:r>
            <a:r>
              <a:rPr sz="1600" spc="-5" dirty="0" smtClean="0">
                <a:latin typeface="Tahoma"/>
                <a:cs typeface="Tahoma"/>
              </a:rPr>
              <a:t>in </a:t>
            </a:r>
            <a:r>
              <a:rPr sz="1600" spc="-5" dirty="0">
                <a:latin typeface="Tahoma"/>
                <a:cs typeface="Tahoma"/>
              </a:rPr>
              <a:t>the case </a:t>
            </a:r>
            <a:r>
              <a:rPr sz="1600" dirty="0">
                <a:latin typeface="Tahoma"/>
                <a:cs typeface="Tahoma"/>
              </a:rPr>
              <a:t>of</a:t>
            </a:r>
            <a:r>
              <a:rPr sz="1600" spc="5" dirty="0">
                <a:latin typeface="Tahoma"/>
                <a:cs typeface="Tahoma"/>
              </a:rPr>
              <a:t> </a:t>
            </a:r>
            <a:r>
              <a:rPr sz="1600" spc="-5" dirty="0">
                <a:latin typeface="Tahoma"/>
                <a:cs typeface="Tahoma"/>
              </a:rPr>
              <a:t>int).</a:t>
            </a:r>
            <a:endParaRPr sz="1600" dirty="0">
              <a:latin typeface="Tahoma"/>
              <a:cs typeface="Tahoma"/>
            </a:endParaRPr>
          </a:p>
          <a:p>
            <a:pPr marL="184785" indent="-172085">
              <a:lnSpc>
                <a:spcPct val="150000"/>
              </a:lnSpc>
              <a:spcBef>
                <a:spcPts val="365"/>
              </a:spcBef>
              <a:buFont typeface="Arial"/>
              <a:buChar char="•"/>
              <a:tabLst>
                <a:tab pos="185420" algn="l"/>
              </a:tabLst>
            </a:pPr>
            <a:r>
              <a:rPr sz="1600" spc="-5" dirty="0">
                <a:latin typeface="Tahoma"/>
                <a:cs typeface="Tahoma"/>
              </a:rPr>
              <a:t>When </a:t>
            </a:r>
            <a:r>
              <a:rPr sz="1600" spc="-10" dirty="0">
                <a:latin typeface="Tahoma"/>
                <a:cs typeface="Tahoma"/>
              </a:rPr>
              <a:t>you </a:t>
            </a:r>
            <a:r>
              <a:rPr sz="1600" spc="-5" dirty="0">
                <a:latin typeface="Tahoma"/>
                <a:cs typeface="Tahoma"/>
              </a:rPr>
              <a:t>take the object out of the collection, </a:t>
            </a:r>
            <a:r>
              <a:rPr sz="1600" spc="-10" dirty="0">
                <a:latin typeface="Tahoma"/>
                <a:cs typeface="Tahoma"/>
              </a:rPr>
              <a:t>you </a:t>
            </a:r>
            <a:r>
              <a:rPr sz="1600" dirty="0">
                <a:latin typeface="Tahoma"/>
                <a:cs typeface="Tahoma"/>
              </a:rPr>
              <a:t>get</a:t>
            </a:r>
            <a:r>
              <a:rPr sz="1600" spc="50" dirty="0">
                <a:latin typeface="Tahoma"/>
                <a:cs typeface="Tahoma"/>
              </a:rPr>
              <a:t> </a:t>
            </a:r>
            <a:r>
              <a:rPr sz="1600" spc="-5" dirty="0">
                <a:latin typeface="Tahoma"/>
                <a:cs typeface="Tahoma"/>
              </a:rPr>
              <a:t>the</a:t>
            </a:r>
            <a:endParaRPr sz="1600" dirty="0">
              <a:latin typeface="Tahoma"/>
              <a:cs typeface="Tahoma"/>
            </a:endParaRPr>
          </a:p>
          <a:p>
            <a:pPr marL="184785">
              <a:lnSpc>
                <a:spcPct val="150000"/>
              </a:lnSpc>
            </a:pPr>
            <a:r>
              <a:rPr sz="1600" spc="-5" dirty="0">
                <a:latin typeface="Tahoma"/>
                <a:cs typeface="Tahoma"/>
              </a:rPr>
              <a:t>Integer that you put</a:t>
            </a:r>
            <a:r>
              <a:rPr sz="1600" spc="5" dirty="0">
                <a:latin typeface="Tahoma"/>
                <a:cs typeface="Tahoma"/>
              </a:rPr>
              <a:t> </a:t>
            </a:r>
            <a:r>
              <a:rPr sz="1600" spc="-5" dirty="0">
                <a:latin typeface="Tahoma"/>
                <a:cs typeface="Tahoma"/>
              </a:rPr>
              <a:t>in.</a:t>
            </a:r>
            <a:endParaRPr sz="1600" dirty="0">
              <a:latin typeface="Tahoma"/>
              <a:cs typeface="Tahoma"/>
            </a:endParaRPr>
          </a:p>
          <a:p>
            <a:pPr marL="184785" marR="546100" indent="-172085">
              <a:lnSpc>
                <a:spcPct val="150000"/>
              </a:lnSpc>
              <a:spcBef>
                <a:spcPts val="500"/>
              </a:spcBef>
              <a:buFont typeface="Arial"/>
              <a:buChar char="•"/>
              <a:tabLst>
                <a:tab pos="185420" algn="l"/>
              </a:tabLst>
            </a:pPr>
            <a:r>
              <a:rPr sz="1600" dirty="0">
                <a:latin typeface="Tahoma"/>
                <a:cs typeface="Tahoma"/>
              </a:rPr>
              <a:t>if </a:t>
            </a:r>
            <a:r>
              <a:rPr sz="1600" spc="-5" dirty="0">
                <a:latin typeface="Tahoma"/>
                <a:cs typeface="Tahoma"/>
              </a:rPr>
              <a:t>you </a:t>
            </a:r>
            <a:r>
              <a:rPr sz="1600" dirty="0">
                <a:latin typeface="Tahoma"/>
                <a:cs typeface="Tahoma"/>
              </a:rPr>
              <a:t>need </a:t>
            </a:r>
            <a:r>
              <a:rPr sz="1600" spc="-5" dirty="0">
                <a:latin typeface="Tahoma"/>
                <a:cs typeface="Tahoma"/>
              </a:rPr>
              <a:t>an int, </a:t>
            </a:r>
            <a:r>
              <a:rPr sz="1600" spc="-10" dirty="0">
                <a:latin typeface="Tahoma"/>
                <a:cs typeface="Tahoma"/>
              </a:rPr>
              <a:t>you </a:t>
            </a:r>
            <a:r>
              <a:rPr sz="1600" dirty="0">
                <a:latin typeface="Tahoma"/>
                <a:cs typeface="Tahoma"/>
              </a:rPr>
              <a:t>must </a:t>
            </a:r>
            <a:r>
              <a:rPr sz="1600" i="1" spc="-60" dirty="0">
                <a:latin typeface="Tahoma"/>
                <a:cs typeface="Tahoma"/>
              </a:rPr>
              <a:t>unbox </a:t>
            </a:r>
            <a:r>
              <a:rPr lang="en-US" sz="1600" i="1" spc="-60" dirty="0" smtClean="0">
                <a:latin typeface="Tahoma"/>
                <a:cs typeface="Tahoma"/>
              </a:rPr>
              <a:t> </a:t>
            </a:r>
            <a:r>
              <a:rPr sz="1600" spc="-5" dirty="0" smtClean="0">
                <a:latin typeface="Tahoma"/>
                <a:cs typeface="Tahoma"/>
              </a:rPr>
              <a:t>the </a:t>
            </a:r>
            <a:r>
              <a:rPr sz="1600" spc="-5" dirty="0">
                <a:latin typeface="Tahoma"/>
                <a:cs typeface="Tahoma"/>
              </a:rPr>
              <a:t>Integer using the  </a:t>
            </a:r>
            <a:r>
              <a:rPr sz="1600" spc="-15" dirty="0">
                <a:latin typeface="Tahoma"/>
                <a:cs typeface="Tahoma"/>
              </a:rPr>
              <a:t>intValue </a:t>
            </a:r>
            <a:r>
              <a:rPr sz="1600" dirty="0">
                <a:latin typeface="Tahoma"/>
                <a:cs typeface="Tahoma"/>
              </a:rPr>
              <a:t>method</a:t>
            </a:r>
          </a:p>
          <a:p>
            <a:pPr marL="184785" marR="83820" indent="-172085">
              <a:lnSpc>
                <a:spcPct val="150000"/>
              </a:lnSpc>
              <a:spcBef>
                <a:spcPts val="360"/>
              </a:spcBef>
              <a:buFont typeface="Arial"/>
              <a:buChar char="•"/>
              <a:tabLst>
                <a:tab pos="185420" algn="l"/>
              </a:tabLst>
            </a:pPr>
            <a:r>
              <a:rPr sz="1600" spc="-5" dirty="0">
                <a:latin typeface="Tahoma"/>
                <a:cs typeface="Tahoma"/>
              </a:rPr>
              <a:t>All </a:t>
            </a:r>
            <a:r>
              <a:rPr sz="1600" dirty="0">
                <a:latin typeface="Tahoma"/>
                <a:cs typeface="Tahoma"/>
              </a:rPr>
              <a:t>of </a:t>
            </a:r>
            <a:r>
              <a:rPr sz="1600" spc="-5" dirty="0">
                <a:latin typeface="Tahoma"/>
                <a:cs typeface="Tahoma"/>
              </a:rPr>
              <a:t>this </a:t>
            </a:r>
            <a:r>
              <a:rPr sz="1600" spc="-10" dirty="0">
                <a:latin typeface="Tahoma"/>
                <a:cs typeface="Tahoma"/>
              </a:rPr>
              <a:t>boxing </a:t>
            </a:r>
            <a:r>
              <a:rPr sz="1600" dirty="0">
                <a:latin typeface="Tahoma"/>
                <a:cs typeface="Tahoma"/>
              </a:rPr>
              <a:t>and </a:t>
            </a:r>
            <a:r>
              <a:rPr sz="1600" spc="-5" dirty="0">
                <a:latin typeface="Tahoma"/>
                <a:cs typeface="Tahoma"/>
              </a:rPr>
              <a:t>unboxing </a:t>
            </a:r>
            <a:r>
              <a:rPr sz="1600" dirty="0">
                <a:latin typeface="Tahoma"/>
                <a:cs typeface="Tahoma"/>
              </a:rPr>
              <a:t>is a </a:t>
            </a:r>
            <a:r>
              <a:rPr sz="1600" spc="-5" dirty="0">
                <a:latin typeface="Tahoma"/>
                <a:cs typeface="Tahoma"/>
              </a:rPr>
              <a:t>pain, and </a:t>
            </a:r>
            <a:r>
              <a:rPr sz="1600" spc="-10" dirty="0">
                <a:latin typeface="Tahoma"/>
                <a:cs typeface="Tahoma"/>
              </a:rPr>
              <a:t>clutters </a:t>
            </a:r>
            <a:r>
              <a:rPr sz="1600" spc="-5" dirty="0">
                <a:latin typeface="Tahoma"/>
                <a:cs typeface="Tahoma"/>
              </a:rPr>
              <a:t>up your  code</a:t>
            </a:r>
            <a:endParaRPr sz="1600" dirty="0">
              <a:latin typeface="Tahoma"/>
              <a:cs typeface="Tahoma"/>
            </a:endParaRPr>
          </a:p>
        </p:txBody>
      </p:sp>
    </p:spTree>
    <p:extLst>
      <p:ext uri="{BB962C8B-B14F-4D97-AF65-F5344CB8AC3E}">
        <p14:creationId xmlns:p14="http://schemas.microsoft.com/office/powerpoint/2010/main" val="275259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Auto Boxing and Unboxing</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5"/>
          <p:cNvSpPr txBox="1"/>
          <p:nvPr/>
        </p:nvSpPr>
        <p:spPr>
          <a:xfrm>
            <a:off x="1600200" y="1447775"/>
            <a:ext cx="5123815" cy="1346522"/>
          </a:xfrm>
          <a:prstGeom prst="rect">
            <a:avLst/>
          </a:prstGeom>
        </p:spPr>
        <p:txBody>
          <a:bodyPr vert="horz" wrap="square" lIns="0" tIns="12700" rIns="0" bIns="0" rtlCol="0">
            <a:spAutoFit/>
          </a:bodyPr>
          <a:lstStyle/>
          <a:p>
            <a:pPr marL="12700">
              <a:lnSpc>
                <a:spcPct val="100000"/>
              </a:lnSpc>
              <a:spcBef>
                <a:spcPts val="100"/>
              </a:spcBef>
            </a:pPr>
            <a:r>
              <a:rPr sz="1600" spc="-10" dirty="0">
                <a:latin typeface="Tahoma"/>
                <a:cs typeface="Tahoma"/>
              </a:rPr>
              <a:t>Before:</a:t>
            </a:r>
            <a:endParaRPr sz="1600" dirty="0">
              <a:latin typeface="Tahoma"/>
              <a:cs typeface="Tahoma"/>
            </a:endParaRPr>
          </a:p>
          <a:p>
            <a:pPr>
              <a:lnSpc>
                <a:spcPct val="100000"/>
              </a:lnSpc>
              <a:spcBef>
                <a:spcPts val="35"/>
              </a:spcBef>
            </a:pPr>
            <a:endParaRPr sz="1600" dirty="0">
              <a:latin typeface="Times New Roman"/>
              <a:cs typeface="Times New Roman"/>
            </a:endParaRPr>
          </a:p>
          <a:p>
            <a:pPr marL="297180">
              <a:lnSpc>
                <a:spcPct val="100000"/>
              </a:lnSpc>
            </a:pPr>
            <a:r>
              <a:rPr sz="1600" spc="-5" dirty="0">
                <a:latin typeface="Tahoma"/>
                <a:cs typeface="Tahoma"/>
              </a:rPr>
              <a:t>int i =</a:t>
            </a:r>
            <a:r>
              <a:rPr sz="1600" spc="5" dirty="0">
                <a:latin typeface="Tahoma"/>
                <a:cs typeface="Tahoma"/>
              </a:rPr>
              <a:t> </a:t>
            </a:r>
            <a:r>
              <a:rPr sz="1600" spc="-5" dirty="0">
                <a:latin typeface="Tahoma"/>
                <a:cs typeface="Tahoma"/>
              </a:rPr>
              <a:t>12;</a:t>
            </a:r>
            <a:endParaRPr sz="1600" dirty="0">
              <a:latin typeface="Tahoma"/>
              <a:cs typeface="Tahoma"/>
            </a:endParaRPr>
          </a:p>
          <a:p>
            <a:pPr marL="297180">
              <a:lnSpc>
                <a:spcPct val="100000"/>
              </a:lnSpc>
              <a:spcBef>
                <a:spcPts val="430"/>
              </a:spcBef>
            </a:pPr>
            <a:r>
              <a:rPr sz="1600" spc="-10" dirty="0">
                <a:latin typeface="Tahoma"/>
                <a:cs typeface="Tahoma"/>
              </a:rPr>
              <a:t>ArrayList </a:t>
            </a:r>
            <a:r>
              <a:rPr sz="1600" spc="-5" dirty="0">
                <a:latin typeface="Tahoma"/>
                <a:cs typeface="Tahoma"/>
              </a:rPr>
              <a:t>l = </a:t>
            </a:r>
            <a:r>
              <a:rPr sz="1600" dirty="0">
                <a:latin typeface="Tahoma"/>
                <a:cs typeface="Tahoma"/>
              </a:rPr>
              <a:t>new</a:t>
            </a:r>
            <a:r>
              <a:rPr sz="1600" spc="15" dirty="0">
                <a:latin typeface="Tahoma"/>
                <a:cs typeface="Tahoma"/>
              </a:rPr>
              <a:t> </a:t>
            </a:r>
            <a:r>
              <a:rPr sz="1600" spc="-10" dirty="0">
                <a:latin typeface="Tahoma"/>
                <a:cs typeface="Tahoma"/>
              </a:rPr>
              <a:t>ArayList();</a:t>
            </a:r>
            <a:endParaRPr sz="1600" dirty="0">
              <a:latin typeface="Tahoma"/>
              <a:cs typeface="Tahoma"/>
            </a:endParaRPr>
          </a:p>
          <a:p>
            <a:pPr marL="297180">
              <a:lnSpc>
                <a:spcPct val="100000"/>
              </a:lnSpc>
              <a:spcBef>
                <a:spcPts val="434"/>
              </a:spcBef>
              <a:tabLst>
                <a:tab pos="2647315" algn="l"/>
              </a:tabLst>
            </a:pPr>
            <a:r>
              <a:rPr sz="1600" spc="-5" dirty="0">
                <a:latin typeface="Tahoma"/>
                <a:cs typeface="Tahoma"/>
              </a:rPr>
              <a:t>l.add(new</a:t>
            </a:r>
            <a:r>
              <a:rPr sz="1600" spc="40" dirty="0">
                <a:latin typeface="Tahoma"/>
                <a:cs typeface="Tahoma"/>
              </a:rPr>
              <a:t> </a:t>
            </a:r>
            <a:r>
              <a:rPr sz="1600" spc="-5" dirty="0">
                <a:latin typeface="Tahoma"/>
                <a:cs typeface="Tahoma"/>
              </a:rPr>
              <a:t>Integer(i));	</a:t>
            </a:r>
            <a:r>
              <a:rPr sz="1600" dirty="0">
                <a:latin typeface="Tahoma"/>
                <a:cs typeface="Tahoma"/>
              </a:rPr>
              <a:t>…………… </a:t>
            </a:r>
            <a:r>
              <a:rPr sz="1600" spc="-5" dirty="0">
                <a:latin typeface="Tahoma"/>
                <a:cs typeface="Tahoma"/>
              </a:rPr>
              <a:t>Explicit</a:t>
            </a:r>
            <a:r>
              <a:rPr sz="1600" spc="-35" dirty="0">
                <a:latin typeface="Tahoma"/>
                <a:cs typeface="Tahoma"/>
              </a:rPr>
              <a:t> </a:t>
            </a:r>
            <a:r>
              <a:rPr sz="1600" spc="-10" dirty="0">
                <a:latin typeface="Tahoma"/>
                <a:cs typeface="Tahoma"/>
              </a:rPr>
              <a:t>Boxing</a:t>
            </a:r>
            <a:endParaRPr sz="1600" dirty="0">
              <a:latin typeface="Tahoma"/>
              <a:cs typeface="Tahoma"/>
            </a:endParaRPr>
          </a:p>
        </p:txBody>
      </p:sp>
      <p:sp>
        <p:nvSpPr>
          <p:cNvPr id="5" name="object 6"/>
          <p:cNvSpPr txBox="1"/>
          <p:nvPr/>
        </p:nvSpPr>
        <p:spPr>
          <a:xfrm>
            <a:off x="1885187" y="3368333"/>
            <a:ext cx="3046095" cy="612347"/>
          </a:xfrm>
          <a:prstGeom prst="rect">
            <a:avLst/>
          </a:prstGeom>
        </p:spPr>
        <p:txBody>
          <a:bodyPr vert="horz" wrap="square" lIns="0" tIns="67945" rIns="0" bIns="0" rtlCol="0">
            <a:spAutoFit/>
          </a:bodyPr>
          <a:lstStyle/>
          <a:p>
            <a:pPr marL="12700">
              <a:lnSpc>
                <a:spcPct val="100000"/>
              </a:lnSpc>
              <a:spcBef>
                <a:spcPts val="535"/>
              </a:spcBef>
              <a:tabLst>
                <a:tab pos="1132840" algn="l"/>
              </a:tabLst>
            </a:pPr>
            <a:r>
              <a:rPr sz="1600" spc="-5" dirty="0">
                <a:latin typeface="Tahoma"/>
                <a:cs typeface="Tahoma"/>
              </a:rPr>
              <a:t>Integr</a:t>
            </a:r>
            <a:r>
              <a:rPr sz="1600" spc="10" dirty="0">
                <a:latin typeface="Tahoma"/>
                <a:cs typeface="Tahoma"/>
              </a:rPr>
              <a:t> </a:t>
            </a:r>
            <a:r>
              <a:rPr sz="1600" dirty="0">
                <a:latin typeface="Tahoma"/>
                <a:cs typeface="Tahoma"/>
              </a:rPr>
              <a:t>a=	</a:t>
            </a:r>
            <a:r>
              <a:rPr sz="1600" spc="-5" dirty="0">
                <a:latin typeface="Tahoma"/>
                <a:cs typeface="Tahoma"/>
              </a:rPr>
              <a:t>l.get(index);</a:t>
            </a:r>
            <a:endParaRPr sz="1600" dirty="0">
              <a:latin typeface="Tahoma"/>
              <a:cs typeface="Tahoma"/>
            </a:endParaRPr>
          </a:p>
          <a:p>
            <a:pPr marL="12700">
              <a:lnSpc>
                <a:spcPct val="100000"/>
              </a:lnSpc>
              <a:spcBef>
                <a:spcPts val="430"/>
              </a:spcBef>
              <a:tabLst>
                <a:tab pos="2097405" algn="l"/>
              </a:tabLst>
            </a:pPr>
            <a:r>
              <a:rPr sz="1600" spc="-5" dirty="0">
                <a:latin typeface="Tahoma"/>
                <a:cs typeface="Tahoma"/>
              </a:rPr>
              <a:t>int b=</a:t>
            </a:r>
            <a:r>
              <a:rPr sz="1600" spc="10" dirty="0">
                <a:latin typeface="Tahoma"/>
                <a:cs typeface="Tahoma"/>
              </a:rPr>
              <a:t> </a:t>
            </a:r>
            <a:r>
              <a:rPr sz="1600" spc="-5" dirty="0">
                <a:latin typeface="Tahoma"/>
                <a:cs typeface="Tahoma"/>
              </a:rPr>
              <a:t>a.</a:t>
            </a:r>
            <a:r>
              <a:rPr sz="1600" spc="-15" dirty="0">
                <a:latin typeface="Tahoma"/>
                <a:cs typeface="Tahoma"/>
              </a:rPr>
              <a:t>i</a:t>
            </a:r>
            <a:r>
              <a:rPr sz="1600" spc="-5" dirty="0">
                <a:latin typeface="Tahoma"/>
                <a:cs typeface="Tahoma"/>
              </a:rPr>
              <a:t>nt</a:t>
            </a:r>
            <a:r>
              <a:rPr sz="1600" spc="-80" dirty="0">
                <a:latin typeface="Tahoma"/>
                <a:cs typeface="Tahoma"/>
              </a:rPr>
              <a:t>V</a:t>
            </a:r>
            <a:r>
              <a:rPr sz="1600" spc="-5" dirty="0">
                <a:latin typeface="Tahoma"/>
                <a:cs typeface="Tahoma"/>
              </a:rPr>
              <a:t>alu</a:t>
            </a:r>
            <a:r>
              <a:rPr sz="1600" dirty="0">
                <a:latin typeface="Tahoma"/>
                <a:cs typeface="Tahoma"/>
              </a:rPr>
              <a:t>e(</a:t>
            </a:r>
            <a:r>
              <a:rPr sz="1600" spc="-15" dirty="0">
                <a:latin typeface="Tahoma"/>
                <a:cs typeface="Tahoma"/>
              </a:rPr>
              <a:t>)</a:t>
            </a:r>
            <a:r>
              <a:rPr sz="1600" spc="-5" dirty="0">
                <a:latin typeface="Tahoma"/>
                <a:cs typeface="Tahoma"/>
              </a:rPr>
              <a:t>;</a:t>
            </a:r>
            <a:r>
              <a:rPr sz="1600" dirty="0">
                <a:latin typeface="Tahoma"/>
                <a:cs typeface="Tahoma"/>
              </a:rPr>
              <a:t>	……………</a:t>
            </a:r>
          </a:p>
        </p:txBody>
      </p:sp>
      <p:sp>
        <p:nvSpPr>
          <p:cNvPr id="6" name="object 7"/>
          <p:cNvSpPr txBox="1"/>
          <p:nvPr/>
        </p:nvSpPr>
        <p:spPr>
          <a:xfrm>
            <a:off x="5190956" y="3752697"/>
            <a:ext cx="1749425" cy="259045"/>
          </a:xfrm>
          <a:prstGeom prst="rect">
            <a:avLst/>
          </a:prstGeom>
        </p:spPr>
        <p:txBody>
          <a:bodyPr vert="horz" wrap="square" lIns="0" tIns="12700" rIns="0" bIns="0" rtlCol="0">
            <a:spAutoFit/>
          </a:bodyPr>
          <a:lstStyle/>
          <a:p>
            <a:pPr marL="12700">
              <a:lnSpc>
                <a:spcPct val="100000"/>
              </a:lnSpc>
              <a:spcBef>
                <a:spcPts val="100"/>
              </a:spcBef>
            </a:pPr>
            <a:r>
              <a:rPr sz="1600" spc="-5" dirty="0">
                <a:latin typeface="Tahoma"/>
                <a:cs typeface="Tahoma"/>
              </a:rPr>
              <a:t>Explicit</a:t>
            </a:r>
            <a:r>
              <a:rPr sz="1600" spc="-55" dirty="0">
                <a:latin typeface="Tahoma"/>
                <a:cs typeface="Tahoma"/>
              </a:rPr>
              <a:t> </a:t>
            </a:r>
            <a:r>
              <a:rPr sz="1600" spc="-5" dirty="0">
                <a:latin typeface="Tahoma"/>
                <a:cs typeface="Tahoma"/>
              </a:rPr>
              <a:t>Unboxing</a:t>
            </a:r>
            <a:endParaRPr sz="1600">
              <a:latin typeface="Tahoma"/>
              <a:cs typeface="Tahoma"/>
            </a:endParaRPr>
          </a:p>
        </p:txBody>
      </p:sp>
    </p:spTree>
    <p:extLst>
      <p:ext uri="{BB962C8B-B14F-4D97-AF65-F5344CB8AC3E}">
        <p14:creationId xmlns:p14="http://schemas.microsoft.com/office/powerpoint/2010/main" val="2752597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Auto Boxing and Unboxing</a:t>
            </a:r>
          </a:p>
        </p:txBody>
      </p:sp>
      <p:sp>
        <p:nvSpPr>
          <p:cNvPr id="4" name="object 5"/>
          <p:cNvSpPr txBox="1"/>
          <p:nvPr/>
        </p:nvSpPr>
        <p:spPr>
          <a:xfrm>
            <a:off x="1248770" y="1381919"/>
            <a:ext cx="6490970" cy="3249608"/>
          </a:xfrm>
          <a:prstGeom prst="rect">
            <a:avLst/>
          </a:prstGeom>
        </p:spPr>
        <p:txBody>
          <a:bodyPr vert="horz" wrap="square" lIns="0" tIns="12700" rIns="0" bIns="0" rtlCol="0">
            <a:spAutoFit/>
          </a:bodyPr>
          <a:lstStyle/>
          <a:p>
            <a:pPr marL="12700">
              <a:lnSpc>
                <a:spcPct val="100000"/>
              </a:lnSpc>
              <a:spcBef>
                <a:spcPts val="100"/>
              </a:spcBef>
            </a:pPr>
            <a:r>
              <a:rPr sz="1600" spc="-10" dirty="0">
                <a:latin typeface="Tahoma" panose="020B0604030504040204" pitchFamily="34" charset="0"/>
                <a:ea typeface="Tahoma" panose="020B0604030504040204" pitchFamily="34" charset="0"/>
                <a:cs typeface="Tahoma" panose="020B0604030504040204" pitchFamily="34" charset="0"/>
              </a:rPr>
              <a:t>Now:</a:t>
            </a:r>
            <a:endParaRPr sz="1600" dirty="0">
              <a:latin typeface="Tahoma" panose="020B0604030504040204" pitchFamily="34" charset="0"/>
              <a:ea typeface="Tahoma" panose="020B0604030504040204" pitchFamily="34" charset="0"/>
              <a:cs typeface="Tahoma" panose="020B0604030504040204" pitchFamily="34" charset="0"/>
            </a:endParaRPr>
          </a:p>
          <a:p>
            <a:pPr>
              <a:lnSpc>
                <a:spcPct val="100000"/>
              </a:lnSpc>
              <a:spcBef>
                <a:spcPts val="35"/>
              </a:spcBef>
            </a:pPr>
            <a:endParaRPr sz="1600" dirty="0">
              <a:latin typeface="Tahoma" panose="020B0604030504040204" pitchFamily="34" charset="0"/>
              <a:ea typeface="Tahoma" panose="020B0604030504040204" pitchFamily="34" charset="0"/>
              <a:cs typeface="Tahoma" panose="020B0604030504040204" pitchFamily="34" charset="0"/>
            </a:endParaRPr>
          </a:p>
          <a:p>
            <a:pPr marL="184785" marR="5080" indent="-172085">
              <a:lnSpc>
                <a:spcPct val="100000"/>
              </a:lnSpc>
              <a:buFont typeface="Arial"/>
              <a:buChar char="•"/>
              <a:tabLst>
                <a:tab pos="185420" algn="l"/>
              </a:tabLst>
            </a:pPr>
            <a:r>
              <a:rPr sz="1600" dirty="0">
                <a:latin typeface="Tahoma" panose="020B0604030504040204" pitchFamily="34" charset="0"/>
                <a:ea typeface="Tahoma" panose="020B0604030504040204" pitchFamily="34" charset="0"/>
                <a:cs typeface="Tahoma" panose="020B0604030504040204" pitchFamily="34" charset="0"/>
              </a:rPr>
              <a:t>The auto boxing and unboxing feature automates the process,  eliminating the pain and the clutter</a:t>
            </a:r>
            <a:r>
              <a:rPr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184785" marR="5080" indent="-172085">
              <a:lnSpc>
                <a:spcPct val="100000"/>
              </a:lnSpc>
              <a:buFont typeface="Arial"/>
              <a:buChar char="•"/>
              <a:tabLst>
                <a:tab pos="185420" algn="l"/>
              </a:tabLst>
            </a:pPr>
            <a:endParaRPr sz="1600" dirty="0">
              <a:latin typeface="Tahoma" panose="020B0604030504040204" pitchFamily="34" charset="0"/>
              <a:ea typeface="Tahoma" panose="020B0604030504040204" pitchFamily="34" charset="0"/>
              <a:cs typeface="Tahoma" panose="020B0604030504040204" pitchFamily="34" charset="0"/>
            </a:endParaRPr>
          </a:p>
          <a:p>
            <a:pPr marL="269875">
              <a:lnSpc>
                <a:spcPct val="100000"/>
              </a:lnSpc>
              <a:spcBef>
                <a:spcPts val="430"/>
              </a:spcBef>
            </a:pPr>
            <a:r>
              <a:rPr sz="1600" spc="-10" dirty="0">
                <a:latin typeface="Tahoma" panose="020B0604030504040204" pitchFamily="34" charset="0"/>
                <a:ea typeface="Tahoma" panose="020B0604030504040204" pitchFamily="34" charset="0"/>
                <a:cs typeface="Tahoma" panose="020B0604030504040204" pitchFamily="34" charset="0"/>
              </a:rPr>
              <a:t>Example:</a:t>
            </a:r>
            <a:endParaRPr sz="1600" dirty="0">
              <a:latin typeface="Tahoma" panose="020B0604030504040204" pitchFamily="34" charset="0"/>
              <a:ea typeface="Tahoma" panose="020B0604030504040204" pitchFamily="34" charset="0"/>
              <a:cs typeface="Tahoma" panose="020B0604030504040204" pitchFamily="34" charset="0"/>
            </a:endParaRPr>
          </a:p>
          <a:p>
            <a:pPr marL="483234">
              <a:lnSpc>
                <a:spcPct val="100000"/>
              </a:lnSpc>
              <a:spcBef>
                <a:spcPts val="335"/>
              </a:spcBef>
            </a:pPr>
            <a:r>
              <a:rPr sz="1600" dirty="0">
                <a:latin typeface="Tahoma" panose="020B0604030504040204" pitchFamily="34" charset="0"/>
                <a:ea typeface="Tahoma" panose="020B0604030504040204" pitchFamily="34" charset="0"/>
                <a:cs typeface="Tahoma" panose="020B0604030504040204" pitchFamily="34" charset="0"/>
              </a:rPr>
              <a:t>int i = 12</a:t>
            </a:r>
            <a:r>
              <a:rPr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483234">
              <a:lnSpc>
                <a:spcPct val="100000"/>
              </a:lnSpc>
              <a:spcBef>
                <a:spcPts val="335"/>
              </a:spcBef>
            </a:pPr>
            <a:endParaRPr sz="1600" dirty="0">
              <a:latin typeface="Tahoma" panose="020B0604030504040204" pitchFamily="34" charset="0"/>
              <a:ea typeface="Tahoma" panose="020B0604030504040204" pitchFamily="34" charset="0"/>
              <a:cs typeface="Tahoma" panose="020B0604030504040204" pitchFamily="34" charset="0"/>
            </a:endParaRPr>
          </a:p>
          <a:p>
            <a:pPr marL="411480">
              <a:lnSpc>
                <a:spcPct val="100000"/>
              </a:lnSpc>
              <a:spcBef>
                <a:spcPts val="315"/>
              </a:spcBef>
            </a:pP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ArrayList </a:t>
            </a:r>
            <a:r>
              <a:rPr sz="1600" dirty="0">
                <a:latin typeface="Tahoma" panose="020B0604030504040204" pitchFamily="34" charset="0"/>
                <a:ea typeface="Tahoma" panose="020B0604030504040204" pitchFamily="34" charset="0"/>
                <a:cs typeface="Tahoma" panose="020B0604030504040204" pitchFamily="34" charset="0"/>
              </a:rPr>
              <a:t>l = new </a:t>
            </a:r>
            <a:r>
              <a:rPr sz="1600" dirty="0" smtClean="0">
                <a:latin typeface="Tahoma" panose="020B0604030504040204" pitchFamily="34" charset="0"/>
                <a:ea typeface="Tahoma" panose="020B0604030504040204" pitchFamily="34" charset="0"/>
                <a:cs typeface="Tahoma" panose="020B0604030504040204" pitchFamily="34" charset="0"/>
              </a:rPr>
              <a:t>Ar</a:t>
            </a:r>
            <a:r>
              <a:rPr lang="en-US" sz="1600" dirty="0" smtClean="0">
                <a:latin typeface="Tahoma" panose="020B0604030504040204" pitchFamily="34" charset="0"/>
                <a:ea typeface="Tahoma" panose="020B0604030504040204" pitchFamily="34" charset="0"/>
                <a:cs typeface="Tahoma" panose="020B0604030504040204" pitchFamily="34" charset="0"/>
              </a:rPr>
              <a:t>r</a:t>
            </a:r>
            <a:r>
              <a:rPr sz="1600" dirty="0" smtClean="0">
                <a:latin typeface="Tahoma" panose="020B0604030504040204" pitchFamily="34" charset="0"/>
                <a:ea typeface="Tahoma" panose="020B0604030504040204" pitchFamily="34" charset="0"/>
                <a:cs typeface="Tahoma" panose="020B0604030504040204" pitchFamily="34" charset="0"/>
              </a:rPr>
              <a:t>ayList();</a:t>
            </a:r>
            <a:endParaRPr lang="en-US" sz="1600" dirty="0" smtClean="0">
              <a:latin typeface="Tahoma" panose="020B0604030504040204" pitchFamily="34" charset="0"/>
              <a:ea typeface="Tahoma" panose="020B0604030504040204" pitchFamily="34" charset="0"/>
              <a:cs typeface="Tahoma" panose="020B0604030504040204" pitchFamily="34" charset="0"/>
            </a:endParaRPr>
          </a:p>
          <a:p>
            <a:pPr marL="411480">
              <a:lnSpc>
                <a:spcPct val="100000"/>
              </a:lnSpc>
              <a:spcBef>
                <a:spcPts val="315"/>
              </a:spcBef>
            </a:pPr>
            <a:endParaRPr sz="1600" dirty="0">
              <a:latin typeface="Tahoma" panose="020B0604030504040204" pitchFamily="34" charset="0"/>
              <a:ea typeface="Tahoma" panose="020B0604030504040204" pitchFamily="34" charset="0"/>
              <a:cs typeface="Tahoma" panose="020B0604030504040204" pitchFamily="34" charset="0"/>
            </a:endParaRPr>
          </a:p>
          <a:p>
            <a:pPr marL="411480">
              <a:lnSpc>
                <a:spcPct val="100000"/>
              </a:lnSpc>
              <a:spcBef>
                <a:spcPts val="310"/>
              </a:spcBef>
              <a:tabLst>
                <a:tab pos="2288540" algn="l"/>
              </a:tabLst>
            </a:pPr>
            <a:r>
              <a:rPr lang="en-US" sz="1600" dirty="0" smtClean="0">
                <a:latin typeface="Tahoma" panose="020B0604030504040204" pitchFamily="34" charset="0"/>
                <a:ea typeface="Tahoma" panose="020B0604030504040204" pitchFamily="34" charset="0"/>
                <a:cs typeface="Tahoma" panose="020B0604030504040204" pitchFamily="34" charset="0"/>
              </a:rPr>
              <a:t> </a:t>
            </a:r>
            <a:r>
              <a:rPr sz="1600" dirty="0" smtClean="0">
                <a:latin typeface="Tahoma" panose="020B0604030504040204" pitchFamily="34" charset="0"/>
                <a:ea typeface="Tahoma" panose="020B0604030504040204" pitchFamily="34" charset="0"/>
                <a:cs typeface="Tahoma" panose="020B0604030504040204" pitchFamily="34" charset="0"/>
              </a:rPr>
              <a:t>l.add(</a:t>
            </a:r>
            <a:r>
              <a:rPr sz="1600" dirty="0" err="1" smtClean="0">
                <a:latin typeface="Tahoma" panose="020B0604030504040204" pitchFamily="34" charset="0"/>
                <a:ea typeface="Tahoma" panose="020B0604030504040204" pitchFamily="34" charset="0"/>
                <a:cs typeface="Tahoma" panose="020B0604030504040204" pitchFamily="34" charset="0"/>
              </a:rPr>
              <a:t>i</a:t>
            </a:r>
            <a:r>
              <a:rPr sz="1600" dirty="0">
                <a:latin typeface="Tahoma" panose="020B0604030504040204" pitchFamily="34" charset="0"/>
                <a:ea typeface="Tahoma" panose="020B0604030504040204" pitchFamily="34" charset="0"/>
                <a:cs typeface="Tahoma" panose="020B0604030504040204" pitchFamily="34" charset="0"/>
              </a:rPr>
              <a:t>);	…………… Auto Boxing</a:t>
            </a:r>
          </a:p>
          <a:p>
            <a:pPr marL="341630">
              <a:lnSpc>
                <a:spcPct val="100000"/>
              </a:lnSpc>
              <a:spcBef>
                <a:spcPts val="315"/>
              </a:spcBef>
              <a:tabLst>
                <a:tab pos="1169035" algn="l"/>
                <a:tab pos="2553970" algn="l"/>
                <a:tab pos="3444875" algn="l"/>
              </a:tabLst>
            </a:pPr>
            <a:r>
              <a:rPr sz="1600" dirty="0">
                <a:latin typeface="Tahoma" panose="020B0604030504040204" pitchFamily="34" charset="0"/>
                <a:ea typeface="Tahoma" panose="020B0604030504040204" pitchFamily="34" charset="0"/>
                <a:cs typeface="Tahoma" panose="020B0604030504040204" pitchFamily="34" charset="0"/>
              </a:rPr>
              <a:t>int a =	l.get(index);	…………	Auto Unboxing</a:t>
            </a:r>
          </a:p>
        </p:txBody>
      </p:sp>
    </p:spTree>
    <p:extLst>
      <p:ext uri="{BB962C8B-B14F-4D97-AF65-F5344CB8AC3E}">
        <p14:creationId xmlns:p14="http://schemas.microsoft.com/office/powerpoint/2010/main" val="2752597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Need of Collection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914400" y="1308077"/>
            <a:ext cx="8382000" cy="366254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Java's collection classes provides a higher level interface than </a:t>
            </a:r>
            <a:r>
              <a:rPr lang="en-US" sz="1600" dirty="0" smtClean="0">
                <a:latin typeface="Tahoma" panose="020B0604030504040204" pitchFamily="34" charset="0"/>
                <a:ea typeface="Tahoma" panose="020B0604030504040204" pitchFamily="34" charset="0"/>
                <a:cs typeface="Tahoma" panose="020B0604030504040204" pitchFamily="34" charset="0"/>
              </a:rPr>
              <a:t>arrays.</a:t>
            </a:r>
          </a:p>
          <a:p>
            <a:pPr marL="342900" indent="-342900">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Arrays have a fixed size. Collections </a:t>
            </a:r>
            <a:r>
              <a:rPr lang="en-US" sz="1600" dirty="0" smtClean="0">
                <a:latin typeface="Tahoma" panose="020B0604030504040204" pitchFamily="34" charset="0"/>
                <a:ea typeface="Tahoma" panose="020B0604030504040204" pitchFamily="34" charset="0"/>
                <a:cs typeface="Tahoma" panose="020B0604030504040204" pitchFamily="34" charset="0"/>
              </a:rPr>
              <a:t>have </a:t>
            </a:r>
            <a:r>
              <a:rPr lang="en-US" sz="1600" dirty="0">
                <a:latin typeface="Tahoma" panose="020B0604030504040204" pitchFamily="34" charset="0"/>
                <a:ea typeface="Tahoma" panose="020B0604030504040204" pitchFamily="34" charset="0"/>
                <a:cs typeface="Tahoma" panose="020B0604030504040204" pitchFamily="34" charset="0"/>
              </a:rPr>
              <a:t>a flexible size</a:t>
            </a:r>
            <a:r>
              <a:rPr lang="en-US" sz="16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Efficiently implementing a complicated data structures (e.g., hash tables) on top of raw arrays is a demanding task. The standard HashMap gives you that for </a:t>
            </a:r>
            <a:r>
              <a:rPr lang="en-US" sz="1600" dirty="0" smtClean="0">
                <a:latin typeface="Tahoma" panose="020B0604030504040204" pitchFamily="34" charset="0"/>
                <a:ea typeface="Tahoma" panose="020B0604030504040204" pitchFamily="34" charset="0"/>
                <a:cs typeface="Tahoma" panose="020B0604030504040204" pitchFamily="34" charset="0"/>
              </a:rPr>
              <a:t>free.</a:t>
            </a:r>
          </a:p>
          <a:p>
            <a:pPr marL="342900" indent="-342900">
              <a:lnSpc>
                <a:spcPct val="150000"/>
              </a:lnSpc>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There are different implementation you can choose from for the same set of services: ArrayList vs. LinkedList, HashMap vs. </a:t>
            </a:r>
            <a:r>
              <a:rPr lang="en-US" sz="1600" dirty="0" smtClean="0">
                <a:latin typeface="Tahoma" panose="020B0604030504040204" pitchFamily="34" charset="0"/>
                <a:ea typeface="Tahoma" panose="020B0604030504040204" pitchFamily="34" charset="0"/>
                <a:cs typeface="Tahoma" panose="020B0604030504040204" pitchFamily="34" charset="0"/>
              </a:rPr>
              <a:t>TreeMap.</a:t>
            </a:r>
          </a:p>
          <a:p>
            <a:pPr marL="342900" indent="-34290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52597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1714</TotalTime>
  <Words>774</Words>
  <Application>Microsoft Office PowerPoint</Application>
  <PresentationFormat>Custom</PresentationFormat>
  <Paragraphs>264</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Asfiya Khan</cp:lastModifiedBy>
  <cp:revision>355</cp:revision>
  <dcterms:created xsi:type="dcterms:W3CDTF">2018-01-05T05:23:08Z</dcterms:created>
  <dcterms:modified xsi:type="dcterms:W3CDTF">2019-09-04T12:31:46Z</dcterms:modified>
</cp:coreProperties>
</file>