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77" r:id="rId3"/>
    <p:sldId id="278" r:id="rId4"/>
    <p:sldId id="26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305" r:id="rId21"/>
    <p:sldId id="306" r:id="rId22"/>
    <p:sldId id="307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8" r:id="rId35"/>
    <p:sldId id="265" r:id="rId36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4" y="-21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0" y="1686719"/>
            <a:ext cx="5228304" cy="9512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 and Networking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Author </a:t>
            </a:r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Presenter -Asfiya Khan                                                                         			(Senior Technical Trainer)</a:t>
            </a:r>
            <a:endParaRPr lang="en-US" sz="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Streams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219200" y="1305719"/>
            <a:ext cx="5664835" cy="169918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Streams :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provided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many</a:t>
            </a:r>
            <a:r>
              <a:rPr sz="16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610235" algn="ctr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systems.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8475" indent="-4857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98475" algn="l"/>
                <a:tab pos="499109" algn="l"/>
                <a:tab pos="275717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default,</a:t>
            </a:r>
            <a:r>
              <a:rPr sz="160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</a:t>
            </a: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	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i="1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keyboard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8475" indent="-48577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498475" algn="l"/>
                <a:tab pos="499109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output to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display.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0230" indent="-55753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also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I/O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sz="16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files.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219200" y="3578794"/>
            <a:ext cx="117919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indent="-175260">
              <a:lnSpc>
                <a:spcPct val="150000"/>
              </a:lnSpc>
              <a:spcBef>
                <a:spcPts val="95"/>
              </a:spcBef>
              <a:buSzPct val="94736"/>
              <a:buFont typeface="Tahoma"/>
              <a:buChar char="•"/>
              <a:tabLst>
                <a:tab pos="187960" algn="l"/>
              </a:tabLst>
            </a:pPr>
            <a:r>
              <a:rPr sz="16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System.in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579325" y="3562262"/>
            <a:ext cx="40303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6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keyboard.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219200" y="3942175"/>
            <a:ext cx="4794250" cy="829713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7960" indent="-175260">
              <a:lnSpc>
                <a:spcPct val="150000"/>
              </a:lnSpc>
              <a:spcBef>
                <a:spcPts val="409"/>
              </a:spcBef>
              <a:buSzPct val="94736"/>
              <a:buFont typeface="Tahoma"/>
              <a:buChar char="•"/>
              <a:tabLst>
                <a:tab pos="187960" algn="l"/>
              </a:tabLst>
            </a:pPr>
            <a:r>
              <a:rPr sz="16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 </a:t>
            </a:r>
            <a:r>
              <a:rPr lang="en-US" sz="16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600" spc="-5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 </a:t>
            </a:r>
            <a:r>
              <a:rPr lang="en-US" sz="1600" spc="-5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write output to</a:t>
            </a:r>
            <a:r>
              <a:rPr sz="16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7960" indent="-175260">
              <a:lnSpc>
                <a:spcPct val="150000"/>
              </a:lnSpc>
              <a:spcBef>
                <a:spcPts val="315"/>
              </a:spcBef>
              <a:buSzPct val="94736"/>
              <a:buFont typeface="Tahoma"/>
              <a:buChar char="•"/>
              <a:tabLst>
                <a:tab pos="187960" algn="l"/>
                <a:tab pos="1494155" algn="l"/>
              </a:tabLst>
            </a:pPr>
            <a:r>
              <a:rPr sz="16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</a:t>
            </a:r>
            <a:r>
              <a:rPr sz="16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600" spc="-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rr</a:t>
            </a:r>
            <a:r>
              <a:rPr lang="en-US" sz="1600" spc="-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write error</a:t>
            </a: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Streams Cont.…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>
            <a:spLocks noGrp="1"/>
          </p:cNvSpPr>
          <p:nvPr>
            <p:ph type="title"/>
          </p:nvPr>
        </p:nvSpPr>
        <p:spPr>
          <a:xfrm>
            <a:off x="675278" y="1381919"/>
            <a:ext cx="73574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600" spc="-10" dirty="0">
                <a:latin typeface="Tahoma"/>
                <a:cs typeface="Tahoma"/>
              </a:rPr>
              <a:t>System.in </a:t>
            </a:r>
            <a:r>
              <a:rPr sz="1600" dirty="0">
                <a:latin typeface="Tahoma"/>
                <a:cs typeface="Tahoma"/>
              </a:rPr>
              <a:t>is a </a:t>
            </a:r>
            <a:r>
              <a:rPr sz="1600" spc="-5" dirty="0">
                <a:latin typeface="Tahoma"/>
                <a:cs typeface="Tahoma"/>
              </a:rPr>
              <a:t>byte </a:t>
            </a:r>
            <a:r>
              <a:rPr sz="1600" spc="-10" dirty="0">
                <a:latin typeface="Tahoma"/>
                <a:cs typeface="Tahoma"/>
              </a:rPr>
              <a:t>stream </a:t>
            </a:r>
            <a:r>
              <a:rPr sz="1600" spc="-5" dirty="0">
                <a:latin typeface="Tahoma"/>
                <a:cs typeface="Tahoma"/>
              </a:rPr>
              <a:t>that </a:t>
            </a:r>
            <a:r>
              <a:rPr sz="1600" dirty="0">
                <a:latin typeface="Tahoma"/>
                <a:cs typeface="Tahoma"/>
              </a:rPr>
              <a:t>has </a:t>
            </a:r>
            <a:r>
              <a:rPr sz="1600" spc="-5" dirty="0">
                <a:latin typeface="Tahoma"/>
                <a:cs typeface="Tahoma"/>
              </a:rPr>
              <a:t>no </a:t>
            </a:r>
            <a:r>
              <a:rPr sz="1600" spc="-10" dirty="0">
                <a:latin typeface="Tahoma"/>
                <a:cs typeface="Tahoma"/>
              </a:rPr>
              <a:t>character stream</a:t>
            </a:r>
            <a:r>
              <a:rPr sz="1600" spc="1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features.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143000" y="2040540"/>
            <a:ext cx="688975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90" dirty="0">
                <a:latin typeface="Tahoma"/>
                <a:cs typeface="Tahoma"/>
              </a:rPr>
              <a:t>To </a:t>
            </a:r>
            <a:r>
              <a:rPr sz="1600" dirty="0">
                <a:latin typeface="Tahoma"/>
                <a:cs typeface="Tahoma"/>
              </a:rPr>
              <a:t>use </a:t>
            </a:r>
            <a:r>
              <a:rPr sz="1600" spc="-5" dirty="0">
                <a:latin typeface="Tahoma"/>
                <a:cs typeface="Tahoma"/>
              </a:rPr>
              <a:t>Standard Input </a:t>
            </a:r>
            <a:r>
              <a:rPr sz="1600" dirty="0">
                <a:latin typeface="Tahoma"/>
                <a:cs typeface="Tahoma"/>
              </a:rPr>
              <a:t>as a </a:t>
            </a:r>
            <a:r>
              <a:rPr sz="1600" spc="-5" dirty="0">
                <a:latin typeface="Tahoma"/>
                <a:cs typeface="Tahoma"/>
              </a:rPr>
              <a:t>character </a:t>
            </a:r>
            <a:r>
              <a:rPr sz="1600" spc="-10" dirty="0">
                <a:latin typeface="Tahoma"/>
                <a:cs typeface="Tahoma"/>
              </a:rPr>
              <a:t>stream, </a:t>
            </a:r>
            <a:r>
              <a:rPr sz="1600" spc="-15" dirty="0">
                <a:latin typeface="Tahoma"/>
                <a:cs typeface="Tahoma"/>
              </a:rPr>
              <a:t>wrap </a:t>
            </a:r>
            <a:r>
              <a:rPr sz="1600" spc="-10" dirty="0">
                <a:latin typeface="Tahoma"/>
                <a:cs typeface="Tahoma"/>
              </a:rPr>
              <a:t>System.in within 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InputStreamReader </a:t>
            </a:r>
            <a:r>
              <a:rPr sz="1600" dirty="0">
                <a:latin typeface="Tahoma"/>
                <a:cs typeface="Tahoma"/>
              </a:rPr>
              <a:t>as an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argument.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</a:pPr>
            <a:r>
              <a:rPr sz="1600" spc="-10" dirty="0">
                <a:latin typeface="Tahoma"/>
                <a:cs typeface="Tahoma"/>
              </a:rPr>
              <a:t>InputStreamReader </a:t>
            </a:r>
            <a:r>
              <a:rPr sz="1600" spc="-5" dirty="0">
                <a:latin typeface="Tahoma"/>
                <a:cs typeface="Tahoma"/>
              </a:rPr>
              <a:t>inp = </a:t>
            </a:r>
            <a:r>
              <a:rPr sz="1600" dirty="0">
                <a:latin typeface="Tahoma"/>
                <a:cs typeface="Tahoma"/>
              </a:rPr>
              <a:t>new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InputStreamReader(system.in);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8011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 Layering &amp; Handling Primitive Data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066800" y="1305719"/>
            <a:ext cx="7620000" cy="322254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Arial"/>
                <a:cs typeface="Arial"/>
              </a:rPr>
              <a:t>Apart </a:t>
            </a:r>
            <a:r>
              <a:rPr sz="1600" spc="-5" dirty="0">
                <a:latin typeface="Arial"/>
                <a:cs typeface="Arial"/>
              </a:rPr>
              <a:t>from </a:t>
            </a:r>
            <a:r>
              <a:rPr sz="1600" dirty="0">
                <a:latin typeface="Arial"/>
                <a:cs typeface="Arial"/>
              </a:rPr>
              <a:t>Binary or </a:t>
            </a:r>
            <a:r>
              <a:rPr sz="1600" spc="-50" dirty="0">
                <a:latin typeface="Arial"/>
                <a:cs typeface="Arial"/>
              </a:rPr>
              <a:t>Text </a:t>
            </a:r>
            <a:r>
              <a:rPr sz="1600" dirty="0">
                <a:latin typeface="Arial"/>
                <a:cs typeface="Arial"/>
              </a:rPr>
              <a:t>mode, data can also be </a:t>
            </a:r>
            <a:r>
              <a:rPr sz="1600" spc="-5" dirty="0">
                <a:latin typeface="Arial"/>
                <a:cs typeface="Arial"/>
              </a:rPr>
              <a:t>read </a:t>
            </a:r>
            <a:r>
              <a:rPr sz="1600" dirty="0">
                <a:latin typeface="Arial"/>
                <a:cs typeface="Arial"/>
              </a:rPr>
              <a:t>or </a:t>
            </a:r>
            <a:r>
              <a:rPr sz="1600" spc="-5" dirty="0">
                <a:latin typeface="Arial"/>
                <a:cs typeface="Arial"/>
              </a:rPr>
              <a:t>written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b="1" i="1" spc="-5" dirty="0">
                <a:latin typeface="Arial"/>
                <a:cs typeface="Arial"/>
              </a:rPr>
              <a:t>primitive </a:t>
            </a:r>
            <a:r>
              <a:rPr sz="1600" b="1" i="1" dirty="0">
                <a:latin typeface="Arial"/>
                <a:cs typeface="Arial"/>
              </a:rPr>
              <a:t>data type </a:t>
            </a:r>
            <a:r>
              <a:rPr sz="1600" b="1" i="1" spc="-5" dirty="0">
                <a:latin typeface="Arial"/>
                <a:cs typeface="Arial"/>
              </a:rPr>
              <a:t>format </a:t>
            </a:r>
            <a:r>
              <a:rPr sz="1600" dirty="0">
                <a:latin typeface="Arial"/>
                <a:cs typeface="Arial"/>
              </a:rPr>
              <a:t>like : int </a:t>
            </a:r>
            <a:r>
              <a:rPr sz="1600" spc="-5" dirty="0">
                <a:latin typeface="Arial"/>
                <a:cs typeface="Arial"/>
              </a:rPr>
              <a:t>,float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..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Arial"/>
                <a:cs typeface="Arial"/>
              </a:rPr>
              <a:t>DataInput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DataOutput </a:t>
            </a:r>
            <a:r>
              <a:rPr sz="1600" dirty="0">
                <a:latin typeface="Arial"/>
                <a:cs typeface="Arial"/>
              </a:rPr>
              <a:t>Streams are provided </a:t>
            </a:r>
            <a:r>
              <a:rPr sz="1600" spc="-5" dirty="0">
                <a:latin typeface="Arial"/>
                <a:cs typeface="Arial"/>
              </a:rPr>
              <a:t>for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purpose.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If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want to </a:t>
            </a:r>
            <a:r>
              <a:rPr sz="1600" dirty="0">
                <a:latin typeface="Arial"/>
                <a:cs typeface="Arial"/>
              </a:rPr>
              <a:t>read or </a:t>
            </a:r>
            <a:r>
              <a:rPr sz="1600" spc="-5" dirty="0">
                <a:latin typeface="Arial"/>
                <a:cs typeface="Arial"/>
              </a:rPr>
              <a:t>write </a:t>
            </a:r>
            <a:r>
              <a:rPr sz="1600" b="1" i="1" spc="-5" dirty="0">
                <a:latin typeface="Arial"/>
                <a:cs typeface="Arial"/>
              </a:rPr>
              <a:t>primitive </a:t>
            </a:r>
            <a:r>
              <a:rPr sz="1600" b="1" i="1" dirty="0">
                <a:latin typeface="Arial"/>
                <a:cs typeface="Arial"/>
              </a:rPr>
              <a:t>data </a:t>
            </a:r>
            <a:r>
              <a:rPr sz="1600" spc="-5" dirty="0">
                <a:latin typeface="Arial"/>
                <a:cs typeface="Arial"/>
              </a:rPr>
              <a:t>to file then, </a:t>
            </a:r>
            <a:r>
              <a:rPr sz="1600" dirty="0">
                <a:latin typeface="Arial"/>
                <a:cs typeface="Arial"/>
              </a:rPr>
              <a:t>choose appropriate  File Stream object &amp; </a:t>
            </a:r>
            <a:r>
              <a:rPr sz="1600" spc="-5" dirty="0">
                <a:latin typeface="Arial"/>
                <a:cs typeface="Arial"/>
              </a:rPr>
              <a:t>Enwrap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into </a:t>
            </a:r>
            <a:r>
              <a:rPr sz="1600" dirty="0">
                <a:latin typeface="Arial"/>
                <a:cs typeface="Arial"/>
              </a:rPr>
              <a:t>DataStream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object.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5" dirty="0">
                <a:latin typeface="Arial"/>
                <a:cs typeface="Arial"/>
              </a:rPr>
              <a:t>This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known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enlayering</a:t>
            </a:r>
            <a:r>
              <a:rPr sz="1600" dirty="0">
                <a:latin typeface="Arial"/>
                <a:cs typeface="Arial"/>
              </a:rPr>
              <a:t>.</a:t>
            </a:r>
          </a:p>
          <a:p>
            <a:pPr marL="132715" marR="190500">
              <a:lnSpc>
                <a:spcPct val="240000"/>
              </a:lnSpc>
            </a:pPr>
            <a:r>
              <a:rPr sz="1600" spc="-5" dirty="0">
                <a:latin typeface="Arial"/>
                <a:cs typeface="Arial"/>
              </a:rPr>
              <a:t>Methods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DataInputStream: readInt() ,readFloat() </a:t>
            </a:r>
            <a:r>
              <a:rPr sz="1600" dirty="0">
                <a:latin typeface="Arial"/>
                <a:cs typeface="Arial"/>
              </a:rPr>
              <a:t>,readUTF()….  Methods in </a:t>
            </a:r>
            <a:r>
              <a:rPr sz="1600" spc="-5" dirty="0">
                <a:latin typeface="Arial"/>
                <a:cs typeface="Arial"/>
              </a:rPr>
              <a:t>DataOutputStream: writeInt() ,writeFloat() 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writeUTF()….</a:t>
            </a:r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Layering Demo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0745" y="1077119"/>
            <a:ext cx="5384165" cy="415408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Arial"/>
                <a:cs typeface="Arial"/>
              </a:rPr>
              <a:t>public </a:t>
            </a:r>
            <a:r>
              <a:rPr sz="1600" spc="-5" dirty="0">
                <a:latin typeface="Arial"/>
                <a:cs typeface="Arial"/>
              </a:rPr>
              <a:t>static </a:t>
            </a:r>
            <a:r>
              <a:rPr sz="1600" dirty="0">
                <a:latin typeface="Arial"/>
                <a:cs typeface="Arial"/>
              </a:rPr>
              <a:t>void main(String[] args) </a:t>
            </a:r>
            <a:r>
              <a:rPr sz="1600" spc="-5" dirty="0">
                <a:latin typeface="Arial"/>
                <a:cs typeface="Arial"/>
              </a:rPr>
              <a:t>throws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 err="1" smtClean="0">
                <a:latin typeface="Arial"/>
                <a:cs typeface="Arial"/>
              </a:rPr>
              <a:t>IOException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b="1" dirty="0" smtClean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241300" marR="20955" indent="-108585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Arial"/>
                <a:cs typeface="Arial"/>
              </a:rPr>
              <a:t>DataOutputStream </a:t>
            </a:r>
            <a:r>
              <a:rPr sz="1600" dirty="0">
                <a:latin typeface="Arial"/>
                <a:cs typeface="Arial"/>
              </a:rPr>
              <a:t>dos=</a:t>
            </a:r>
            <a:r>
              <a:rPr sz="1600" b="1" dirty="0">
                <a:latin typeface="Arial"/>
                <a:cs typeface="Arial"/>
              </a:rPr>
              <a:t>new </a:t>
            </a:r>
            <a:r>
              <a:rPr sz="1600" b="1" spc="-5" dirty="0">
                <a:latin typeface="Arial"/>
                <a:cs typeface="Arial"/>
              </a:rPr>
              <a:t>DataOutputStream(new  FileOutputStream("MyData"));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53365" marR="3215005">
              <a:lnSpc>
                <a:spcPct val="120100"/>
              </a:lnSpc>
            </a:pPr>
            <a:r>
              <a:rPr sz="1600" spc="-5" dirty="0">
                <a:latin typeface="Arial"/>
                <a:cs typeface="Arial"/>
              </a:rPr>
              <a:t>dos.writeInt(1);  dos.writeFloat(2.2f);  </a:t>
            </a:r>
            <a:r>
              <a:rPr sz="1600" dirty="0">
                <a:latin typeface="Arial"/>
                <a:cs typeface="Arial"/>
              </a:rPr>
              <a:t>dos.writeUTF("hi");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41300" marR="441325" indent="-10858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DataInputStream </a:t>
            </a:r>
            <a:r>
              <a:rPr sz="1600" spc="-5" dirty="0">
                <a:latin typeface="Arial"/>
                <a:cs typeface="Arial"/>
              </a:rPr>
              <a:t>dis=</a:t>
            </a:r>
            <a:r>
              <a:rPr sz="1600" b="1" spc="-5" dirty="0">
                <a:latin typeface="Arial"/>
                <a:cs typeface="Arial"/>
              </a:rPr>
              <a:t>new DataInputStream(new  FileInputStream("MyData"));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32715" marR="1918970" indent="60960">
              <a:lnSpc>
                <a:spcPct val="12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System.</a:t>
            </a:r>
            <a:r>
              <a:rPr sz="1600" i="1" spc="-5" dirty="0">
                <a:latin typeface="Arial"/>
                <a:cs typeface="Arial"/>
              </a:rPr>
              <a:t>out.println(dis.readInt());  </a:t>
            </a:r>
            <a:r>
              <a:rPr sz="1600" spc="-5" dirty="0">
                <a:latin typeface="Arial"/>
                <a:cs typeface="Arial"/>
              </a:rPr>
              <a:t>System.</a:t>
            </a:r>
            <a:r>
              <a:rPr sz="1600" i="1" spc="-5" dirty="0">
                <a:latin typeface="Arial"/>
                <a:cs typeface="Arial"/>
              </a:rPr>
              <a:t>out.println(dis.readFloat());  </a:t>
            </a:r>
            <a:r>
              <a:rPr sz="1600" spc="-5" dirty="0" err="1">
                <a:latin typeface="Arial"/>
                <a:cs typeface="Arial"/>
              </a:rPr>
              <a:t>System.</a:t>
            </a:r>
            <a:r>
              <a:rPr sz="1600" i="1" spc="-5" dirty="0" err="1">
                <a:latin typeface="Arial"/>
                <a:cs typeface="Arial"/>
              </a:rPr>
              <a:t>out.println</a:t>
            </a:r>
            <a:r>
              <a:rPr sz="1600" i="1" spc="-5" dirty="0">
                <a:latin typeface="Arial"/>
                <a:cs typeface="Arial"/>
              </a:rPr>
              <a:t>(</a:t>
            </a:r>
            <a:r>
              <a:rPr sz="1600" i="1" spc="-5" dirty="0" err="1">
                <a:latin typeface="Arial"/>
                <a:cs typeface="Arial"/>
              </a:rPr>
              <a:t>dis.readUTF</a:t>
            </a:r>
            <a:r>
              <a:rPr sz="1600" i="1" spc="-5" dirty="0" smtClean="0">
                <a:latin typeface="Arial"/>
                <a:cs typeface="Arial"/>
              </a:rPr>
              <a:t>());</a:t>
            </a:r>
            <a:r>
              <a:rPr lang="en-US" sz="1600" i="1" spc="-5" dirty="0" smtClean="0">
                <a:latin typeface="Arial"/>
                <a:cs typeface="Arial"/>
              </a:rPr>
              <a:t>          }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Serialization and De-Serialization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199866" y="1229519"/>
            <a:ext cx="6644005" cy="23553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supports</a:t>
            </a:r>
            <a:r>
              <a:rPr sz="14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Persistence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0504" marR="307975" indent="-165100">
              <a:lnSpc>
                <a:spcPct val="120000"/>
              </a:lnSpc>
            </a:pP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state of Java Objects can be stored </a:t>
            </a:r>
            <a:r>
              <a:rPr sz="1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permanently </a:t>
            </a: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(to some file….)  Advantage: Future</a:t>
            </a:r>
            <a:r>
              <a:rPr sz="14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Reuse.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tabLst>
                <a:tab pos="1381760" algn="l"/>
              </a:tabLst>
            </a:pPr>
            <a:r>
              <a:rPr sz="1400" b="1" spc="-5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Serialization	</a:t>
            </a:r>
            <a:r>
              <a:rPr sz="1400" b="1" spc="-5" dirty="0" smtClean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en-US" sz="1400" b="1" spc="-5" dirty="0" smtClean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5" dirty="0" smtClean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5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Deserialization</a:t>
            </a:r>
            <a:r>
              <a:rPr sz="1400" b="1" spc="25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5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the process of saving an object's state to a sequence of</a:t>
            </a:r>
            <a:r>
              <a:rPr sz="14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bytes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440815">
              <a:lnSpc>
                <a:spcPct val="100000"/>
              </a:lnSpc>
              <a:spcBef>
                <a:spcPts val="385"/>
              </a:spcBef>
            </a:pP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process of rebuilding those bytes into a live object at </a:t>
            </a:r>
            <a:r>
              <a:rPr sz="1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</a:t>
            </a: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</a:t>
            </a:r>
            <a:r>
              <a:rPr sz="1400" spc="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5181600" y="4315885"/>
            <a:ext cx="1245552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Serialization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1198729" y="4023335"/>
            <a:ext cx="4095115" cy="97526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Streams &amp; methods</a:t>
            </a:r>
            <a:r>
              <a:rPr sz="14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provided: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">
              <a:lnSpc>
                <a:spcPct val="100000"/>
              </a:lnSpc>
              <a:spcBef>
                <a:spcPts val="385"/>
              </a:spcBef>
            </a:pP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ObjectOutputStream : writeObject() </a:t>
            </a:r>
            <a:r>
              <a:rPr sz="14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………..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  <a:tabLst>
                <a:tab pos="3408045" algn="l"/>
              </a:tabLst>
            </a:pP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ObjectInputStream </a:t>
            </a:r>
            <a:r>
              <a:rPr sz="14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sz="14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readObject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182737" y="4817826"/>
            <a:ext cx="1358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Deserialization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Serializable : A tagging interface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295400" y="1534319"/>
            <a:ext cx="6277610" cy="316496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509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700" dirty="0" smtClean="0">
                <a:latin typeface="Arial"/>
                <a:cs typeface="Arial"/>
              </a:rPr>
              <a:t>We need to implement Serializable interface to a class Object which we need to persist.</a:t>
            </a:r>
          </a:p>
          <a:p>
            <a:pPr marL="12700">
              <a:lnSpc>
                <a:spcPct val="150000"/>
              </a:lnSpc>
              <a:spcBef>
                <a:spcPts val="509"/>
              </a:spcBef>
              <a:tabLst>
                <a:tab pos="299085" algn="l"/>
                <a:tab pos="299720" algn="l"/>
              </a:tabLst>
            </a:pPr>
            <a:endParaRPr lang="en-US" sz="1700" dirty="0" smtClean="0">
              <a:latin typeface="Arial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509"/>
              </a:spcBef>
              <a:buChar char="•"/>
              <a:tabLst>
                <a:tab pos="299085" algn="l"/>
                <a:tab pos="299720" algn="l"/>
              </a:tabLst>
            </a:pPr>
            <a:r>
              <a:rPr sz="1700" dirty="0" smtClean="0">
                <a:latin typeface="Arial"/>
                <a:cs typeface="Arial"/>
              </a:rPr>
              <a:t>Object </a:t>
            </a:r>
            <a:r>
              <a:rPr sz="1700" dirty="0">
                <a:latin typeface="Arial"/>
                <a:cs typeface="Arial"/>
              </a:rPr>
              <a:t>Serialization is not possible if class does not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 smtClean="0">
                <a:latin typeface="Arial"/>
                <a:cs typeface="Arial"/>
              </a:rPr>
              <a:t>implement</a:t>
            </a:r>
            <a:r>
              <a:rPr lang="en-US" sz="1700" dirty="0" smtClean="0">
                <a:latin typeface="Arial"/>
                <a:cs typeface="Arial"/>
              </a:rPr>
              <a:t> </a:t>
            </a:r>
            <a:r>
              <a:rPr sz="1700" b="1" i="1" dirty="0" smtClean="0">
                <a:latin typeface="Arial"/>
                <a:cs typeface="Arial"/>
              </a:rPr>
              <a:t>Serializable</a:t>
            </a:r>
            <a:r>
              <a:rPr sz="1700" b="1" i="1" spc="25" dirty="0" smtClean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interface.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60045" indent="-347345">
              <a:lnSpc>
                <a:spcPct val="150000"/>
              </a:lnSpc>
              <a:buChar char="•"/>
              <a:tabLst>
                <a:tab pos="360045" algn="l"/>
                <a:tab pos="360680" algn="l"/>
              </a:tabLst>
            </a:pPr>
            <a:r>
              <a:rPr sz="1700" spc="-5" dirty="0">
                <a:latin typeface="Arial"/>
                <a:cs typeface="Arial"/>
              </a:rPr>
              <a:t>In </a:t>
            </a:r>
            <a:r>
              <a:rPr sz="1700" dirty="0">
                <a:latin typeface="Arial"/>
                <a:cs typeface="Arial"/>
              </a:rPr>
              <a:t>such case, </a:t>
            </a:r>
            <a:r>
              <a:rPr sz="1700" b="1" i="1" dirty="0">
                <a:latin typeface="Arial"/>
                <a:cs typeface="Arial"/>
              </a:rPr>
              <a:t>NotSerializableException </a:t>
            </a:r>
            <a:r>
              <a:rPr sz="1700" spc="-5" dirty="0">
                <a:latin typeface="Arial"/>
                <a:cs typeface="Arial"/>
              </a:rPr>
              <a:t>will </a:t>
            </a:r>
            <a:r>
              <a:rPr sz="1700" dirty="0">
                <a:latin typeface="Arial"/>
                <a:cs typeface="Arial"/>
              </a:rPr>
              <a:t>be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thrown.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7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File System API –NIO 2.0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066800" y="1381919"/>
            <a:ext cx="7061834" cy="30194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Those who worked with Java IO may still remember the headaches that  framework caused. It was never easy to work seamlessly across  operating systems or multi-file systems. There were methods such as  delete or rename that behaved unexpected in most cases. Working with  symbolic links was another issue.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50990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intention of solving the above problems with Java IO, Java 7  introduced an overhauled and in many cases new API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509905" indent="-228600">
              <a:lnSpc>
                <a:spcPct val="100000"/>
              </a:lnSpc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340360" indent="-285750">
              <a:lnSpc>
                <a:spcPct val="100000"/>
              </a:lnSpc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NIO 2.0 has come forward with many enhancements. It’s also  introduced new classes to ease the life of a developer when working  with multiple file systems.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With Path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295400" y="1305719"/>
            <a:ext cx="7010400" cy="39247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7810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new java.nio.file package consists of classes and interfaces such  as Path, Paths, FileSystem,FileSystems and others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781050" indent="-228600"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333375" indent="-285750">
              <a:lnSpc>
                <a:spcPct val="100000"/>
              </a:lnSpc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Path is simply a reference to a file path. It is the equivalent (and with  more features) to java.io.File. The following snippet shows how to  obtain a path reference to the “temp” folder: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175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voidpathInfo() {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923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path= Paths.get("c:\Temp\temp");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5080" indent="571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System.out.println("Number of Nodes:"+ path.getNameCount());  System.out.println("File Name:"+ path.getFileName());  System.out.println("File Root:"+ path.getRoot()); System.out.println("File  Parent:"+ path.getParent());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175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In NIO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143000" y="1172581"/>
            <a:ext cx="7048500" cy="37811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939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Deleting a file or directory is as simple as invoking a delete method on  Files (note the plural) class. 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</a:t>
            </a: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exposes two delete methods,  one that throws NoSuchFileException and the other that does not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93980" indent="-228600"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221615" indent="-285750">
              <a:lnSpc>
                <a:spcPct val="100000"/>
              </a:lnSpc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delete method invocation 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throws</a:t>
            </a: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err="1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NoSuchFileException</a:t>
            </a: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so  you have to handle it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221615" indent="-285750">
              <a:lnSpc>
                <a:spcPct val="100000"/>
              </a:lnSpc>
              <a:spcBef>
                <a:spcPts val="409"/>
              </a:spcBef>
              <a:buFont typeface="Arial" panose="020B0604020202020204" pitchFamily="34" charset="0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Files.delete(path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31750">
              <a:lnSpc>
                <a:spcPct val="100000"/>
              </a:lnSpc>
              <a:spcBef>
                <a:spcPts val="409"/>
              </a:spcBef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Files.deleteIfExists(path) does not throw exception (as </a:t>
            </a: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	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</a:t>
            </a: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if the file/directory does not exist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31750" indent="-285750">
              <a:lnSpc>
                <a:spcPct val="100000"/>
              </a:lnSpc>
              <a:spcBef>
                <a:spcPts val="409"/>
              </a:spcBef>
              <a:buFont typeface="Arial" panose="020B0604020202020204" pitchFamily="34" charset="0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use other utility methods such 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err="1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Files.copy</a:t>
            </a: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(..) and Files.move(..) 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 </a:t>
            </a: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a file system efficiently. Similarly, use  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err="1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createSymbolicLink</a:t>
            </a: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(..) method to create symbolic links using your  code.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8240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NIO 2.0 Enhancement – File System Change Notification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447801" y="1153319"/>
            <a:ext cx="6934200" cy="396736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System Change Notification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java.nio.file package has a WatchService API to support file change  notification.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can register directory/directories to watch and specify type of events  to monitor. Various types of events are -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ENTRY_CREATE </a:t>
            </a: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 directory entry is created.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655570">
              <a:lnSpc>
                <a:spcPct val="120000"/>
              </a:lnSpc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ENTRY_DELETE - A directory entry is deleted.  ENTRY_MODIFY - A directory entry is modified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655570">
              <a:lnSpc>
                <a:spcPct val="120000"/>
              </a:lnSpc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116205" indent="-2286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OVERFLOW - Indicates that events might have been lost or discarded. You  do not have to register for the OVERFLOW event to receive it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116205" indent="-228600">
              <a:lnSpc>
                <a:spcPct val="100000"/>
              </a:lnSpc>
              <a:spcBef>
                <a:spcPts val="409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the event occurs, it is forwarded to registered process which is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or pool of threads for handling the event.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Agenda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1305719"/>
            <a:ext cx="6947770" cy="3593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12390" y="2372519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762000" y="696119"/>
            <a:ext cx="359348" cy="359348"/>
          </a:xfrm>
          <a:custGeom>
            <a:avLst/>
            <a:gdLst>
              <a:gd name="T0" fmla="*/ 1635 w 1642"/>
              <a:gd name="T1" fmla="*/ 731 h 1641"/>
              <a:gd name="T2" fmla="*/ 1583 w 1642"/>
              <a:gd name="T3" fmla="*/ 690 h 1641"/>
              <a:gd name="T4" fmla="*/ 1413 w 1642"/>
              <a:gd name="T5" fmla="*/ 578 h 1641"/>
              <a:gd name="T6" fmla="*/ 1459 w 1642"/>
              <a:gd name="T7" fmla="*/ 375 h 1641"/>
              <a:gd name="T8" fmla="*/ 1464 w 1642"/>
              <a:gd name="T9" fmla="*/ 314 h 1641"/>
              <a:gd name="T10" fmla="*/ 1334 w 1642"/>
              <a:gd name="T11" fmla="*/ 183 h 1641"/>
              <a:gd name="T12" fmla="*/ 1272 w 1642"/>
              <a:gd name="T13" fmla="*/ 188 h 1641"/>
              <a:gd name="T14" fmla="*/ 1067 w 1642"/>
              <a:gd name="T15" fmla="*/ 233 h 1641"/>
              <a:gd name="T16" fmla="*/ 957 w 1642"/>
              <a:gd name="T17" fmla="*/ 56 h 1641"/>
              <a:gd name="T18" fmla="*/ 917 w 1642"/>
              <a:gd name="T19" fmla="*/ 8 h 1641"/>
              <a:gd name="T20" fmla="*/ 732 w 1642"/>
              <a:gd name="T21" fmla="*/ 7 h 1641"/>
              <a:gd name="T22" fmla="*/ 692 w 1642"/>
              <a:gd name="T23" fmla="*/ 54 h 1641"/>
              <a:gd name="T24" fmla="*/ 579 w 1642"/>
              <a:gd name="T25" fmla="*/ 229 h 1641"/>
              <a:gd name="T26" fmla="*/ 377 w 1642"/>
              <a:gd name="T27" fmla="*/ 183 h 1641"/>
              <a:gd name="T28" fmla="*/ 315 w 1642"/>
              <a:gd name="T29" fmla="*/ 178 h 1641"/>
              <a:gd name="T30" fmla="*/ 182 w 1642"/>
              <a:gd name="T31" fmla="*/ 309 h 1641"/>
              <a:gd name="T32" fmla="*/ 187 w 1642"/>
              <a:gd name="T33" fmla="*/ 371 h 1641"/>
              <a:gd name="T34" fmla="*/ 233 w 1642"/>
              <a:gd name="T35" fmla="*/ 575 h 1641"/>
              <a:gd name="T36" fmla="*/ 55 w 1642"/>
              <a:gd name="T37" fmla="*/ 686 h 1641"/>
              <a:gd name="T38" fmla="*/ 7 w 1642"/>
              <a:gd name="T39" fmla="*/ 726 h 1641"/>
              <a:gd name="T40" fmla="*/ 7 w 1642"/>
              <a:gd name="T41" fmla="*/ 912 h 1641"/>
              <a:gd name="T42" fmla="*/ 61 w 1642"/>
              <a:gd name="T43" fmla="*/ 953 h 1641"/>
              <a:gd name="T44" fmla="*/ 229 w 1642"/>
              <a:gd name="T45" fmla="*/ 1065 h 1641"/>
              <a:gd name="T46" fmla="*/ 184 w 1642"/>
              <a:gd name="T47" fmla="*/ 1268 h 1641"/>
              <a:gd name="T48" fmla="*/ 179 w 1642"/>
              <a:gd name="T49" fmla="*/ 1329 h 1641"/>
              <a:gd name="T50" fmla="*/ 308 w 1642"/>
              <a:gd name="T51" fmla="*/ 1460 h 1641"/>
              <a:gd name="T52" fmla="*/ 371 w 1642"/>
              <a:gd name="T53" fmla="*/ 1455 h 1641"/>
              <a:gd name="T54" fmla="*/ 575 w 1642"/>
              <a:gd name="T55" fmla="*/ 1410 h 1641"/>
              <a:gd name="T56" fmla="*/ 686 w 1642"/>
              <a:gd name="T57" fmla="*/ 1587 h 1641"/>
              <a:gd name="T58" fmla="*/ 726 w 1642"/>
              <a:gd name="T59" fmla="*/ 1635 h 1641"/>
              <a:gd name="T60" fmla="*/ 820 w 1642"/>
              <a:gd name="T61" fmla="*/ 1641 h 1641"/>
              <a:gd name="T62" fmla="*/ 910 w 1642"/>
              <a:gd name="T63" fmla="*/ 1636 h 1641"/>
              <a:gd name="T64" fmla="*/ 951 w 1642"/>
              <a:gd name="T65" fmla="*/ 1589 h 1641"/>
              <a:gd name="T66" fmla="*/ 1063 w 1642"/>
              <a:gd name="T67" fmla="*/ 1414 h 1641"/>
              <a:gd name="T68" fmla="*/ 1266 w 1642"/>
              <a:gd name="T69" fmla="*/ 1460 h 1641"/>
              <a:gd name="T70" fmla="*/ 1327 w 1642"/>
              <a:gd name="T71" fmla="*/ 1465 h 1641"/>
              <a:gd name="T72" fmla="*/ 1460 w 1642"/>
              <a:gd name="T73" fmla="*/ 1334 h 1641"/>
              <a:gd name="T74" fmla="*/ 1455 w 1642"/>
              <a:gd name="T75" fmla="*/ 1272 h 1641"/>
              <a:gd name="T76" fmla="*/ 1409 w 1642"/>
              <a:gd name="T77" fmla="*/ 1068 h 1641"/>
              <a:gd name="T78" fmla="*/ 1577 w 1642"/>
              <a:gd name="T79" fmla="*/ 957 h 1641"/>
              <a:gd name="T80" fmla="*/ 1587 w 1642"/>
              <a:gd name="T81" fmla="*/ 957 h 1641"/>
              <a:gd name="T82" fmla="*/ 1635 w 1642"/>
              <a:gd name="T83" fmla="*/ 917 h 1641"/>
              <a:gd name="T84" fmla="*/ 1635 w 1642"/>
              <a:gd name="T85" fmla="*/ 731 h 1641"/>
              <a:gd name="T86" fmla="*/ 822 w 1642"/>
              <a:gd name="T87" fmla="*/ 1096 h 1641"/>
              <a:gd name="T88" fmla="*/ 549 w 1642"/>
              <a:gd name="T89" fmla="*/ 823 h 1641"/>
              <a:gd name="T90" fmla="*/ 822 w 1642"/>
              <a:gd name="T91" fmla="*/ 550 h 1641"/>
              <a:gd name="T92" fmla="*/ 1096 w 1642"/>
              <a:gd name="T93" fmla="*/ 823 h 1641"/>
              <a:gd name="T94" fmla="*/ 822 w 1642"/>
              <a:gd name="T95" fmla="*/ 1096 h 1641"/>
              <a:gd name="T96" fmla="*/ 822 w 1642"/>
              <a:gd name="T97" fmla="*/ 1096 h 1641"/>
              <a:gd name="T98" fmla="*/ 822 w 1642"/>
              <a:gd name="T99" fmla="*/ 109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42" h="1641">
                <a:moveTo>
                  <a:pt x="1635" y="731"/>
                </a:moveTo>
                <a:cubicBezTo>
                  <a:pt x="1633" y="707"/>
                  <a:pt x="1606" y="690"/>
                  <a:pt x="1583" y="690"/>
                </a:cubicBezTo>
                <a:cubicBezTo>
                  <a:pt x="1508" y="690"/>
                  <a:pt x="1441" y="646"/>
                  <a:pt x="1413" y="578"/>
                </a:cubicBezTo>
                <a:cubicBezTo>
                  <a:pt x="1384" y="508"/>
                  <a:pt x="1403" y="427"/>
                  <a:pt x="1459" y="375"/>
                </a:cubicBezTo>
                <a:cubicBezTo>
                  <a:pt x="1476" y="359"/>
                  <a:pt x="1479" y="332"/>
                  <a:pt x="1464" y="314"/>
                </a:cubicBezTo>
                <a:cubicBezTo>
                  <a:pt x="1425" y="265"/>
                  <a:pt x="1382" y="221"/>
                  <a:pt x="1334" y="183"/>
                </a:cubicBezTo>
                <a:cubicBezTo>
                  <a:pt x="1315" y="168"/>
                  <a:pt x="1288" y="170"/>
                  <a:pt x="1272" y="188"/>
                </a:cubicBezTo>
                <a:cubicBezTo>
                  <a:pt x="1223" y="242"/>
                  <a:pt x="1135" y="262"/>
                  <a:pt x="1067" y="233"/>
                </a:cubicBezTo>
                <a:cubicBezTo>
                  <a:pt x="997" y="204"/>
                  <a:pt x="952" y="132"/>
                  <a:pt x="957" y="56"/>
                </a:cubicBezTo>
                <a:cubicBezTo>
                  <a:pt x="958" y="31"/>
                  <a:pt x="941" y="11"/>
                  <a:pt x="917" y="8"/>
                </a:cubicBezTo>
                <a:cubicBezTo>
                  <a:pt x="855" y="1"/>
                  <a:pt x="794" y="0"/>
                  <a:pt x="732" y="7"/>
                </a:cubicBezTo>
                <a:cubicBezTo>
                  <a:pt x="708" y="10"/>
                  <a:pt x="691" y="30"/>
                  <a:pt x="692" y="54"/>
                </a:cubicBezTo>
                <a:cubicBezTo>
                  <a:pt x="694" y="130"/>
                  <a:pt x="649" y="200"/>
                  <a:pt x="579" y="229"/>
                </a:cubicBezTo>
                <a:cubicBezTo>
                  <a:pt x="513" y="256"/>
                  <a:pt x="425" y="236"/>
                  <a:pt x="377" y="183"/>
                </a:cubicBezTo>
                <a:cubicBezTo>
                  <a:pt x="361" y="165"/>
                  <a:pt x="334" y="163"/>
                  <a:pt x="315" y="178"/>
                </a:cubicBezTo>
                <a:cubicBezTo>
                  <a:pt x="266" y="216"/>
                  <a:pt x="221" y="260"/>
                  <a:pt x="182" y="309"/>
                </a:cubicBezTo>
                <a:cubicBezTo>
                  <a:pt x="167" y="327"/>
                  <a:pt x="169" y="355"/>
                  <a:pt x="187" y="371"/>
                </a:cubicBezTo>
                <a:cubicBezTo>
                  <a:pt x="244" y="422"/>
                  <a:pt x="263" y="505"/>
                  <a:pt x="233" y="575"/>
                </a:cubicBezTo>
                <a:cubicBezTo>
                  <a:pt x="205" y="643"/>
                  <a:pt x="135" y="686"/>
                  <a:pt x="55" y="686"/>
                </a:cubicBezTo>
                <a:cubicBezTo>
                  <a:pt x="29" y="685"/>
                  <a:pt x="10" y="703"/>
                  <a:pt x="7" y="726"/>
                </a:cubicBezTo>
                <a:cubicBezTo>
                  <a:pt x="0" y="788"/>
                  <a:pt x="0" y="850"/>
                  <a:pt x="7" y="912"/>
                </a:cubicBezTo>
                <a:cubicBezTo>
                  <a:pt x="10" y="936"/>
                  <a:pt x="37" y="953"/>
                  <a:pt x="61" y="953"/>
                </a:cubicBezTo>
                <a:cubicBezTo>
                  <a:pt x="132" y="951"/>
                  <a:pt x="201" y="995"/>
                  <a:pt x="229" y="1065"/>
                </a:cubicBezTo>
                <a:cubicBezTo>
                  <a:pt x="258" y="1135"/>
                  <a:pt x="240" y="1216"/>
                  <a:pt x="184" y="1268"/>
                </a:cubicBezTo>
                <a:cubicBezTo>
                  <a:pt x="166" y="1284"/>
                  <a:pt x="164" y="1311"/>
                  <a:pt x="179" y="1329"/>
                </a:cubicBezTo>
                <a:cubicBezTo>
                  <a:pt x="217" y="1378"/>
                  <a:pt x="260" y="1422"/>
                  <a:pt x="308" y="1460"/>
                </a:cubicBezTo>
                <a:cubicBezTo>
                  <a:pt x="327" y="1476"/>
                  <a:pt x="354" y="1473"/>
                  <a:pt x="371" y="1455"/>
                </a:cubicBezTo>
                <a:cubicBezTo>
                  <a:pt x="420" y="1401"/>
                  <a:pt x="507" y="1381"/>
                  <a:pt x="575" y="1410"/>
                </a:cubicBezTo>
                <a:cubicBezTo>
                  <a:pt x="646" y="1439"/>
                  <a:pt x="690" y="1511"/>
                  <a:pt x="686" y="1587"/>
                </a:cubicBezTo>
                <a:cubicBezTo>
                  <a:pt x="684" y="1611"/>
                  <a:pt x="702" y="1632"/>
                  <a:pt x="726" y="1635"/>
                </a:cubicBezTo>
                <a:cubicBezTo>
                  <a:pt x="757" y="1639"/>
                  <a:pt x="789" y="1641"/>
                  <a:pt x="820" y="1641"/>
                </a:cubicBezTo>
                <a:cubicBezTo>
                  <a:pt x="850" y="1641"/>
                  <a:pt x="880" y="1639"/>
                  <a:pt x="910" y="1636"/>
                </a:cubicBezTo>
                <a:cubicBezTo>
                  <a:pt x="934" y="1633"/>
                  <a:pt x="951" y="1613"/>
                  <a:pt x="951" y="1589"/>
                </a:cubicBezTo>
                <a:cubicBezTo>
                  <a:pt x="948" y="1513"/>
                  <a:pt x="993" y="1443"/>
                  <a:pt x="1063" y="1414"/>
                </a:cubicBezTo>
                <a:cubicBezTo>
                  <a:pt x="1130" y="1387"/>
                  <a:pt x="1217" y="1407"/>
                  <a:pt x="1266" y="1460"/>
                </a:cubicBezTo>
                <a:cubicBezTo>
                  <a:pt x="1282" y="1478"/>
                  <a:pt x="1309" y="1480"/>
                  <a:pt x="1327" y="1465"/>
                </a:cubicBezTo>
                <a:cubicBezTo>
                  <a:pt x="1376" y="1427"/>
                  <a:pt x="1421" y="1383"/>
                  <a:pt x="1460" y="1334"/>
                </a:cubicBezTo>
                <a:cubicBezTo>
                  <a:pt x="1475" y="1316"/>
                  <a:pt x="1473" y="1288"/>
                  <a:pt x="1455" y="1272"/>
                </a:cubicBezTo>
                <a:cubicBezTo>
                  <a:pt x="1398" y="1220"/>
                  <a:pt x="1380" y="1138"/>
                  <a:pt x="1409" y="1068"/>
                </a:cubicBezTo>
                <a:cubicBezTo>
                  <a:pt x="1437" y="1001"/>
                  <a:pt x="1504" y="957"/>
                  <a:pt x="1577" y="957"/>
                </a:cubicBezTo>
                <a:cubicBezTo>
                  <a:pt x="1587" y="957"/>
                  <a:pt x="1587" y="957"/>
                  <a:pt x="1587" y="957"/>
                </a:cubicBezTo>
                <a:cubicBezTo>
                  <a:pt x="1610" y="959"/>
                  <a:pt x="1632" y="941"/>
                  <a:pt x="1635" y="917"/>
                </a:cubicBezTo>
                <a:cubicBezTo>
                  <a:pt x="1642" y="855"/>
                  <a:pt x="1642" y="793"/>
                  <a:pt x="1635" y="731"/>
                </a:cubicBezTo>
                <a:close/>
                <a:moveTo>
                  <a:pt x="822" y="1096"/>
                </a:moveTo>
                <a:cubicBezTo>
                  <a:pt x="672" y="1096"/>
                  <a:pt x="549" y="974"/>
                  <a:pt x="549" y="823"/>
                </a:cubicBezTo>
                <a:cubicBezTo>
                  <a:pt x="549" y="673"/>
                  <a:pt x="672" y="550"/>
                  <a:pt x="822" y="550"/>
                </a:cubicBezTo>
                <a:cubicBezTo>
                  <a:pt x="973" y="550"/>
                  <a:pt x="1096" y="673"/>
                  <a:pt x="1096" y="823"/>
                </a:cubicBezTo>
                <a:cubicBezTo>
                  <a:pt x="1096" y="974"/>
                  <a:pt x="973" y="1096"/>
                  <a:pt x="822" y="1096"/>
                </a:cubicBezTo>
                <a:close/>
                <a:moveTo>
                  <a:pt x="822" y="1096"/>
                </a:moveTo>
                <a:cubicBezTo>
                  <a:pt x="822" y="1096"/>
                  <a:pt x="822" y="1096"/>
                  <a:pt x="822" y="1096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1219200" y="1534319"/>
            <a:ext cx="5768984" cy="2957895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of Streams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Stream Vs Character Stream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– Reading and Writing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 Layering and Handling Primitive Data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Serialization and De-Serialization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File System API (NIO)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Networking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TCP/IP Sockets</a:t>
            </a:r>
          </a:p>
          <a:p>
            <a:pPr>
              <a:lnSpc>
                <a:spcPct val="150000"/>
              </a:lnSpc>
            </a:pP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514600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07770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NIO 2.0 Enhancement – File System Change Notification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5472" y="1229519"/>
            <a:ext cx="7267575" cy="217751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700405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latin typeface="Courier New"/>
                <a:cs typeface="Courier New"/>
              </a:rPr>
              <a:t>FileSystem fileSystem = FileSystems.getDefault()  WatchService wService = fileSystem.newWatchService();  Path </a:t>
            </a:r>
            <a:r>
              <a:rPr sz="1400" dirty="0">
                <a:latin typeface="Courier New"/>
                <a:cs typeface="Courier New"/>
              </a:rPr>
              <a:t>dir </a:t>
            </a:r>
            <a:r>
              <a:rPr sz="1400" spc="-5" dirty="0">
                <a:latin typeface="Courier New"/>
                <a:cs typeface="Courier New"/>
              </a:rPr>
              <a:t>= ...;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try {</a:t>
            </a:r>
            <a:endParaRPr sz="1400" dirty="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dir.register(wService, ENTRY_CREATE,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ENTRY_DELETE);</a:t>
            </a:r>
            <a:endParaRPr sz="1400" dirty="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WatchKey key = wService.take(); //or</a:t>
            </a:r>
            <a:r>
              <a:rPr sz="1400" spc="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wService.poll();</a:t>
            </a:r>
            <a:endParaRPr sz="1400" dirty="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579120" marR="3995420" indent="-4876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 catch (IOException x) {  System.err.println(x);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1215473" y="3515519"/>
            <a:ext cx="7426325" cy="1043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08305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step is to create WatchService using FileSystem.newWatchService()  method.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335915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 is to registered instance of WatchService with object that  implements Watchable interface. Java.nio.file.Path implement Watchable  interface.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baseline="-8169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WatchService has methods take(), poll() </a:t>
            </a:r>
            <a:r>
              <a:rPr baseline="-8169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en-US" baseline="-8169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close()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2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8087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NIO 2.0 Enhancement – File System Change Notification</a:t>
            </a:r>
          </a:p>
        </p:txBody>
      </p:sp>
      <p:sp>
        <p:nvSpPr>
          <p:cNvPr id="6" name="object 5"/>
          <p:cNvSpPr/>
          <p:nvPr/>
        </p:nvSpPr>
        <p:spPr>
          <a:xfrm>
            <a:off x="1349884" y="1556291"/>
            <a:ext cx="7267575" cy="2349705"/>
          </a:xfrm>
          <a:custGeom>
            <a:avLst/>
            <a:gdLst/>
            <a:ahLst/>
            <a:cxnLst/>
            <a:rect l="l" t="t" r="r" b="b"/>
            <a:pathLst>
              <a:path w="7267575" h="2800350">
                <a:moveTo>
                  <a:pt x="0" y="2800350"/>
                </a:moveTo>
                <a:lnTo>
                  <a:pt x="7267575" y="2800350"/>
                </a:lnTo>
                <a:lnTo>
                  <a:pt x="7267575" y="0"/>
                </a:lnTo>
                <a:lnTo>
                  <a:pt x="0" y="0"/>
                </a:lnTo>
                <a:lnTo>
                  <a:pt x="0" y="2800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676400" y="1589374"/>
            <a:ext cx="5639435" cy="2383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</a:t>
            </a:r>
            <a:r>
              <a:rPr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(;;) {</a:t>
            </a:r>
          </a:p>
          <a:p>
            <a:pPr marL="256540">
              <a:lnSpc>
                <a:spcPct val="100000"/>
              </a:lnSpc>
            </a:pPr>
            <a:r>
              <a:rPr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WatchKey key = watcher.take();</a:t>
            </a:r>
          </a:p>
          <a:p>
            <a:pPr marL="500380" marR="5080" indent="-243840">
              <a:lnSpc>
                <a:spcPct val="100000"/>
              </a:lnSpc>
            </a:pPr>
            <a:r>
              <a:rPr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(WatchEvent event : key.pollEvents()) {  String file = object.context().toString();  if (event.kind() == ENTRY_DELETE) {</a:t>
            </a: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System.out.println("Delete: " + file);</a:t>
            </a:r>
          </a:p>
          <a:p>
            <a:pPr marL="744220" marR="126364" indent="-244475">
              <a:lnSpc>
                <a:spcPct val="100000"/>
              </a:lnSpc>
            </a:pPr>
            <a:r>
              <a:rPr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 if (event.kind() == ENTRY_CREATE) {  System.out.println("Created: " + file);</a:t>
            </a:r>
          </a:p>
          <a:p>
            <a:pPr marL="500380">
              <a:lnSpc>
                <a:spcPct val="100000"/>
              </a:lnSpc>
            </a:pPr>
            <a:r>
              <a:rPr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256540">
              <a:lnSpc>
                <a:spcPct val="100000"/>
              </a:lnSpc>
            </a:pPr>
            <a:r>
              <a:rPr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1359409" y="3972719"/>
            <a:ext cx="7267575" cy="10060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77190" marR="692785" indent="-285750">
              <a:lnSpc>
                <a:spcPct val="100000"/>
              </a:lnSpc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sz="14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 for loop waits for incoming events. When event occurs key is  signaled and place into watcher queue.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7190" indent="-285750">
              <a:lnSpc>
                <a:spcPct val="100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sz="14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Inner for loop retrieves pending events for the WatchKey &amp; process </a:t>
            </a:r>
            <a:r>
              <a:rPr sz="14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needed</a:t>
            </a:r>
            <a:r>
              <a:rPr sz="14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7190" indent="-28575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sz="14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Reset key and resume waiting for the events</a:t>
            </a:r>
            <a:r>
              <a:rPr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52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Networking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1143000" y="1229519"/>
            <a:ext cx="7055484" cy="188468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35"/>
              </a:spcBef>
            </a:pPr>
            <a:r>
              <a:rPr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99085" indent="-28638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Internet is all about connecting machines together.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marR="5080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 most exciting aspects of Java is that it incorporates an easy-to-  use, cross-platform model for network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31467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066800" y="619919"/>
            <a:ext cx="7157720" cy="4291368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35"/>
              </a:spcBef>
            </a:pPr>
            <a:r>
              <a:rPr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98145" marR="5080" indent="-342900" algn="just">
              <a:lnSpc>
                <a:spcPct val="150000"/>
              </a:lnSpc>
              <a:spcBef>
                <a:spcPts val="894"/>
              </a:spcBef>
              <a:buFont typeface="Arial"/>
              <a:buChar char="•"/>
              <a:tabLst>
                <a:tab pos="39878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Protocol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communications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packets,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finite-  sized chunks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which are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separately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individually routed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 source to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destination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98145" marR="5080" indent="-342900" algn="just">
              <a:lnSpc>
                <a:spcPct val="150000"/>
              </a:lnSpc>
              <a:spcBef>
                <a:spcPts val="894"/>
              </a:spcBef>
              <a:buFont typeface="Arial"/>
              <a:buChar char="•"/>
              <a:tabLst>
                <a:tab pos="398780" algn="l"/>
              </a:tabLst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265" marR="104775" indent="-287020">
              <a:lnSpc>
                <a:spcPct val="150000"/>
              </a:lnSpc>
              <a:spcBef>
                <a:spcPts val="434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abstraction that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to an application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</a:t>
            </a:r>
            <a:r>
              <a:rPr sz="1600" spc="-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 send or receive data to another</a:t>
            </a:r>
            <a:r>
              <a:rPr sz="16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265" marR="104775" indent="-287020">
              <a:lnSpc>
                <a:spcPct val="150000"/>
              </a:lnSpc>
              <a:spcBef>
                <a:spcPts val="434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265" marR="86360" indent="-287020">
              <a:lnSpc>
                <a:spcPct val="150000"/>
              </a:lnSpc>
              <a:spcBef>
                <a:spcPts val="434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can be sent to or received from another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running on the</a:t>
            </a:r>
            <a:r>
              <a:rPr sz="1600" spc="-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 machine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a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1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Sockets Contd..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219200" y="867966"/>
            <a:ext cx="7157720" cy="3351559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1335"/>
              </a:spcBef>
            </a:pPr>
            <a:r>
              <a:rPr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98145" indent="-342900">
              <a:lnSpc>
                <a:spcPct val="200000"/>
              </a:lnSpc>
              <a:spcBef>
                <a:spcPts val="434"/>
              </a:spcBef>
              <a:buFont typeface="Arial"/>
              <a:buChar char="•"/>
              <a:tabLst>
                <a:tab pos="398145" algn="l"/>
                <a:tab pos="398780" algn="l"/>
              </a:tabLst>
            </a:pP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combination of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 Address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Port</a:t>
            </a:r>
            <a:r>
              <a:rPr sz="1600" spc="-17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endParaRPr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98145" marR="1809114" indent="-342900">
              <a:lnSpc>
                <a:spcPct val="200000"/>
              </a:lnSpc>
              <a:buFont typeface="Arial"/>
              <a:buChar char="•"/>
              <a:tabLst>
                <a:tab pos="398145" algn="l"/>
                <a:tab pos="398780" algn="l"/>
              </a:tabLst>
            </a:pP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is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logical no. assigned to a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sz="1600" spc="-13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 identify it on a given</a:t>
            </a:r>
            <a:r>
              <a:rPr sz="16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</a:p>
          <a:p>
            <a:pPr marL="398145" marR="6350" indent="-342900">
              <a:lnSpc>
                <a:spcPct val="200000"/>
              </a:lnSpc>
              <a:spcBef>
                <a:spcPts val="430"/>
              </a:spcBef>
              <a:buFont typeface="Arial"/>
              <a:buChar char="•"/>
              <a:tabLst>
                <a:tab pos="398145" algn="l"/>
                <a:tab pos="398780" algn="l"/>
              </a:tabLst>
            </a:pP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to 1024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reserved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numbers. Also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known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well-  known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ports.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TCP/IP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1305719"/>
            <a:ext cx="1060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0" y="1305719"/>
            <a:ext cx="67087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>
              <a:lnSpc>
                <a:spcPct val="150000"/>
              </a:lnSpc>
              <a:spcBef>
                <a:spcPts val="100"/>
              </a:spcBef>
            </a:pP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Transmission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Protocol, </a:t>
            </a:r>
            <a:r>
              <a:rPr sz="16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TCP,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establishes a connection</a:t>
            </a:r>
            <a:r>
              <a:rPr sz="16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</a:t>
            </a:r>
          </a:p>
          <a:p>
            <a:pPr marL="12700">
              <a:lnSpc>
                <a:spcPct val="150000"/>
              </a:lnSpc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5400" y="2238711"/>
            <a:ext cx="7075805" cy="2854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socket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remains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throughout the duration of the</a:t>
            </a:r>
            <a:r>
              <a:rPr sz="16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communications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is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responsible</a:t>
            </a:r>
            <a:r>
              <a:rPr sz="1600" spc="-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</a:p>
          <a:p>
            <a:pPr marL="889000" lvl="1" indent="-134620">
              <a:lnSpc>
                <a:spcPct val="150000"/>
              </a:lnSpc>
              <a:spcBef>
                <a:spcPts val="434"/>
              </a:spcBef>
              <a:buChar char="-"/>
              <a:tabLst>
                <a:tab pos="88900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breaking the data into</a:t>
            </a:r>
            <a:r>
              <a:rPr sz="16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packets,</a:t>
            </a:r>
          </a:p>
          <a:p>
            <a:pPr marL="889000" lvl="1" indent="-134620">
              <a:lnSpc>
                <a:spcPct val="150000"/>
              </a:lnSpc>
              <a:spcBef>
                <a:spcPts val="430"/>
              </a:spcBef>
              <a:buChar char="-"/>
              <a:tabLst>
                <a:tab pos="88900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buffering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data,</a:t>
            </a:r>
          </a:p>
          <a:p>
            <a:pPr marL="889000" lvl="1" indent="-134620">
              <a:lnSpc>
                <a:spcPct val="150000"/>
              </a:lnSpc>
              <a:spcBef>
                <a:spcPts val="430"/>
              </a:spcBef>
              <a:buChar char="-"/>
              <a:tabLst>
                <a:tab pos="88900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resending lost or out of order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packets,</a:t>
            </a:r>
          </a:p>
          <a:p>
            <a:pPr marL="754380">
              <a:lnSpc>
                <a:spcPct val="150000"/>
              </a:lnSpc>
              <a:spcBef>
                <a:spcPts val="434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-acknowledging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receipt,</a:t>
            </a:r>
          </a:p>
          <a:p>
            <a:pPr marL="754380">
              <a:lnSpc>
                <a:spcPct val="150000"/>
              </a:lnSpc>
              <a:spcBef>
                <a:spcPts val="434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-controlling rate of data</a:t>
            </a:r>
            <a:r>
              <a:rPr sz="16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Server Computing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129994" y="619919"/>
            <a:ext cx="7555865" cy="2789866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618490">
              <a:lnSpc>
                <a:spcPct val="150000"/>
              </a:lnSpc>
              <a:spcBef>
                <a:spcPts val="1335"/>
              </a:spcBef>
            </a:pPr>
            <a:r>
              <a:rPr sz="24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8159" indent="-518159">
              <a:lnSpc>
                <a:spcPct val="150000"/>
              </a:lnSpc>
              <a:spcBef>
                <a:spcPts val="894"/>
              </a:spcBef>
              <a:buFont typeface="Arial"/>
              <a:buChar char="•"/>
              <a:tabLst>
                <a:tab pos="518159" algn="l"/>
                <a:tab pos="518795" algn="l"/>
              </a:tabLst>
            </a:pPr>
            <a:r>
              <a:rPr sz="16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Java language to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sz="16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</a:t>
            </a:r>
          </a:p>
          <a:p>
            <a:pPr marL="640080">
              <a:lnSpc>
                <a:spcPct val="150000"/>
              </a:lnSpc>
              <a:spcBef>
                <a:spcPts val="434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client/server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984" marR="260350" indent="-514984">
              <a:lnSpc>
                <a:spcPct val="150000"/>
              </a:lnSpc>
              <a:buFont typeface="Arial"/>
              <a:buChar char="•"/>
              <a:tabLst>
                <a:tab pos="514984" algn="l"/>
                <a:tab pos="516255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listens for connection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clients across the network</a:t>
            </a:r>
            <a:r>
              <a:rPr sz="1600" spc="-2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 even from the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machine.</a:t>
            </a:r>
          </a:p>
          <a:p>
            <a:pPr marL="469900" indent="-457200">
              <a:lnSpc>
                <a:spcPct val="150000"/>
              </a:lnSpc>
              <a:spcBef>
                <a:spcPts val="434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Clients know how to connect to the server via an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 address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port</a:t>
            </a:r>
            <a:r>
              <a:rPr sz="1600" spc="-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3492500" y="3675538"/>
            <a:ext cx="1193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F497A"/>
                </a:solidFill>
                <a:latin typeface="Times New Roman"/>
                <a:cs typeface="Times New Roman"/>
              </a:rPr>
              <a:t>Response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3993896" y="4836776"/>
            <a:ext cx="97536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5F497A"/>
                </a:solidFill>
                <a:latin typeface="Arial"/>
                <a:cs typeface="Arial"/>
              </a:rPr>
              <a:t>Reque</a:t>
            </a:r>
            <a:r>
              <a:rPr sz="1800" spc="5" dirty="0">
                <a:solidFill>
                  <a:srgbClr val="5F497A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5F497A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1428750" y="3953605"/>
            <a:ext cx="1981200" cy="738664"/>
          </a:xfrm>
          <a:prstGeom prst="rect">
            <a:avLst/>
          </a:prstGeom>
          <a:solidFill>
            <a:srgbClr val="A6A6A6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591820">
              <a:lnSpc>
                <a:spcPct val="100000"/>
              </a:lnSpc>
              <a:spcBef>
                <a:spcPts val="5"/>
              </a:spcBef>
            </a:pPr>
            <a:r>
              <a:rPr spc="-100" dirty="0">
                <a:latin typeface="Trebuchet MS"/>
                <a:cs typeface="Trebuchet MS"/>
              </a:rPr>
              <a:t>Server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6305550" y="3667919"/>
            <a:ext cx="1981200" cy="738664"/>
          </a:xfrm>
          <a:prstGeom prst="rect">
            <a:avLst/>
          </a:prstGeom>
          <a:solidFill>
            <a:srgbClr val="A6A6A6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633730">
              <a:lnSpc>
                <a:spcPct val="100000"/>
              </a:lnSpc>
            </a:pPr>
            <a:r>
              <a:rPr spc="-135" dirty="0">
                <a:latin typeface="Trebuchet MS"/>
                <a:cs typeface="Trebuchet MS"/>
              </a:rPr>
              <a:t>Client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3409950" y="4010834"/>
            <a:ext cx="2896235" cy="228600"/>
          </a:xfrm>
          <a:custGeom>
            <a:avLst/>
            <a:gdLst/>
            <a:ahLst/>
            <a:cxnLst/>
            <a:rect l="l" t="t" r="r" b="b"/>
            <a:pathLst>
              <a:path w="2896235" h="228600">
                <a:moveTo>
                  <a:pt x="2696210" y="0"/>
                </a:moveTo>
                <a:lnTo>
                  <a:pt x="2686494" y="619"/>
                </a:lnTo>
                <a:lnTo>
                  <a:pt x="2677731" y="4857"/>
                </a:lnTo>
                <a:lnTo>
                  <a:pt x="2671064" y="12430"/>
                </a:lnTo>
                <a:lnTo>
                  <a:pt x="2667777" y="21955"/>
                </a:lnTo>
                <a:lnTo>
                  <a:pt x="2668397" y="31670"/>
                </a:lnTo>
                <a:lnTo>
                  <a:pt x="2672635" y="40433"/>
                </a:lnTo>
                <a:lnTo>
                  <a:pt x="2680208" y="47101"/>
                </a:lnTo>
                <a:lnTo>
                  <a:pt x="2751370" y="88706"/>
                </a:lnTo>
                <a:lnTo>
                  <a:pt x="2845308" y="88757"/>
                </a:lnTo>
                <a:lnTo>
                  <a:pt x="2845308" y="139557"/>
                </a:lnTo>
                <a:lnTo>
                  <a:pt x="2751273" y="139557"/>
                </a:lnTo>
                <a:lnTo>
                  <a:pt x="2680080" y="181086"/>
                </a:lnTo>
                <a:lnTo>
                  <a:pt x="2672508" y="187753"/>
                </a:lnTo>
                <a:lnTo>
                  <a:pt x="2668269" y="196516"/>
                </a:lnTo>
                <a:lnTo>
                  <a:pt x="2667650" y="206232"/>
                </a:lnTo>
                <a:lnTo>
                  <a:pt x="2670937" y="215757"/>
                </a:lnTo>
                <a:lnTo>
                  <a:pt x="2677604" y="223329"/>
                </a:lnTo>
                <a:lnTo>
                  <a:pt x="2686367" y="227568"/>
                </a:lnTo>
                <a:lnTo>
                  <a:pt x="2696083" y="228187"/>
                </a:lnTo>
                <a:lnTo>
                  <a:pt x="2705608" y="224901"/>
                </a:lnTo>
                <a:lnTo>
                  <a:pt x="2852121" y="139557"/>
                </a:lnTo>
                <a:lnTo>
                  <a:pt x="2845308" y="139557"/>
                </a:lnTo>
                <a:lnTo>
                  <a:pt x="2852208" y="139506"/>
                </a:lnTo>
                <a:lnTo>
                  <a:pt x="2895727" y="114157"/>
                </a:lnTo>
                <a:lnTo>
                  <a:pt x="2705735" y="3286"/>
                </a:lnTo>
                <a:lnTo>
                  <a:pt x="2696210" y="0"/>
                </a:lnTo>
                <a:close/>
              </a:path>
              <a:path w="2896235" h="228600">
                <a:moveTo>
                  <a:pt x="2794859" y="114132"/>
                </a:moveTo>
                <a:lnTo>
                  <a:pt x="2751359" y="139506"/>
                </a:lnTo>
                <a:lnTo>
                  <a:pt x="2845308" y="139557"/>
                </a:lnTo>
                <a:lnTo>
                  <a:pt x="2845308" y="136128"/>
                </a:lnTo>
                <a:lnTo>
                  <a:pt x="2832480" y="136128"/>
                </a:lnTo>
                <a:lnTo>
                  <a:pt x="2794859" y="114132"/>
                </a:lnTo>
                <a:close/>
              </a:path>
              <a:path w="2896235" h="228600">
                <a:moveTo>
                  <a:pt x="0" y="87233"/>
                </a:moveTo>
                <a:lnTo>
                  <a:pt x="0" y="138033"/>
                </a:lnTo>
                <a:lnTo>
                  <a:pt x="2751359" y="139506"/>
                </a:lnTo>
                <a:lnTo>
                  <a:pt x="2794859" y="114132"/>
                </a:lnTo>
                <a:lnTo>
                  <a:pt x="2751370" y="88706"/>
                </a:lnTo>
                <a:lnTo>
                  <a:pt x="0" y="87233"/>
                </a:lnTo>
                <a:close/>
              </a:path>
              <a:path w="2896235" h="228600">
                <a:moveTo>
                  <a:pt x="2832480" y="92186"/>
                </a:moveTo>
                <a:lnTo>
                  <a:pt x="2794859" y="114132"/>
                </a:lnTo>
                <a:lnTo>
                  <a:pt x="2832480" y="136128"/>
                </a:lnTo>
                <a:lnTo>
                  <a:pt x="2832480" y="92186"/>
                </a:lnTo>
                <a:close/>
              </a:path>
              <a:path w="2896235" h="228600">
                <a:moveTo>
                  <a:pt x="2845308" y="92186"/>
                </a:moveTo>
                <a:lnTo>
                  <a:pt x="2832480" y="92186"/>
                </a:lnTo>
                <a:lnTo>
                  <a:pt x="2832480" y="136128"/>
                </a:lnTo>
                <a:lnTo>
                  <a:pt x="2845308" y="136128"/>
                </a:lnTo>
                <a:lnTo>
                  <a:pt x="2845308" y="92186"/>
                </a:lnTo>
                <a:close/>
              </a:path>
              <a:path w="2896235" h="228600">
                <a:moveTo>
                  <a:pt x="2751370" y="88706"/>
                </a:moveTo>
                <a:lnTo>
                  <a:pt x="2794859" y="114132"/>
                </a:lnTo>
                <a:lnTo>
                  <a:pt x="2832480" y="92186"/>
                </a:lnTo>
                <a:lnTo>
                  <a:pt x="2845308" y="92186"/>
                </a:lnTo>
                <a:lnTo>
                  <a:pt x="2845308" y="88757"/>
                </a:lnTo>
                <a:lnTo>
                  <a:pt x="2751370" y="88706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" name="object 12"/>
          <p:cNvSpPr/>
          <p:nvPr/>
        </p:nvSpPr>
        <p:spPr>
          <a:xfrm>
            <a:off x="3438383" y="4332129"/>
            <a:ext cx="2898775" cy="405130"/>
          </a:xfrm>
          <a:custGeom>
            <a:avLst/>
            <a:gdLst/>
            <a:ahLst/>
            <a:cxnLst/>
            <a:rect l="l" t="t" r="r" b="b"/>
            <a:pathLst>
              <a:path w="2898775" h="405129">
                <a:moveTo>
                  <a:pt x="197151" y="177593"/>
                </a:moveTo>
                <a:lnTo>
                  <a:pt x="187398" y="177921"/>
                </a:lnTo>
                <a:lnTo>
                  <a:pt x="178180" y="182118"/>
                </a:lnTo>
                <a:lnTo>
                  <a:pt x="0" y="311150"/>
                </a:lnTo>
                <a:lnTo>
                  <a:pt x="200025" y="402717"/>
                </a:lnTo>
                <a:lnTo>
                  <a:pt x="209819" y="405022"/>
                </a:lnTo>
                <a:lnTo>
                  <a:pt x="219424" y="403447"/>
                </a:lnTo>
                <a:lnTo>
                  <a:pt x="227742" y="398395"/>
                </a:lnTo>
                <a:lnTo>
                  <a:pt x="233679" y="390271"/>
                </a:lnTo>
                <a:lnTo>
                  <a:pt x="235983" y="380422"/>
                </a:lnTo>
                <a:lnTo>
                  <a:pt x="234394" y="370824"/>
                </a:lnTo>
                <a:lnTo>
                  <a:pt x="229304" y="362535"/>
                </a:lnTo>
                <a:lnTo>
                  <a:pt x="221106" y="356616"/>
                </a:lnTo>
                <a:lnTo>
                  <a:pt x="166254" y="331470"/>
                </a:lnTo>
                <a:lnTo>
                  <a:pt x="52704" y="331470"/>
                </a:lnTo>
                <a:lnTo>
                  <a:pt x="47625" y="280924"/>
                </a:lnTo>
                <a:lnTo>
                  <a:pt x="141118" y="271694"/>
                </a:lnTo>
                <a:lnTo>
                  <a:pt x="208025" y="223265"/>
                </a:lnTo>
                <a:lnTo>
                  <a:pt x="214830" y="215836"/>
                </a:lnTo>
                <a:lnTo>
                  <a:pt x="218170" y="206692"/>
                </a:lnTo>
                <a:lnTo>
                  <a:pt x="217866" y="196977"/>
                </a:lnTo>
                <a:lnTo>
                  <a:pt x="213740" y="187832"/>
                </a:lnTo>
                <a:lnTo>
                  <a:pt x="206309" y="180957"/>
                </a:lnTo>
                <a:lnTo>
                  <a:pt x="197151" y="177593"/>
                </a:lnTo>
                <a:close/>
              </a:path>
              <a:path w="2898775" h="405129">
                <a:moveTo>
                  <a:pt x="141118" y="271694"/>
                </a:moveTo>
                <a:lnTo>
                  <a:pt x="47625" y="280924"/>
                </a:lnTo>
                <a:lnTo>
                  <a:pt x="52704" y="331470"/>
                </a:lnTo>
                <a:lnTo>
                  <a:pt x="100324" y="326771"/>
                </a:lnTo>
                <a:lnTo>
                  <a:pt x="65024" y="326771"/>
                </a:lnTo>
                <a:lnTo>
                  <a:pt x="60705" y="283083"/>
                </a:lnTo>
                <a:lnTo>
                  <a:pt x="125383" y="283083"/>
                </a:lnTo>
                <a:lnTo>
                  <a:pt x="141118" y="271694"/>
                </a:lnTo>
                <a:close/>
              </a:path>
              <a:path w="2898775" h="405129">
                <a:moveTo>
                  <a:pt x="146142" y="322249"/>
                </a:moveTo>
                <a:lnTo>
                  <a:pt x="52704" y="331470"/>
                </a:lnTo>
                <a:lnTo>
                  <a:pt x="166254" y="331470"/>
                </a:lnTo>
                <a:lnTo>
                  <a:pt x="146142" y="322249"/>
                </a:lnTo>
                <a:close/>
              </a:path>
              <a:path w="2898775" h="405129">
                <a:moveTo>
                  <a:pt x="60705" y="283083"/>
                </a:moveTo>
                <a:lnTo>
                  <a:pt x="65024" y="326771"/>
                </a:lnTo>
                <a:lnTo>
                  <a:pt x="100303" y="301235"/>
                </a:lnTo>
                <a:lnTo>
                  <a:pt x="60705" y="283083"/>
                </a:lnTo>
                <a:close/>
              </a:path>
              <a:path w="2898775" h="405129">
                <a:moveTo>
                  <a:pt x="100303" y="301235"/>
                </a:moveTo>
                <a:lnTo>
                  <a:pt x="65024" y="326771"/>
                </a:lnTo>
                <a:lnTo>
                  <a:pt x="100324" y="326771"/>
                </a:lnTo>
                <a:lnTo>
                  <a:pt x="146142" y="322249"/>
                </a:lnTo>
                <a:lnTo>
                  <a:pt x="100303" y="301235"/>
                </a:lnTo>
                <a:close/>
              </a:path>
              <a:path w="2898775" h="405129">
                <a:moveTo>
                  <a:pt x="2893187" y="0"/>
                </a:moveTo>
                <a:lnTo>
                  <a:pt x="141118" y="271694"/>
                </a:lnTo>
                <a:lnTo>
                  <a:pt x="100303" y="301235"/>
                </a:lnTo>
                <a:lnTo>
                  <a:pt x="146142" y="322249"/>
                </a:lnTo>
                <a:lnTo>
                  <a:pt x="2898266" y="50673"/>
                </a:lnTo>
                <a:lnTo>
                  <a:pt x="2893187" y="0"/>
                </a:lnTo>
                <a:close/>
              </a:path>
              <a:path w="2898775" h="405129">
                <a:moveTo>
                  <a:pt x="125383" y="283083"/>
                </a:moveTo>
                <a:lnTo>
                  <a:pt x="60705" y="283083"/>
                </a:lnTo>
                <a:lnTo>
                  <a:pt x="100303" y="301235"/>
                </a:lnTo>
                <a:lnTo>
                  <a:pt x="125383" y="283083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0803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Server Computing Contd..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600200" y="1162501"/>
            <a:ext cx="5789930" cy="3306931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35"/>
              </a:spcBef>
            </a:pPr>
            <a:r>
              <a:rPr sz="24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600" b="1" u="sng" spc="-5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TCP</a:t>
            </a:r>
            <a:r>
              <a:rPr sz="1600" b="1" u="sng" spc="-140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u="sng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Clients</a:t>
            </a:r>
            <a:endParaRPr sz="16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6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TCP client, do the</a:t>
            </a:r>
            <a:r>
              <a:rPr sz="1600" spc="-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following: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4380" marR="209550" indent="-342900">
              <a:lnSpc>
                <a:spcPct val="120000"/>
              </a:lnSpc>
              <a:buAutoNum type="arabicPeriod"/>
              <a:tabLst>
                <a:tab pos="64071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attached to a remote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host,</a:t>
            </a:r>
            <a:r>
              <a:rPr sz="1600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port. 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4380" marR="209550" indent="-342900">
              <a:lnSpc>
                <a:spcPct val="120000"/>
              </a:lnSpc>
              <a:buAutoNum type="arabicPeriod"/>
              <a:tabLst>
                <a:tab pos="640715" algn="l"/>
              </a:tabLst>
            </a:pP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 client =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Socket(host,</a:t>
            </a:r>
            <a:r>
              <a:rPr sz="16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port);</a:t>
            </a:r>
          </a:p>
          <a:p>
            <a:pPr marL="693420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constructor returns, </a:t>
            </a: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a</a:t>
            </a:r>
            <a:r>
              <a:rPr sz="1600" spc="-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11480">
              <a:lnSpc>
                <a:spcPct val="100000"/>
              </a:lnSpc>
              <a:tabLst>
                <a:tab pos="640715" algn="l"/>
              </a:tabLst>
            </a:pP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and output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associated with the</a:t>
            </a:r>
            <a:r>
              <a:rPr sz="16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socket.</a:t>
            </a:r>
          </a:p>
        </p:txBody>
      </p:sp>
    </p:spTree>
    <p:extLst>
      <p:ext uri="{BB962C8B-B14F-4D97-AF65-F5344CB8AC3E}">
        <p14:creationId xmlns:p14="http://schemas.microsoft.com/office/powerpoint/2010/main" val="40803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Server Computing Contd..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524000" y="848519"/>
            <a:ext cx="6803390" cy="4300793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405"/>
              </a:spcBef>
            </a:pPr>
            <a:r>
              <a:rPr sz="2400" spc="-35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00" b="1" u="sng" spc="-5" dirty="0">
                <a:uFill>
                  <a:solidFill>
                    <a:srgbClr val="1F487C"/>
                  </a:solidFill>
                </a:uFill>
                <a:latin typeface="Tahoma"/>
                <a:cs typeface="Tahoma"/>
              </a:rPr>
              <a:t>Creating TCP</a:t>
            </a:r>
            <a:r>
              <a:rPr sz="1600" b="1" u="sng" spc="-10" dirty="0">
                <a:uFill>
                  <a:solidFill>
                    <a:srgbClr val="1F487C"/>
                  </a:solidFill>
                </a:uFill>
                <a:latin typeface="Tahoma"/>
                <a:cs typeface="Tahoma"/>
              </a:rPr>
              <a:t> </a:t>
            </a:r>
            <a:r>
              <a:rPr sz="1600" b="1" u="sng" spc="-5" dirty="0">
                <a:uFill>
                  <a:solidFill>
                    <a:srgbClr val="1F487C"/>
                  </a:solidFill>
                </a:uFill>
                <a:latin typeface="Tahoma"/>
                <a:cs typeface="Tahoma"/>
              </a:rPr>
              <a:t>Servers</a:t>
            </a:r>
            <a:endParaRPr sz="1600" u="sng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create </a:t>
            </a:r>
            <a:r>
              <a:rPr sz="1600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TCP </a:t>
            </a:r>
            <a:r>
              <a:rPr sz="1600" spc="-40" dirty="0">
                <a:latin typeface="Tahoma"/>
                <a:cs typeface="Tahoma"/>
              </a:rPr>
              <a:t>server, </a:t>
            </a:r>
            <a:r>
              <a:rPr sz="1600" spc="-5" dirty="0">
                <a:latin typeface="Tahoma"/>
                <a:cs typeface="Tahoma"/>
              </a:rPr>
              <a:t>do the</a:t>
            </a:r>
            <a:r>
              <a:rPr sz="1600" spc="1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following: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Times New Roman"/>
              <a:cs typeface="Times New Roman"/>
            </a:endParaRPr>
          </a:p>
          <a:p>
            <a:pPr marL="350520" marR="1440180" indent="-350520">
              <a:lnSpc>
                <a:spcPct val="120000"/>
              </a:lnSpc>
              <a:buAutoNum type="arabicPeriod"/>
              <a:tabLst>
                <a:tab pos="350520" algn="l"/>
                <a:tab pos="351155" algn="l"/>
              </a:tabLst>
            </a:pPr>
            <a:r>
              <a:rPr sz="1600" spc="-5" dirty="0">
                <a:latin typeface="Tahoma"/>
                <a:cs typeface="Tahoma"/>
              </a:rPr>
              <a:t>Create </a:t>
            </a:r>
            <a:r>
              <a:rPr sz="1600" dirty="0">
                <a:latin typeface="Tahoma"/>
                <a:cs typeface="Tahoma"/>
              </a:rPr>
              <a:t>a </a:t>
            </a:r>
            <a:r>
              <a:rPr sz="1600" spc="-5" dirty="0">
                <a:latin typeface="Tahoma"/>
                <a:cs typeface="Tahoma"/>
              </a:rPr>
              <a:t>ServerSocket attached to </a:t>
            </a:r>
            <a:r>
              <a:rPr sz="1600" dirty="0">
                <a:latin typeface="Tahoma"/>
                <a:cs typeface="Tahoma"/>
              </a:rPr>
              <a:t>a port </a:t>
            </a:r>
            <a:r>
              <a:rPr sz="1600" spc="-35" dirty="0">
                <a:latin typeface="Tahoma"/>
                <a:cs typeface="Tahoma"/>
              </a:rPr>
              <a:t>number.  </a:t>
            </a:r>
            <a:r>
              <a:rPr sz="1600" spc="-5" dirty="0">
                <a:latin typeface="Tahoma"/>
                <a:cs typeface="Tahoma"/>
              </a:rPr>
              <a:t>ServerSocket server = </a:t>
            </a:r>
            <a:r>
              <a:rPr sz="1600" dirty="0">
                <a:latin typeface="Tahoma"/>
                <a:cs typeface="Tahoma"/>
              </a:rPr>
              <a:t>new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ServerSocket(port);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F487C"/>
              </a:buClr>
              <a:buFont typeface="Tahoma"/>
              <a:buAutoNum type="arabicPeriod"/>
            </a:pPr>
            <a:endParaRPr dirty="0">
              <a:latin typeface="Times New Roman"/>
              <a:cs typeface="Times New Roman"/>
            </a:endParaRPr>
          </a:p>
          <a:p>
            <a:pPr marL="350520" marR="5080" indent="-350520">
              <a:lnSpc>
                <a:spcPct val="120000"/>
              </a:lnSpc>
              <a:buAutoNum type="arabicPeriod"/>
              <a:tabLst>
                <a:tab pos="350520" algn="l"/>
                <a:tab pos="351155" algn="l"/>
              </a:tabLst>
            </a:pPr>
            <a:r>
              <a:rPr sz="1600" spc="-20" dirty="0">
                <a:latin typeface="Tahoma"/>
                <a:cs typeface="Tahoma"/>
              </a:rPr>
              <a:t>Wait </a:t>
            </a:r>
            <a:r>
              <a:rPr sz="1600" spc="-5" dirty="0">
                <a:latin typeface="Tahoma"/>
                <a:cs typeface="Tahoma"/>
              </a:rPr>
              <a:t>for connections </a:t>
            </a:r>
            <a:r>
              <a:rPr sz="1600" spc="-10" dirty="0">
                <a:latin typeface="Tahoma"/>
                <a:cs typeface="Tahoma"/>
              </a:rPr>
              <a:t>from </a:t>
            </a:r>
            <a:r>
              <a:rPr sz="1600" spc="-5" dirty="0">
                <a:latin typeface="Tahoma"/>
                <a:cs typeface="Tahoma"/>
              </a:rPr>
              <a:t>clients requesting connections to that  port.</a:t>
            </a:r>
            <a:endParaRPr sz="1600" dirty="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Tahoma"/>
                <a:cs typeface="Tahoma"/>
              </a:rPr>
              <a:t>Socket channel 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server.accept();</a:t>
            </a:r>
            <a:endParaRPr sz="1600" dirty="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  <a:spcBef>
                <a:spcPts val="434"/>
              </a:spcBef>
            </a:pPr>
            <a:r>
              <a:rPr sz="1600" spc="-20" dirty="0">
                <a:latin typeface="Tahoma"/>
                <a:cs typeface="Tahoma"/>
              </a:rPr>
              <a:t>You'll </a:t>
            </a:r>
            <a:r>
              <a:rPr sz="1600" dirty="0">
                <a:latin typeface="Tahoma"/>
                <a:cs typeface="Tahoma"/>
              </a:rPr>
              <a:t>get a </a:t>
            </a:r>
            <a:r>
              <a:rPr sz="1600" spc="-5" dirty="0">
                <a:latin typeface="Tahoma"/>
                <a:cs typeface="Tahoma"/>
              </a:rPr>
              <a:t>Socket object </a:t>
            </a:r>
            <a:r>
              <a:rPr sz="1600" dirty="0">
                <a:latin typeface="Tahoma"/>
                <a:cs typeface="Tahoma"/>
              </a:rPr>
              <a:t>as a </a:t>
            </a:r>
            <a:r>
              <a:rPr sz="1600" spc="-5" dirty="0">
                <a:latin typeface="Tahoma"/>
                <a:cs typeface="Tahoma"/>
              </a:rPr>
              <a:t>result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connection.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buAutoNum type="arabicPeriod" startAt="3"/>
              <a:tabLst>
                <a:tab pos="279400" algn="l"/>
              </a:tabLst>
            </a:pPr>
            <a:r>
              <a:rPr sz="1600" spc="-5" dirty="0">
                <a:latin typeface="Tahoma"/>
                <a:cs typeface="Tahoma"/>
              </a:rPr>
              <a:t>Get input </a:t>
            </a:r>
            <a:r>
              <a:rPr sz="1600" dirty="0">
                <a:latin typeface="Tahoma"/>
                <a:cs typeface="Tahoma"/>
              </a:rPr>
              <a:t>and </a:t>
            </a:r>
            <a:r>
              <a:rPr sz="1600" spc="-5" dirty="0">
                <a:latin typeface="Tahoma"/>
                <a:cs typeface="Tahoma"/>
              </a:rPr>
              <a:t>output </a:t>
            </a:r>
            <a:r>
              <a:rPr sz="1600" spc="-10" dirty="0">
                <a:latin typeface="Tahoma"/>
                <a:cs typeface="Tahoma"/>
              </a:rPr>
              <a:t>streams </a:t>
            </a:r>
            <a:r>
              <a:rPr sz="1600" spc="-5" dirty="0">
                <a:latin typeface="Tahoma"/>
                <a:cs typeface="Tahoma"/>
              </a:rPr>
              <a:t>associated </a:t>
            </a:r>
            <a:r>
              <a:rPr sz="1600" spc="-10" dirty="0">
                <a:latin typeface="Tahoma"/>
                <a:cs typeface="Tahoma"/>
              </a:rPr>
              <a:t>with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socket.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142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Server Computing Contd..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8800" y="1229519"/>
            <a:ext cx="57912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68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Of Streams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279843" y="3124232"/>
            <a:ext cx="19627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Stream:</a:t>
            </a:r>
            <a:r>
              <a:rPr sz="16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read()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6471904" y="3124232"/>
            <a:ext cx="21520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Stream:</a:t>
            </a:r>
            <a:r>
              <a:rPr sz="16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write()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293491" y="1229519"/>
            <a:ext cx="7480919" cy="249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759424" y="4048919"/>
            <a:ext cx="61512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09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of data is depicted as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</a:t>
            </a:r>
          </a:p>
          <a:p>
            <a:pPr marL="12065" marR="5080" indent="2540" algn="ctr">
              <a:lnSpc>
                <a:spcPct val="150000"/>
              </a:lnSpc>
            </a:pP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Stream :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of data from a source to java application  Output Stream: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of data from application to some destination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Server Computing Contd..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772319"/>
            <a:ext cx="7066915" cy="4359527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35"/>
              </a:spcBef>
            </a:pPr>
            <a:r>
              <a:rPr sz="24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600" b="1" u="sng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</a:t>
            </a:r>
            <a:r>
              <a:rPr sz="1600" b="1" u="sng" spc="-5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</a:t>
            </a:r>
            <a:r>
              <a:rPr sz="1600" b="1" u="sng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</a:t>
            </a:r>
            <a:r>
              <a:rPr sz="1600" b="1" u="sng" spc="-5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u="sng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r>
              <a:rPr sz="1600" b="1" u="sng" dirty="0" smtClean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sz="16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600" spc="-36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process </a:t>
            </a:r>
            <a:r>
              <a:rPr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be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running.</a:t>
            </a:r>
            <a:endParaRPr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created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(door) that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welcomes 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client’s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b="1" u="sng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contacts server</a:t>
            </a:r>
            <a:r>
              <a:rPr sz="1600" b="1" u="sng" spc="-65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u="sng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</a:t>
            </a:r>
            <a:endParaRPr sz="16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client-local TCP socket.</a:t>
            </a:r>
          </a:p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specifying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 address, port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server process.</a:t>
            </a:r>
          </a:p>
          <a:p>
            <a:pPr marL="298450" marR="324485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creates socket: client TCP establishes connection to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</a:t>
            </a:r>
            <a:r>
              <a:rPr sz="16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5080" indent="-5080">
              <a:lnSpc>
                <a:spcPct val="100000"/>
              </a:lnSpc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contacted by client, server TCP creates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 for server  process to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client and allows server to talk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multiple 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clients on the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source port</a:t>
            </a:r>
            <a:r>
              <a:rPr sz="16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numbers.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TCP Socket Programming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725295" y="1087788"/>
            <a:ext cx="4154170" cy="349647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405"/>
              </a:spcBef>
            </a:pPr>
            <a:r>
              <a:rPr sz="24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of </a:t>
            </a:r>
            <a:r>
              <a:rPr sz="16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java.net</a:t>
            </a:r>
            <a:r>
              <a:rPr sz="1600" b="1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8595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java.net.*;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Tahoma"/>
              <a:buChar char="•"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8595" algn="l"/>
              </a:tabLst>
            </a:pP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classes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487C"/>
              </a:buClr>
              <a:buFont typeface="Tahoma"/>
              <a:buChar char="•"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8595" indent="-175895">
              <a:lnSpc>
                <a:spcPct val="100000"/>
              </a:lnSpc>
              <a:buChar char="•"/>
              <a:tabLst>
                <a:tab pos="188595" algn="l"/>
              </a:tabLst>
            </a:pP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side of</a:t>
            </a: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87C"/>
              </a:buClr>
              <a:buFont typeface="Tahoma"/>
              <a:buChar char="•"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Char char="•"/>
              <a:tabLst>
                <a:tab pos="188595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ServerSocket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side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TCP Socket Programming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600" y="1229519"/>
            <a:ext cx="5554345" cy="349647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405"/>
              </a:spcBef>
            </a:pPr>
            <a:r>
              <a:rPr sz="2400" spc="-35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00" b="1" spc="-5" dirty="0">
                <a:latin typeface="Tahoma"/>
                <a:cs typeface="Tahoma"/>
              </a:rPr>
              <a:t>ServerSocket performs functions </a:t>
            </a:r>
            <a:r>
              <a:rPr sz="1600" b="1" dirty="0">
                <a:latin typeface="Tahoma"/>
                <a:cs typeface="Tahoma"/>
              </a:rPr>
              <a:t>bind and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listen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8595" algn="l"/>
              </a:tabLst>
            </a:pPr>
            <a:r>
              <a:rPr sz="1600" spc="-5" dirty="0">
                <a:latin typeface="Tahoma"/>
                <a:cs typeface="Tahoma"/>
              </a:rPr>
              <a:t>Bind </a:t>
            </a:r>
            <a:r>
              <a:rPr sz="1600" dirty="0">
                <a:latin typeface="Tahoma"/>
                <a:cs typeface="Tahoma"/>
              </a:rPr>
              <a:t>– </a:t>
            </a:r>
            <a:r>
              <a:rPr sz="1600" spc="-5" dirty="0">
                <a:latin typeface="Tahoma"/>
                <a:cs typeface="Tahoma"/>
              </a:rPr>
              <a:t>fix to </a:t>
            </a:r>
            <a:r>
              <a:rPr sz="1600" dirty="0">
                <a:latin typeface="Tahoma"/>
                <a:cs typeface="Tahoma"/>
              </a:rPr>
              <a:t>a </a:t>
            </a:r>
            <a:r>
              <a:rPr sz="1600" spc="-5" dirty="0">
                <a:latin typeface="Tahoma"/>
                <a:cs typeface="Tahoma"/>
              </a:rPr>
              <a:t>certain </a:t>
            </a:r>
            <a:r>
              <a:rPr sz="1600" dirty="0">
                <a:latin typeface="Tahoma"/>
                <a:cs typeface="Tahoma"/>
              </a:rPr>
              <a:t>port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number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Tahom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8595" algn="l"/>
              </a:tabLst>
            </a:pPr>
            <a:r>
              <a:rPr sz="1600" dirty="0">
                <a:latin typeface="Tahoma"/>
                <a:cs typeface="Tahoma"/>
              </a:rPr>
              <a:t>Listen – </a:t>
            </a:r>
            <a:r>
              <a:rPr sz="1600" spc="-5" dirty="0">
                <a:latin typeface="Tahoma"/>
                <a:cs typeface="Tahoma"/>
              </a:rPr>
              <a:t>wait for incoming requests on 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port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487C"/>
              </a:buClr>
              <a:buFont typeface="Tahom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ahoma"/>
                <a:cs typeface="Tahoma"/>
              </a:rPr>
              <a:t>Socket performs function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connect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Char char="•"/>
              <a:tabLst>
                <a:tab pos="188595" algn="l"/>
              </a:tabLst>
            </a:pPr>
            <a:r>
              <a:rPr sz="1600" spc="-5" dirty="0">
                <a:latin typeface="Tahoma"/>
                <a:cs typeface="Tahoma"/>
              </a:rPr>
              <a:t>Connect </a:t>
            </a:r>
            <a:r>
              <a:rPr sz="1600" dirty="0">
                <a:latin typeface="Tahoma"/>
                <a:cs typeface="Tahoma"/>
              </a:rPr>
              <a:t>– </a:t>
            </a:r>
            <a:r>
              <a:rPr sz="1600" spc="-5" dirty="0">
                <a:latin typeface="Tahoma"/>
                <a:cs typeface="Tahoma"/>
              </a:rPr>
              <a:t>begin </a:t>
            </a:r>
            <a:r>
              <a:rPr sz="1600" spc="-10" dirty="0">
                <a:latin typeface="Tahoma"/>
                <a:cs typeface="Tahoma"/>
              </a:rPr>
              <a:t>TCP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session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295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ny question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1" y="1153319"/>
            <a:ext cx="876393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Questions ?</a:t>
            </a:r>
          </a:p>
          <a:p>
            <a:pPr algn="r"/>
            <a:endParaRPr lang="en-US" sz="2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rgbClr val="2B3B4B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rgbClr val="2B3B4B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6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Of Streams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600200" y="1229519"/>
            <a:ext cx="5882640" cy="3386312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latin typeface="Tahoma"/>
                <a:cs typeface="Tahoma"/>
              </a:rPr>
              <a:t>I/O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Fundamentals</a:t>
            </a:r>
            <a:endParaRPr lang="en-US" sz="1600" spc="-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endParaRPr sz="1600" dirty="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dirty="0">
                <a:latin typeface="Tahoma"/>
                <a:cs typeface="Tahoma"/>
              </a:rPr>
              <a:t>A </a:t>
            </a:r>
            <a:r>
              <a:rPr sz="1600" spc="-5" dirty="0">
                <a:latin typeface="Tahoma"/>
                <a:cs typeface="Tahoma"/>
              </a:rPr>
              <a:t>stream can </a:t>
            </a:r>
            <a:r>
              <a:rPr sz="1600" dirty="0">
                <a:latin typeface="Tahoma"/>
                <a:cs typeface="Tahoma"/>
              </a:rPr>
              <a:t>be </a:t>
            </a:r>
            <a:r>
              <a:rPr sz="1600" spc="-5" dirty="0">
                <a:latin typeface="Tahoma"/>
                <a:cs typeface="Tahoma"/>
              </a:rPr>
              <a:t>thought of </a:t>
            </a:r>
            <a:r>
              <a:rPr sz="1600" dirty="0">
                <a:latin typeface="Tahoma"/>
                <a:cs typeface="Tahoma"/>
              </a:rPr>
              <a:t>as a </a:t>
            </a:r>
            <a:r>
              <a:rPr sz="1600" spc="-5" dirty="0">
                <a:latin typeface="Tahoma"/>
                <a:cs typeface="Tahoma"/>
              </a:rPr>
              <a:t>flow of </a:t>
            </a:r>
            <a:r>
              <a:rPr sz="1600" dirty="0">
                <a:latin typeface="Tahoma"/>
                <a:cs typeface="Tahoma"/>
              </a:rPr>
              <a:t>data </a:t>
            </a:r>
            <a:r>
              <a:rPr sz="1600" spc="-10" dirty="0">
                <a:latin typeface="Tahoma"/>
                <a:cs typeface="Tahoma"/>
              </a:rPr>
              <a:t>from</a:t>
            </a:r>
            <a:r>
              <a:rPr sz="1600" dirty="0">
                <a:latin typeface="Tahoma"/>
                <a:cs typeface="Tahoma"/>
              </a:rPr>
              <a:t> a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en-US" sz="1600" spc="-10" dirty="0" smtClean="0">
                <a:latin typeface="Tahoma"/>
                <a:cs typeface="Tahoma"/>
              </a:rPr>
              <a:t>     </a:t>
            </a:r>
            <a:r>
              <a:rPr sz="1600" spc="-10" dirty="0" smtClean="0">
                <a:latin typeface="Tahoma"/>
                <a:cs typeface="Tahoma"/>
              </a:rPr>
              <a:t>source </a:t>
            </a:r>
            <a:r>
              <a:rPr sz="1600" dirty="0">
                <a:latin typeface="Tahoma"/>
                <a:cs typeface="Tahoma"/>
              </a:rPr>
              <a:t>or </a:t>
            </a:r>
            <a:r>
              <a:rPr sz="1600" spc="-5" dirty="0">
                <a:latin typeface="Tahoma"/>
                <a:cs typeface="Tahoma"/>
              </a:rPr>
              <a:t>to </a:t>
            </a:r>
            <a:r>
              <a:rPr sz="1600" dirty="0">
                <a:latin typeface="Tahoma"/>
                <a:cs typeface="Tahoma"/>
              </a:rPr>
              <a:t>a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sink.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98450" marR="26034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source stream </a:t>
            </a:r>
            <a:r>
              <a:rPr sz="1600" spc="-5" dirty="0">
                <a:latin typeface="Tahoma"/>
                <a:cs typeface="Tahoma"/>
              </a:rPr>
              <a:t>initiates the flow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data, </a:t>
            </a:r>
            <a:r>
              <a:rPr sz="1600" dirty="0">
                <a:latin typeface="Tahoma"/>
                <a:cs typeface="Tahoma"/>
              </a:rPr>
              <a:t>also </a:t>
            </a:r>
            <a:r>
              <a:rPr sz="1600" spc="-5" dirty="0">
                <a:latin typeface="Tahoma"/>
                <a:cs typeface="Tahoma"/>
              </a:rPr>
              <a:t>called an  input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F487C"/>
              </a:buClr>
              <a:buFont typeface="Tahoma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2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5" dirty="0">
                <a:latin typeface="Tahoma"/>
                <a:cs typeface="Tahoma"/>
              </a:rPr>
              <a:t>A sink </a:t>
            </a:r>
            <a:r>
              <a:rPr sz="1600" spc="-10" dirty="0">
                <a:latin typeface="Tahoma"/>
                <a:cs typeface="Tahoma"/>
              </a:rPr>
              <a:t>stream </a:t>
            </a:r>
            <a:r>
              <a:rPr sz="1600" spc="-5" dirty="0">
                <a:latin typeface="Tahoma"/>
                <a:cs typeface="Tahoma"/>
              </a:rPr>
              <a:t>terminates the flow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data, </a:t>
            </a:r>
            <a:r>
              <a:rPr sz="1600" dirty="0">
                <a:latin typeface="Tahoma"/>
                <a:cs typeface="Tahoma"/>
              </a:rPr>
              <a:t>also </a:t>
            </a:r>
            <a:r>
              <a:rPr sz="1600" spc="-10" dirty="0">
                <a:latin typeface="Tahoma"/>
                <a:cs typeface="Tahoma"/>
              </a:rPr>
              <a:t>called </a:t>
            </a:r>
            <a:r>
              <a:rPr sz="1600" spc="-5" dirty="0">
                <a:latin typeface="Tahoma"/>
                <a:cs typeface="Tahoma"/>
              </a:rPr>
              <a:t>an  output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87C"/>
              </a:buClr>
              <a:buFont typeface="Tahoma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10" dirty="0">
                <a:latin typeface="Tahoma"/>
                <a:cs typeface="Tahoma"/>
              </a:rPr>
              <a:t>Sources </a:t>
            </a:r>
            <a:r>
              <a:rPr sz="1600" dirty="0">
                <a:latin typeface="Tahoma"/>
                <a:cs typeface="Tahoma"/>
              </a:rPr>
              <a:t>and </a:t>
            </a:r>
            <a:r>
              <a:rPr sz="1600" spc="-5" dirty="0">
                <a:latin typeface="Tahoma"/>
                <a:cs typeface="Tahoma"/>
              </a:rPr>
              <a:t>sinks are both </a:t>
            </a:r>
            <a:r>
              <a:rPr sz="1600" dirty="0">
                <a:latin typeface="Tahoma"/>
                <a:cs typeface="Tahoma"/>
              </a:rPr>
              <a:t>node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streams.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954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Stream Vs Character Stream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9001" y="1227910"/>
            <a:ext cx="3149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Two </a:t>
            </a:r>
            <a:r>
              <a:rPr sz="1600" spc="-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Major Hierarchies in</a:t>
            </a:r>
            <a:r>
              <a:rPr sz="1600" spc="8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1600" spc="-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Java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7295" y="1781587"/>
            <a:ext cx="2246630" cy="576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Binary Stream  (Data in Binary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mode)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4310" y="1781587"/>
            <a:ext cx="2091689" cy="576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835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Character Stream  (Data in </a:t>
            </a:r>
            <a:r>
              <a:rPr sz="1600" spc="-55" dirty="0">
                <a:latin typeface="Arial"/>
                <a:cs typeface="Arial"/>
              </a:rPr>
              <a:t>Text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mode)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5295" y="2601119"/>
            <a:ext cx="5298440" cy="262482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88595" indent="-188595">
              <a:lnSpc>
                <a:spcPct val="100000"/>
              </a:lnSpc>
              <a:spcBef>
                <a:spcPts val="420"/>
              </a:spcBef>
              <a:buChar char="•"/>
              <a:tabLst>
                <a:tab pos="188595" algn="l"/>
              </a:tabLst>
            </a:pPr>
            <a:r>
              <a:rPr sz="1600" spc="-15" dirty="0">
                <a:latin typeface="Tahoma"/>
                <a:cs typeface="Tahoma"/>
              </a:rPr>
              <a:t>Java </a:t>
            </a:r>
            <a:r>
              <a:rPr sz="1600" spc="-5" dirty="0">
                <a:latin typeface="Tahoma"/>
                <a:cs typeface="Tahoma"/>
              </a:rPr>
              <a:t>technology supports </a:t>
            </a:r>
            <a:r>
              <a:rPr sz="1600" b="1" spc="-5" dirty="0">
                <a:latin typeface="Tahoma"/>
                <a:cs typeface="Tahoma"/>
              </a:rPr>
              <a:t>two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types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streams:</a:t>
            </a:r>
            <a:endParaRPr sz="1600" dirty="0">
              <a:latin typeface="Tahoma"/>
              <a:cs typeface="Tahoma"/>
            </a:endParaRPr>
          </a:p>
          <a:p>
            <a:pPr marL="411480">
              <a:lnSpc>
                <a:spcPct val="100000"/>
              </a:lnSpc>
              <a:spcBef>
                <a:spcPts val="330"/>
              </a:spcBef>
            </a:pPr>
            <a:r>
              <a:rPr sz="1600" b="1" spc="-55" dirty="0">
                <a:latin typeface="Tahoma"/>
                <a:cs typeface="Tahoma"/>
              </a:rPr>
              <a:t>character and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50" dirty="0">
                <a:latin typeface="Tahoma"/>
                <a:cs typeface="Tahoma"/>
              </a:rPr>
              <a:t>byte.</a:t>
            </a:r>
            <a:endParaRPr sz="1600" b="1" dirty="0">
              <a:latin typeface="Tahoma"/>
              <a:cs typeface="Tahoma"/>
            </a:endParaRPr>
          </a:p>
          <a:p>
            <a:pPr marL="188595" indent="-188595">
              <a:lnSpc>
                <a:spcPct val="100000"/>
              </a:lnSpc>
              <a:spcBef>
                <a:spcPts val="315"/>
              </a:spcBef>
              <a:buChar char="•"/>
              <a:tabLst>
                <a:tab pos="188595" algn="l"/>
              </a:tabLst>
            </a:pPr>
            <a:r>
              <a:rPr sz="1600" spc="-5" dirty="0">
                <a:latin typeface="Tahoma"/>
                <a:cs typeface="Tahoma"/>
              </a:rPr>
              <a:t>Input </a:t>
            </a:r>
            <a:r>
              <a:rPr sz="1600" dirty="0">
                <a:latin typeface="Tahoma"/>
                <a:cs typeface="Tahoma"/>
              </a:rPr>
              <a:t>and </a:t>
            </a:r>
            <a:r>
              <a:rPr sz="1600" spc="-5" dirty="0">
                <a:latin typeface="Tahoma"/>
                <a:cs typeface="Tahoma"/>
              </a:rPr>
              <a:t>output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i="1" spc="-55" dirty="0">
                <a:latin typeface="Tahoma"/>
                <a:cs typeface="Tahoma"/>
              </a:rPr>
              <a:t>character </a:t>
            </a:r>
            <a:r>
              <a:rPr lang="en-US" sz="1600" i="1" spc="-55" dirty="0" smtClean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data </a:t>
            </a:r>
            <a:r>
              <a:rPr sz="1600" dirty="0">
                <a:latin typeface="Tahoma"/>
                <a:cs typeface="Tahoma"/>
              </a:rPr>
              <a:t>is handled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by</a:t>
            </a:r>
            <a:endParaRPr sz="1600" dirty="0">
              <a:latin typeface="Tahoma"/>
              <a:cs typeface="Tahoma"/>
            </a:endParaRPr>
          </a:p>
          <a:p>
            <a:pPr marL="411480">
              <a:lnSpc>
                <a:spcPct val="100000"/>
              </a:lnSpc>
              <a:spcBef>
                <a:spcPts val="310"/>
              </a:spcBef>
            </a:pPr>
            <a:r>
              <a:rPr sz="1600" b="1" spc="-55" dirty="0">
                <a:uFill>
                  <a:solidFill>
                    <a:srgbClr val="1F487C"/>
                  </a:solidFill>
                </a:uFill>
                <a:latin typeface="Tahoma"/>
                <a:cs typeface="Tahoma"/>
              </a:rPr>
              <a:t>readers and</a:t>
            </a:r>
            <a:r>
              <a:rPr sz="1600" b="1" spc="5" dirty="0">
                <a:uFill>
                  <a:solidFill>
                    <a:srgbClr val="1F487C"/>
                  </a:solidFill>
                </a:uFill>
                <a:latin typeface="Tahoma"/>
                <a:cs typeface="Tahoma"/>
              </a:rPr>
              <a:t> </a:t>
            </a:r>
            <a:r>
              <a:rPr sz="1600" b="1" spc="-45" dirty="0">
                <a:uFill>
                  <a:solidFill>
                    <a:srgbClr val="1F487C"/>
                  </a:solidFill>
                </a:uFill>
                <a:latin typeface="Tahoma"/>
                <a:cs typeface="Tahoma"/>
              </a:rPr>
              <a:t>writers</a:t>
            </a:r>
            <a:r>
              <a:rPr sz="1600" b="1" spc="-45" dirty="0">
                <a:latin typeface="Tahoma"/>
                <a:cs typeface="Tahoma"/>
              </a:rPr>
              <a:t>.</a:t>
            </a:r>
            <a:endParaRPr sz="1600" b="1" dirty="0">
              <a:latin typeface="Tahoma"/>
              <a:cs typeface="Tahoma"/>
            </a:endParaRPr>
          </a:p>
          <a:p>
            <a:pPr marL="188595" indent="-188595">
              <a:lnSpc>
                <a:spcPct val="100000"/>
              </a:lnSpc>
              <a:spcBef>
                <a:spcPts val="414"/>
              </a:spcBef>
              <a:buChar char="•"/>
              <a:tabLst>
                <a:tab pos="188595" algn="l"/>
              </a:tabLst>
            </a:pPr>
            <a:r>
              <a:rPr sz="1600" spc="-5" dirty="0">
                <a:latin typeface="Tahoma"/>
                <a:cs typeface="Tahoma"/>
              </a:rPr>
              <a:t>Input </a:t>
            </a:r>
            <a:r>
              <a:rPr sz="1600" dirty="0">
                <a:latin typeface="Tahoma"/>
                <a:cs typeface="Tahoma"/>
              </a:rPr>
              <a:t>and </a:t>
            </a:r>
            <a:r>
              <a:rPr sz="1600" spc="-5" dirty="0">
                <a:latin typeface="Tahoma"/>
                <a:cs typeface="Tahoma"/>
              </a:rPr>
              <a:t>output </a:t>
            </a:r>
            <a:r>
              <a:rPr sz="1600" dirty="0">
                <a:latin typeface="Tahoma"/>
                <a:cs typeface="Tahoma"/>
              </a:rPr>
              <a:t>of byte data is handled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by</a:t>
            </a:r>
            <a:endParaRPr sz="1600" dirty="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  <a:spcBef>
                <a:spcPts val="330"/>
              </a:spcBef>
            </a:pPr>
            <a:r>
              <a:rPr sz="1600" b="1" spc="-50" dirty="0">
                <a:uFill>
                  <a:solidFill>
                    <a:srgbClr val="1F487C"/>
                  </a:solidFill>
                </a:uFill>
                <a:latin typeface="Tahoma"/>
                <a:cs typeface="Tahoma"/>
              </a:rPr>
              <a:t>Input </a:t>
            </a:r>
            <a:r>
              <a:rPr sz="1600" b="1" spc="-55" dirty="0">
                <a:uFill>
                  <a:solidFill>
                    <a:srgbClr val="1F487C"/>
                  </a:solidFill>
                </a:uFill>
                <a:latin typeface="Tahoma"/>
                <a:cs typeface="Tahoma"/>
              </a:rPr>
              <a:t>streams and </a:t>
            </a:r>
            <a:r>
              <a:rPr sz="1600" b="1" spc="-50" dirty="0">
                <a:uFill>
                  <a:solidFill>
                    <a:srgbClr val="1F487C"/>
                  </a:solidFill>
                </a:uFill>
                <a:latin typeface="Tahoma"/>
                <a:cs typeface="Tahoma"/>
              </a:rPr>
              <a:t>output</a:t>
            </a:r>
            <a:r>
              <a:rPr sz="1600" b="1" spc="15" dirty="0">
                <a:uFill>
                  <a:solidFill>
                    <a:srgbClr val="1F487C"/>
                  </a:solidFill>
                </a:uFill>
                <a:latin typeface="Tahoma"/>
                <a:cs typeface="Tahoma"/>
              </a:rPr>
              <a:t> </a:t>
            </a:r>
            <a:r>
              <a:rPr sz="1600" b="1" spc="-50" dirty="0">
                <a:uFill>
                  <a:solidFill>
                    <a:srgbClr val="1F487C"/>
                  </a:solidFill>
                </a:uFill>
                <a:latin typeface="Tahoma"/>
                <a:cs typeface="Tahoma"/>
              </a:rPr>
              <a:t>streams</a:t>
            </a:r>
            <a:r>
              <a:rPr sz="1600" b="1" spc="-50" dirty="0">
                <a:latin typeface="Tahoma"/>
                <a:cs typeface="Tahoma"/>
              </a:rPr>
              <a:t>:</a:t>
            </a:r>
            <a:endParaRPr sz="1600" b="1" dirty="0">
              <a:latin typeface="Tahoma"/>
              <a:cs typeface="Tahoma"/>
            </a:endParaRPr>
          </a:p>
          <a:p>
            <a:pPr marL="188595" indent="-188595">
              <a:lnSpc>
                <a:spcPct val="100000"/>
              </a:lnSpc>
              <a:spcBef>
                <a:spcPts val="415"/>
              </a:spcBef>
              <a:buChar char="•"/>
              <a:tabLst>
                <a:tab pos="188595" algn="l"/>
              </a:tabLst>
            </a:pPr>
            <a:r>
              <a:rPr sz="1600" spc="-25" dirty="0">
                <a:latin typeface="Tahoma"/>
                <a:cs typeface="Tahoma"/>
              </a:rPr>
              <a:t>Normally, </a:t>
            </a:r>
            <a:r>
              <a:rPr sz="1600" spc="-5" dirty="0">
                <a:latin typeface="Tahoma"/>
                <a:cs typeface="Tahoma"/>
              </a:rPr>
              <a:t>the term </a:t>
            </a:r>
            <a:r>
              <a:rPr sz="1600" spc="-10" dirty="0">
                <a:latin typeface="Tahoma"/>
                <a:cs typeface="Tahoma"/>
              </a:rPr>
              <a:t>stream </a:t>
            </a:r>
            <a:r>
              <a:rPr sz="1600" spc="-5" dirty="0">
                <a:latin typeface="Tahoma"/>
                <a:cs typeface="Tahoma"/>
              </a:rPr>
              <a:t>refers to </a:t>
            </a:r>
            <a:r>
              <a:rPr sz="1600" dirty="0">
                <a:latin typeface="Tahoma"/>
                <a:cs typeface="Tahoma"/>
              </a:rPr>
              <a:t>a byte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stream.</a:t>
            </a:r>
          </a:p>
          <a:p>
            <a:pPr marL="187960" marR="427990" indent="-187960">
              <a:lnSpc>
                <a:spcPct val="120000"/>
              </a:lnSpc>
              <a:buChar char="•"/>
              <a:tabLst>
                <a:tab pos="187960" algn="l"/>
              </a:tabLst>
            </a:pPr>
            <a:r>
              <a:rPr sz="160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terms reader </a:t>
            </a:r>
            <a:r>
              <a:rPr sz="1600" dirty="0">
                <a:latin typeface="Tahoma"/>
                <a:cs typeface="Tahoma"/>
              </a:rPr>
              <a:t>and </a:t>
            </a:r>
            <a:r>
              <a:rPr sz="1600" spc="-5" dirty="0">
                <a:latin typeface="Tahoma"/>
                <a:cs typeface="Tahoma"/>
              </a:rPr>
              <a:t>writer </a:t>
            </a:r>
            <a:r>
              <a:rPr sz="1600" spc="-10" dirty="0">
                <a:latin typeface="Tahoma"/>
                <a:cs typeface="Tahoma"/>
              </a:rPr>
              <a:t>refer </a:t>
            </a:r>
            <a:r>
              <a:rPr sz="1600" spc="-5" dirty="0">
                <a:latin typeface="Tahoma"/>
                <a:cs typeface="Tahoma"/>
              </a:rPr>
              <a:t>to character  streams.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71823" y="1486955"/>
            <a:ext cx="442977" cy="344416"/>
          </a:xfrm>
          <a:custGeom>
            <a:avLst/>
            <a:gdLst/>
            <a:ahLst/>
            <a:cxnLst/>
            <a:rect l="l" t="t" r="r" b="b"/>
            <a:pathLst>
              <a:path w="1189989" h="693419">
                <a:moveTo>
                  <a:pt x="51942" y="606171"/>
                </a:moveTo>
                <a:lnTo>
                  <a:pt x="49022" y="606933"/>
                </a:lnTo>
                <a:lnTo>
                  <a:pt x="47625" y="609218"/>
                </a:lnTo>
                <a:lnTo>
                  <a:pt x="0" y="693038"/>
                </a:lnTo>
                <a:lnTo>
                  <a:pt x="96392" y="693292"/>
                </a:lnTo>
                <a:lnTo>
                  <a:pt x="99060" y="693292"/>
                </a:lnTo>
                <a:lnTo>
                  <a:pt x="99949" y="692403"/>
                </a:lnTo>
                <a:lnTo>
                  <a:pt x="10540" y="692403"/>
                </a:lnTo>
                <a:lnTo>
                  <a:pt x="5841" y="684149"/>
                </a:lnTo>
                <a:lnTo>
                  <a:pt x="21024" y="675341"/>
                </a:lnTo>
                <a:lnTo>
                  <a:pt x="56006" y="613917"/>
                </a:lnTo>
                <a:lnTo>
                  <a:pt x="57276" y="611631"/>
                </a:lnTo>
                <a:lnTo>
                  <a:pt x="56514" y="608838"/>
                </a:lnTo>
                <a:lnTo>
                  <a:pt x="54228" y="607440"/>
                </a:lnTo>
                <a:lnTo>
                  <a:pt x="51942" y="606171"/>
                </a:lnTo>
                <a:close/>
              </a:path>
              <a:path w="1189989" h="693419">
                <a:moveTo>
                  <a:pt x="21024" y="675341"/>
                </a:moveTo>
                <a:lnTo>
                  <a:pt x="5841" y="684149"/>
                </a:lnTo>
                <a:lnTo>
                  <a:pt x="10540" y="692403"/>
                </a:lnTo>
                <a:lnTo>
                  <a:pt x="13605" y="690626"/>
                </a:lnTo>
                <a:lnTo>
                  <a:pt x="12318" y="690626"/>
                </a:lnTo>
                <a:lnTo>
                  <a:pt x="8254" y="683513"/>
                </a:lnTo>
                <a:lnTo>
                  <a:pt x="16369" y="683513"/>
                </a:lnTo>
                <a:lnTo>
                  <a:pt x="21024" y="675341"/>
                </a:lnTo>
                <a:close/>
              </a:path>
              <a:path w="1189989" h="693419">
                <a:moveTo>
                  <a:pt x="25778" y="683563"/>
                </a:moveTo>
                <a:lnTo>
                  <a:pt x="10540" y="692403"/>
                </a:lnTo>
                <a:lnTo>
                  <a:pt x="99949" y="692403"/>
                </a:lnTo>
                <a:lnTo>
                  <a:pt x="101218" y="691134"/>
                </a:lnTo>
                <a:lnTo>
                  <a:pt x="101218" y="685926"/>
                </a:lnTo>
                <a:lnTo>
                  <a:pt x="99060" y="683767"/>
                </a:lnTo>
                <a:lnTo>
                  <a:pt x="25778" y="683563"/>
                </a:lnTo>
                <a:close/>
              </a:path>
              <a:path w="1189989" h="693419">
                <a:moveTo>
                  <a:pt x="8254" y="683513"/>
                </a:moveTo>
                <a:lnTo>
                  <a:pt x="12318" y="690626"/>
                </a:lnTo>
                <a:lnTo>
                  <a:pt x="16356" y="683536"/>
                </a:lnTo>
                <a:lnTo>
                  <a:pt x="8254" y="683513"/>
                </a:lnTo>
                <a:close/>
              </a:path>
              <a:path w="1189989" h="693419">
                <a:moveTo>
                  <a:pt x="16356" y="683536"/>
                </a:moveTo>
                <a:lnTo>
                  <a:pt x="12318" y="690626"/>
                </a:lnTo>
                <a:lnTo>
                  <a:pt x="13605" y="690626"/>
                </a:lnTo>
                <a:lnTo>
                  <a:pt x="25778" y="683563"/>
                </a:lnTo>
                <a:lnTo>
                  <a:pt x="16356" y="683536"/>
                </a:lnTo>
                <a:close/>
              </a:path>
              <a:path w="1189989" h="693419">
                <a:moveTo>
                  <a:pt x="1185164" y="0"/>
                </a:moveTo>
                <a:lnTo>
                  <a:pt x="21024" y="675341"/>
                </a:lnTo>
                <a:lnTo>
                  <a:pt x="16356" y="683536"/>
                </a:lnTo>
                <a:lnTo>
                  <a:pt x="25778" y="683563"/>
                </a:lnTo>
                <a:lnTo>
                  <a:pt x="1189863" y="8127"/>
                </a:lnTo>
                <a:lnTo>
                  <a:pt x="1185164" y="0"/>
                </a:lnTo>
                <a:close/>
              </a:path>
              <a:path w="1189989" h="693419">
                <a:moveTo>
                  <a:pt x="16369" y="683513"/>
                </a:moveTo>
                <a:lnTo>
                  <a:pt x="8254" y="683513"/>
                </a:lnTo>
                <a:lnTo>
                  <a:pt x="16356" y="68353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1" name="object 11"/>
          <p:cNvSpPr/>
          <p:nvPr/>
        </p:nvSpPr>
        <p:spPr>
          <a:xfrm>
            <a:off x="6072631" y="1484597"/>
            <a:ext cx="479425" cy="346393"/>
          </a:xfrm>
          <a:custGeom>
            <a:avLst/>
            <a:gdLst/>
            <a:ahLst/>
            <a:cxnLst/>
            <a:rect l="l" t="t" r="r" b="b"/>
            <a:pathLst>
              <a:path w="958850" h="692785">
                <a:moveTo>
                  <a:pt x="860805" y="673735"/>
                </a:moveTo>
                <a:lnTo>
                  <a:pt x="858519" y="675639"/>
                </a:lnTo>
                <a:lnTo>
                  <a:pt x="858012" y="680974"/>
                </a:lnTo>
                <a:lnTo>
                  <a:pt x="859916" y="683260"/>
                </a:lnTo>
                <a:lnTo>
                  <a:pt x="958468" y="692785"/>
                </a:lnTo>
                <a:lnTo>
                  <a:pt x="957732" y="691134"/>
                </a:lnTo>
                <a:lnTo>
                  <a:pt x="947927" y="691134"/>
                </a:lnTo>
                <a:lnTo>
                  <a:pt x="933578" y="680787"/>
                </a:lnTo>
                <a:lnTo>
                  <a:pt x="860805" y="673735"/>
                </a:lnTo>
                <a:close/>
              </a:path>
              <a:path w="958850" h="692785">
                <a:moveTo>
                  <a:pt x="933578" y="680787"/>
                </a:moveTo>
                <a:lnTo>
                  <a:pt x="947927" y="691134"/>
                </a:lnTo>
                <a:lnTo>
                  <a:pt x="949302" y="689229"/>
                </a:lnTo>
                <a:lnTo>
                  <a:pt x="946403" y="689229"/>
                </a:lnTo>
                <a:lnTo>
                  <a:pt x="943063" y="681706"/>
                </a:lnTo>
                <a:lnTo>
                  <a:pt x="933578" y="680787"/>
                </a:lnTo>
                <a:close/>
              </a:path>
              <a:path w="958850" h="692785">
                <a:moveTo>
                  <a:pt x="915415" y="601218"/>
                </a:moveTo>
                <a:lnTo>
                  <a:pt x="913002" y="602361"/>
                </a:lnTo>
                <a:lnTo>
                  <a:pt x="910589" y="603376"/>
                </a:lnTo>
                <a:lnTo>
                  <a:pt x="909573" y="606171"/>
                </a:lnTo>
                <a:lnTo>
                  <a:pt x="910589" y="608584"/>
                </a:lnTo>
                <a:lnTo>
                  <a:pt x="939239" y="673096"/>
                </a:lnTo>
                <a:lnTo>
                  <a:pt x="953515" y="683387"/>
                </a:lnTo>
                <a:lnTo>
                  <a:pt x="947927" y="691134"/>
                </a:lnTo>
                <a:lnTo>
                  <a:pt x="957732" y="691134"/>
                </a:lnTo>
                <a:lnTo>
                  <a:pt x="919225" y="604774"/>
                </a:lnTo>
                <a:lnTo>
                  <a:pt x="918210" y="602361"/>
                </a:lnTo>
                <a:lnTo>
                  <a:pt x="915415" y="601218"/>
                </a:lnTo>
                <a:close/>
              </a:path>
              <a:path w="958850" h="692785">
                <a:moveTo>
                  <a:pt x="943063" y="681706"/>
                </a:moveTo>
                <a:lnTo>
                  <a:pt x="946403" y="689229"/>
                </a:lnTo>
                <a:lnTo>
                  <a:pt x="951229" y="682498"/>
                </a:lnTo>
                <a:lnTo>
                  <a:pt x="943063" y="681706"/>
                </a:lnTo>
                <a:close/>
              </a:path>
              <a:path w="958850" h="692785">
                <a:moveTo>
                  <a:pt x="939239" y="673096"/>
                </a:moveTo>
                <a:lnTo>
                  <a:pt x="943063" y="681706"/>
                </a:lnTo>
                <a:lnTo>
                  <a:pt x="951229" y="682498"/>
                </a:lnTo>
                <a:lnTo>
                  <a:pt x="946403" y="689229"/>
                </a:lnTo>
                <a:lnTo>
                  <a:pt x="949302" y="689229"/>
                </a:lnTo>
                <a:lnTo>
                  <a:pt x="953515" y="683387"/>
                </a:lnTo>
                <a:lnTo>
                  <a:pt x="939239" y="673096"/>
                </a:lnTo>
                <a:close/>
              </a:path>
              <a:path w="958850" h="692785">
                <a:moveTo>
                  <a:pt x="5460" y="0"/>
                </a:moveTo>
                <a:lnTo>
                  <a:pt x="0" y="7620"/>
                </a:lnTo>
                <a:lnTo>
                  <a:pt x="933578" y="680787"/>
                </a:lnTo>
                <a:lnTo>
                  <a:pt x="943063" y="681706"/>
                </a:lnTo>
                <a:lnTo>
                  <a:pt x="939239" y="673096"/>
                </a:lnTo>
                <a:lnTo>
                  <a:pt x="546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573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InputStream and OutputStream Methods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37639" y="1305719"/>
            <a:ext cx="4996361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InputStream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8595" algn="l"/>
              </a:tabLst>
            </a:pPr>
            <a:r>
              <a:rPr lang="en-US" sz="1600" dirty="0" smtClean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three basic </a:t>
            </a:r>
            <a:r>
              <a:rPr sz="1600" spc="-10" dirty="0">
                <a:latin typeface="Tahoma"/>
                <a:cs typeface="Tahoma"/>
              </a:rPr>
              <a:t>read </a:t>
            </a:r>
            <a:r>
              <a:rPr sz="1600" dirty="0">
                <a:latin typeface="Tahoma"/>
                <a:cs typeface="Tahoma"/>
              </a:rPr>
              <a:t>methods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are: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27455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int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read()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2745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int </a:t>
            </a:r>
            <a:r>
              <a:rPr sz="1600" spc="-10" dirty="0">
                <a:latin typeface="Tahoma"/>
                <a:cs typeface="Tahoma"/>
              </a:rPr>
              <a:t>read(byte[]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buffer)</a:t>
            </a:r>
            <a:endParaRPr lang="en-US" sz="1600" spc="-5" dirty="0" smtClean="0">
              <a:latin typeface="Tahoma"/>
              <a:cs typeface="Tahoma"/>
            </a:endParaRPr>
          </a:p>
          <a:p>
            <a:pPr marL="1227455">
              <a:lnSpc>
                <a:spcPct val="100000"/>
              </a:lnSpc>
              <a:spcBef>
                <a:spcPts val="5"/>
              </a:spcBef>
            </a:pPr>
            <a:endParaRPr lang="en-US" sz="1600" dirty="0">
              <a:latin typeface="Tahoma"/>
              <a:cs typeface="Tahoma"/>
            </a:endParaRPr>
          </a:p>
          <a:p>
            <a:pPr marL="1227455">
              <a:lnSpc>
                <a:spcPct val="100000"/>
              </a:lnSpc>
              <a:spcBef>
                <a:spcPts val="5"/>
              </a:spcBef>
            </a:pPr>
            <a:r>
              <a:rPr sz="1600" spc="-5" dirty="0" smtClean="0">
                <a:latin typeface="Tahoma"/>
                <a:cs typeface="Tahoma"/>
              </a:rPr>
              <a:t>int </a:t>
            </a:r>
            <a:r>
              <a:rPr sz="1600" spc="-10" dirty="0">
                <a:latin typeface="Tahoma"/>
                <a:cs typeface="Tahoma"/>
              </a:rPr>
              <a:t>read(byte[] </a:t>
            </a:r>
            <a:r>
              <a:rPr sz="1600" spc="-40" dirty="0">
                <a:latin typeface="Tahoma"/>
                <a:cs typeface="Tahoma"/>
              </a:rPr>
              <a:t>buffer, </a:t>
            </a:r>
            <a:r>
              <a:rPr sz="1600" spc="-5" dirty="0">
                <a:latin typeface="Tahoma"/>
                <a:cs typeface="Tahoma"/>
              </a:rPr>
              <a:t>int </a:t>
            </a:r>
            <a:r>
              <a:rPr sz="1600" spc="-10" dirty="0">
                <a:latin typeface="Tahoma"/>
                <a:cs typeface="Tahoma"/>
              </a:rPr>
              <a:t>offset,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11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length)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6019800" y="1305718"/>
            <a:ext cx="28975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 smtClean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OutputStream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Methods</a:t>
            </a:r>
            <a:r>
              <a:rPr sz="1600" dirty="0" smtClean="0"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5791200" y="1587723"/>
            <a:ext cx="3568700" cy="92268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z="16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600" dirty="0" smtClean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three </a:t>
            </a:r>
            <a:r>
              <a:rPr sz="1600" dirty="0">
                <a:latin typeface="Tahoma"/>
                <a:cs typeface="Tahoma"/>
              </a:rPr>
              <a:t>basic </a:t>
            </a:r>
            <a:r>
              <a:rPr sz="1600" spc="-5" dirty="0">
                <a:latin typeface="Tahoma"/>
                <a:cs typeface="Tahoma"/>
              </a:rPr>
              <a:t>write </a:t>
            </a:r>
            <a:r>
              <a:rPr sz="1600" dirty="0">
                <a:latin typeface="Tahoma"/>
                <a:cs typeface="Tahoma"/>
              </a:rPr>
              <a:t>methods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are:</a:t>
            </a:r>
            <a:endParaRPr sz="1600" dirty="0">
              <a:latin typeface="Tahoma"/>
              <a:cs typeface="Tahoma"/>
            </a:endParaRPr>
          </a:p>
          <a:p>
            <a:pPr marL="695325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Tahoma"/>
                <a:cs typeface="Tahoma"/>
              </a:rPr>
              <a:t>void </a:t>
            </a:r>
            <a:r>
              <a:rPr sz="1600" spc="-5" dirty="0">
                <a:latin typeface="Tahoma"/>
                <a:cs typeface="Tahoma"/>
              </a:rPr>
              <a:t>write(int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c)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967484" y="2677319"/>
            <a:ext cx="45745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Tahoma"/>
                <a:cs typeface="Tahoma"/>
              </a:rPr>
              <a:t>void </a:t>
            </a:r>
            <a:r>
              <a:rPr sz="1600" spc="-5" dirty="0">
                <a:latin typeface="Tahoma"/>
                <a:cs typeface="Tahoma"/>
              </a:rPr>
              <a:t>write(byte[]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buffer)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void write(byte[] </a:t>
            </a:r>
            <a:r>
              <a:rPr sz="1600" spc="-40" dirty="0">
                <a:latin typeface="Tahoma"/>
                <a:cs typeface="Tahoma"/>
              </a:rPr>
              <a:t>buffer, </a:t>
            </a:r>
            <a:r>
              <a:rPr sz="1600" dirty="0">
                <a:latin typeface="Tahoma"/>
                <a:cs typeface="Tahoma"/>
              </a:rPr>
              <a:t>int </a:t>
            </a:r>
            <a:r>
              <a:rPr sz="1600" spc="-10" dirty="0">
                <a:latin typeface="Tahoma"/>
                <a:cs typeface="Tahoma"/>
              </a:rPr>
              <a:t>offset, </a:t>
            </a:r>
            <a:r>
              <a:rPr sz="1600" dirty="0">
                <a:latin typeface="Tahoma"/>
                <a:cs typeface="Tahoma"/>
              </a:rPr>
              <a:t>int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length)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5983406" y="3887134"/>
            <a:ext cx="2399030" cy="572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5960" marR="5080" indent="-683895">
              <a:lnSpc>
                <a:spcPct val="12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Other methods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include:  </a:t>
            </a:r>
            <a:r>
              <a:rPr sz="1600" spc="-10" dirty="0">
                <a:latin typeface="Tahoma"/>
                <a:cs typeface="Tahoma"/>
              </a:rPr>
              <a:t>void close()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6598403" y="4683025"/>
            <a:ext cx="11690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0" dirty="0" smtClean="0">
                <a:latin typeface="Tahoma"/>
                <a:cs typeface="Tahoma"/>
              </a:rPr>
              <a:t> </a:t>
            </a:r>
            <a:r>
              <a:rPr sz="1600" spc="-10" dirty="0" smtClean="0">
                <a:latin typeface="Tahoma"/>
                <a:cs typeface="Tahoma"/>
              </a:rPr>
              <a:t>void</a:t>
            </a:r>
            <a:r>
              <a:rPr sz="1600" spc="-55" dirty="0" smtClean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flush()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Reader and Writer Methods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23339" y="1229519"/>
            <a:ext cx="49530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Reader </a:t>
            </a:r>
            <a:r>
              <a:rPr sz="1600" dirty="0">
                <a:latin typeface="Tahoma"/>
                <a:cs typeface="Tahoma"/>
              </a:rPr>
              <a:t>Methods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8595" algn="l"/>
              </a:tabLst>
            </a:pPr>
            <a:r>
              <a:rPr sz="160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three basic </a:t>
            </a:r>
            <a:r>
              <a:rPr sz="1600" spc="-10" dirty="0">
                <a:latin typeface="Tahoma"/>
                <a:cs typeface="Tahoma"/>
              </a:rPr>
              <a:t>read </a:t>
            </a:r>
            <a:r>
              <a:rPr sz="1600" dirty="0">
                <a:latin typeface="Tahoma"/>
                <a:cs typeface="Tahoma"/>
              </a:rPr>
              <a:t>methods</a:t>
            </a:r>
            <a:r>
              <a:rPr sz="1600" spc="-5" dirty="0">
                <a:latin typeface="Tahoma"/>
                <a:cs typeface="Tahoma"/>
              </a:rPr>
              <a:t> are: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44081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int </a:t>
            </a:r>
            <a:r>
              <a:rPr sz="1600" spc="-10" dirty="0">
                <a:latin typeface="Tahoma"/>
                <a:cs typeface="Tahoma"/>
              </a:rPr>
              <a:t>read()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440815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int </a:t>
            </a:r>
            <a:r>
              <a:rPr sz="1600" spc="-5" dirty="0">
                <a:latin typeface="Tahoma"/>
                <a:cs typeface="Tahoma"/>
              </a:rPr>
              <a:t>read(char[]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cbuf)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44081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int </a:t>
            </a:r>
            <a:r>
              <a:rPr sz="1600" spc="-10" dirty="0">
                <a:latin typeface="Tahoma"/>
                <a:cs typeface="Tahoma"/>
              </a:rPr>
              <a:t>read(char[] </a:t>
            </a:r>
            <a:r>
              <a:rPr sz="1600" spc="-30" dirty="0">
                <a:latin typeface="Tahoma"/>
                <a:cs typeface="Tahoma"/>
              </a:rPr>
              <a:t>cbuf, </a:t>
            </a:r>
            <a:r>
              <a:rPr sz="1600" spc="-5" dirty="0">
                <a:latin typeface="Tahoma"/>
                <a:cs typeface="Tahoma"/>
              </a:rPr>
              <a:t>int </a:t>
            </a:r>
            <a:r>
              <a:rPr sz="1600" spc="-10" dirty="0">
                <a:latin typeface="Tahoma"/>
                <a:cs typeface="Tahoma"/>
              </a:rPr>
              <a:t>offset,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length)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029200" y="1153318"/>
            <a:ext cx="5626735" cy="362381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Writer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Methods</a:t>
            </a:r>
          </a:p>
          <a:p>
            <a:pPr marL="188595" indent="-175895">
              <a:lnSpc>
                <a:spcPct val="100000"/>
              </a:lnSpc>
              <a:spcBef>
                <a:spcPts val="434"/>
              </a:spcBef>
              <a:buChar char="•"/>
              <a:tabLst>
                <a:tab pos="188595" algn="l"/>
              </a:tabLst>
            </a:pPr>
            <a:r>
              <a:rPr sz="1600" dirty="0">
                <a:latin typeface="Tahoma"/>
                <a:cs typeface="Tahoma"/>
              </a:rPr>
              <a:t>The basic </a:t>
            </a:r>
            <a:r>
              <a:rPr sz="1600" spc="-5" dirty="0">
                <a:latin typeface="Tahoma"/>
                <a:cs typeface="Tahoma"/>
              </a:rPr>
              <a:t>write </a:t>
            </a:r>
            <a:r>
              <a:rPr sz="1600" dirty="0">
                <a:latin typeface="Tahoma"/>
                <a:cs typeface="Tahoma"/>
              </a:rPr>
              <a:t>methods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are: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87C"/>
              </a:buClr>
              <a:buFont typeface="Tahoma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01219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ahoma"/>
                <a:cs typeface="Tahoma"/>
              </a:rPr>
              <a:t>void </a:t>
            </a:r>
            <a:r>
              <a:rPr sz="1600" spc="-5" dirty="0">
                <a:latin typeface="Tahoma"/>
                <a:cs typeface="Tahoma"/>
              </a:rPr>
              <a:t>write(int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c)</a:t>
            </a:r>
            <a:endParaRPr sz="1600" dirty="0">
              <a:latin typeface="Tahoma"/>
              <a:cs typeface="Tahoma"/>
            </a:endParaRPr>
          </a:p>
          <a:p>
            <a:pPr marL="1012190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Tahoma"/>
                <a:cs typeface="Tahoma"/>
              </a:rPr>
              <a:t>void write(char[]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cbuf)</a:t>
            </a:r>
            <a:endParaRPr sz="1600" dirty="0">
              <a:latin typeface="Tahoma"/>
              <a:cs typeface="Tahoma"/>
            </a:endParaRPr>
          </a:p>
          <a:p>
            <a:pPr marL="1012190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Tahoma"/>
                <a:cs typeface="Tahoma"/>
              </a:rPr>
              <a:t>void write(char[] </a:t>
            </a:r>
            <a:r>
              <a:rPr sz="1600" spc="-30" dirty="0">
                <a:latin typeface="Tahoma"/>
                <a:cs typeface="Tahoma"/>
              </a:rPr>
              <a:t>cbuf, </a:t>
            </a:r>
            <a:r>
              <a:rPr sz="1600" spc="-5" dirty="0">
                <a:latin typeface="Tahoma"/>
                <a:cs typeface="Tahoma"/>
              </a:rPr>
              <a:t>int </a:t>
            </a:r>
            <a:r>
              <a:rPr sz="1600" spc="-10" dirty="0">
                <a:latin typeface="Tahoma"/>
                <a:cs typeface="Tahoma"/>
              </a:rPr>
              <a:t>offset,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1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length)</a:t>
            </a:r>
            <a:endParaRPr sz="1600" dirty="0">
              <a:latin typeface="Tahoma"/>
              <a:cs typeface="Tahoma"/>
            </a:endParaRPr>
          </a:p>
          <a:p>
            <a:pPr marL="1012190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Tahoma"/>
                <a:cs typeface="Tahoma"/>
              </a:rPr>
              <a:t>void write(String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string)</a:t>
            </a:r>
            <a:endParaRPr sz="1600" dirty="0">
              <a:latin typeface="Tahoma"/>
              <a:cs typeface="Tahoma"/>
            </a:endParaRPr>
          </a:p>
          <a:p>
            <a:pPr marL="1012190">
              <a:lnSpc>
                <a:spcPct val="100000"/>
              </a:lnSpc>
              <a:spcBef>
                <a:spcPts val="434"/>
              </a:spcBef>
            </a:pPr>
            <a:r>
              <a:rPr sz="1600" spc="-10" dirty="0">
                <a:latin typeface="Tahoma"/>
                <a:cs typeface="Tahoma"/>
              </a:rPr>
              <a:t>void </a:t>
            </a:r>
            <a:r>
              <a:rPr sz="1600" spc="-5" dirty="0">
                <a:latin typeface="Tahoma"/>
                <a:cs typeface="Tahoma"/>
              </a:rPr>
              <a:t>write(String string, int </a:t>
            </a:r>
            <a:r>
              <a:rPr sz="1600" spc="-10" dirty="0">
                <a:latin typeface="Tahoma"/>
                <a:cs typeface="Tahoma"/>
              </a:rPr>
              <a:t>offset,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length)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Char char="•"/>
              <a:tabLst>
                <a:tab pos="188595" algn="l"/>
              </a:tabLst>
            </a:pPr>
            <a:r>
              <a:rPr sz="1600" spc="-5" dirty="0">
                <a:latin typeface="Tahoma"/>
                <a:cs typeface="Tahoma"/>
              </a:rPr>
              <a:t>Other </a:t>
            </a:r>
            <a:r>
              <a:rPr sz="1600" dirty="0">
                <a:latin typeface="Tahoma"/>
                <a:cs typeface="Tahoma"/>
              </a:rPr>
              <a:t>methods</a:t>
            </a:r>
            <a:r>
              <a:rPr sz="1600" spc="-5" dirty="0">
                <a:latin typeface="Tahoma"/>
                <a:cs typeface="Tahoma"/>
              </a:rPr>
              <a:t> include: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012190" marR="3365500">
              <a:lnSpc>
                <a:spcPct val="120000"/>
              </a:lnSpc>
            </a:pPr>
            <a:r>
              <a:rPr sz="1600" spc="-10" dirty="0">
                <a:latin typeface="Tahoma"/>
                <a:cs typeface="Tahoma"/>
              </a:rPr>
              <a:t>void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close()  </a:t>
            </a:r>
            <a:r>
              <a:rPr sz="1600" spc="-10" dirty="0">
                <a:latin typeface="Tahoma"/>
                <a:cs typeface="Tahoma"/>
              </a:rPr>
              <a:t>void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flush()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Stream I/O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333500" y="1381919"/>
            <a:ext cx="6781800" cy="30995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latin typeface="Tahoma"/>
                <a:cs typeface="Tahoma"/>
              </a:rPr>
              <a:t>File Stream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I/O</a:t>
            </a:r>
            <a:endParaRPr sz="1600" dirty="0">
              <a:latin typeface="Tahoma"/>
              <a:cs typeface="Tahoma"/>
            </a:endParaRPr>
          </a:p>
          <a:p>
            <a:pPr marL="188595" indent="-175895">
              <a:lnSpc>
                <a:spcPct val="100000"/>
              </a:lnSpc>
              <a:spcBef>
                <a:spcPts val="434"/>
              </a:spcBef>
              <a:buChar char="•"/>
              <a:tabLst>
                <a:tab pos="188595" algn="l"/>
              </a:tabLst>
            </a:pPr>
            <a:r>
              <a:rPr sz="1600" spc="-20" dirty="0">
                <a:latin typeface="Tahoma"/>
                <a:cs typeface="Tahoma"/>
              </a:rPr>
              <a:t>For </a:t>
            </a:r>
            <a:r>
              <a:rPr sz="1600" spc="-5" dirty="0">
                <a:latin typeface="Tahoma"/>
                <a:cs typeface="Tahoma"/>
              </a:rPr>
              <a:t>file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input: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87C"/>
              </a:buClr>
              <a:buFont typeface="Tahoma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584200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latin typeface="Tahoma"/>
                <a:cs typeface="Tahoma"/>
              </a:rPr>
              <a:t>Use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FileReader </a:t>
            </a:r>
            <a:r>
              <a:rPr sz="1600" spc="-5" dirty="0">
                <a:latin typeface="Tahoma"/>
                <a:cs typeface="Tahoma"/>
              </a:rPr>
              <a:t>class to </a:t>
            </a:r>
            <a:r>
              <a:rPr sz="1600" spc="-10" dirty="0">
                <a:latin typeface="Tahoma"/>
                <a:cs typeface="Tahoma"/>
              </a:rPr>
              <a:t>read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characters.</a:t>
            </a:r>
            <a:endParaRPr sz="1600" dirty="0">
              <a:latin typeface="Tahoma"/>
              <a:cs typeface="Tahoma"/>
            </a:endParaRPr>
          </a:p>
          <a:p>
            <a:pPr marL="655320" marR="217170" indent="-71755">
              <a:lnSpc>
                <a:spcPct val="150000"/>
              </a:lnSpc>
            </a:pPr>
            <a:r>
              <a:rPr sz="1600" dirty="0">
                <a:latin typeface="Tahoma"/>
                <a:cs typeface="Tahoma"/>
              </a:rPr>
              <a:t>Use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BufferedReader </a:t>
            </a:r>
            <a:r>
              <a:rPr sz="1600" spc="-5" dirty="0">
                <a:latin typeface="Tahoma"/>
                <a:cs typeface="Tahoma"/>
              </a:rPr>
              <a:t>class to </a:t>
            </a:r>
            <a:r>
              <a:rPr sz="1600" dirty="0">
                <a:latin typeface="Tahoma"/>
                <a:cs typeface="Tahoma"/>
              </a:rPr>
              <a:t>use </a:t>
            </a:r>
            <a:r>
              <a:rPr sz="1600" spc="-5" dirty="0">
                <a:latin typeface="Tahoma"/>
                <a:cs typeface="Tahoma"/>
              </a:rPr>
              <a:t>the readLine  method.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8595" algn="l"/>
              </a:tabLst>
            </a:pPr>
            <a:r>
              <a:rPr sz="1600" spc="-15" dirty="0">
                <a:latin typeface="Tahoma"/>
                <a:cs typeface="Tahoma"/>
              </a:rPr>
              <a:t>For </a:t>
            </a:r>
            <a:r>
              <a:rPr sz="1600" spc="-5" dirty="0">
                <a:latin typeface="Tahoma"/>
                <a:cs typeface="Tahoma"/>
              </a:rPr>
              <a:t>file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output: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512445">
              <a:lnSpc>
                <a:spcPct val="150000"/>
              </a:lnSpc>
            </a:pPr>
            <a:r>
              <a:rPr sz="1600" dirty="0">
                <a:latin typeface="Tahoma"/>
                <a:cs typeface="Tahoma"/>
              </a:rPr>
              <a:t>Use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FileWriter </a:t>
            </a:r>
            <a:r>
              <a:rPr sz="1600" spc="-5" dirty="0">
                <a:latin typeface="Tahoma"/>
                <a:cs typeface="Tahoma"/>
              </a:rPr>
              <a:t>class to write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characters.</a:t>
            </a:r>
            <a:endParaRPr sz="1600" dirty="0">
              <a:latin typeface="Tahoma"/>
              <a:cs typeface="Tahoma"/>
            </a:endParaRPr>
          </a:p>
          <a:p>
            <a:pPr marL="512445" marR="5080">
              <a:lnSpc>
                <a:spcPct val="150000"/>
              </a:lnSpc>
              <a:spcBef>
                <a:spcPts val="160"/>
              </a:spcBef>
            </a:pPr>
            <a:r>
              <a:rPr sz="1600" dirty="0">
                <a:latin typeface="Tahoma"/>
                <a:cs typeface="Tahoma"/>
              </a:rPr>
              <a:t>Use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PrintWriter </a:t>
            </a:r>
            <a:r>
              <a:rPr sz="1600" spc="-5" dirty="0">
                <a:latin typeface="Tahoma"/>
                <a:cs typeface="Tahoma"/>
              </a:rPr>
              <a:t>class to </a:t>
            </a:r>
            <a:r>
              <a:rPr sz="1600" dirty="0">
                <a:latin typeface="Tahoma"/>
                <a:cs typeface="Tahoma"/>
              </a:rPr>
              <a:t>use </a:t>
            </a:r>
            <a:r>
              <a:rPr sz="1600" spc="-5" dirty="0">
                <a:latin typeface="Tahoma"/>
                <a:cs typeface="Tahoma"/>
              </a:rPr>
              <a:t>the print and </a:t>
            </a:r>
            <a:r>
              <a:rPr sz="1600" spc="-5" dirty="0" err="1">
                <a:latin typeface="Tahoma"/>
                <a:cs typeface="Tahoma"/>
              </a:rPr>
              <a:t>println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methods</a:t>
            </a:r>
            <a:r>
              <a:rPr sz="16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– Reading and Writing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725295" y="1754251"/>
            <a:ext cx="53581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java.io </a:t>
            </a:r>
            <a:r>
              <a:rPr sz="1600" dirty="0">
                <a:latin typeface="Tahoma"/>
                <a:cs typeface="Tahoma"/>
              </a:rPr>
              <a:t>package </a:t>
            </a:r>
            <a:r>
              <a:rPr sz="1600" spc="-5" dirty="0">
                <a:latin typeface="Tahoma"/>
                <a:cs typeface="Tahoma"/>
              </a:rPr>
              <a:t>enables you to do 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following</a:t>
            </a:r>
            <a:r>
              <a:rPr lang="en-US" sz="1600" spc="-5" dirty="0" smtClean="0">
                <a:latin typeface="Tahoma"/>
                <a:cs typeface="Tahoma"/>
              </a:rPr>
              <a:t> steps</a:t>
            </a:r>
            <a:r>
              <a:rPr sz="1600" spc="-5" dirty="0" smtClean="0"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286000" y="2296319"/>
            <a:ext cx="129539" cy="12785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530"/>
              </a:spcBef>
            </a:pPr>
            <a:r>
              <a:rPr sz="1600" spc="-5" dirty="0">
                <a:latin typeface="Tahoma"/>
                <a:cs typeface="Tahoma"/>
              </a:rPr>
              <a:t>•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434"/>
              </a:spcBef>
            </a:pPr>
            <a:r>
              <a:rPr sz="1600" spc="-5" dirty="0">
                <a:latin typeface="Tahoma"/>
                <a:cs typeface="Tahoma"/>
              </a:rPr>
              <a:t>•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430"/>
              </a:spcBef>
            </a:pPr>
            <a:r>
              <a:rPr sz="1600" spc="-5" dirty="0">
                <a:latin typeface="Tahoma"/>
                <a:cs typeface="Tahoma"/>
              </a:rPr>
              <a:t>•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2622759" y="2358007"/>
            <a:ext cx="3054985" cy="1172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7710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Create File objects  </a:t>
            </a:r>
            <a:r>
              <a:rPr sz="1600" dirty="0">
                <a:latin typeface="Tahoma"/>
                <a:cs typeface="Tahoma"/>
              </a:rPr>
              <a:t>Manipulate </a:t>
            </a:r>
            <a:r>
              <a:rPr sz="1600" spc="-5" dirty="0">
                <a:latin typeface="Tahoma"/>
                <a:cs typeface="Tahoma"/>
              </a:rPr>
              <a:t>File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objects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430"/>
              </a:spcBef>
            </a:pPr>
            <a:r>
              <a:rPr sz="1600" spc="-15" dirty="0">
                <a:latin typeface="Tahoma"/>
                <a:cs typeface="Tahoma"/>
              </a:rPr>
              <a:t>Read </a:t>
            </a:r>
            <a:r>
              <a:rPr sz="1600" dirty="0">
                <a:latin typeface="Tahoma"/>
                <a:cs typeface="Tahoma"/>
              </a:rPr>
              <a:t>and </a:t>
            </a:r>
            <a:r>
              <a:rPr sz="1600" spc="-5" dirty="0">
                <a:latin typeface="Tahoma"/>
                <a:cs typeface="Tahoma"/>
              </a:rPr>
              <a:t>write to file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streams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2008</Words>
  <Application>Microsoft Office PowerPoint</Application>
  <PresentationFormat>Custom</PresentationFormat>
  <Paragraphs>319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System.in is a byte stream that has no character stream features.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Asfiya Khan</cp:lastModifiedBy>
  <cp:revision>323</cp:revision>
  <dcterms:created xsi:type="dcterms:W3CDTF">2018-01-05T05:23:08Z</dcterms:created>
  <dcterms:modified xsi:type="dcterms:W3CDTF">2019-09-04T12:33:19Z</dcterms:modified>
</cp:coreProperties>
</file>