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4" r:id="rId17"/>
    <p:sldId id="291" r:id="rId18"/>
    <p:sldId id="292" r:id="rId19"/>
    <p:sldId id="293" r:id="rId20"/>
    <p:sldId id="295" r:id="rId21"/>
    <p:sldId id="265" r:id="rId22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210" y="-27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0" y="1610519"/>
            <a:ext cx="5334000" cy="102747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</a:t>
            </a:r>
          </a:p>
          <a:p>
            <a:pPr algn="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Author &amp; Presenter -Asfiya Khan                                                                         			(Senior Technical Trainer)</a:t>
            </a:r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7097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API – Partly Java Driver – Type 2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357952" y="1458119"/>
            <a:ext cx="6591300" cy="239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1025119" y="4048919"/>
            <a:ext cx="553275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4965" algn="l"/>
                <a:tab pos="35623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Partly java-partly written in native language</a:t>
            </a:r>
          </a:p>
          <a:p>
            <a:pPr marL="355600" indent="-342900">
              <a:lnSpc>
                <a:spcPct val="15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libraries required to be installed on client system</a:t>
            </a:r>
          </a:p>
          <a:p>
            <a:pPr marL="355600" indent="-342900">
              <a:lnSpc>
                <a:spcPct val="150000"/>
              </a:lnSpc>
              <a:buAutoNum type="arabicPeriod"/>
              <a:tabLst>
                <a:tab pos="354965" algn="l"/>
                <a:tab pos="35623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native C lib calls for conversion</a:t>
            </a: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Java-Net Protocol Driver –Type 3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295400" y="1229519"/>
            <a:ext cx="6553200" cy="258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675278" y="3896519"/>
            <a:ext cx="8011522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425450" algn="l"/>
                <a:tab pos="426084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 protocol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calls are passed through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middle tier</a:t>
            </a:r>
            <a:r>
              <a:rPr sz="16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3700" marR="5080" indent="-381000">
              <a:lnSpc>
                <a:spcPct val="100000"/>
              </a:lnSpc>
              <a:buChar char="•"/>
              <a:tabLst>
                <a:tab pos="422275" algn="l"/>
                <a:tab pos="422909" algn="l"/>
                <a:tab pos="430466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middle tier server then translates the requests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specific  native connectivity interface</a:t>
            </a:r>
            <a:r>
              <a:rPr sz="16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database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3220" indent="-350520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simpler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16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Java Driver – Type 4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890776" y="1229519"/>
            <a:ext cx="5305425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1047394" y="3557684"/>
            <a:ext cx="74974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00"/>
              </a:spcBef>
              <a:buChar char="•"/>
              <a:tabLst>
                <a:tab pos="425450" algn="l"/>
                <a:tab pos="426084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pure Java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2585" indent="-349885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calls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vendor specific database management</a:t>
            </a:r>
            <a:r>
              <a:rPr sz="16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93065">
              <a:lnSpc>
                <a:spcPct val="100000"/>
              </a:lnSpc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2585" indent="-349885">
              <a:lnSpc>
                <a:spcPct val="100000"/>
              </a:lnSpc>
              <a:buChar char="•"/>
              <a:tabLst>
                <a:tab pos="362585" algn="l"/>
                <a:tab pos="36322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applications can directly communicate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sz="16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9250" indent="-336550">
              <a:lnSpc>
                <a:spcPct val="100000"/>
              </a:lnSpc>
              <a:buChar char="•"/>
              <a:tabLst>
                <a:tab pos="349250" algn="l"/>
                <a:tab pos="349885" algn="l"/>
                <a:tab pos="3015615" algn="l"/>
                <a:tab pos="3296285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16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thin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vendor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7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Steps In Using JDBC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556982" y="1229519"/>
            <a:ext cx="4596745" cy="38298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505"/>
              </a:spcBef>
              <a:buFont typeface="+mj-lt"/>
              <a:buAutoNum type="arabicPeriod"/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17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</a:p>
          <a:p>
            <a:pPr marL="355600" marR="5080" indent="-342900">
              <a:lnSpc>
                <a:spcPct val="200000"/>
              </a:lnSpc>
              <a:buFont typeface="+mj-lt"/>
              <a:buAutoNum type="arabicPeriod"/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</a:t>
            </a:r>
            <a:r>
              <a:rPr sz="17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 </a:t>
            </a:r>
            <a:endParaRPr lang="en-US" sz="1700" spc="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2900">
              <a:lnSpc>
                <a:spcPct val="200000"/>
              </a:lnSpc>
              <a:buFont typeface="+mj-lt"/>
              <a:buAutoNum type="arabicPeriod"/>
            </a:pPr>
            <a:r>
              <a:rPr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Establish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sz="17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  </a:t>
            </a:r>
            <a:endParaRPr lang="en-US" sz="1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2900">
              <a:lnSpc>
                <a:spcPct val="200000"/>
              </a:lnSpc>
              <a:buFont typeface="+mj-lt"/>
              <a:buAutoNum type="arabicPeriod"/>
            </a:pPr>
            <a:r>
              <a:rPr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</a:t>
            </a:r>
            <a:endParaRPr lang="en-US" sz="1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5080" indent="-342900">
              <a:lnSpc>
                <a:spcPct val="200000"/>
              </a:lnSpc>
              <a:buFont typeface="+mj-lt"/>
              <a:buAutoNum type="arabicPeriod"/>
            </a:pPr>
            <a:r>
              <a:rPr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</a:t>
            </a:r>
            <a:r>
              <a:rPr sz="1700" spc="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</a:p>
          <a:p>
            <a:pPr marL="355600" indent="-342900">
              <a:lnSpc>
                <a:spcPct val="200000"/>
              </a:lnSpc>
              <a:spcBef>
                <a:spcPts val="409"/>
              </a:spcBef>
              <a:buFont typeface="+mj-lt"/>
              <a:buAutoNum type="arabicPeriod"/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r>
              <a:rPr sz="17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results</a:t>
            </a:r>
            <a:endParaRPr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indent="-342900">
              <a:lnSpc>
                <a:spcPct val="200000"/>
              </a:lnSpc>
              <a:spcBef>
                <a:spcPts val="409"/>
              </a:spcBef>
              <a:buFont typeface="+mj-lt"/>
              <a:buAutoNum type="arabicPeriod"/>
            </a:pP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 database</a:t>
            </a:r>
            <a:r>
              <a:rPr sz="17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957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Architecture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095500" y="4594892"/>
            <a:ext cx="1036955" cy="629285"/>
          </a:xfrm>
          <a:custGeom>
            <a:avLst/>
            <a:gdLst/>
            <a:ahLst/>
            <a:cxnLst/>
            <a:rect l="l" t="t" r="r" b="b"/>
            <a:pathLst>
              <a:path w="1036955" h="629285">
                <a:moveTo>
                  <a:pt x="518287" y="0"/>
                </a:moveTo>
                <a:lnTo>
                  <a:pt x="441694" y="1137"/>
                </a:lnTo>
                <a:lnTo>
                  <a:pt x="368593" y="4442"/>
                </a:lnTo>
                <a:lnTo>
                  <a:pt x="299783" y="9751"/>
                </a:lnTo>
                <a:lnTo>
                  <a:pt x="236067" y="16900"/>
                </a:lnTo>
                <a:lnTo>
                  <a:pt x="178246" y="25726"/>
                </a:lnTo>
                <a:lnTo>
                  <a:pt x="127121" y="36067"/>
                </a:lnTo>
                <a:lnTo>
                  <a:pt x="83495" y="47759"/>
                </a:lnTo>
                <a:lnTo>
                  <a:pt x="21942" y="74544"/>
                </a:lnTo>
                <a:lnTo>
                  <a:pt x="0" y="104775"/>
                </a:lnTo>
                <a:lnTo>
                  <a:pt x="0" y="524001"/>
                </a:lnTo>
                <a:lnTo>
                  <a:pt x="48168" y="568131"/>
                </a:lnTo>
                <a:lnTo>
                  <a:pt x="127121" y="592687"/>
                </a:lnTo>
                <a:lnTo>
                  <a:pt x="178246" y="603018"/>
                </a:lnTo>
                <a:lnTo>
                  <a:pt x="236067" y="611835"/>
                </a:lnTo>
                <a:lnTo>
                  <a:pt x="299783" y="618976"/>
                </a:lnTo>
                <a:lnTo>
                  <a:pt x="368593" y="624277"/>
                </a:lnTo>
                <a:lnTo>
                  <a:pt x="441694" y="627577"/>
                </a:lnTo>
                <a:lnTo>
                  <a:pt x="518287" y="628713"/>
                </a:lnTo>
                <a:lnTo>
                  <a:pt x="594879" y="627577"/>
                </a:lnTo>
                <a:lnTo>
                  <a:pt x="667980" y="624277"/>
                </a:lnTo>
                <a:lnTo>
                  <a:pt x="736790" y="618976"/>
                </a:lnTo>
                <a:lnTo>
                  <a:pt x="800506" y="611835"/>
                </a:lnTo>
                <a:lnTo>
                  <a:pt x="858327" y="603018"/>
                </a:lnTo>
                <a:lnTo>
                  <a:pt x="909452" y="592687"/>
                </a:lnTo>
                <a:lnTo>
                  <a:pt x="953078" y="581003"/>
                </a:lnTo>
                <a:lnTo>
                  <a:pt x="1014631" y="554232"/>
                </a:lnTo>
                <a:lnTo>
                  <a:pt x="1036574" y="524001"/>
                </a:lnTo>
                <a:lnTo>
                  <a:pt x="1036574" y="104775"/>
                </a:lnTo>
                <a:lnTo>
                  <a:pt x="988405" y="60639"/>
                </a:lnTo>
                <a:lnTo>
                  <a:pt x="909452" y="36067"/>
                </a:lnTo>
                <a:lnTo>
                  <a:pt x="858327" y="25726"/>
                </a:lnTo>
                <a:lnTo>
                  <a:pt x="800506" y="16900"/>
                </a:lnTo>
                <a:lnTo>
                  <a:pt x="736790" y="9751"/>
                </a:lnTo>
                <a:lnTo>
                  <a:pt x="667980" y="4442"/>
                </a:lnTo>
                <a:lnTo>
                  <a:pt x="594879" y="1137"/>
                </a:lnTo>
                <a:lnTo>
                  <a:pt x="518287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8" name="object 6"/>
          <p:cNvSpPr/>
          <p:nvPr/>
        </p:nvSpPr>
        <p:spPr>
          <a:xfrm>
            <a:off x="2095500" y="4699667"/>
            <a:ext cx="1036955" cy="105410"/>
          </a:xfrm>
          <a:custGeom>
            <a:avLst/>
            <a:gdLst/>
            <a:ahLst/>
            <a:cxnLst/>
            <a:rect l="l" t="t" r="r" b="b"/>
            <a:pathLst>
              <a:path w="1036955" h="105410">
                <a:moveTo>
                  <a:pt x="1036574" y="0"/>
                </a:moveTo>
                <a:lnTo>
                  <a:pt x="988405" y="44213"/>
                </a:lnTo>
                <a:lnTo>
                  <a:pt x="909452" y="68813"/>
                </a:lnTo>
                <a:lnTo>
                  <a:pt x="858327" y="79163"/>
                </a:lnTo>
                <a:lnTo>
                  <a:pt x="800506" y="87995"/>
                </a:lnTo>
                <a:lnTo>
                  <a:pt x="736790" y="95148"/>
                </a:lnTo>
                <a:lnTo>
                  <a:pt x="667980" y="100458"/>
                </a:lnTo>
                <a:lnTo>
                  <a:pt x="594879" y="103764"/>
                </a:lnTo>
                <a:lnTo>
                  <a:pt x="518287" y="104901"/>
                </a:lnTo>
                <a:lnTo>
                  <a:pt x="441694" y="103764"/>
                </a:lnTo>
                <a:lnTo>
                  <a:pt x="368593" y="100458"/>
                </a:lnTo>
                <a:lnTo>
                  <a:pt x="299783" y="95148"/>
                </a:lnTo>
                <a:lnTo>
                  <a:pt x="236067" y="87995"/>
                </a:lnTo>
                <a:lnTo>
                  <a:pt x="178246" y="79163"/>
                </a:lnTo>
                <a:lnTo>
                  <a:pt x="127121" y="68813"/>
                </a:lnTo>
                <a:lnTo>
                  <a:pt x="83495" y="57109"/>
                </a:lnTo>
                <a:lnTo>
                  <a:pt x="21942" y="30288"/>
                </a:lnTo>
                <a:lnTo>
                  <a:pt x="5619" y="15496"/>
                </a:lnTo>
                <a:lnTo>
                  <a:pt x="0" y="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9" name="object 7"/>
          <p:cNvSpPr/>
          <p:nvPr/>
        </p:nvSpPr>
        <p:spPr>
          <a:xfrm>
            <a:off x="2095500" y="4594892"/>
            <a:ext cx="1036955" cy="629285"/>
          </a:xfrm>
          <a:custGeom>
            <a:avLst/>
            <a:gdLst/>
            <a:ahLst/>
            <a:cxnLst/>
            <a:rect l="l" t="t" r="r" b="b"/>
            <a:pathLst>
              <a:path w="1036955" h="629285">
                <a:moveTo>
                  <a:pt x="0" y="104775"/>
                </a:moveTo>
                <a:lnTo>
                  <a:pt x="48168" y="60639"/>
                </a:lnTo>
                <a:lnTo>
                  <a:pt x="127121" y="36067"/>
                </a:lnTo>
                <a:lnTo>
                  <a:pt x="178246" y="25726"/>
                </a:lnTo>
                <a:lnTo>
                  <a:pt x="236067" y="16900"/>
                </a:lnTo>
                <a:lnTo>
                  <a:pt x="299783" y="9751"/>
                </a:lnTo>
                <a:lnTo>
                  <a:pt x="368593" y="4442"/>
                </a:lnTo>
                <a:lnTo>
                  <a:pt x="441694" y="1137"/>
                </a:lnTo>
                <a:lnTo>
                  <a:pt x="518287" y="0"/>
                </a:lnTo>
                <a:lnTo>
                  <a:pt x="594879" y="1137"/>
                </a:lnTo>
                <a:lnTo>
                  <a:pt x="667980" y="4442"/>
                </a:lnTo>
                <a:lnTo>
                  <a:pt x="736790" y="9751"/>
                </a:lnTo>
                <a:lnTo>
                  <a:pt x="800506" y="16900"/>
                </a:lnTo>
                <a:lnTo>
                  <a:pt x="858327" y="25726"/>
                </a:lnTo>
                <a:lnTo>
                  <a:pt x="909452" y="36067"/>
                </a:lnTo>
                <a:lnTo>
                  <a:pt x="953078" y="47759"/>
                </a:lnTo>
                <a:lnTo>
                  <a:pt x="1014631" y="74544"/>
                </a:lnTo>
                <a:lnTo>
                  <a:pt x="1036574" y="104775"/>
                </a:lnTo>
                <a:lnTo>
                  <a:pt x="1036574" y="524001"/>
                </a:lnTo>
                <a:lnTo>
                  <a:pt x="988405" y="568131"/>
                </a:lnTo>
                <a:lnTo>
                  <a:pt x="909452" y="592687"/>
                </a:lnTo>
                <a:lnTo>
                  <a:pt x="858327" y="603018"/>
                </a:lnTo>
                <a:lnTo>
                  <a:pt x="800506" y="611835"/>
                </a:lnTo>
                <a:lnTo>
                  <a:pt x="736790" y="618976"/>
                </a:lnTo>
                <a:lnTo>
                  <a:pt x="667980" y="624277"/>
                </a:lnTo>
                <a:lnTo>
                  <a:pt x="594879" y="627577"/>
                </a:lnTo>
                <a:lnTo>
                  <a:pt x="518287" y="628713"/>
                </a:lnTo>
                <a:lnTo>
                  <a:pt x="441694" y="627577"/>
                </a:lnTo>
                <a:lnTo>
                  <a:pt x="368593" y="624277"/>
                </a:lnTo>
                <a:lnTo>
                  <a:pt x="299783" y="618976"/>
                </a:lnTo>
                <a:lnTo>
                  <a:pt x="236067" y="611835"/>
                </a:lnTo>
                <a:lnTo>
                  <a:pt x="178246" y="603018"/>
                </a:lnTo>
                <a:lnTo>
                  <a:pt x="127121" y="592687"/>
                </a:lnTo>
                <a:lnTo>
                  <a:pt x="83495" y="581003"/>
                </a:lnTo>
                <a:lnTo>
                  <a:pt x="21942" y="554232"/>
                </a:lnTo>
                <a:lnTo>
                  <a:pt x="0" y="524001"/>
                </a:lnTo>
                <a:lnTo>
                  <a:pt x="0" y="1047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0" name="object 8"/>
          <p:cNvSpPr txBox="1"/>
          <p:nvPr/>
        </p:nvSpPr>
        <p:spPr>
          <a:xfrm>
            <a:off x="2302891" y="4797585"/>
            <a:ext cx="6229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Oracle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4527550" y="4793139"/>
            <a:ext cx="1036955" cy="627380"/>
          </a:xfrm>
          <a:custGeom>
            <a:avLst/>
            <a:gdLst/>
            <a:ahLst/>
            <a:cxnLst/>
            <a:rect l="l" t="t" r="r" b="b"/>
            <a:pathLst>
              <a:path w="1036954" h="627379">
                <a:moveTo>
                  <a:pt x="518287" y="0"/>
                </a:moveTo>
                <a:lnTo>
                  <a:pt x="441694" y="1131"/>
                </a:lnTo>
                <a:lnTo>
                  <a:pt x="368593" y="4420"/>
                </a:lnTo>
                <a:lnTo>
                  <a:pt x="299783" y="9703"/>
                </a:lnTo>
                <a:lnTo>
                  <a:pt x="236067" y="16820"/>
                </a:lnTo>
                <a:lnTo>
                  <a:pt x="178246" y="25609"/>
                </a:lnTo>
                <a:lnTo>
                  <a:pt x="127121" y="35910"/>
                </a:lnTo>
                <a:lnTo>
                  <a:pt x="83495" y="47562"/>
                </a:lnTo>
                <a:lnTo>
                  <a:pt x="21942" y="74270"/>
                </a:lnTo>
                <a:lnTo>
                  <a:pt x="0" y="104444"/>
                </a:lnTo>
                <a:lnTo>
                  <a:pt x="0" y="522490"/>
                </a:lnTo>
                <a:lnTo>
                  <a:pt x="48168" y="566550"/>
                </a:lnTo>
                <a:lnTo>
                  <a:pt x="127121" y="591057"/>
                </a:lnTo>
                <a:lnTo>
                  <a:pt x="178246" y="601365"/>
                </a:lnTo>
                <a:lnTo>
                  <a:pt x="236067" y="610162"/>
                </a:lnTo>
                <a:lnTo>
                  <a:pt x="299783" y="617286"/>
                </a:lnTo>
                <a:lnTo>
                  <a:pt x="368593" y="622574"/>
                </a:lnTo>
                <a:lnTo>
                  <a:pt x="441694" y="625865"/>
                </a:lnTo>
                <a:lnTo>
                  <a:pt x="518287" y="626999"/>
                </a:lnTo>
                <a:lnTo>
                  <a:pt x="594879" y="625865"/>
                </a:lnTo>
                <a:lnTo>
                  <a:pt x="667980" y="622574"/>
                </a:lnTo>
                <a:lnTo>
                  <a:pt x="736790" y="617286"/>
                </a:lnTo>
                <a:lnTo>
                  <a:pt x="800506" y="610162"/>
                </a:lnTo>
                <a:lnTo>
                  <a:pt x="858327" y="601365"/>
                </a:lnTo>
                <a:lnTo>
                  <a:pt x="909452" y="591057"/>
                </a:lnTo>
                <a:lnTo>
                  <a:pt x="953078" y="579397"/>
                </a:lnTo>
                <a:lnTo>
                  <a:pt x="1014631" y="552675"/>
                </a:lnTo>
                <a:lnTo>
                  <a:pt x="1036574" y="522490"/>
                </a:lnTo>
                <a:lnTo>
                  <a:pt x="1036574" y="104444"/>
                </a:lnTo>
                <a:lnTo>
                  <a:pt x="988405" y="60402"/>
                </a:lnTo>
                <a:lnTo>
                  <a:pt x="909452" y="35910"/>
                </a:lnTo>
                <a:lnTo>
                  <a:pt x="858327" y="25609"/>
                </a:lnTo>
                <a:lnTo>
                  <a:pt x="800506" y="16820"/>
                </a:lnTo>
                <a:lnTo>
                  <a:pt x="736790" y="9703"/>
                </a:lnTo>
                <a:lnTo>
                  <a:pt x="667980" y="4420"/>
                </a:lnTo>
                <a:lnTo>
                  <a:pt x="594879" y="1131"/>
                </a:lnTo>
                <a:lnTo>
                  <a:pt x="518287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2" name="object 10"/>
          <p:cNvSpPr/>
          <p:nvPr/>
        </p:nvSpPr>
        <p:spPr>
          <a:xfrm>
            <a:off x="4527550" y="4921713"/>
            <a:ext cx="1036955" cy="104775"/>
          </a:xfrm>
          <a:custGeom>
            <a:avLst/>
            <a:gdLst/>
            <a:ahLst/>
            <a:cxnLst/>
            <a:rect l="l" t="t" r="r" b="b"/>
            <a:pathLst>
              <a:path w="1036954" h="104775">
                <a:moveTo>
                  <a:pt x="1036574" y="0"/>
                </a:moveTo>
                <a:lnTo>
                  <a:pt x="988405" y="44059"/>
                </a:lnTo>
                <a:lnTo>
                  <a:pt x="909452" y="68566"/>
                </a:lnTo>
                <a:lnTo>
                  <a:pt x="858327" y="78875"/>
                </a:lnTo>
                <a:lnTo>
                  <a:pt x="800506" y="87672"/>
                </a:lnTo>
                <a:lnTo>
                  <a:pt x="736790" y="94795"/>
                </a:lnTo>
                <a:lnTo>
                  <a:pt x="667980" y="100083"/>
                </a:lnTo>
                <a:lnTo>
                  <a:pt x="594879" y="103375"/>
                </a:lnTo>
                <a:lnTo>
                  <a:pt x="518287" y="104508"/>
                </a:lnTo>
                <a:lnTo>
                  <a:pt x="441694" y="103375"/>
                </a:lnTo>
                <a:lnTo>
                  <a:pt x="368593" y="100083"/>
                </a:lnTo>
                <a:lnTo>
                  <a:pt x="299783" y="94795"/>
                </a:lnTo>
                <a:lnTo>
                  <a:pt x="236067" y="87672"/>
                </a:lnTo>
                <a:lnTo>
                  <a:pt x="178246" y="78875"/>
                </a:lnTo>
                <a:lnTo>
                  <a:pt x="127121" y="68566"/>
                </a:lnTo>
                <a:lnTo>
                  <a:pt x="83495" y="56907"/>
                </a:lnTo>
                <a:lnTo>
                  <a:pt x="21942" y="30184"/>
                </a:lnTo>
                <a:lnTo>
                  <a:pt x="5619" y="15444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4" name="object 11"/>
          <p:cNvSpPr/>
          <p:nvPr/>
        </p:nvSpPr>
        <p:spPr>
          <a:xfrm>
            <a:off x="4527550" y="4817269"/>
            <a:ext cx="1036955" cy="627380"/>
          </a:xfrm>
          <a:custGeom>
            <a:avLst/>
            <a:gdLst/>
            <a:ahLst/>
            <a:cxnLst/>
            <a:rect l="l" t="t" r="r" b="b"/>
            <a:pathLst>
              <a:path w="1036954" h="627379">
                <a:moveTo>
                  <a:pt x="0" y="104444"/>
                </a:moveTo>
                <a:lnTo>
                  <a:pt x="48168" y="60402"/>
                </a:lnTo>
                <a:lnTo>
                  <a:pt x="127121" y="35910"/>
                </a:lnTo>
                <a:lnTo>
                  <a:pt x="178246" y="25609"/>
                </a:lnTo>
                <a:lnTo>
                  <a:pt x="236067" y="16820"/>
                </a:lnTo>
                <a:lnTo>
                  <a:pt x="299783" y="9703"/>
                </a:lnTo>
                <a:lnTo>
                  <a:pt x="368593" y="4420"/>
                </a:lnTo>
                <a:lnTo>
                  <a:pt x="441694" y="1131"/>
                </a:lnTo>
                <a:lnTo>
                  <a:pt x="518287" y="0"/>
                </a:lnTo>
                <a:lnTo>
                  <a:pt x="594879" y="1131"/>
                </a:lnTo>
                <a:lnTo>
                  <a:pt x="667980" y="4420"/>
                </a:lnTo>
                <a:lnTo>
                  <a:pt x="736790" y="9703"/>
                </a:lnTo>
                <a:lnTo>
                  <a:pt x="800506" y="16820"/>
                </a:lnTo>
                <a:lnTo>
                  <a:pt x="858327" y="25609"/>
                </a:lnTo>
                <a:lnTo>
                  <a:pt x="909452" y="35910"/>
                </a:lnTo>
                <a:lnTo>
                  <a:pt x="953078" y="47562"/>
                </a:lnTo>
                <a:lnTo>
                  <a:pt x="1014631" y="74270"/>
                </a:lnTo>
                <a:lnTo>
                  <a:pt x="1036574" y="104444"/>
                </a:lnTo>
                <a:lnTo>
                  <a:pt x="1036574" y="522490"/>
                </a:lnTo>
                <a:lnTo>
                  <a:pt x="988405" y="566550"/>
                </a:lnTo>
                <a:lnTo>
                  <a:pt x="909452" y="591057"/>
                </a:lnTo>
                <a:lnTo>
                  <a:pt x="858327" y="601365"/>
                </a:lnTo>
                <a:lnTo>
                  <a:pt x="800506" y="610162"/>
                </a:lnTo>
                <a:lnTo>
                  <a:pt x="736790" y="617286"/>
                </a:lnTo>
                <a:lnTo>
                  <a:pt x="667980" y="622574"/>
                </a:lnTo>
                <a:lnTo>
                  <a:pt x="594879" y="625865"/>
                </a:lnTo>
                <a:lnTo>
                  <a:pt x="518287" y="626999"/>
                </a:lnTo>
                <a:lnTo>
                  <a:pt x="441694" y="625865"/>
                </a:lnTo>
                <a:lnTo>
                  <a:pt x="368593" y="622574"/>
                </a:lnTo>
                <a:lnTo>
                  <a:pt x="299783" y="617286"/>
                </a:lnTo>
                <a:lnTo>
                  <a:pt x="236067" y="610162"/>
                </a:lnTo>
                <a:lnTo>
                  <a:pt x="178246" y="601365"/>
                </a:lnTo>
                <a:lnTo>
                  <a:pt x="127121" y="591057"/>
                </a:lnTo>
                <a:lnTo>
                  <a:pt x="83495" y="579397"/>
                </a:lnTo>
                <a:lnTo>
                  <a:pt x="21942" y="552675"/>
                </a:lnTo>
                <a:lnTo>
                  <a:pt x="0" y="522490"/>
                </a:lnTo>
                <a:lnTo>
                  <a:pt x="0" y="10444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5" name="object 12"/>
          <p:cNvSpPr txBox="1"/>
          <p:nvPr/>
        </p:nvSpPr>
        <p:spPr>
          <a:xfrm>
            <a:off x="4706492" y="5019122"/>
            <a:ext cx="7799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MySQL</a:t>
            </a:r>
          </a:p>
        </p:txBody>
      </p:sp>
      <p:sp>
        <p:nvSpPr>
          <p:cNvPr id="16" name="object 13"/>
          <p:cNvSpPr/>
          <p:nvPr/>
        </p:nvSpPr>
        <p:spPr>
          <a:xfrm>
            <a:off x="6903974" y="4594892"/>
            <a:ext cx="1036955" cy="629285"/>
          </a:xfrm>
          <a:custGeom>
            <a:avLst/>
            <a:gdLst/>
            <a:ahLst/>
            <a:cxnLst/>
            <a:rect l="l" t="t" r="r" b="b"/>
            <a:pathLst>
              <a:path w="1036954" h="629285">
                <a:moveTo>
                  <a:pt x="518286" y="0"/>
                </a:moveTo>
                <a:lnTo>
                  <a:pt x="441694" y="1137"/>
                </a:lnTo>
                <a:lnTo>
                  <a:pt x="368593" y="4442"/>
                </a:lnTo>
                <a:lnTo>
                  <a:pt x="299783" y="9751"/>
                </a:lnTo>
                <a:lnTo>
                  <a:pt x="236067" y="16900"/>
                </a:lnTo>
                <a:lnTo>
                  <a:pt x="178246" y="25726"/>
                </a:lnTo>
                <a:lnTo>
                  <a:pt x="127121" y="36067"/>
                </a:lnTo>
                <a:lnTo>
                  <a:pt x="83495" y="47759"/>
                </a:lnTo>
                <a:lnTo>
                  <a:pt x="21942" y="74544"/>
                </a:lnTo>
                <a:lnTo>
                  <a:pt x="0" y="104775"/>
                </a:lnTo>
                <a:lnTo>
                  <a:pt x="0" y="524001"/>
                </a:lnTo>
                <a:lnTo>
                  <a:pt x="48168" y="568131"/>
                </a:lnTo>
                <a:lnTo>
                  <a:pt x="127121" y="592687"/>
                </a:lnTo>
                <a:lnTo>
                  <a:pt x="178246" y="603018"/>
                </a:lnTo>
                <a:lnTo>
                  <a:pt x="236067" y="611835"/>
                </a:lnTo>
                <a:lnTo>
                  <a:pt x="299783" y="618976"/>
                </a:lnTo>
                <a:lnTo>
                  <a:pt x="368593" y="624277"/>
                </a:lnTo>
                <a:lnTo>
                  <a:pt x="441694" y="627577"/>
                </a:lnTo>
                <a:lnTo>
                  <a:pt x="518286" y="628713"/>
                </a:lnTo>
                <a:lnTo>
                  <a:pt x="594882" y="627577"/>
                </a:lnTo>
                <a:lnTo>
                  <a:pt x="667992" y="624277"/>
                </a:lnTo>
                <a:lnTo>
                  <a:pt x="736813" y="618976"/>
                </a:lnTo>
                <a:lnTo>
                  <a:pt x="800544" y="611835"/>
                </a:lnTo>
                <a:lnTo>
                  <a:pt x="858382" y="603018"/>
                </a:lnTo>
                <a:lnTo>
                  <a:pt x="909524" y="592687"/>
                </a:lnTo>
                <a:lnTo>
                  <a:pt x="953167" y="581003"/>
                </a:lnTo>
                <a:lnTo>
                  <a:pt x="1014747" y="554232"/>
                </a:lnTo>
                <a:lnTo>
                  <a:pt x="1036701" y="524001"/>
                </a:lnTo>
                <a:lnTo>
                  <a:pt x="1036701" y="104775"/>
                </a:lnTo>
                <a:lnTo>
                  <a:pt x="988509" y="60639"/>
                </a:lnTo>
                <a:lnTo>
                  <a:pt x="909524" y="36067"/>
                </a:lnTo>
                <a:lnTo>
                  <a:pt x="858382" y="25726"/>
                </a:lnTo>
                <a:lnTo>
                  <a:pt x="800544" y="16900"/>
                </a:lnTo>
                <a:lnTo>
                  <a:pt x="736813" y="9751"/>
                </a:lnTo>
                <a:lnTo>
                  <a:pt x="667992" y="4442"/>
                </a:lnTo>
                <a:lnTo>
                  <a:pt x="594882" y="1137"/>
                </a:lnTo>
                <a:lnTo>
                  <a:pt x="518286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7" name="object 14"/>
          <p:cNvSpPr/>
          <p:nvPr/>
        </p:nvSpPr>
        <p:spPr>
          <a:xfrm>
            <a:off x="6903974" y="4699667"/>
            <a:ext cx="1036955" cy="105410"/>
          </a:xfrm>
          <a:custGeom>
            <a:avLst/>
            <a:gdLst/>
            <a:ahLst/>
            <a:cxnLst/>
            <a:rect l="l" t="t" r="r" b="b"/>
            <a:pathLst>
              <a:path w="1036954" h="105410">
                <a:moveTo>
                  <a:pt x="1036701" y="0"/>
                </a:moveTo>
                <a:lnTo>
                  <a:pt x="988509" y="44213"/>
                </a:lnTo>
                <a:lnTo>
                  <a:pt x="909524" y="68813"/>
                </a:lnTo>
                <a:lnTo>
                  <a:pt x="858382" y="79163"/>
                </a:lnTo>
                <a:lnTo>
                  <a:pt x="800544" y="87995"/>
                </a:lnTo>
                <a:lnTo>
                  <a:pt x="736813" y="95148"/>
                </a:lnTo>
                <a:lnTo>
                  <a:pt x="667992" y="100458"/>
                </a:lnTo>
                <a:lnTo>
                  <a:pt x="594882" y="103764"/>
                </a:lnTo>
                <a:lnTo>
                  <a:pt x="518286" y="104901"/>
                </a:lnTo>
                <a:lnTo>
                  <a:pt x="441694" y="103764"/>
                </a:lnTo>
                <a:lnTo>
                  <a:pt x="368593" y="100458"/>
                </a:lnTo>
                <a:lnTo>
                  <a:pt x="299783" y="95148"/>
                </a:lnTo>
                <a:lnTo>
                  <a:pt x="236067" y="87995"/>
                </a:lnTo>
                <a:lnTo>
                  <a:pt x="178246" y="79163"/>
                </a:lnTo>
                <a:lnTo>
                  <a:pt x="127121" y="68813"/>
                </a:lnTo>
                <a:lnTo>
                  <a:pt x="83495" y="57109"/>
                </a:lnTo>
                <a:lnTo>
                  <a:pt x="21942" y="30288"/>
                </a:lnTo>
                <a:lnTo>
                  <a:pt x="5619" y="15496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8" name="object 15"/>
          <p:cNvSpPr/>
          <p:nvPr/>
        </p:nvSpPr>
        <p:spPr>
          <a:xfrm>
            <a:off x="6903974" y="4594892"/>
            <a:ext cx="1036955" cy="629285"/>
          </a:xfrm>
          <a:custGeom>
            <a:avLst/>
            <a:gdLst/>
            <a:ahLst/>
            <a:cxnLst/>
            <a:rect l="l" t="t" r="r" b="b"/>
            <a:pathLst>
              <a:path w="1036954" h="629285">
                <a:moveTo>
                  <a:pt x="0" y="104775"/>
                </a:moveTo>
                <a:lnTo>
                  <a:pt x="48168" y="60639"/>
                </a:lnTo>
                <a:lnTo>
                  <a:pt x="127121" y="36067"/>
                </a:lnTo>
                <a:lnTo>
                  <a:pt x="178246" y="25726"/>
                </a:lnTo>
                <a:lnTo>
                  <a:pt x="236067" y="16900"/>
                </a:lnTo>
                <a:lnTo>
                  <a:pt x="299783" y="9751"/>
                </a:lnTo>
                <a:lnTo>
                  <a:pt x="368593" y="4442"/>
                </a:lnTo>
                <a:lnTo>
                  <a:pt x="441694" y="1137"/>
                </a:lnTo>
                <a:lnTo>
                  <a:pt x="518286" y="0"/>
                </a:lnTo>
                <a:lnTo>
                  <a:pt x="594882" y="1137"/>
                </a:lnTo>
                <a:lnTo>
                  <a:pt x="667992" y="4442"/>
                </a:lnTo>
                <a:lnTo>
                  <a:pt x="736813" y="9751"/>
                </a:lnTo>
                <a:lnTo>
                  <a:pt x="800544" y="16900"/>
                </a:lnTo>
                <a:lnTo>
                  <a:pt x="858382" y="25726"/>
                </a:lnTo>
                <a:lnTo>
                  <a:pt x="909524" y="36067"/>
                </a:lnTo>
                <a:lnTo>
                  <a:pt x="953167" y="47759"/>
                </a:lnTo>
                <a:lnTo>
                  <a:pt x="1014747" y="74544"/>
                </a:lnTo>
                <a:lnTo>
                  <a:pt x="1036701" y="104775"/>
                </a:lnTo>
                <a:lnTo>
                  <a:pt x="1036701" y="524001"/>
                </a:lnTo>
                <a:lnTo>
                  <a:pt x="988509" y="568131"/>
                </a:lnTo>
                <a:lnTo>
                  <a:pt x="909524" y="592687"/>
                </a:lnTo>
                <a:lnTo>
                  <a:pt x="858382" y="603018"/>
                </a:lnTo>
                <a:lnTo>
                  <a:pt x="800544" y="611835"/>
                </a:lnTo>
                <a:lnTo>
                  <a:pt x="736813" y="618976"/>
                </a:lnTo>
                <a:lnTo>
                  <a:pt x="667992" y="624277"/>
                </a:lnTo>
                <a:lnTo>
                  <a:pt x="594882" y="627577"/>
                </a:lnTo>
                <a:lnTo>
                  <a:pt x="518286" y="628713"/>
                </a:lnTo>
                <a:lnTo>
                  <a:pt x="441694" y="627577"/>
                </a:lnTo>
                <a:lnTo>
                  <a:pt x="368593" y="624277"/>
                </a:lnTo>
                <a:lnTo>
                  <a:pt x="299783" y="618976"/>
                </a:lnTo>
                <a:lnTo>
                  <a:pt x="236067" y="611835"/>
                </a:lnTo>
                <a:lnTo>
                  <a:pt x="178246" y="603018"/>
                </a:lnTo>
                <a:lnTo>
                  <a:pt x="127121" y="592687"/>
                </a:lnTo>
                <a:lnTo>
                  <a:pt x="83495" y="581003"/>
                </a:lnTo>
                <a:lnTo>
                  <a:pt x="21942" y="554232"/>
                </a:lnTo>
                <a:lnTo>
                  <a:pt x="0" y="524001"/>
                </a:lnTo>
                <a:lnTo>
                  <a:pt x="0" y="10477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19" name="object 16"/>
          <p:cNvSpPr txBox="1"/>
          <p:nvPr/>
        </p:nvSpPr>
        <p:spPr>
          <a:xfrm>
            <a:off x="7080250" y="4797585"/>
            <a:ext cx="7683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Cybase</a:t>
            </a:r>
          </a:p>
        </p:txBody>
      </p:sp>
      <p:sp>
        <p:nvSpPr>
          <p:cNvPr id="20" name="object 17"/>
          <p:cNvSpPr txBox="1"/>
          <p:nvPr/>
        </p:nvSpPr>
        <p:spPr>
          <a:xfrm>
            <a:off x="2095500" y="3904330"/>
            <a:ext cx="1377950" cy="269304"/>
          </a:xfrm>
          <a:prstGeom prst="rect">
            <a:avLst/>
          </a:prstGeom>
          <a:solidFill>
            <a:srgbClr val="DCE6F1"/>
          </a:solidFill>
          <a:ln w="25400">
            <a:solidFill>
              <a:srgbClr val="385D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Arial"/>
                <a:cs typeface="Arial"/>
              </a:rPr>
              <a:t>Oracle Driver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4354829" y="4336193"/>
            <a:ext cx="1377950" cy="269946"/>
          </a:xfrm>
          <a:prstGeom prst="rect">
            <a:avLst/>
          </a:prstGeom>
          <a:solidFill>
            <a:srgbClr val="DCE6F1"/>
          </a:solidFill>
          <a:ln w="25400">
            <a:solidFill>
              <a:srgbClr val="385D8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Arial"/>
                <a:cs typeface="Arial"/>
              </a:rPr>
              <a:t>Odbc Driver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6722428" y="3921920"/>
            <a:ext cx="1389952" cy="251992"/>
          </a:xfrm>
          <a:prstGeom prst="rect">
            <a:avLst/>
          </a:prstGeom>
          <a:solidFill>
            <a:srgbClr val="DCE6F1"/>
          </a:solidFill>
          <a:ln w="25400">
            <a:solidFill>
              <a:srgbClr val="385D8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Arial"/>
                <a:cs typeface="Arial"/>
              </a:rPr>
              <a:t>CybaseDriver</a:t>
            </a:r>
          </a:p>
        </p:txBody>
      </p:sp>
      <p:sp>
        <p:nvSpPr>
          <p:cNvPr id="23" name="object 20"/>
          <p:cNvSpPr txBox="1"/>
          <p:nvPr/>
        </p:nvSpPr>
        <p:spPr>
          <a:xfrm>
            <a:off x="4354829" y="3820319"/>
            <a:ext cx="1377950" cy="269946"/>
          </a:xfrm>
          <a:prstGeom prst="rect">
            <a:avLst/>
          </a:prstGeom>
          <a:solidFill>
            <a:srgbClr val="DCE6F1"/>
          </a:solidFill>
          <a:ln w="25400">
            <a:solidFill>
              <a:srgbClr val="385D89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Arial"/>
                <a:cs typeface="Arial"/>
              </a:rPr>
              <a:t>Jdbc-odbc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3651250" y="3130260"/>
            <a:ext cx="2784475" cy="309059"/>
          </a:xfrm>
          <a:prstGeom prst="rect">
            <a:avLst/>
          </a:prstGeom>
          <a:solidFill>
            <a:srgbClr val="DCE6F1"/>
          </a:solidFill>
          <a:ln w="25400">
            <a:solidFill>
              <a:srgbClr val="385D89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8820">
              <a:lnSpc>
                <a:spcPct val="100000"/>
              </a:lnSpc>
              <a:spcBef>
                <a:spcPts val="490"/>
              </a:spcBef>
            </a:pPr>
            <a:r>
              <a:rPr sz="1600" dirty="0">
                <a:latin typeface="Arial"/>
                <a:cs typeface="Arial"/>
              </a:rPr>
              <a:t>Driver Manger</a:t>
            </a:r>
          </a:p>
        </p:txBody>
      </p:sp>
      <p:sp>
        <p:nvSpPr>
          <p:cNvPr id="25" name="object 22"/>
          <p:cNvSpPr/>
          <p:nvPr/>
        </p:nvSpPr>
        <p:spPr>
          <a:xfrm>
            <a:off x="1644650" y="1153319"/>
            <a:ext cx="7042150" cy="1719580"/>
          </a:xfrm>
          <a:custGeom>
            <a:avLst/>
            <a:gdLst/>
            <a:ahLst/>
            <a:cxnLst/>
            <a:rect l="l" t="t" r="r" b="b"/>
            <a:pathLst>
              <a:path w="7042150" h="1719579">
                <a:moveTo>
                  <a:pt x="6755510" y="0"/>
                </a:moveTo>
                <a:lnTo>
                  <a:pt x="286512" y="0"/>
                </a:lnTo>
                <a:lnTo>
                  <a:pt x="240036" y="3749"/>
                </a:lnTo>
                <a:lnTo>
                  <a:pt x="195949" y="14606"/>
                </a:lnTo>
                <a:lnTo>
                  <a:pt x="154840" y="31978"/>
                </a:lnTo>
                <a:lnTo>
                  <a:pt x="117299" y="55278"/>
                </a:lnTo>
                <a:lnTo>
                  <a:pt x="83915" y="83915"/>
                </a:lnTo>
                <a:lnTo>
                  <a:pt x="55278" y="117299"/>
                </a:lnTo>
                <a:lnTo>
                  <a:pt x="31978" y="154840"/>
                </a:lnTo>
                <a:lnTo>
                  <a:pt x="14606" y="195949"/>
                </a:lnTo>
                <a:lnTo>
                  <a:pt x="3749" y="240036"/>
                </a:lnTo>
                <a:lnTo>
                  <a:pt x="0" y="286512"/>
                </a:lnTo>
                <a:lnTo>
                  <a:pt x="0" y="1432687"/>
                </a:lnTo>
                <a:lnTo>
                  <a:pt x="3749" y="1479162"/>
                </a:lnTo>
                <a:lnTo>
                  <a:pt x="14606" y="1523249"/>
                </a:lnTo>
                <a:lnTo>
                  <a:pt x="31978" y="1564358"/>
                </a:lnTo>
                <a:lnTo>
                  <a:pt x="55278" y="1601899"/>
                </a:lnTo>
                <a:lnTo>
                  <a:pt x="83915" y="1635283"/>
                </a:lnTo>
                <a:lnTo>
                  <a:pt x="117299" y="1663920"/>
                </a:lnTo>
                <a:lnTo>
                  <a:pt x="154840" y="1687220"/>
                </a:lnTo>
                <a:lnTo>
                  <a:pt x="195949" y="1704592"/>
                </a:lnTo>
                <a:lnTo>
                  <a:pt x="240036" y="1715449"/>
                </a:lnTo>
                <a:lnTo>
                  <a:pt x="286512" y="1719199"/>
                </a:lnTo>
                <a:lnTo>
                  <a:pt x="6755510" y="1719199"/>
                </a:lnTo>
                <a:lnTo>
                  <a:pt x="6801989" y="1715449"/>
                </a:lnTo>
                <a:lnTo>
                  <a:pt x="6846086" y="1704592"/>
                </a:lnTo>
                <a:lnTo>
                  <a:pt x="6887209" y="1687220"/>
                </a:lnTo>
                <a:lnTo>
                  <a:pt x="6924768" y="1663920"/>
                </a:lnTo>
                <a:lnTo>
                  <a:pt x="6958171" y="1635283"/>
                </a:lnTo>
                <a:lnTo>
                  <a:pt x="6986826" y="1601899"/>
                </a:lnTo>
                <a:lnTo>
                  <a:pt x="7010143" y="1564358"/>
                </a:lnTo>
                <a:lnTo>
                  <a:pt x="7027530" y="1523249"/>
                </a:lnTo>
                <a:lnTo>
                  <a:pt x="7038396" y="1479162"/>
                </a:lnTo>
                <a:lnTo>
                  <a:pt x="7042150" y="1432687"/>
                </a:lnTo>
                <a:lnTo>
                  <a:pt x="7042150" y="286512"/>
                </a:lnTo>
                <a:lnTo>
                  <a:pt x="7038396" y="240036"/>
                </a:lnTo>
                <a:lnTo>
                  <a:pt x="7027530" y="195949"/>
                </a:lnTo>
                <a:lnTo>
                  <a:pt x="7010143" y="154840"/>
                </a:lnTo>
                <a:lnTo>
                  <a:pt x="6986826" y="117299"/>
                </a:lnTo>
                <a:lnTo>
                  <a:pt x="6958171" y="83915"/>
                </a:lnTo>
                <a:lnTo>
                  <a:pt x="6924768" y="55278"/>
                </a:lnTo>
                <a:lnTo>
                  <a:pt x="6887209" y="31978"/>
                </a:lnTo>
                <a:lnTo>
                  <a:pt x="6846086" y="14606"/>
                </a:lnTo>
                <a:lnTo>
                  <a:pt x="6801989" y="3749"/>
                </a:lnTo>
                <a:lnTo>
                  <a:pt x="6755510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6" name="object 23"/>
          <p:cNvSpPr/>
          <p:nvPr/>
        </p:nvSpPr>
        <p:spPr>
          <a:xfrm>
            <a:off x="1644650" y="1153319"/>
            <a:ext cx="7042150" cy="1719580"/>
          </a:xfrm>
          <a:custGeom>
            <a:avLst/>
            <a:gdLst/>
            <a:ahLst/>
            <a:cxnLst/>
            <a:rect l="l" t="t" r="r" b="b"/>
            <a:pathLst>
              <a:path w="7042150" h="1719579">
                <a:moveTo>
                  <a:pt x="0" y="286512"/>
                </a:moveTo>
                <a:lnTo>
                  <a:pt x="3749" y="240036"/>
                </a:lnTo>
                <a:lnTo>
                  <a:pt x="14606" y="195949"/>
                </a:lnTo>
                <a:lnTo>
                  <a:pt x="31978" y="154840"/>
                </a:lnTo>
                <a:lnTo>
                  <a:pt x="55278" y="117299"/>
                </a:lnTo>
                <a:lnTo>
                  <a:pt x="83915" y="83915"/>
                </a:lnTo>
                <a:lnTo>
                  <a:pt x="117299" y="55278"/>
                </a:lnTo>
                <a:lnTo>
                  <a:pt x="154840" y="31978"/>
                </a:lnTo>
                <a:lnTo>
                  <a:pt x="195949" y="14606"/>
                </a:lnTo>
                <a:lnTo>
                  <a:pt x="240036" y="3749"/>
                </a:lnTo>
                <a:lnTo>
                  <a:pt x="286512" y="0"/>
                </a:lnTo>
                <a:lnTo>
                  <a:pt x="6755510" y="0"/>
                </a:lnTo>
                <a:lnTo>
                  <a:pt x="6801989" y="3749"/>
                </a:lnTo>
                <a:lnTo>
                  <a:pt x="6846086" y="14606"/>
                </a:lnTo>
                <a:lnTo>
                  <a:pt x="6887209" y="31978"/>
                </a:lnTo>
                <a:lnTo>
                  <a:pt x="6924768" y="55278"/>
                </a:lnTo>
                <a:lnTo>
                  <a:pt x="6958171" y="83915"/>
                </a:lnTo>
                <a:lnTo>
                  <a:pt x="6986826" y="117299"/>
                </a:lnTo>
                <a:lnTo>
                  <a:pt x="7010143" y="154840"/>
                </a:lnTo>
                <a:lnTo>
                  <a:pt x="7027530" y="195949"/>
                </a:lnTo>
                <a:lnTo>
                  <a:pt x="7038396" y="240036"/>
                </a:lnTo>
                <a:lnTo>
                  <a:pt x="7042150" y="286512"/>
                </a:lnTo>
                <a:lnTo>
                  <a:pt x="7042150" y="1432687"/>
                </a:lnTo>
                <a:lnTo>
                  <a:pt x="7038396" y="1479162"/>
                </a:lnTo>
                <a:lnTo>
                  <a:pt x="7027530" y="1523249"/>
                </a:lnTo>
                <a:lnTo>
                  <a:pt x="7010143" y="1564358"/>
                </a:lnTo>
                <a:lnTo>
                  <a:pt x="6986826" y="1601899"/>
                </a:lnTo>
                <a:lnTo>
                  <a:pt x="6958171" y="1635283"/>
                </a:lnTo>
                <a:lnTo>
                  <a:pt x="6924768" y="1663920"/>
                </a:lnTo>
                <a:lnTo>
                  <a:pt x="6887209" y="1687220"/>
                </a:lnTo>
                <a:lnTo>
                  <a:pt x="6846086" y="1704592"/>
                </a:lnTo>
                <a:lnTo>
                  <a:pt x="6801989" y="1715449"/>
                </a:lnTo>
                <a:lnTo>
                  <a:pt x="6755510" y="1719199"/>
                </a:lnTo>
                <a:lnTo>
                  <a:pt x="286512" y="1719199"/>
                </a:lnTo>
                <a:lnTo>
                  <a:pt x="240036" y="1715449"/>
                </a:lnTo>
                <a:lnTo>
                  <a:pt x="195949" y="1704592"/>
                </a:lnTo>
                <a:lnTo>
                  <a:pt x="154840" y="1687220"/>
                </a:lnTo>
                <a:lnTo>
                  <a:pt x="117299" y="1663920"/>
                </a:lnTo>
                <a:lnTo>
                  <a:pt x="83915" y="1635283"/>
                </a:lnTo>
                <a:lnTo>
                  <a:pt x="55278" y="1601899"/>
                </a:lnTo>
                <a:lnTo>
                  <a:pt x="31978" y="1564358"/>
                </a:lnTo>
                <a:lnTo>
                  <a:pt x="14606" y="1523249"/>
                </a:lnTo>
                <a:lnTo>
                  <a:pt x="3749" y="1479162"/>
                </a:lnTo>
                <a:lnTo>
                  <a:pt x="0" y="1432687"/>
                </a:lnTo>
                <a:lnTo>
                  <a:pt x="0" y="28651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7" name="object 24"/>
          <p:cNvSpPr txBox="1"/>
          <p:nvPr/>
        </p:nvSpPr>
        <p:spPr>
          <a:xfrm>
            <a:off x="1807591" y="1848390"/>
            <a:ext cx="15144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Java Application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5"/>
          <p:cNvSpPr/>
          <p:nvPr/>
        </p:nvSpPr>
        <p:spPr>
          <a:xfrm>
            <a:off x="4356100" y="2396269"/>
            <a:ext cx="1377950" cy="314325"/>
          </a:xfrm>
          <a:custGeom>
            <a:avLst/>
            <a:gdLst/>
            <a:ahLst/>
            <a:cxnLst/>
            <a:rect l="l" t="t" r="r" b="b"/>
            <a:pathLst>
              <a:path w="1377950" h="314325">
                <a:moveTo>
                  <a:pt x="0" y="314325"/>
                </a:moveTo>
                <a:lnTo>
                  <a:pt x="1377950" y="314325"/>
                </a:lnTo>
                <a:lnTo>
                  <a:pt x="13779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29" name="object 26"/>
          <p:cNvSpPr txBox="1"/>
          <p:nvPr/>
        </p:nvSpPr>
        <p:spPr>
          <a:xfrm>
            <a:off x="4354829" y="2396269"/>
            <a:ext cx="1377950" cy="26930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Arial"/>
                <a:cs typeface="Arial"/>
              </a:rPr>
              <a:t>Connection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27"/>
          <p:cNvSpPr/>
          <p:nvPr/>
        </p:nvSpPr>
        <p:spPr>
          <a:xfrm>
            <a:off x="4352925" y="1869219"/>
            <a:ext cx="1377950" cy="314325"/>
          </a:xfrm>
          <a:custGeom>
            <a:avLst/>
            <a:gdLst/>
            <a:ahLst/>
            <a:cxnLst/>
            <a:rect l="l" t="t" r="r" b="b"/>
            <a:pathLst>
              <a:path w="1377950" h="314325">
                <a:moveTo>
                  <a:pt x="0" y="314325"/>
                </a:moveTo>
                <a:lnTo>
                  <a:pt x="1377950" y="314325"/>
                </a:lnTo>
                <a:lnTo>
                  <a:pt x="13779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1" name="object 28"/>
          <p:cNvSpPr txBox="1"/>
          <p:nvPr/>
        </p:nvSpPr>
        <p:spPr>
          <a:xfrm>
            <a:off x="4354829" y="1869219"/>
            <a:ext cx="1377950" cy="26930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4352925" y="1304069"/>
            <a:ext cx="1377950" cy="314325"/>
          </a:xfrm>
          <a:custGeom>
            <a:avLst/>
            <a:gdLst/>
            <a:ahLst/>
            <a:cxnLst/>
            <a:rect l="l" t="t" r="r" b="b"/>
            <a:pathLst>
              <a:path w="1377950" h="314325">
                <a:moveTo>
                  <a:pt x="0" y="314325"/>
                </a:moveTo>
                <a:lnTo>
                  <a:pt x="1377950" y="314325"/>
                </a:lnTo>
                <a:lnTo>
                  <a:pt x="137795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3" name="object 30"/>
          <p:cNvSpPr txBox="1"/>
          <p:nvPr/>
        </p:nvSpPr>
        <p:spPr>
          <a:xfrm>
            <a:off x="4354829" y="1304069"/>
            <a:ext cx="1377950" cy="269304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80"/>
              </a:spcBef>
            </a:pPr>
            <a:r>
              <a:rPr sz="1600" dirty="0">
                <a:latin typeface="Arial"/>
                <a:cs typeface="Arial"/>
              </a:rPr>
              <a:t>ResultSet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1"/>
          <p:cNvSpPr/>
          <p:nvPr/>
        </p:nvSpPr>
        <p:spPr>
          <a:xfrm>
            <a:off x="2613025" y="4217195"/>
            <a:ext cx="1905" cy="377825"/>
          </a:xfrm>
          <a:custGeom>
            <a:avLst/>
            <a:gdLst/>
            <a:ahLst/>
            <a:cxnLst/>
            <a:rect l="l" t="t" r="r" b="b"/>
            <a:pathLst>
              <a:path w="1905" h="377825">
                <a:moveTo>
                  <a:pt x="0" y="0"/>
                </a:moveTo>
                <a:lnTo>
                  <a:pt x="1524" y="37782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5" name="object 32"/>
          <p:cNvSpPr/>
          <p:nvPr/>
        </p:nvSpPr>
        <p:spPr>
          <a:xfrm>
            <a:off x="5045075" y="4650518"/>
            <a:ext cx="1905" cy="319405"/>
          </a:xfrm>
          <a:custGeom>
            <a:avLst/>
            <a:gdLst/>
            <a:ahLst/>
            <a:cxnLst/>
            <a:rect l="l" t="t" r="r" b="b"/>
            <a:pathLst>
              <a:path w="1904" h="319404">
                <a:moveTo>
                  <a:pt x="0" y="0"/>
                </a:moveTo>
                <a:lnTo>
                  <a:pt x="1524" y="319150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6" name="object 33"/>
          <p:cNvSpPr/>
          <p:nvPr/>
        </p:nvSpPr>
        <p:spPr>
          <a:xfrm>
            <a:off x="7423150" y="4236245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77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7" name="object 34"/>
          <p:cNvSpPr/>
          <p:nvPr/>
        </p:nvSpPr>
        <p:spPr>
          <a:xfrm>
            <a:off x="5043424" y="4134644"/>
            <a:ext cx="1905" cy="201930"/>
          </a:xfrm>
          <a:custGeom>
            <a:avLst/>
            <a:gdLst/>
            <a:ahLst/>
            <a:cxnLst/>
            <a:rect l="l" t="t" r="r" b="b"/>
            <a:pathLst>
              <a:path w="1904" h="201929">
                <a:moveTo>
                  <a:pt x="0" y="0"/>
                </a:moveTo>
                <a:lnTo>
                  <a:pt x="1650" y="201549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8" name="object 35"/>
          <p:cNvSpPr/>
          <p:nvPr/>
        </p:nvSpPr>
        <p:spPr>
          <a:xfrm>
            <a:off x="5043424" y="3486945"/>
            <a:ext cx="1905" cy="434975"/>
          </a:xfrm>
          <a:custGeom>
            <a:avLst/>
            <a:gdLst/>
            <a:ahLst/>
            <a:cxnLst/>
            <a:rect l="l" t="t" r="r" b="b"/>
            <a:pathLst>
              <a:path w="1904" h="434975">
                <a:moveTo>
                  <a:pt x="0" y="0"/>
                </a:moveTo>
                <a:lnTo>
                  <a:pt x="1650" y="43497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39" name="object 36"/>
          <p:cNvSpPr/>
          <p:nvPr/>
        </p:nvSpPr>
        <p:spPr>
          <a:xfrm>
            <a:off x="5043424" y="2786539"/>
            <a:ext cx="1905" cy="347980"/>
          </a:xfrm>
          <a:custGeom>
            <a:avLst/>
            <a:gdLst/>
            <a:ahLst/>
            <a:cxnLst/>
            <a:rect l="l" t="t" r="r" b="b"/>
            <a:pathLst>
              <a:path w="1904" h="347979">
                <a:moveTo>
                  <a:pt x="1650" y="0"/>
                </a:moveTo>
                <a:lnTo>
                  <a:pt x="0" y="34772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0" name="object 37"/>
          <p:cNvSpPr/>
          <p:nvPr/>
        </p:nvSpPr>
        <p:spPr>
          <a:xfrm>
            <a:off x="5041900" y="2183544"/>
            <a:ext cx="1905" cy="212725"/>
          </a:xfrm>
          <a:custGeom>
            <a:avLst/>
            <a:gdLst/>
            <a:ahLst/>
            <a:cxnLst/>
            <a:rect l="l" t="t" r="r" b="b"/>
            <a:pathLst>
              <a:path w="1904" h="212725">
                <a:moveTo>
                  <a:pt x="0" y="0"/>
                </a:moveTo>
                <a:lnTo>
                  <a:pt x="1524" y="212725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1" name="object 38"/>
          <p:cNvSpPr/>
          <p:nvPr/>
        </p:nvSpPr>
        <p:spPr>
          <a:xfrm>
            <a:off x="5041900" y="1618394"/>
            <a:ext cx="0" cy="250825"/>
          </a:xfrm>
          <a:custGeom>
            <a:avLst/>
            <a:gdLst/>
            <a:ahLst/>
            <a:cxnLst/>
            <a:rect l="l" t="t" r="r" b="b"/>
            <a:pathLst>
              <a:path h="250825">
                <a:moveTo>
                  <a:pt x="0" y="0"/>
                </a:moveTo>
                <a:lnTo>
                  <a:pt x="0" y="25082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2" name="object 39"/>
          <p:cNvSpPr/>
          <p:nvPr/>
        </p:nvSpPr>
        <p:spPr>
          <a:xfrm>
            <a:off x="3132074" y="3439319"/>
            <a:ext cx="830326" cy="465456"/>
          </a:xfrm>
          <a:custGeom>
            <a:avLst/>
            <a:gdLst/>
            <a:ahLst/>
            <a:cxnLst/>
            <a:rect l="l" t="t" r="r" b="b"/>
            <a:pathLst>
              <a:path w="777875" h="417829">
                <a:moveTo>
                  <a:pt x="777875" y="0"/>
                </a:moveTo>
                <a:lnTo>
                  <a:pt x="0" y="417449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3" name="object 40"/>
          <p:cNvSpPr/>
          <p:nvPr/>
        </p:nvSpPr>
        <p:spPr>
          <a:xfrm>
            <a:off x="6096000" y="3439319"/>
            <a:ext cx="1144905" cy="482601"/>
          </a:xfrm>
          <a:custGeom>
            <a:avLst/>
            <a:gdLst/>
            <a:ahLst/>
            <a:cxnLst/>
            <a:rect l="l" t="t" r="r" b="b"/>
            <a:pathLst>
              <a:path w="1036954" h="434975">
                <a:moveTo>
                  <a:pt x="0" y="0"/>
                </a:moveTo>
                <a:lnTo>
                  <a:pt x="1036574" y="43497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6007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Architecture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725294" y="1435671"/>
            <a:ext cx="2187575" cy="381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</a:t>
            </a:r>
            <a:r>
              <a:rPr sz="1600" b="1" spc="-30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spc="-5" dirty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Interfaces</a:t>
            </a:r>
            <a:endParaRPr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</a:p>
          <a:p>
            <a:pPr marL="299085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</a:p>
          <a:p>
            <a:pPr marL="299085" indent="-286385">
              <a:lnSpc>
                <a:spcPct val="15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</a:p>
          <a:p>
            <a:pPr marL="299085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PreparedSta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ement</a:t>
            </a:r>
          </a:p>
          <a:p>
            <a:pPr marL="299085" indent="-286385">
              <a:lnSpc>
                <a:spcPct val="150000"/>
              </a:lnSpc>
              <a:spcBef>
                <a:spcPts val="414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CallableStatement</a:t>
            </a:r>
          </a:p>
          <a:p>
            <a:pPr marL="299085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DatabaseMetadata</a:t>
            </a:r>
          </a:p>
          <a:p>
            <a:pPr marL="299085" indent="-286385">
              <a:lnSpc>
                <a:spcPct val="15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</a:t>
            </a:r>
          </a:p>
          <a:p>
            <a:pPr marL="299085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ResultSetMetadata</a:t>
            </a:r>
          </a:p>
        </p:txBody>
      </p:sp>
      <p:sp>
        <p:nvSpPr>
          <p:cNvPr id="6" name="object 5"/>
          <p:cNvSpPr txBox="1"/>
          <p:nvPr/>
        </p:nvSpPr>
        <p:spPr>
          <a:xfrm>
            <a:off x="5357875" y="1435671"/>
            <a:ext cx="1743710" cy="25577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56920" algn="l"/>
              </a:tabLst>
            </a:pPr>
            <a:r>
              <a:rPr sz="1600" b="1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</a:t>
            </a:r>
            <a:r>
              <a:rPr lang="en-US" sz="1600" b="1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dirty="0" smtClean="0">
                <a:uFill>
                  <a:solidFill>
                    <a:srgbClr val="1F487C"/>
                  </a:solidFill>
                </a:u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classes</a:t>
            </a:r>
            <a:endParaRPr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DriverManager</a:t>
            </a:r>
          </a:p>
          <a:p>
            <a:pPr marL="299085" indent="-286385">
              <a:lnSpc>
                <a:spcPct val="15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4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414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24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 Manager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83640" y="1165913"/>
            <a:ext cx="7081520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DriverManager class is the traditional management layer of JDBC,</a:t>
            </a:r>
          </a:p>
          <a:p>
            <a:pPr marL="299085">
              <a:lnSpc>
                <a:spcPct val="100000"/>
              </a:lnSpc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between the user and the drivers.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2286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keeps track of the drivers that are available and handles establishing  a connection between a database and the appropriate driver.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97155" indent="-286385">
              <a:lnSpc>
                <a:spcPct val="10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addition, the DriverManager class attends to things like driver login  time limits and the printing of log and tracing messages.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marR="490220" indent="-299085">
              <a:lnSpc>
                <a:spcPct val="12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possible that an application may need to interact with multiple  databases created by different vendors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4965" marR="33020" indent="-354965">
              <a:lnSpc>
                <a:spcPct val="12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JDBC Driver Manager provides the ability to communicate with  multiple databases and keep track of which driver is needed for which  database</a:t>
            </a:r>
          </a:p>
        </p:txBody>
      </p:sp>
    </p:spTree>
    <p:extLst>
      <p:ext uri="{BB962C8B-B14F-4D97-AF65-F5344CB8AC3E}">
        <p14:creationId xmlns:p14="http://schemas.microsoft.com/office/powerpoint/2010/main" val="131088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8849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851979" y="1915319"/>
            <a:ext cx="2060575" cy="492125"/>
          </a:xfrm>
          <a:custGeom>
            <a:avLst/>
            <a:gdLst/>
            <a:ahLst/>
            <a:cxnLst/>
            <a:rect l="l" t="t" r="r" b="b"/>
            <a:pathLst>
              <a:path w="2060575" h="492125">
                <a:moveTo>
                  <a:pt x="1978533" y="0"/>
                </a:moveTo>
                <a:lnTo>
                  <a:pt x="82042" y="0"/>
                </a:lnTo>
                <a:lnTo>
                  <a:pt x="50095" y="6441"/>
                </a:lnTo>
                <a:lnTo>
                  <a:pt x="24018" y="24002"/>
                </a:lnTo>
                <a:lnTo>
                  <a:pt x="6443" y="50041"/>
                </a:lnTo>
                <a:lnTo>
                  <a:pt x="0" y="81914"/>
                </a:lnTo>
                <a:lnTo>
                  <a:pt x="0" y="410083"/>
                </a:lnTo>
                <a:lnTo>
                  <a:pt x="6443" y="441975"/>
                </a:lnTo>
                <a:lnTo>
                  <a:pt x="24018" y="468058"/>
                </a:lnTo>
                <a:lnTo>
                  <a:pt x="50095" y="485663"/>
                </a:lnTo>
                <a:lnTo>
                  <a:pt x="82042" y="492125"/>
                </a:lnTo>
                <a:lnTo>
                  <a:pt x="1978533" y="492125"/>
                </a:lnTo>
                <a:lnTo>
                  <a:pt x="2010479" y="485663"/>
                </a:lnTo>
                <a:lnTo>
                  <a:pt x="2036556" y="468058"/>
                </a:lnTo>
                <a:lnTo>
                  <a:pt x="2054131" y="441975"/>
                </a:lnTo>
                <a:lnTo>
                  <a:pt x="2060575" y="410083"/>
                </a:lnTo>
                <a:lnTo>
                  <a:pt x="2060575" y="81914"/>
                </a:lnTo>
                <a:lnTo>
                  <a:pt x="2054131" y="50041"/>
                </a:lnTo>
                <a:lnTo>
                  <a:pt x="2036556" y="24002"/>
                </a:lnTo>
                <a:lnTo>
                  <a:pt x="2010479" y="6441"/>
                </a:lnTo>
                <a:lnTo>
                  <a:pt x="1978533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851979" y="1915319"/>
            <a:ext cx="2060575" cy="492125"/>
          </a:xfrm>
          <a:custGeom>
            <a:avLst/>
            <a:gdLst/>
            <a:ahLst/>
            <a:cxnLst/>
            <a:rect l="l" t="t" r="r" b="b"/>
            <a:pathLst>
              <a:path w="2060575" h="492125">
                <a:moveTo>
                  <a:pt x="0" y="81914"/>
                </a:moveTo>
                <a:lnTo>
                  <a:pt x="6443" y="50041"/>
                </a:lnTo>
                <a:lnTo>
                  <a:pt x="24018" y="24002"/>
                </a:lnTo>
                <a:lnTo>
                  <a:pt x="50095" y="6441"/>
                </a:lnTo>
                <a:lnTo>
                  <a:pt x="82042" y="0"/>
                </a:lnTo>
                <a:lnTo>
                  <a:pt x="1978533" y="0"/>
                </a:lnTo>
                <a:lnTo>
                  <a:pt x="2010479" y="6441"/>
                </a:lnTo>
                <a:lnTo>
                  <a:pt x="2036556" y="24002"/>
                </a:lnTo>
                <a:lnTo>
                  <a:pt x="2054131" y="50041"/>
                </a:lnTo>
                <a:lnTo>
                  <a:pt x="2060575" y="81914"/>
                </a:lnTo>
                <a:lnTo>
                  <a:pt x="2060575" y="410083"/>
                </a:lnTo>
                <a:lnTo>
                  <a:pt x="2054131" y="441975"/>
                </a:lnTo>
                <a:lnTo>
                  <a:pt x="2036556" y="468058"/>
                </a:lnTo>
                <a:lnTo>
                  <a:pt x="2010479" y="485663"/>
                </a:lnTo>
                <a:lnTo>
                  <a:pt x="1978533" y="492125"/>
                </a:lnTo>
                <a:lnTo>
                  <a:pt x="82042" y="492125"/>
                </a:lnTo>
                <a:lnTo>
                  <a:pt x="50095" y="485663"/>
                </a:lnTo>
                <a:lnTo>
                  <a:pt x="24018" y="468058"/>
                </a:lnTo>
                <a:lnTo>
                  <a:pt x="6443" y="441975"/>
                </a:lnTo>
                <a:lnTo>
                  <a:pt x="0" y="410083"/>
                </a:lnTo>
                <a:lnTo>
                  <a:pt x="0" y="8191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1864679" y="1996726"/>
            <a:ext cx="203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67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Statement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864680" y="2798476"/>
            <a:ext cx="2003330" cy="500380"/>
          </a:xfrm>
          <a:custGeom>
            <a:avLst/>
            <a:gdLst/>
            <a:ahLst/>
            <a:cxnLst/>
            <a:rect l="l" t="t" r="r" b="b"/>
            <a:pathLst>
              <a:path w="2060575" h="500380">
                <a:moveTo>
                  <a:pt x="1977263" y="0"/>
                </a:moveTo>
                <a:lnTo>
                  <a:pt x="83312" y="0"/>
                </a:lnTo>
                <a:lnTo>
                  <a:pt x="50899" y="6534"/>
                </a:lnTo>
                <a:lnTo>
                  <a:pt x="24415" y="24368"/>
                </a:lnTo>
                <a:lnTo>
                  <a:pt x="6552" y="50845"/>
                </a:lnTo>
                <a:lnTo>
                  <a:pt x="0" y="83312"/>
                </a:lnTo>
                <a:lnTo>
                  <a:pt x="0" y="416687"/>
                </a:lnTo>
                <a:lnTo>
                  <a:pt x="6552" y="449099"/>
                </a:lnTo>
                <a:lnTo>
                  <a:pt x="24415" y="475583"/>
                </a:lnTo>
                <a:lnTo>
                  <a:pt x="50899" y="493446"/>
                </a:lnTo>
                <a:lnTo>
                  <a:pt x="83312" y="499999"/>
                </a:lnTo>
                <a:lnTo>
                  <a:pt x="1977263" y="499999"/>
                </a:lnTo>
                <a:lnTo>
                  <a:pt x="2009675" y="493446"/>
                </a:lnTo>
                <a:lnTo>
                  <a:pt x="2036159" y="475583"/>
                </a:lnTo>
                <a:lnTo>
                  <a:pt x="2054022" y="449099"/>
                </a:lnTo>
                <a:lnTo>
                  <a:pt x="2060575" y="416687"/>
                </a:lnTo>
                <a:lnTo>
                  <a:pt x="2060575" y="83312"/>
                </a:lnTo>
                <a:lnTo>
                  <a:pt x="2054022" y="50845"/>
                </a:lnTo>
                <a:lnTo>
                  <a:pt x="2036159" y="24368"/>
                </a:lnTo>
                <a:lnTo>
                  <a:pt x="2009675" y="6534"/>
                </a:lnTo>
                <a:lnTo>
                  <a:pt x="1977263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1851979" y="2804129"/>
            <a:ext cx="2016030" cy="500380"/>
          </a:xfrm>
          <a:custGeom>
            <a:avLst/>
            <a:gdLst/>
            <a:ahLst/>
            <a:cxnLst/>
            <a:rect l="l" t="t" r="r" b="b"/>
            <a:pathLst>
              <a:path w="2060575" h="500380">
                <a:moveTo>
                  <a:pt x="0" y="83312"/>
                </a:moveTo>
                <a:lnTo>
                  <a:pt x="6552" y="50845"/>
                </a:lnTo>
                <a:lnTo>
                  <a:pt x="24415" y="24368"/>
                </a:lnTo>
                <a:lnTo>
                  <a:pt x="50899" y="6534"/>
                </a:lnTo>
                <a:lnTo>
                  <a:pt x="83312" y="0"/>
                </a:lnTo>
                <a:lnTo>
                  <a:pt x="1977263" y="0"/>
                </a:lnTo>
                <a:lnTo>
                  <a:pt x="2009675" y="6534"/>
                </a:lnTo>
                <a:lnTo>
                  <a:pt x="2036159" y="24368"/>
                </a:lnTo>
                <a:lnTo>
                  <a:pt x="2054022" y="50845"/>
                </a:lnTo>
                <a:lnTo>
                  <a:pt x="2060575" y="83312"/>
                </a:lnTo>
                <a:lnTo>
                  <a:pt x="2060575" y="416687"/>
                </a:lnTo>
                <a:lnTo>
                  <a:pt x="2054022" y="449099"/>
                </a:lnTo>
                <a:lnTo>
                  <a:pt x="2036159" y="475583"/>
                </a:lnTo>
                <a:lnTo>
                  <a:pt x="2009675" y="493446"/>
                </a:lnTo>
                <a:lnTo>
                  <a:pt x="1977263" y="499999"/>
                </a:lnTo>
                <a:lnTo>
                  <a:pt x="83312" y="499999"/>
                </a:lnTo>
                <a:lnTo>
                  <a:pt x="50899" y="493446"/>
                </a:lnTo>
                <a:lnTo>
                  <a:pt x="24415" y="475583"/>
                </a:lnTo>
                <a:lnTo>
                  <a:pt x="6552" y="449099"/>
                </a:lnTo>
                <a:lnTo>
                  <a:pt x="0" y="416687"/>
                </a:lnTo>
                <a:lnTo>
                  <a:pt x="0" y="83312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1873949" y="2883439"/>
            <a:ext cx="203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/>
                <a:cs typeface="Arial"/>
              </a:rPr>
              <a:t>PreparedStatement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0"/>
          <p:cNvSpPr/>
          <p:nvPr/>
        </p:nvSpPr>
        <p:spPr>
          <a:xfrm>
            <a:off x="1866764" y="3655038"/>
            <a:ext cx="2095636" cy="485775"/>
          </a:xfrm>
          <a:custGeom>
            <a:avLst/>
            <a:gdLst/>
            <a:ahLst/>
            <a:cxnLst/>
            <a:rect l="l" t="t" r="r" b="b"/>
            <a:pathLst>
              <a:path w="2060575" h="485775">
                <a:moveTo>
                  <a:pt x="1979549" y="0"/>
                </a:moveTo>
                <a:lnTo>
                  <a:pt x="80899" y="0"/>
                </a:lnTo>
                <a:lnTo>
                  <a:pt x="49399" y="6355"/>
                </a:lnTo>
                <a:lnTo>
                  <a:pt x="23685" y="23701"/>
                </a:lnTo>
                <a:lnTo>
                  <a:pt x="6353" y="49452"/>
                </a:lnTo>
                <a:lnTo>
                  <a:pt x="0" y="81025"/>
                </a:lnTo>
                <a:lnTo>
                  <a:pt x="0" y="404749"/>
                </a:lnTo>
                <a:lnTo>
                  <a:pt x="6353" y="436322"/>
                </a:lnTo>
                <a:lnTo>
                  <a:pt x="23685" y="462073"/>
                </a:lnTo>
                <a:lnTo>
                  <a:pt x="49399" y="479419"/>
                </a:lnTo>
                <a:lnTo>
                  <a:pt x="80899" y="485775"/>
                </a:lnTo>
                <a:lnTo>
                  <a:pt x="1979549" y="485775"/>
                </a:lnTo>
                <a:lnTo>
                  <a:pt x="2011068" y="479419"/>
                </a:lnTo>
                <a:lnTo>
                  <a:pt x="2036826" y="462073"/>
                </a:lnTo>
                <a:lnTo>
                  <a:pt x="2054201" y="436322"/>
                </a:lnTo>
                <a:lnTo>
                  <a:pt x="2060575" y="404749"/>
                </a:lnTo>
                <a:lnTo>
                  <a:pt x="2060575" y="81025"/>
                </a:lnTo>
                <a:lnTo>
                  <a:pt x="2054201" y="49452"/>
                </a:lnTo>
                <a:lnTo>
                  <a:pt x="2036826" y="23701"/>
                </a:lnTo>
                <a:lnTo>
                  <a:pt x="2011068" y="6355"/>
                </a:lnTo>
                <a:lnTo>
                  <a:pt x="1979549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1901825" y="3655040"/>
            <a:ext cx="2060575" cy="485775"/>
          </a:xfrm>
          <a:custGeom>
            <a:avLst/>
            <a:gdLst/>
            <a:ahLst/>
            <a:cxnLst/>
            <a:rect l="l" t="t" r="r" b="b"/>
            <a:pathLst>
              <a:path w="2060575" h="485775">
                <a:moveTo>
                  <a:pt x="0" y="81025"/>
                </a:moveTo>
                <a:lnTo>
                  <a:pt x="6353" y="49452"/>
                </a:lnTo>
                <a:lnTo>
                  <a:pt x="23685" y="23701"/>
                </a:lnTo>
                <a:lnTo>
                  <a:pt x="49399" y="6355"/>
                </a:lnTo>
                <a:lnTo>
                  <a:pt x="80899" y="0"/>
                </a:lnTo>
                <a:lnTo>
                  <a:pt x="1979549" y="0"/>
                </a:lnTo>
                <a:lnTo>
                  <a:pt x="2011068" y="6355"/>
                </a:lnTo>
                <a:lnTo>
                  <a:pt x="2036826" y="23701"/>
                </a:lnTo>
                <a:lnTo>
                  <a:pt x="2054201" y="49452"/>
                </a:lnTo>
                <a:lnTo>
                  <a:pt x="2060575" y="81025"/>
                </a:lnTo>
                <a:lnTo>
                  <a:pt x="2060575" y="404749"/>
                </a:lnTo>
                <a:lnTo>
                  <a:pt x="2054201" y="436322"/>
                </a:lnTo>
                <a:lnTo>
                  <a:pt x="2036826" y="462073"/>
                </a:lnTo>
                <a:lnTo>
                  <a:pt x="2011068" y="479419"/>
                </a:lnTo>
                <a:lnTo>
                  <a:pt x="1979549" y="485775"/>
                </a:lnTo>
                <a:lnTo>
                  <a:pt x="80899" y="485775"/>
                </a:lnTo>
                <a:lnTo>
                  <a:pt x="49399" y="479419"/>
                </a:lnTo>
                <a:lnTo>
                  <a:pt x="23685" y="462073"/>
                </a:lnTo>
                <a:lnTo>
                  <a:pt x="6353" y="436322"/>
                </a:lnTo>
                <a:lnTo>
                  <a:pt x="0" y="404749"/>
                </a:lnTo>
                <a:lnTo>
                  <a:pt x="0" y="8102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 txBox="1"/>
          <p:nvPr/>
        </p:nvSpPr>
        <p:spPr>
          <a:xfrm>
            <a:off x="1896174" y="3747751"/>
            <a:ext cx="2035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CallableStatement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object 13"/>
          <p:cNvSpPr/>
          <p:nvPr/>
        </p:nvSpPr>
        <p:spPr>
          <a:xfrm>
            <a:off x="2832418" y="2407316"/>
            <a:ext cx="99695" cy="391160"/>
          </a:xfrm>
          <a:custGeom>
            <a:avLst/>
            <a:gdLst/>
            <a:ahLst/>
            <a:cxnLst/>
            <a:rect l="l" t="t" r="r" b="b"/>
            <a:pathLst>
              <a:path w="99694" h="391160">
                <a:moveTo>
                  <a:pt x="5207" y="299465"/>
                </a:moveTo>
                <a:lnTo>
                  <a:pt x="3048" y="300863"/>
                </a:lnTo>
                <a:lnTo>
                  <a:pt x="762" y="302133"/>
                </a:lnTo>
                <a:lnTo>
                  <a:pt x="0" y="305053"/>
                </a:lnTo>
                <a:lnTo>
                  <a:pt x="1270" y="307339"/>
                </a:lnTo>
                <a:lnTo>
                  <a:pt x="49911" y="390651"/>
                </a:lnTo>
                <a:lnTo>
                  <a:pt x="55457" y="381126"/>
                </a:lnTo>
                <a:lnTo>
                  <a:pt x="45085" y="381126"/>
                </a:lnTo>
                <a:lnTo>
                  <a:pt x="45085" y="363474"/>
                </a:lnTo>
                <a:lnTo>
                  <a:pt x="9525" y="302513"/>
                </a:lnTo>
                <a:lnTo>
                  <a:pt x="8128" y="300227"/>
                </a:lnTo>
                <a:lnTo>
                  <a:pt x="5207" y="299465"/>
                </a:lnTo>
                <a:close/>
              </a:path>
              <a:path w="99694" h="391160">
                <a:moveTo>
                  <a:pt x="45085" y="363474"/>
                </a:moveTo>
                <a:lnTo>
                  <a:pt x="45085" y="381126"/>
                </a:lnTo>
                <a:lnTo>
                  <a:pt x="54610" y="381126"/>
                </a:lnTo>
                <a:lnTo>
                  <a:pt x="54610" y="378713"/>
                </a:lnTo>
                <a:lnTo>
                  <a:pt x="45720" y="378713"/>
                </a:lnTo>
                <a:lnTo>
                  <a:pt x="49847" y="371638"/>
                </a:lnTo>
                <a:lnTo>
                  <a:pt x="45085" y="363474"/>
                </a:lnTo>
                <a:close/>
              </a:path>
              <a:path w="99694" h="391160">
                <a:moveTo>
                  <a:pt x="94487" y="299465"/>
                </a:moveTo>
                <a:lnTo>
                  <a:pt x="91567" y="300227"/>
                </a:lnTo>
                <a:lnTo>
                  <a:pt x="90170" y="302513"/>
                </a:lnTo>
                <a:lnTo>
                  <a:pt x="54610" y="363474"/>
                </a:lnTo>
                <a:lnTo>
                  <a:pt x="54610" y="381126"/>
                </a:lnTo>
                <a:lnTo>
                  <a:pt x="55457" y="381126"/>
                </a:lnTo>
                <a:lnTo>
                  <a:pt x="98425" y="307339"/>
                </a:lnTo>
                <a:lnTo>
                  <a:pt x="99695" y="305053"/>
                </a:lnTo>
                <a:lnTo>
                  <a:pt x="98933" y="302133"/>
                </a:lnTo>
                <a:lnTo>
                  <a:pt x="96647" y="300863"/>
                </a:lnTo>
                <a:lnTo>
                  <a:pt x="94487" y="299465"/>
                </a:lnTo>
                <a:close/>
              </a:path>
              <a:path w="99694" h="391160">
                <a:moveTo>
                  <a:pt x="49847" y="371638"/>
                </a:moveTo>
                <a:lnTo>
                  <a:pt x="45720" y="378713"/>
                </a:lnTo>
                <a:lnTo>
                  <a:pt x="53975" y="378713"/>
                </a:lnTo>
                <a:lnTo>
                  <a:pt x="49847" y="371638"/>
                </a:lnTo>
                <a:close/>
              </a:path>
              <a:path w="99694" h="391160">
                <a:moveTo>
                  <a:pt x="54610" y="363474"/>
                </a:moveTo>
                <a:lnTo>
                  <a:pt x="49847" y="371638"/>
                </a:lnTo>
                <a:lnTo>
                  <a:pt x="53975" y="378713"/>
                </a:lnTo>
                <a:lnTo>
                  <a:pt x="54610" y="378713"/>
                </a:lnTo>
                <a:lnTo>
                  <a:pt x="54610" y="363474"/>
                </a:lnTo>
                <a:close/>
              </a:path>
              <a:path w="99694" h="391160">
                <a:moveTo>
                  <a:pt x="54610" y="0"/>
                </a:moveTo>
                <a:lnTo>
                  <a:pt x="45085" y="0"/>
                </a:lnTo>
                <a:lnTo>
                  <a:pt x="45085" y="363474"/>
                </a:lnTo>
                <a:lnTo>
                  <a:pt x="49847" y="371638"/>
                </a:lnTo>
                <a:lnTo>
                  <a:pt x="54610" y="363474"/>
                </a:lnTo>
                <a:lnTo>
                  <a:pt x="5461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2841688" y="3320042"/>
            <a:ext cx="99695" cy="371475"/>
          </a:xfrm>
          <a:custGeom>
            <a:avLst/>
            <a:gdLst/>
            <a:ahLst/>
            <a:cxnLst/>
            <a:rect l="l" t="t" r="r" b="b"/>
            <a:pathLst>
              <a:path w="99695" h="371475">
                <a:moveTo>
                  <a:pt x="5207" y="280415"/>
                </a:moveTo>
                <a:lnTo>
                  <a:pt x="3048" y="281686"/>
                </a:lnTo>
                <a:lnTo>
                  <a:pt x="762" y="283083"/>
                </a:lnTo>
                <a:lnTo>
                  <a:pt x="0" y="286003"/>
                </a:lnTo>
                <a:lnTo>
                  <a:pt x="1270" y="288289"/>
                </a:lnTo>
                <a:lnTo>
                  <a:pt x="49911" y="371475"/>
                </a:lnTo>
                <a:lnTo>
                  <a:pt x="55391" y="362076"/>
                </a:lnTo>
                <a:lnTo>
                  <a:pt x="45085" y="362076"/>
                </a:lnTo>
                <a:lnTo>
                  <a:pt x="45085" y="344424"/>
                </a:lnTo>
                <a:lnTo>
                  <a:pt x="9525" y="283463"/>
                </a:lnTo>
                <a:lnTo>
                  <a:pt x="8127" y="281177"/>
                </a:lnTo>
                <a:lnTo>
                  <a:pt x="5207" y="280415"/>
                </a:lnTo>
                <a:close/>
              </a:path>
              <a:path w="99695" h="371475">
                <a:moveTo>
                  <a:pt x="45085" y="344424"/>
                </a:moveTo>
                <a:lnTo>
                  <a:pt x="45085" y="362076"/>
                </a:lnTo>
                <a:lnTo>
                  <a:pt x="54610" y="362076"/>
                </a:lnTo>
                <a:lnTo>
                  <a:pt x="54610" y="359663"/>
                </a:lnTo>
                <a:lnTo>
                  <a:pt x="45720" y="359663"/>
                </a:lnTo>
                <a:lnTo>
                  <a:pt x="49847" y="352588"/>
                </a:lnTo>
                <a:lnTo>
                  <a:pt x="45085" y="344424"/>
                </a:lnTo>
                <a:close/>
              </a:path>
              <a:path w="99695" h="371475">
                <a:moveTo>
                  <a:pt x="94487" y="280415"/>
                </a:moveTo>
                <a:lnTo>
                  <a:pt x="91567" y="281177"/>
                </a:lnTo>
                <a:lnTo>
                  <a:pt x="90170" y="283463"/>
                </a:lnTo>
                <a:lnTo>
                  <a:pt x="54610" y="344424"/>
                </a:lnTo>
                <a:lnTo>
                  <a:pt x="54610" y="362076"/>
                </a:lnTo>
                <a:lnTo>
                  <a:pt x="55391" y="362076"/>
                </a:lnTo>
                <a:lnTo>
                  <a:pt x="98425" y="288289"/>
                </a:lnTo>
                <a:lnTo>
                  <a:pt x="99695" y="286003"/>
                </a:lnTo>
                <a:lnTo>
                  <a:pt x="98933" y="283083"/>
                </a:lnTo>
                <a:lnTo>
                  <a:pt x="96647" y="281686"/>
                </a:lnTo>
                <a:lnTo>
                  <a:pt x="94487" y="280415"/>
                </a:lnTo>
                <a:close/>
              </a:path>
              <a:path w="99695" h="371475">
                <a:moveTo>
                  <a:pt x="49847" y="352588"/>
                </a:moveTo>
                <a:lnTo>
                  <a:pt x="45720" y="359663"/>
                </a:lnTo>
                <a:lnTo>
                  <a:pt x="53975" y="359663"/>
                </a:lnTo>
                <a:lnTo>
                  <a:pt x="49847" y="352588"/>
                </a:lnTo>
                <a:close/>
              </a:path>
              <a:path w="99695" h="371475">
                <a:moveTo>
                  <a:pt x="54610" y="344424"/>
                </a:moveTo>
                <a:lnTo>
                  <a:pt x="49847" y="352588"/>
                </a:lnTo>
                <a:lnTo>
                  <a:pt x="53975" y="359663"/>
                </a:lnTo>
                <a:lnTo>
                  <a:pt x="54610" y="359663"/>
                </a:lnTo>
                <a:lnTo>
                  <a:pt x="54610" y="344424"/>
                </a:lnTo>
                <a:close/>
              </a:path>
              <a:path w="99695" h="371475">
                <a:moveTo>
                  <a:pt x="54610" y="0"/>
                </a:moveTo>
                <a:lnTo>
                  <a:pt x="45085" y="0"/>
                </a:lnTo>
                <a:lnTo>
                  <a:pt x="45085" y="344424"/>
                </a:lnTo>
                <a:lnTo>
                  <a:pt x="49847" y="352588"/>
                </a:lnTo>
                <a:lnTo>
                  <a:pt x="54610" y="344424"/>
                </a:lnTo>
                <a:lnTo>
                  <a:pt x="5461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 txBox="1"/>
          <p:nvPr/>
        </p:nvSpPr>
        <p:spPr>
          <a:xfrm>
            <a:off x="5626734" y="1744782"/>
            <a:ext cx="3060065" cy="677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5080" indent="-208915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in Statement  interface:</a:t>
            </a:r>
          </a:p>
        </p:txBody>
      </p:sp>
      <p:sp>
        <p:nvSpPr>
          <p:cNvPr id="19" name="object 16"/>
          <p:cNvSpPr txBox="1"/>
          <p:nvPr/>
        </p:nvSpPr>
        <p:spPr>
          <a:xfrm>
            <a:off x="5626734" y="2685310"/>
            <a:ext cx="3288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boolean execute(String sql)</a:t>
            </a:r>
          </a:p>
        </p:txBody>
      </p:sp>
      <p:sp>
        <p:nvSpPr>
          <p:cNvPr id="20" name="object 17"/>
          <p:cNvSpPr txBox="1"/>
          <p:nvPr/>
        </p:nvSpPr>
        <p:spPr>
          <a:xfrm>
            <a:off x="5626735" y="3235356"/>
            <a:ext cx="3288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Resultset executeQuery()</a:t>
            </a:r>
          </a:p>
        </p:txBody>
      </p:sp>
      <p:sp>
        <p:nvSpPr>
          <p:cNvPr id="21" name="object 18"/>
          <p:cNvSpPr txBox="1"/>
          <p:nvPr/>
        </p:nvSpPr>
        <p:spPr>
          <a:xfrm>
            <a:off x="5626735" y="3893724"/>
            <a:ext cx="3288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executeUpdate()</a:t>
            </a:r>
          </a:p>
        </p:txBody>
      </p:sp>
    </p:spTree>
    <p:extLst>
      <p:ext uri="{BB962C8B-B14F-4D97-AF65-F5344CB8AC3E}">
        <p14:creationId xmlns:p14="http://schemas.microsoft.com/office/powerpoint/2010/main" val="27614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Statement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447800" y="1305719"/>
            <a:ext cx="6267450" cy="120417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Statament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is used to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queries against</a:t>
            </a:r>
            <a:r>
              <a:rPr sz="1600" spc="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9539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3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Statament objects</a:t>
            </a:r>
            <a:r>
              <a:rPr sz="16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9" name="object 8"/>
          <p:cNvSpPr txBox="1">
            <a:spLocks/>
          </p:cNvSpPr>
          <p:nvPr/>
        </p:nvSpPr>
        <p:spPr>
          <a:xfrm>
            <a:off x="2110740" y="2677319"/>
            <a:ext cx="5166359" cy="239360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505"/>
              </a:spcBef>
              <a:buFont typeface="+mj-lt"/>
              <a:buAutoNum type="arabicPeriod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</a:t>
            </a:r>
            <a:r>
              <a:rPr lang="en-US" sz="1600" spc="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67182" indent="-285750">
              <a:spcBef>
                <a:spcPts val="409"/>
              </a:spcBef>
              <a:buFontTx/>
              <a:buChar char="-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executing simple SQL</a:t>
            </a:r>
            <a:r>
              <a:rPr lang="en-US" sz="1600" spc="-8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</a:t>
            </a:r>
          </a:p>
          <a:p>
            <a:pPr marL="767182" indent="-285750">
              <a:spcBef>
                <a:spcPts val="409"/>
              </a:spcBef>
              <a:buFontTx/>
              <a:buChar char="-"/>
            </a:pPr>
            <a:endParaRPr lang="en-US" sz="16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409"/>
              </a:spcBef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 PreparedStatement</a:t>
            </a:r>
          </a:p>
          <a:p>
            <a:pPr marL="481432" indent="0">
              <a:spcBef>
                <a:spcPts val="405"/>
              </a:spcBef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For executing pre-compiled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  <a:r>
              <a:rPr lang="en-US" sz="1600" spc="-8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pc="-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statements</a:t>
            </a:r>
          </a:p>
          <a:p>
            <a:pPr marL="481432" indent="0">
              <a:spcBef>
                <a:spcPts val="405"/>
              </a:spcBef>
              <a:buNone/>
            </a:pPr>
            <a:endParaRPr lang="en-US" sz="1600" spc="-5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409"/>
              </a:spcBef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CallableStatament</a:t>
            </a:r>
          </a:p>
          <a:p>
            <a:pPr marL="541123" indent="0">
              <a:spcBef>
                <a:spcPts val="409"/>
              </a:spcBef>
              <a:buNone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 executing database stored</a:t>
            </a:r>
            <a:r>
              <a:rPr lang="en-US" sz="1600" spc="-1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procedures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8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ny questions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61" y="1153319"/>
            <a:ext cx="876393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4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Agenda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5230" y="1445713"/>
            <a:ext cx="6947770" cy="3593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12390" y="2372519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Freeform 10"/>
          <p:cNvSpPr>
            <a:spLocks noEditPoints="1"/>
          </p:cNvSpPr>
          <p:nvPr/>
        </p:nvSpPr>
        <p:spPr bwMode="auto">
          <a:xfrm>
            <a:off x="762000" y="696119"/>
            <a:ext cx="359348" cy="359348"/>
          </a:xfrm>
          <a:custGeom>
            <a:avLst/>
            <a:gdLst>
              <a:gd name="T0" fmla="*/ 1635 w 1642"/>
              <a:gd name="T1" fmla="*/ 731 h 1641"/>
              <a:gd name="T2" fmla="*/ 1583 w 1642"/>
              <a:gd name="T3" fmla="*/ 690 h 1641"/>
              <a:gd name="T4" fmla="*/ 1413 w 1642"/>
              <a:gd name="T5" fmla="*/ 578 h 1641"/>
              <a:gd name="T6" fmla="*/ 1459 w 1642"/>
              <a:gd name="T7" fmla="*/ 375 h 1641"/>
              <a:gd name="T8" fmla="*/ 1464 w 1642"/>
              <a:gd name="T9" fmla="*/ 314 h 1641"/>
              <a:gd name="T10" fmla="*/ 1334 w 1642"/>
              <a:gd name="T11" fmla="*/ 183 h 1641"/>
              <a:gd name="T12" fmla="*/ 1272 w 1642"/>
              <a:gd name="T13" fmla="*/ 188 h 1641"/>
              <a:gd name="T14" fmla="*/ 1067 w 1642"/>
              <a:gd name="T15" fmla="*/ 233 h 1641"/>
              <a:gd name="T16" fmla="*/ 957 w 1642"/>
              <a:gd name="T17" fmla="*/ 56 h 1641"/>
              <a:gd name="T18" fmla="*/ 917 w 1642"/>
              <a:gd name="T19" fmla="*/ 8 h 1641"/>
              <a:gd name="T20" fmla="*/ 732 w 1642"/>
              <a:gd name="T21" fmla="*/ 7 h 1641"/>
              <a:gd name="T22" fmla="*/ 692 w 1642"/>
              <a:gd name="T23" fmla="*/ 54 h 1641"/>
              <a:gd name="T24" fmla="*/ 579 w 1642"/>
              <a:gd name="T25" fmla="*/ 229 h 1641"/>
              <a:gd name="T26" fmla="*/ 377 w 1642"/>
              <a:gd name="T27" fmla="*/ 183 h 1641"/>
              <a:gd name="T28" fmla="*/ 315 w 1642"/>
              <a:gd name="T29" fmla="*/ 178 h 1641"/>
              <a:gd name="T30" fmla="*/ 182 w 1642"/>
              <a:gd name="T31" fmla="*/ 309 h 1641"/>
              <a:gd name="T32" fmla="*/ 187 w 1642"/>
              <a:gd name="T33" fmla="*/ 371 h 1641"/>
              <a:gd name="T34" fmla="*/ 233 w 1642"/>
              <a:gd name="T35" fmla="*/ 575 h 1641"/>
              <a:gd name="T36" fmla="*/ 55 w 1642"/>
              <a:gd name="T37" fmla="*/ 686 h 1641"/>
              <a:gd name="T38" fmla="*/ 7 w 1642"/>
              <a:gd name="T39" fmla="*/ 726 h 1641"/>
              <a:gd name="T40" fmla="*/ 7 w 1642"/>
              <a:gd name="T41" fmla="*/ 912 h 1641"/>
              <a:gd name="T42" fmla="*/ 61 w 1642"/>
              <a:gd name="T43" fmla="*/ 953 h 1641"/>
              <a:gd name="T44" fmla="*/ 229 w 1642"/>
              <a:gd name="T45" fmla="*/ 1065 h 1641"/>
              <a:gd name="T46" fmla="*/ 184 w 1642"/>
              <a:gd name="T47" fmla="*/ 1268 h 1641"/>
              <a:gd name="T48" fmla="*/ 179 w 1642"/>
              <a:gd name="T49" fmla="*/ 1329 h 1641"/>
              <a:gd name="T50" fmla="*/ 308 w 1642"/>
              <a:gd name="T51" fmla="*/ 1460 h 1641"/>
              <a:gd name="T52" fmla="*/ 371 w 1642"/>
              <a:gd name="T53" fmla="*/ 1455 h 1641"/>
              <a:gd name="T54" fmla="*/ 575 w 1642"/>
              <a:gd name="T55" fmla="*/ 1410 h 1641"/>
              <a:gd name="T56" fmla="*/ 686 w 1642"/>
              <a:gd name="T57" fmla="*/ 1587 h 1641"/>
              <a:gd name="T58" fmla="*/ 726 w 1642"/>
              <a:gd name="T59" fmla="*/ 1635 h 1641"/>
              <a:gd name="T60" fmla="*/ 820 w 1642"/>
              <a:gd name="T61" fmla="*/ 1641 h 1641"/>
              <a:gd name="T62" fmla="*/ 910 w 1642"/>
              <a:gd name="T63" fmla="*/ 1636 h 1641"/>
              <a:gd name="T64" fmla="*/ 951 w 1642"/>
              <a:gd name="T65" fmla="*/ 1589 h 1641"/>
              <a:gd name="T66" fmla="*/ 1063 w 1642"/>
              <a:gd name="T67" fmla="*/ 1414 h 1641"/>
              <a:gd name="T68" fmla="*/ 1266 w 1642"/>
              <a:gd name="T69" fmla="*/ 1460 h 1641"/>
              <a:gd name="T70" fmla="*/ 1327 w 1642"/>
              <a:gd name="T71" fmla="*/ 1465 h 1641"/>
              <a:gd name="T72" fmla="*/ 1460 w 1642"/>
              <a:gd name="T73" fmla="*/ 1334 h 1641"/>
              <a:gd name="T74" fmla="*/ 1455 w 1642"/>
              <a:gd name="T75" fmla="*/ 1272 h 1641"/>
              <a:gd name="T76" fmla="*/ 1409 w 1642"/>
              <a:gd name="T77" fmla="*/ 1068 h 1641"/>
              <a:gd name="T78" fmla="*/ 1577 w 1642"/>
              <a:gd name="T79" fmla="*/ 957 h 1641"/>
              <a:gd name="T80" fmla="*/ 1587 w 1642"/>
              <a:gd name="T81" fmla="*/ 957 h 1641"/>
              <a:gd name="T82" fmla="*/ 1635 w 1642"/>
              <a:gd name="T83" fmla="*/ 917 h 1641"/>
              <a:gd name="T84" fmla="*/ 1635 w 1642"/>
              <a:gd name="T85" fmla="*/ 731 h 1641"/>
              <a:gd name="T86" fmla="*/ 822 w 1642"/>
              <a:gd name="T87" fmla="*/ 1096 h 1641"/>
              <a:gd name="T88" fmla="*/ 549 w 1642"/>
              <a:gd name="T89" fmla="*/ 823 h 1641"/>
              <a:gd name="T90" fmla="*/ 822 w 1642"/>
              <a:gd name="T91" fmla="*/ 550 h 1641"/>
              <a:gd name="T92" fmla="*/ 1096 w 1642"/>
              <a:gd name="T93" fmla="*/ 823 h 1641"/>
              <a:gd name="T94" fmla="*/ 822 w 1642"/>
              <a:gd name="T95" fmla="*/ 1096 h 1641"/>
              <a:gd name="T96" fmla="*/ 822 w 1642"/>
              <a:gd name="T97" fmla="*/ 1096 h 1641"/>
              <a:gd name="T98" fmla="*/ 822 w 1642"/>
              <a:gd name="T99" fmla="*/ 109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42" h="1641">
                <a:moveTo>
                  <a:pt x="1635" y="731"/>
                </a:moveTo>
                <a:cubicBezTo>
                  <a:pt x="1633" y="707"/>
                  <a:pt x="1606" y="690"/>
                  <a:pt x="1583" y="690"/>
                </a:cubicBezTo>
                <a:cubicBezTo>
                  <a:pt x="1508" y="690"/>
                  <a:pt x="1441" y="646"/>
                  <a:pt x="1413" y="578"/>
                </a:cubicBezTo>
                <a:cubicBezTo>
                  <a:pt x="1384" y="508"/>
                  <a:pt x="1403" y="427"/>
                  <a:pt x="1459" y="375"/>
                </a:cubicBezTo>
                <a:cubicBezTo>
                  <a:pt x="1476" y="359"/>
                  <a:pt x="1479" y="332"/>
                  <a:pt x="1464" y="314"/>
                </a:cubicBezTo>
                <a:cubicBezTo>
                  <a:pt x="1425" y="265"/>
                  <a:pt x="1382" y="221"/>
                  <a:pt x="1334" y="183"/>
                </a:cubicBezTo>
                <a:cubicBezTo>
                  <a:pt x="1315" y="168"/>
                  <a:pt x="1288" y="170"/>
                  <a:pt x="1272" y="188"/>
                </a:cubicBezTo>
                <a:cubicBezTo>
                  <a:pt x="1223" y="242"/>
                  <a:pt x="1135" y="262"/>
                  <a:pt x="1067" y="233"/>
                </a:cubicBezTo>
                <a:cubicBezTo>
                  <a:pt x="997" y="204"/>
                  <a:pt x="952" y="132"/>
                  <a:pt x="957" y="56"/>
                </a:cubicBezTo>
                <a:cubicBezTo>
                  <a:pt x="958" y="31"/>
                  <a:pt x="941" y="11"/>
                  <a:pt x="917" y="8"/>
                </a:cubicBezTo>
                <a:cubicBezTo>
                  <a:pt x="855" y="1"/>
                  <a:pt x="794" y="0"/>
                  <a:pt x="732" y="7"/>
                </a:cubicBezTo>
                <a:cubicBezTo>
                  <a:pt x="708" y="10"/>
                  <a:pt x="691" y="30"/>
                  <a:pt x="692" y="54"/>
                </a:cubicBezTo>
                <a:cubicBezTo>
                  <a:pt x="694" y="130"/>
                  <a:pt x="649" y="200"/>
                  <a:pt x="579" y="229"/>
                </a:cubicBezTo>
                <a:cubicBezTo>
                  <a:pt x="513" y="256"/>
                  <a:pt x="425" y="236"/>
                  <a:pt x="377" y="183"/>
                </a:cubicBezTo>
                <a:cubicBezTo>
                  <a:pt x="361" y="165"/>
                  <a:pt x="334" y="163"/>
                  <a:pt x="315" y="178"/>
                </a:cubicBezTo>
                <a:cubicBezTo>
                  <a:pt x="266" y="216"/>
                  <a:pt x="221" y="260"/>
                  <a:pt x="182" y="309"/>
                </a:cubicBezTo>
                <a:cubicBezTo>
                  <a:pt x="167" y="327"/>
                  <a:pt x="169" y="355"/>
                  <a:pt x="187" y="371"/>
                </a:cubicBezTo>
                <a:cubicBezTo>
                  <a:pt x="244" y="422"/>
                  <a:pt x="263" y="505"/>
                  <a:pt x="233" y="575"/>
                </a:cubicBezTo>
                <a:cubicBezTo>
                  <a:pt x="205" y="643"/>
                  <a:pt x="135" y="686"/>
                  <a:pt x="55" y="686"/>
                </a:cubicBezTo>
                <a:cubicBezTo>
                  <a:pt x="29" y="685"/>
                  <a:pt x="10" y="703"/>
                  <a:pt x="7" y="726"/>
                </a:cubicBezTo>
                <a:cubicBezTo>
                  <a:pt x="0" y="788"/>
                  <a:pt x="0" y="850"/>
                  <a:pt x="7" y="912"/>
                </a:cubicBezTo>
                <a:cubicBezTo>
                  <a:pt x="10" y="936"/>
                  <a:pt x="37" y="953"/>
                  <a:pt x="61" y="953"/>
                </a:cubicBezTo>
                <a:cubicBezTo>
                  <a:pt x="132" y="951"/>
                  <a:pt x="201" y="995"/>
                  <a:pt x="229" y="1065"/>
                </a:cubicBezTo>
                <a:cubicBezTo>
                  <a:pt x="258" y="1135"/>
                  <a:pt x="240" y="1216"/>
                  <a:pt x="184" y="1268"/>
                </a:cubicBezTo>
                <a:cubicBezTo>
                  <a:pt x="166" y="1284"/>
                  <a:pt x="164" y="1311"/>
                  <a:pt x="179" y="1329"/>
                </a:cubicBezTo>
                <a:cubicBezTo>
                  <a:pt x="217" y="1378"/>
                  <a:pt x="260" y="1422"/>
                  <a:pt x="308" y="1460"/>
                </a:cubicBezTo>
                <a:cubicBezTo>
                  <a:pt x="327" y="1476"/>
                  <a:pt x="354" y="1473"/>
                  <a:pt x="371" y="1455"/>
                </a:cubicBezTo>
                <a:cubicBezTo>
                  <a:pt x="420" y="1401"/>
                  <a:pt x="507" y="1381"/>
                  <a:pt x="575" y="1410"/>
                </a:cubicBezTo>
                <a:cubicBezTo>
                  <a:pt x="646" y="1439"/>
                  <a:pt x="690" y="1511"/>
                  <a:pt x="686" y="1587"/>
                </a:cubicBezTo>
                <a:cubicBezTo>
                  <a:pt x="684" y="1611"/>
                  <a:pt x="702" y="1632"/>
                  <a:pt x="726" y="1635"/>
                </a:cubicBezTo>
                <a:cubicBezTo>
                  <a:pt x="757" y="1639"/>
                  <a:pt x="789" y="1641"/>
                  <a:pt x="820" y="1641"/>
                </a:cubicBezTo>
                <a:cubicBezTo>
                  <a:pt x="850" y="1641"/>
                  <a:pt x="880" y="1639"/>
                  <a:pt x="910" y="1636"/>
                </a:cubicBezTo>
                <a:cubicBezTo>
                  <a:pt x="934" y="1633"/>
                  <a:pt x="951" y="1613"/>
                  <a:pt x="951" y="1589"/>
                </a:cubicBezTo>
                <a:cubicBezTo>
                  <a:pt x="948" y="1513"/>
                  <a:pt x="993" y="1443"/>
                  <a:pt x="1063" y="1414"/>
                </a:cubicBezTo>
                <a:cubicBezTo>
                  <a:pt x="1130" y="1387"/>
                  <a:pt x="1217" y="1407"/>
                  <a:pt x="1266" y="1460"/>
                </a:cubicBezTo>
                <a:cubicBezTo>
                  <a:pt x="1282" y="1478"/>
                  <a:pt x="1309" y="1480"/>
                  <a:pt x="1327" y="1465"/>
                </a:cubicBezTo>
                <a:cubicBezTo>
                  <a:pt x="1376" y="1427"/>
                  <a:pt x="1421" y="1383"/>
                  <a:pt x="1460" y="1334"/>
                </a:cubicBezTo>
                <a:cubicBezTo>
                  <a:pt x="1475" y="1316"/>
                  <a:pt x="1473" y="1288"/>
                  <a:pt x="1455" y="1272"/>
                </a:cubicBezTo>
                <a:cubicBezTo>
                  <a:pt x="1398" y="1220"/>
                  <a:pt x="1380" y="1138"/>
                  <a:pt x="1409" y="1068"/>
                </a:cubicBezTo>
                <a:cubicBezTo>
                  <a:pt x="1437" y="1001"/>
                  <a:pt x="1504" y="957"/>
                  <a:pt x="1577" y="957"/>
                </a:cubicBezTo>
                <a:cubicBezTo>
                  <a:pt x="1587" y="957"/>
                  <a:pt x="1587" y="957"/>
                  <a:pt x="1587" y="957"/>
                </a:cubicBezTo>
                <a:cubicBezTo>
                  <a:pt x="1610" y="959"/>
                  <a:pt x="1632" y="941"/>
                  <a:pt x="1635" y="917"/>
                </a:cubicBezTo>
                <a:cubicBezTo>
                  <a:pt x="1642" y="855"/>
                  <a:pt x="1642" y="793"/>
                  <a:pt x="1635" y="731"/>
                </a:cubicBezTo>
                <a:close/>
                <a:moveTo>
                  <a:pt x="822" y="1096"/>
                </a:moveTo>
                <a:cubicBezTo>
                  <a:pt x="672" y="1096"/>
                  <a:pt x="549" y="974"/>
                  <a:pt x="549" y="823"/>
                </a:cubicBezTo>
                <a:cubicBezTo>
                  <a:pt x="549" y="673"/>
                  <a:pt x="672" y="550"/>
                  <a:pt x="822" y="550"/>
                </a:cubicBezTo>
                <a:cubicBezTo>
                  <a:pt x="973" y="550"/>
                  <a:pt x="1096" y="673"/>
                  <a:pt x="1096" y="823"/>
                </a:cubicBezTo>
                <a:cubicBezTo>
                  <a:pt x="1096" y="974"/>
                  <a:pt x="973" y="1096"/>
                  <a:pt x="822" y="1096"/>
                </a:cubicBezTo>
                <a:close/>
                <a:moveTo>
                  <a:pt x="822" y="1096"/>
                </a:moveTo>
                <a:cubicBezTo>
                  <a:pt x="822" y="1096"/>
                  <a:pt x="822" y="1096"/>
                  <a:pt x="822" y="1096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2155816" y="1839118"/>
            <a:ext cx="5768984" cy="2957895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JDBC ?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JDBC ?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 Types in JDBC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Steps in Using JDBC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Architecture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AutoNum type="arabicPeriod"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2514600" y="4201494"/>
            <a:ext cx="1025440" cy="366181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4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7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9/4/2019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>
              <a:lnSpc>
                <a:spcPct val="150000"/>
              </a:lnSpc>
            </a:pPr>
            <a:r>
              <a:rPr lang="en-US" sz="1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Questions ?</a:t>
            </a:r>
          </a:p>
          <a:p>
            <a:pPr algn="r"/>
            <a:endParaRPr lang="en-US" sz="22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2019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RDBMS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43000" y="1151128"/>
            <a:ext cx="8305800" cy="396531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</a:t>
            </a: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Database:</a:t>
            </a:r>
          </a:p>
          <a:p>
            <a:pPr marL="467995" indent="-467995">
              <a:lnSpc>
                <a:spcPct val="100000"/>
              </a:lnSpc>
              <a:spcBef>
                <a:spcPts val="409"/>
              </a:spcBef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database is a means of storing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such a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  <a:r>
              <a:rPr sz="16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</a:p>
          <a:p>
            <a:pPr marL="43434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retrieved from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sz="16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easily.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80059" marR="708660" indent="-480059">
              <a:lnSpc>
                <a:spcPct val="120000"/>
              </a:lnSpc>
              <a:buChar char="•"/>
              <a:tabLst>
                <a:tab pos="480059" algn="l"/>
                <a:tab pos="480695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simplest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terms,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relational database is one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presents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tables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6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columns.</a:t>
            </a: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34340" marR="5080" indent="-421640">
              <a:lnSpc>
                <a:spcPct val="120000"/>
              </a:lnSpc>
              <a:buChar char="•"/>
              <a:tabLst>
                <a:tab pos="480059" algn="l"/>
                <a:tab pos="48069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Application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need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communicate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/ modify data</a:t>
            </a:r>
            <a:r>
              <a:rPr sz="16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etc.)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75615" indent="-462915">
              <a:lnSpc>
                <a:spcPct val="100000"/>
              </a:lnSpc>
              <a:buChar char="•"/>
              <a:tabLst>
                <a:tab pos="475615" algn="l"/>
                <a:tab pos="476250" algn="l"/>
              </a:tabLst>
            </a:pP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Activities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 may need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carry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</a:t>
            </a:r>
            <a:r>
              <a:rPr sz="16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are:</a:t>
            </a:r>
          </a:p>
          <a:p>
            <a:pPr marL="85661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to a data source, </a:t>
            </a:r>
            <a:r>
              <a:rPr sz="16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b="1" i="1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indent="615315">
              <a:lnSpc>
                <a:spcPct val="100000"/>
              </a:lnSpc>
              <a:spcBef>
                <a:spcPts val="409"/>
              </a:spcBef>
              <a:buChar char="-"/>
              <a:tabLst>
                <a:tab pos="989965" algn="l"/>
              </a:tabLst>
            </a:pP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 queries and update statements to the</a:t>
            </a:r>
            <a:r>
              <a:rPr sz="1600" b="1" i="1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41300" marR="708660" indent="615315">
              <a:lnSpc>
                <a:spcPct val="100000"/>
              </a:lnSpc>
              <a:spcBef>
                <a:spcPts val="405"/>
              </a:spcBef>
              <a:buChar char="-"/>
              <a:tabLst>
                <a:tab pos="989965" algn="l"/>
              </a:tabLst>
            </a:pPr>
            <a:r>
              <a:rPr sz="16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process the results received </a:t>
            </a:r>
            <a:r>
              <a:rPr sz="1600" b="1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 database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JDBC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295400" y="1153319"/>
            <a:ext cx="7036434" cy="376628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need for JDBC</a:t>
            </a:r>
            <a:r>
              <a:rPr sz="1600" b="1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2585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databases support SQL (ANSI</a:t>
            </a:r>
            <a:r>
              <a:rPr sz="16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SQL)</a:t>
            </a:r>
          </a:p>
          <a:p>
            <a:pPr marL="314325" marR="401955" indent="-301625">
              <a:lnSpc>
                <a:spcPct val="12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vendors have introduced their proprietary SQL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constructs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60045" marR="5080" indent="-360045">
              <a:lnSpc>
                <a:spcPct val="12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vendors have introduced Application</a:t>
            </a:r>
            <a:r>
              <a:rPr sz="1600" spc="-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Interfaces for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accessing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in their respective</a:t>
            </a:r>
            <a:r>
              <a:rPr sz="16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Drawback: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  <a:p>
            <a:pPr marL="554990" marR="110489" indent="40640">
              <a:lnSpc>
                <a:spcPct val="120000"/>
              </a:lnSpc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changes, all data access logic has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entirely 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rewritten.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‘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access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code’ should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remain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irrespective</a:t>
            </a: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366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sz="1600" spc="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Vendor)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7995" indent="-455295">
              <a:lnSpc>
                <a:spcPct val="100000"/>
              </a:lnSpc>
              <a:buChar char="•"/>
              <a:tabLst>
                <a:tab pos="467995" algn="l"/>
                <a:tab pos="468630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1600" i="1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 felt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data 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 in</a:t>
            </a:r>
            <a:r>
              <a:rPr sz="1600" spc="-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pPr marL="736600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and reliable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JDBC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19200" y="1305719"/>
            <a:ext cx="7543800" cy="391196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505"/>
              </a:spcBef>
            </a:pPr>
            <a:r>
              <a:rPr sz="1600" spc="-5" dirty="0">
                <a:latin typeface="Arial"/>
                <a:cs typeface="Arial"/>
              </a:rPr>
              <a:t>It </a:t>
            </a:r>
            <a:r>
              <a:rPr sz="1600" dirty="0">
                <a:latin typeface="Arial"/>
                <a:cs typeface="Arial"/>
              </a:rPr>
              <a:t>is not an </a:t>
            </a:r>
            <a:r>
              <a:rPr sz="1600" spc="-5" dirty="0">
                <a:latin typeface="Arial"/>
                <a:cs typeface="Arial"/>
              </a:rPr>
              <a:t>acronym, </a:t>
            </a:r>
            <a:r>
              <a:rPr sz="1600" dirty="0">
                <a:latin typeface="Arial"/>
                <a:cs typeface="Arial"/>
              </a:rPr>
              <a:t>but is called Java Database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Connectivity</a:t>
            </a:r>
          </a:p>
          <a:p>
            <a:pPr marL="299085" indent="-299085">
              <a:lnSpc>
                <a:spcPct val="150000"/>
              </a:lnSpc>
              <a:spcBef>
                <a:spcPts val="409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It </a:t>
            </a:r>
            <a:r>
              <a:rPr sz="1600" dirty="0">
                <a:latin typeface="Arial"/>
                <a:cs typeface="Arial"/>
              </a:rPr>
              <a:t>is a vendor independent API </a:t>
            </a:r>
            <a:r>
              <a:rPr sz="1600" spc="-5" dirty="0">
                <a:latin typeface="Arial"/>
                <a:cs typeface="Arial"/>
              </a:rPr>
              <a:t>drafted </a:t>
            </a:r>
            <a:r>
              <a:rPr sz="1600" dirty="0">
                <a:latin typeface="Arial"/>
                <a:cs typeface="Arial"/>
              </a:rPr>
              <a:t>by Sun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access data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</a:p>
          <a:p>
            <a:pPr marL="253365">
              <a:lnSpc>
                <a:spcPct val="150000"/>
              </a:lnSpc>
              <a:spcBef>
                <a:spcPts val="409"/>
              </a:spcBef>
            </a:pPr>
            <a:r>
              <a:rPr sz="1600" spc="-5" dirty="0">
                <a:latin typeface="Arial"/>
                <a:cs typeface="Arial"/>
              </a:rPr>
              <a:t>different </a:t>
            </a:r>
            <a:r>
              <a:rPr sz="1600" dirty="0">
                <a:latin typeface="Arial"/>
                <a:cs typeface="Arial"/>
              </a:rPr>
              <a:t>databases in a consistent and reliable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way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3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360045" marR="5080" indent="-360045">
              <a:lnSpc>
                <a:spcPct val="150000"/>
              </a:lnSpc>
              <a:buChar char="•"/>
              <a:tabLst>
                <a:tab pos="360045" algn="l"/>
                <a:tab pos="360680" algn="l"/>
              </a:tabLst>
            </a:pPr>
            <a:r>
              <a:rPr sz="1600" dirty="0">
                <a:latin typeface="Arial"/>
                <a:cs typeface="Arial"/>
              </a:rPr>
              <a:t>JDBC provides an API by hiding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vendor specific API by</a:t>
            </a:r>
            <a:r>
              <a:rPr sz="1600" spc="-2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introducing  </a:t>
            </a:r>
            <a:r>
              <a:rPr sz="1600" spc="-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concept of a JDBC driver </a:t>
            </a:r>
            <a:r>
              <a:rPr sz="1600" spc="-5" dirty="0">
                <a:latin typeface="Arial"/>
                <a:cs typeface="Arial"/>
              </a:rPr>
              <a:t>between the </a:t>
            </a:r>
            <a:r>
              <a:rPr sz="1600" dirty="0">
                <a:latin typeface="Arial"/>
                <a:cs typeface="Arial"/>
              </a:rPr>
              <a:t>application and the  database</a:t>
            </a:r>
            <a:r>
              <a:rPr sz="1600" spc="3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API</a:t>
            </a:r>
          </a:p>
          <a:p>
            <a:pPr marL="12700">
              <a:lnSpc>
                <a:spcPct val="150000"/>
              </a:lnSpc>
              <a:spcBef>
                <a:spcPts val="405"/>
              </a:spcBef>
              <a:tabLst>
                <a:tab pos="360045" algn="l"/>
                <a:tab pos="360680" algn="l"/>
              </a:tabLst>
            </a:pPr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sz="1600" dirty="0" smtClean="0">
                <a:latin typeface="Arial"/>
                <a:cs typeface="Arial"/>
              </a:rPr>
              <a:t>Hence</a:t>
            </a:r>
            <a:r>
              <a:rPr sz="1600" dirty="0">
                <a:latin typeface="Arial"/>
                <a:cs typeface="Arial"/>
              </a:rPr>
              <a:t>, JDBC requires a vendor specific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driver</a:t>
            </a:r>
          </a:p>
          <a:p>
            <a:pPr>
              <a:lnSpc>
                <a:spcPct val="150000"/>
              </a:lnSpc>
              <a:spcBef>
                <a:spcPts val="40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299085" marR="1023619" indent="-286385">
              <a:lnSpc>
                <a:spcPct val="15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5" dirty="0">
                <a:latin typeface="Arial"/>
                <a:cs typeface="Arial"/>
              </a:rPr>
              <a:t>The </a:t>
            </a:r>
            <a:r>
              <a:rPr sz="1600" i="1" dirty="0">
                <a:latin typeface="Arial"/>
                <a:cs typeface="Arial"/>
              </a:rPr>
              <a:t>JDBC driver </a:t>
            </a:r>
            <a:r>
              <a:rPr sz="1600" dirty="0">
                <a:latin typeface="Arial"/>
                <a:cs typeface="Arial"/>
              </a:rPr>
              <a:t>converts </a:t>
            </a:r>
            <a:r>
              <a:rPr sz="1600" i="1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JDBC API calls </a:t>
            </a:r>
            <a:r>
              <a:rPr sz="1600" spc="-5" dirty="0">
                <a:latin typeface="Arial"/>
                <a:cs typeface="Arial"/>
              </a:rPr>
              <a:t>from the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Java  application </a:t>
            </a:r>
            <a:r>
              <a:rPr sz="1600" spc="-5" dirty="0">
                <a:latin typeface="Arial"/>
                <a:cs typeface="Arial"/>
              </a:rPr>
              <a:t>to the </a:t>
            </a:r>
            <a:r>
              <a:rPr sz="1600" dirty="0">
                <a:latin typeface="Arial"/>
                <a:cs typeface="Arial"/>
              </a:rPr>
              <a:t>DB vendor specific API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calls</a:t>
            </a: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API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424174" y="1381919"/>
            <a:ext cx="460375" cy="3399154"/>
          </a:xfrm>
          <a:custGeom>
            <a:avLst/>
            <a:gdLst/>
            <a:ahLst/>
            <a:cxnLst/>
            <a:rect l="l" t="t" r="r" b="b"/>
            <a:pathLst>
              <a:path w="460375" h="3399154">
                <a:moveTo>
                  <a:pt x="0" y="3398901"/>
                </a:moveTo>
                <a:lnTo>
                  <a:pt x="460375" y="3398901"/>
                </a:lnTo>
                <a:lnTo>
                  <a:pt x="460375" y="0"/>
                </a:lnTo>
                <a:lnTo>
                  <a:pt x="0" y="0"/>
                </a:lnTo>
                <a:lnTo>
                  <a:pt x="0" y="3398901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2963799" y="1381919"/>
            <a:ext cx="123825" cy="3399154"/>
          </a:xfrm>
          <a:custGeom>
            <a:avLst/>
            <a:gdLst/>
            <a:ahLst/>
            <a:cxnLst/>
            <a:rect l="l" t="t" r="r" b="b"/>
            <a:pathLst>
              <a:path w="123825" h="3399154">
                <a:moveTo>
                  <a:pt x="0" y="3398901"/>
                </a:moveTo>
                <a:lnTo>
                  <a:pt x="123825" y="3398901"/>
                </a:lnTo>
                <a:lnTo>
                  <a:pt x="123825" y="0"/>
                </a:lnTo>
                <a:lnTo>
                  <a:pt x="0" y="0"/>
                </a:lnTo>
                <a:lnTo>
                  <a:pt x="0" y="3398901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2963799" y="1381919"/>
            <a:ext cx="920750" cy="3399154"/>
          </a:xfrm>
          <a:custGeom>
            <a:avLst/>
            <a:gdLst/>
            <a:ahLst/>
            <a:cxnLst/>
            <a:rect l="l" t="t" r="r" b="b"/>
            <a:pathLst>
              <a:path w="920750" h="3399154">
                <a:moveTo>
                  <a:pt x="0" y="3398901"/>
                </a:moveTo>
                <a:lnTo>
                  <a:pt x="920750" y="3398901"/>
                </a:lnTo>
                <a:lnTo>
                  <a:pt x="920750" y="0"/>
                </a:lnTo>
                <a:lnTo>
                  <a:pt x="0" y="0"/>
                </a:lnTo>
                <a:lnTo>
                  <a:pt x="0" y="339890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4782565" y="1635919"/>
            <a:ext cx="498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ri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7466458" y="1635919"/>
            <a:ext cx="372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4782565" y="2879884"/>
            <a:ext cx="498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ri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7466458" y="2879884"/>
            <a:ext cx="372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4787138" y="3911632"/>
            <a:ext cx="498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ri</a:t>
            </a: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7524495" y="3911632"/>
            <a:ext cx="372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B3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6411849" y="1507395"/>
            <a:ext cx="942975" cy="655955"/>
          </a:xfrm>
          <a:custGeom>
            <a:avLst/>
            <a:gdLst/>
            <a:ahLst/>
            <a:cxnLst/>
            <a:rect l="l" t="t" r="r" b="b"/>
            <a:pathLst>
              <a:path w="942975" h="655955">
                <a:moveTo>
                  <a:pt x="471550" y="0"/>
                </a:moveTo>
                <a:lnTo>
                  <a:pt x="401858" y="1184"/>
                </a:lnTo>
                <a:lnTo>
                  <a:pt x="335343" y="4623"/>
                </a:lnTo>
                <a:lnTo>
                  <a:pt x="272736" y="10150"/>
                </a:lnTo>
                <a:lnTo>
                  <a:pt x="214765" y="17594"/>
                </a:lnTo>
                <a:lnTo>
                  <a:pt x="162160" y="26788"/>
                </a:lnTo>
                <a:lnTo>
                  <a:pt x="115647" y="37561"/>
                </a:lnTo>
                <a:lnTo>
                  <a:pt x="75958" y="49746"/>
                </a:lnTo>
                <a:lnTo>
                  <a:pt x="19961" y="77674"/>
                </a:lnTo>
                <a:lnTo>
                  <a:pt x="0" y="109220"/>
                </a:lnTo>
                <a:lnTo>
                  <a:pt x="0" y="546353"/>
                </a:lnTo>
                <a:lnTo>
                  <a:pt x="43819" y="592400"/>
                </a:lnTo>
                <a:lnTo>
                  <a:pt x="115647" y="618012"/>
                </a:lnTo>
                <a:lnTo>
                  <a:pt x="162160" y="628785"/>
                </a:lnTo>
                <a:lnTo>
                  <a:pt x="214765" y="637979"/>
                </a:lnTo>
                <a:lnTo>
                  <a:pt x="272736" y="645423"/>
                </a:lnTo>
                <a:lnTo>
                  <a:pt x="335343" y="650950"/>
                </a:lnTo>
                <a:lnTo>
                  <a:pt x="401858" y="654389"/>
                </a:lnTo>
                <a:lnTo>
                  <a:pt x="471550" y="655574"/>
                </a:lnTo>
                <a:lnTo>
                  <a:pt x="541212" y="654389"/>
                </a:lnTo>
                <a:lnTo>
                  <a:pt x="607700" y="650950"/>
                </a:lnTo>
                <a:lnTo>
                  <a:pt x="670287" y="645423"/>
                </a:lnTo>
                <a:lnTo>
                  <a:pt x="728241" y="637979"/>
                </a:lnTo>
                <a:lnTo>
                  <a:pt x="780835" y="628785"/>
                </a:lnTo>
                <a:lnTo>
                  <a:pt x="827339" y="618012"/>
                </a:lnTo>
                <a:lnTo>
                  <a:pt x="867023" y="605827"/>
                </a:lnTo>
                <a:lnTo>
                  <a:pt x="923014" y="577899"/>
                </a:lnTo>
                <a:lnTo>
                  <a:pt x="942975" y="546353"/>
                </a:lnTo>
                <a:lnTo>
                  <a:pt x="942975" y="109220"/>
                </a:lnTo>
                <a:lnTo>
                  <a:pt x="899157" y="63173"/>
                </a:lnTo>
                <a:lnTo>
                  <a:pt x="827339" y="37561"/>
                </a:lnTo>
                <a:lnTo>
                  <a:pt x="780835" y="26788"/>
                </a:lnTo>
                <a:lnTo>
                  <a:pt x="728241" y="17594"/>
                </a:lnTo>
                <a:lnTo>
                  <a:pt x="670287" y="10150"/>
                </a:lnTo>
                <a:lnTo>
                  <a:pt x="607700" y="4623"/>
                </a:lnTo>
                <a:lnTo>
                  <a:pt x="541212" y="1184"/>
                </a:lnTo>
                <a:lnTo>
                  <a:pt x="47155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6411849" y="1616614"/>
            <a:ext cx="942975" cy="109220"/>
          </a:xfrm>
          <a:custGeom>
            <a:avLst/>
            <a:gdLst/>
            <a:ahLst/>
            <a:cxnLst/>
            <a:rect l="l" t="t" r="r" b="b"/>
            <a:pathLst>
              <a:path w="942975" h="109219">
                <a:moveTo>
                  <a:pt x="942975" y="0"/>
                </a:moveTo>
                <a:lnTo>
                  <a:pt x="899157" y="46046"/>
                </a:lnTo>
                <a:lnTo>
                  <a:pt x="827339" y="71658"/>
                </a:lnTo>
                <a:lnTo>
                  <a:pt x="780835" y="82431"/>
                </a:lnTo>
                <a:lnTo>
                  <a:pt x="728241" y="91625"/>
                </a:lnTo>
                <a:lnTo>
                  <a:pt x="670287" y="99069"/>
                </a:lnTo>
                <a:lnTo>
                  <a:pt x="607700" y="104596"/>
                </a:lnTo>
                <a:lnTo>
                  <a:pt x="541212" y="108035"/>
                </a:lnTo>
                <a:lnTo>
                  <a:pt x="471550" y="109219"/>
                </a:lnTo>
                <a:lnTo>
                  <a:pt x="401858" y="108035"/>
                </a:lnTo>
                <a:lnTo>
                  <a:pt x="335343" y="104596"/>
                </a:lnTo>
                <a:lnTo>
                  <a:pt x="272736" y="99069"/>
                </a:lnTo>
                <a:lnTo>
                  <a:pt x="214765" y="91625"/>
                </a:lnTo>
                <a:lnTo>
                  <a:pt x="162160" y="82431"/>
                </a:lnTo>
                <a:lnTo>
                  <a:pt x="115647" y="71658"/>
                </a:lnTo>
                <a:lnTo>
                  <a:pt x="75958" y="59473"/>
                </a:lnTo>
                <a:lnTo>
                  <a:pt x="19961" y="31545"/>
                </a:lnTo>
                <a:lnTo>
                  <a:pt x="5111" y="16140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411849" y="1507395"/>
            <a:ext cx="942975" cy="655955"/>
          </a:xfrm>
          <a:custGeom>
            <a:avLst/>
            <a:gdLst/>
            <a:ahLst/>
            <a:cxnLst/>
            <a:rect l="l" t="t" r="r" b="b"/>
            <a:pathLst>
              <a:path w="942975" h="655955">
                <a:moveTo>
                  <a:pt x="0" y="109220"/>
                </a:moveTo>
                <a:lnTo>
                  <a:pt x="43819" y="63173"/>
                </a:lnTo>
                <a:lnTo>
                  <a:pt x="115647" y="37561"/>
                </a:lnTo>
                <a:lnTo>
                  <a:pt x="162160" y="26788"/>
                </a:lnTo>
                <a:lnTo>
                  <a:pt x="214765" y="17594"/>
                </a:lnTo>
                <a:lnTo>
                  <a:pt x="272736" y="10150"/>
                </a:lnTo>
                <a:lnTo>
                  <a:pt x="335343" y="4623"/>
                </a:lnTo>
                <a:lnTo>
                  <a:pt x="401858" y="1184"/>
                </a:lnTo>
                <a:lnTo>
                  <a:pt x="471550" y="0"/>
                </a:lnTo>
                <a:lnTo>
                  <a:pt x="541212" y="1184"/>
                </a:lnTo>
                <a:lnTo>
                  <a:pt x="607700" y="4623"/>
                </a:lnTo>
                <a:lnTo>
                  <a:pt x="670287" y="10150"/>
                </a:lnTo>
                <a:lnTo>
                  <a:pt x="728241" y="17594"/>
                </a:lnTo>
                <a:lnTo>
                  <a:pt x="780835" y="26788"/>
                </a:lnTo>
                <a:lnTo>
                  <a:pt x="827339" y="37561"/>
                </a:lnTo>
                <a:lnTo>
                  <a:pt x="867023" y="49746"/>
                </a:lnTo>
                <a:lnTo>
                  <a:pt x="923014" y="77674"/>
                </a:lnTo>
                <a:lnTo>
                  <a:pt x="942975" y="109220"/>
                </a:lnTo>
                <a:lnTo>
                  <a:pt x="942975" y="546353"/>
                </a:lnTo>
                <a:lnTo>
                  <a:pt x="899157" y="592400"/>
                </a:lnTo>
                <a:lnTo>
                  <a:pt x="827339" y="618012"/>
                </a:lnTo>
                <a:lnTo>
                  <a:pt x="780835" y="628785"/>
                </a:lnTo>
                <a:lnTo>
                  <a:pt x="728241" y="637979"/>
                </a:lnTo>
                <a:lnTo>
                  <a:pt x="670287" y="645423"/>
                </a:lnTo>
                <a:lnTo>
                  <a:pt x="607700" y="650950"/>
                </a:lnTo>
                <a:lnTo>
                  <a:pt x="541212" y="654389"/>
                </a:lnTo>
                <a:lnTo>
                  <a:pt x="471550" y="655574"/>
                </a:lnTo>
                <a:lnTo>
                  <a:pt x="401858" y="654389"/>
                </a:lnTo>
                <a:lnTo>
                  <a:pt x="335343" y="650950"/>
                </a:lnTo>
                <a:lnTo>
                  <a:pt x="272736" y="645423"/>
                </a:lnTo>
                <a:lnTo>
                  <a:pt x="214765" y="637979"/>
                </a:lnTo>
                <a:lnTo>
                  <a:pt x="162160" y="628785"/>
                </a:lnTo>
                <a:lnTo>
                  <a:pt x="115647" y="618012"/>
                </a:lnTo>
                <a:lnTo>
                  <a:pt x="75958" y="605827"/>
                </a:lnTo>
                <a:lnTo>
                  <a:pt x="19961" y="577899"/>
                </a:lnTo>
                <a:lnTo>
                  <a:pt x="0" y="546353"/>
                </a:lnTo>
                <a:lnTo>
                  <a:pt x="0" y="10922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4448175" y="1786667"/>
            <a:ext cx="1593850" cy="320675"/>
          </a:xfrm>
          <a:custGeom>
            <a:avLst/>
            <a:gdLst/>
            <a:ahLst/>
            <a:cxnLst/>
            <a:rect l="l" t="t" r="r" b="b"/>
            <a:pathLst>
              <a:path w="1593850" h="320675">
                <a:moveTo>
                  <a:pt x="160274" y="0"/>
                </a:moveTo>
                <a:lnTo>
                  <a:pt x="0" y="160400"/>
                </a:lnTo>
                <a:lnTo>
                  <a:pt x="160274" y="320675"/>
                </a:lnTo>
                <a:lnTo>
                  <a:pt x="160274" y="240537"/>
                </a:lnTo>
                <a:lnTo>
                  <a:pt x="1513649" y="240537"/>
                </a:lnTo>
                <a:lnTo>
                  <a:pt x="1593850" y="160400"/>
                </a:lnTo>
                <a:lnTo>
                  <a:pt x="1513712" y="80263"/>
                </a:lnTo>
                <a:lnTo>
                  <a:pt x="160274" y="80263"/>
                </a:lnTo>
                <a:lnTo>
                  <a:pt x="160274" y="0"/>
                </a:lnTo>
                <a:close/>
              </a:path>
              <a:path w="1593850" h="320675">
                <a:moveTo>
                  <a:pt x="1513649" y="240537"/>
                </a:moveTo>
                <a:lnTo>
                  <a:pt x="1433449" y="240537"/>
                </a:lnTo>
                <a:lnTo>
                  <a:pt x="1433449" y="320675"/>
                </a:lnTo>
                <a:lnTo>
                  <a:pt x="1513649" y="240537"/>
                </a:lnTo>
                <a:close/>
              </a:path>
              <a:path w="1593850" h="320675">
                <a:moveTo>
                  <a:pt x="1433449" y="0"/>
                </a:moveTo>
                <a:lnTo>
                  <a:pt x="1433449" y="80263"/>
                </a:lnTo>
                <a:lnTo>
                  <a:pt x="1513712" y="80263"/>
                </a:lnTo>
                <a:lnTo>
                  <a:pt x="1433449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4448175" y="1786667"/>
            <a:ext cx="1593850" cy="320675"/>
          </a:xfrm>
          <a:custGeom>
            <a:avLst/>
            <a:gdLst/>
            <a:ahLst/>
            <a:cxnLst/>
            <a:rect l="l" t="t" r="r" b="b"/>
            <a:pathLst>
              <a:path w="1593850" h="320675">
                <a:moveTo>
                  <a:pt x="0" y="160400"/>
                </a:moveTo>
                <a:lnTo>
                  <a:pt x="160274" y="0"/>
                </a:lnTo>
                <a:lnTo>
                  <a:pt x="160274" y="80263"/>
                </a:lnTo>
                <a:lnTo>
                  <a:pt x="1433449" y="80263"/>
                </a:lnTo>
                <a:lnTo>
                  <a:pt x="1433449" y="0"/>
                </a:lnTo>
                <a:lnTo>
                  <a:pt x="1593850" y="160400"/>
                </a:lnTo>
                <a:lnTo>
                  <a:pt x="1433449" y="320675"/>
                </a:lnTo>
                <a:lnTo>
                  <a:pt x="1433449" y="240537"/>
                </a:lnTo>
                <a:lnTo>
                  <a:pt x="160274" y="240537"/>
                </a:lnTo>
                <a:lnTo>
                  <a:pt x="160274" y="320675"/>
                </a:lnTo>
                <a:lnTo>
                  <a:pt x="0" y="1604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516629" y="1669066"/>
            <a:ext cx="494030" cy="360045"/>
          </a:xfrm>
          <a:custGeom>
            <a:avLst/>
            <a:gdLst/>
            <a:ahLst/>
            <a:cxnLst/>
            <a:rect l="l" t="t" r="r" b="b"/>
            <a:pathLst>
              <a:path w="494029" h="360044">
                <a:moveTo>
                  <a:pt x="493649" y="0"/>
                </a:moveTo>
                <a:lnTo>
                  <a:pt x="0" y="152273"/>
                </a:lnTo>
                <a:lnTo>
                  <a:pt x="473075" y="359790"/>
                </a:lnTo>
                <a:lnTo>
                  <a:pt x="4936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516629" y="1669066"/>
            <a:ext cx="494030" cy="360045"/>
          </a:xfrm>
          <a:custGeom>
            <a:avLst/>
            <a:gdLst/>
            <a:ahLst/>
            <a:cxnLst/>
            <a:rect l="l" t="t" r="r" b="b"/>
            <a:pathLst>
              <a:path w="494029" h="360044">
                <a:moveTo>
                  <a:pt x="473075" y="359790"/>
                </a:moveTo>
                <a:lnTo>
                  <a:pt x="0" y="152273"/>
                </a:lnTo>
                <a:lnTo>
                  <a:pt x="493649" y="0"/>
                </a:lnTo>
                <a:lnTo>
                  <a:pt x="473075" y="35979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3538854" y="2918999"/>
            <a:ext cx="402590" cy="436245"/>
          </a:xfrm>
          <a:custGeom>
            <a:avLst/>
            <a:gdLst/>
            <a:ahLst/>
            <a:cxnLst/>
            <a:rect l="l" t="t" r="r" b="b"/>
            <a:pathLst>
              <a:path w="402589" h="436245">
                <a:moveTo>
                  <a:pt x="402336" y="0"/>
                </a:moveTo>
                <a:lnTo>
                  <a:pt x="0" y="195707"/>
                </a:lnTo>
                <a:lnTo>
                  <a:pt x="377317" y="435864"/>
                </a:lnTo>
                <a:lnTo>
                  <a:pt x="402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3538727" y="3946048"/>
            <a:ext cx="402590" cy="434340"/>
          </a:xfrm>
          <a:custGeom>
            <a:avLst/>
            <a:gdLst/>
            <a:ahLst/>
            <a:cxnLst/>
            <a:rect l="l" t="t" r="r" b="b"/>
            <a:pathLst>
              <a:path w="402589" h="434339">
                <a:moveTo>
                  <a:pt x="402336" y="0"/>
                </a:moveTo>
                <a:lnTo>
                  <a:pt x="0" y="194945"/>
                </a:lnTo>
                <a:lnTo>
                  <a:pt x="377571" y="434340"/>
                </a:lnTo>
                <a:lnTo>
                  <a:pt x="402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1066800" y="2569369"/>
            <a:ext cx="1433830" cy="1583055"/>
          </a:xfrm>
          <a:custGeom>
            <a:avLst/>
            <a:gdLst/>
            <a:ahLst/>
            <a:cxnLst/>
            <a:rect l="l" t="t" r="r" b="b"/>
            <a:pathLst>
              <a:path w="1433829" h="1583054">
                <a:moveTo>
                  <a:pt x="1194562" y="0"/>
                </a:moveTo>
                <a:lnTo>
                  <a:pt x="238887" y="0"/>
                </a:lnTo>
                <a:lnTo>
                  <a:pt x="190737" y="4852"/>
                </a:lnTo>
                <a:lnTo>
                  <a:pt x="145893" y="18770"/>
                </a:lnTo>
                <a:lnTo>
                  <a:pt x="105314" y="40793"/>
                </a:lnTo>
                <a:lnTo>
                  <a:pt x="69961" y="69961"/>
                </a:lnTo>
                <a:lnTo>
                  <a:pt x="40793" y="105314"/>
                </a:lnTo>
                <a:lnTo>
                  <a:pt x="18770" y="145893"/>
                </a:lnTo>
                <a:lnTo>
                  <a:pt x="4852" y="190737"/>
                </a:lnTo>
                <a:lnTo>
                  <a:pt x="0" y="238887"/>
                </a:lnTo>
                <a:lnTo>
                  <a:pt x="0" y="1343787"/>
                </a:lnTo>
                <a:lnTo>
                  <a:pt x="4852" y="1391936"/>
                </a:lnTo>
                <a:lnTo>
                  <a:pt x="18770" y="1436780"/>
                </a:lnTo>
                <a:lnTo>
                  <a:pt x="40793" y="1477359"/>
                </a:lnTo>
                <a:lnTo>
                  <a:pt x="69961" y="1512712"/>
                </a:lnTo>
                <a:lnTo>
                  <a:pt x="105314" y="1541880"/>
                </a:lnTo>
                <a:lnTo>
                  <a:pt x="145893" y="1563903"/>
                </a:lnTo>
                <a:lnTo>
                  <a:pt x="190737" y="1577821"/>
                </a:lnTo>
                <a:lnTo>
                  <a:pt x="238887" y="1582674"/>
                </a:lnTo>
                <a:lnTo>
                  <a:pt x="1194562" y="1582674"/>
                </a:lnTo>
                <a:lnTo>
                  <a:pt x="1242711" y="1577821"/>
                </a:lnTo>
                <a:lnTo>
                  <a:pt x="1287555" y="1563903"/>
                </a:lnTo>
                <a:lnTo>
                  <a:pt x="1328134" y="1541880"/>
                </a:lnTo>
                <a:lnTo>
                  <a:pt x="1363487" y="1512712"/>
                </a:lnTo>
                <a:lnTo>
                  <a:pt x="1392655" y="1477359"/>
                </a:lnTo>
                <a:lnTo>
                  <a:pt x="1414678" y="1436780"/>
                </a:lnTo>
                <a:lnTo>
                  <a:pt x="1428596" y="1391936"/>
                </a:lnTo>
                <a:lnTo>
                  <a:pt x="1433449" y="1343787"/>
                </a:lnTo>
                <a:lnTo>
                  <a:pt x="1433449" y="238887"/>
                </a:lnTo>
                <a:lnTo>
                  <a:pt x="1428596" y="190737"/>
                </a:lnTo>
                <a:lnTo>
                  <a:pt x="1414678" y="145893"/>
                </a:lnTo>
                <a:lnTo>
                  <a:pt x="1392655" y="105314"/>
                </a:lnTo>
                <a:lnTo>
                  <a:pt x="1363487" y="69961"/>
                </a:lnTo>
                <a:lnTo>
                  <a:pt x="1328134" y="40793"/>
                </a:lnTo>
                <a:lnTo>
                  <a:pt x="1287555" y="18770"/>
                </a:lnTo>
                <a:lnTo>
                  <a:pt x="1242711" y="4852"/>
                </a:lnTo>
                <a:lnTo>
                  <a:pt x="1194562" y="0"/>
                </a:lnTo>
                <a:close/>
              </a:path>
            </a:pathLst>
          </a:custGeom>
          <a:solidFill>
            <a:srgbClr val="8EB4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1066800" y="2569369"/>
            <a:ext cx="1433830" cy="1583055"/>
          </a:xfrm>
          <a:custGeom>
            <a:avLst/>
            <a:gdLst/>
            <a:ahLst/>
            <a:cxnLst/>
            <a:rect l="l" t="t" r="r" b="b"/>
            <a:pathLst>
              <a:path w="1433829" h="1583054">
                <a:moveTo>
                  <a:pt x="0" y="238887"/>
                </a:moveTo>
                <a:lnTo>
                  <a:pt x="4852" y="190737"/>
                </a:lnTo>
                <a:lnTo>
                  <a:pt x="18770" y="145893"/>
                </a:lnTo>
                <a:lnTo>
                  <a:pt x="40793" y="105314"/>
                </a:lnTo>
                <a:lnTo>
                  <a:pt x="69961" y="69961"/>
                </a:lnTo>
                <a:lnTo>
                  <a:pt x="105314" y="40793"/>
                </a:lnTo>
                <a:lnTo>
                  <a:pt x="145893" y="18770"/>
                </a:lnTo>
                <a:lnTo>
                  <a:pt x="190737" y="4852"/>
                </a:lnTo>
                <a:lnTo>
                  <a:pt x="238887" y="0"/>
                </a:lnTo>
                <a:lnTo>
                  <a:pt x="1194562" y="0"/>
                </a:lnTo>
                <a:lnTo>
                  <a:pt x="1242711" y="4852"/>
                </a:lnTo>
                <a:lnTo>
                  <a:pt x="1287555" y="18770"/>
                </a:lnTo>
                <a:lnTo>
                  <a:pt x="1328134" y="40793"/>
                </a:lnTo>
                <a:lnTo>
                  <a:pt x="1363487" y="69961"/>
                </a:lnTo>
                <a:lnTo>
                  <a:pt x="1392655" y="105314"/>
                </a:lnTo>
                <a:lnTo>
                  <a:pt x="1414678" y="145893"/>
                </a:lnTo>
                <a:lnTo>
                  <a:pt x="1428596" y="190737"/>
                </a:lnTo>
                <a:lnTo>
                  <a:pt x="1433449" y="238887"/>
                </a:lnTo>
                <a:lnTo>
                  <a:pt x="1433449" y="1343787"/>
                </a:lnTo>
                <a:lnTo>
                  <a:pt x="1428596" y="1391936"/>
                </a:lnTo>
                <a:lnTo>
                  <a:pt x="1414678" y="1436780"/>
                </a:lnTo>
                <a:lnTo>
                  <a:pt x="1392655" y="1477359"/>
                </a:lnTo>
                <a:lnTo>
                  <a:pt x="1363487" y="1512712"/>
                </a:lnTo>
                <a:lnTo>
                  <a:pt x="1328134" y="1541880"/>
                </a:lnTo>
                <a:lnTo>
                  <a:pt x="1287555" y="1563903"/>
                </a:lnTo>
                <a:lnTo>
                  <a:pt x="1242711" y="1577821"/>
                </a:lnTo>
                <a:lnTo>
                  <a:pt x="1194562" y="1582674"/>
                </a:lnTo>
                <a:lnTo>
                  <a:pt x="238887" y="1582674"/>
                </a:lnTo>
                <a:lnTo>
                  <a:pt x="190737" y="1577821"/>
                </a:lnTo>
                <a:lnTo>
                  <a:pt x="145893" y="1563903"/>
                </a:lnTo>
                <a:lnTo>
                  <a:pt x="105314" y="1541880"/>
                </a:lnTo>
                <a:lnTo>
                  <a:pt x="69961" y="1512712"/>
                </a:lnTo>
                <a:lnTo>
                  <a:pt x="40793" y="1477359"/>
                </a:lnTo>
                <a:lnTo>
                  <a:pt x="18770" y="1436780"/>
                </a:lnTo>
                <a:lnTo>
                  <a:pt x="4852" y="1391936"/>
                </a:lnTo>
                <a:lnTo>
                  <a:pt x="0" y="1343787"/>
                </a:lnTo>
                <a:lnTo>
                  <a:pt x="0" y="238887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 txBox="1"/>
          <p:nvPr/>
        </p:nvSpPr>
        <p:spPr>
          <a:xfrm>
            <a:off x="1143000" y="3059335"/>
            <a:ext cx="11772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89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Java  Application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6411849" y="1786667"/>
            <a:ext cx="346075" cy="241300"/>
          </a:xfrm>
          <a:custGeom>
            <a:avLst/>
            <a:gdLst/>
            <a:ahLst/>
            <a:cxnLst/>
            <a:rect l="l" t="t" r="r" b="b"/>
            <a:pathLst>
              <a:path w="346075" h="241300">
                <a:moveTo>
                  <a:pt x="0" y="0"/>
                </a:moveTo>
                <a:lnTo>
                  <a:pt x="0" y="241300"/>
                </a:lnTo>
                <a:lnTo>
                  <a:pt x="346075" y="1206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6411849" y="3780695"/>
            <a:ext cx="942975" cy="654050"/>
          </a:xfrm>
          <a:custGeom>
            <a:avLst/>
            <a:gdLst/>
            <a:ahLst/>
            <a:cxnLst/>
            <a:rect l="l" t="t" r="r" b="b"/>
            <a:pathLst>
              <a:path w="942975" h="654050">
                <a:moveTo>
                  <a:pt x="471550" y="0"/>
                </a:moveTo>
                <a:lnTo>
                  <a:pt x="401858" y="1181"/>
                </a:lnTo>
                <a:lnTo>
                  <a:pt x="335343" y="4612"/>
                </a:lnTo>
                <a:lnTo>
                  <a:pt x="272736" y="10124"/>
                </a:lnTo>
                <a:lnTo>
                  <a:pt x="214765" y="17550"/>
                </a:lnTo>
                <a:lnTo>
                  <a:pt x="162160" y="26721"/>
                </a:lnTo>
                <a:lnTo>
                  <a:pt x="115647" y="37469"/>
                </a:lnTo>
                <a:lnTo>
                  <a:pt x="75958" y="49625"/>
                </a:lnTo>
                <a:lnTo>
                  <a:pt x="19961" y="77488"/>
                </a:lnTo>
                <a:lnTo>
                  <a:pt x="0" y="108966"/>
                </a:lnTo>
                <a:lnTo>
                  <a:pt x="0" y="544957"/>
                </a:lnTo>
                <a:lnTo>
                  <a:pt x="43819" y="590925"/>
                </a:lnTo>
                <a:lnTo>
                  <a:pt x="115647" y="616508"/>
                </a:lnTo>
                <a:lnTo>
                  <a:pt x="162160" y="627273"/>
                </a:lnTo>
                <a:lnTo>
                  <a:pt x="214765" y="636461"/>
                </a:lnTo>
                <a:lnTo>
                  <a:pt x="272736" y="643902"/>
                </a:lnTo>
                <a:lnTo>
                  <a:pt x="335343" y="649426"/>
                </a:lnTo>
                <a:lnTo>
                  <a:pt x="401858" y="652865"/>
                </a:lnTo>
                <a:lnTo>
                  <a:pt x="471550" y="654050"/>
                </a:lnTo>
                <a:lnTo>
                  <a:pt x="541212" y="652865"/>
                </a:lnTo>
                <a:lnTo>
                  <a:pt x="607700" y="649426"/>
                </a:lnTo>
                <a:lnTo>
                  <a:pt x="670287" y="643902"/>
                </a:lnTo>
                <a:lnTo>
                  <a:pt x="728241" y="636461"/>
                </a:lnTo>
                <a:lnTo>
                  <a:pt x="780835" y="627273"/>
                </a:lnTo>
                <a:lnTo>
                  <a:pt x="827339" y="616508"/>
                </a:lnTo>
                <a:lnTo>
                  <a:pt x="867023" y="604336"/>
                </a:lnTo>
                <a:lnTo>
                  <a:pt x="923014" y="576445"/>
                </a:lnTo>
                <a:lnTo>
                  <a:pt x="942975" y="544957"/>
                </a:lnTo>
                <a:lnTo>
                  <a:pt x="942975" y="108966"/>
                </a:lnTo>
                <a:lnTo>
                  <a:pt x="899157" y="63021"/>
                </a:lnTo>
                <a:lnTo>
                  <a:pt x="827339" y="37469"/>
                </a:lnTo>
                <a:lnTo>
                  <a:pt x="780835" y="26721"/>
                </a:lnTo>
                <a:lnTo>
                  <a:pt x="728241" y="17550"/>
                </a:lnTo>
                <a:lnTo>
                  <a:pt x="670287" y="10124"/>
                </a:lnTo>
                <a:lnTo>
                  <a:pt x="607700" y="4612"/>
                </a:lnTo>
                <a:lnTo>
                  <a:pt x="541212" y="1181"/>
                </a:lnTo>
                <a:lnTo>
                  <a:pt x="47155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6411849" y="3889660"/>
            <a:ext cx="942975" cy="109220"/>
          </a:xfrm>
          <a:custGeom>
            <a:avLst/>
            <a:gdLst/>
            <a:ahLst/>
            <a:cxnLst/>
            <a:rect l="l" t="t" r="r" b="b"/>
            <a:pathLst>
              <a:path w="942975" h="109220">
                <a:moveTo>
                  <a:pt x="942975" y="0"/>
                </a:moveTo>
                <a:lnTo>
                  <a:pt x="899157" y="45944"/>
                </a:lnTo>
                <a:lnTo>
                  <a:pt x="827339" y="71496"/>
                </a:lnTo>
                <a:lnTo>
                  <a:pt x="780835" y="82244"/>
                </a:lnTo>
                <a:lnTo>
                  <a:pt x="728241" y="91415"/>
                </a:lnTo>
                <a:lnTo>
                  <a:pt x="670287" y="98841"/>
                </a:lnTo>
                <a:lnTo>
                  <a:pt x="607700" y="104353"/>
                </a:lnTo>
                <a:lnTo>
                  <a:pt x="541212" y="107784"/>
                </a:lnTo>
                <a:lnTo>
                  <a:pt x="471550" y="108965"/>
                </a:lnTo>
                <a:lnTo>
                  <a:pt x="401858" y="107784"/>
                </a:lnTo>
                <a:lnTo>
                  <a:pt x="335343" y="104353"/>
                </a:lnTo>
                <a:lnTo>
                  <a:pt x="272736" y="98841"/>
                </a:lnTo>
                <a:lnTo>
                  <a:pt x="214765" y="91415"/>
                </a:lnTo>
                <a:lnTo>
                  <a:pt x="162160" y="82244"/>
                </a:lnTo>
                <a:lnTo>
                  <a:pt x="115647" y="71496"/>
                </a:lnTo>
                <a:lnTo>
                  <a:pt x="75958" y="59340"/>
                </a:lnTo>
                <a:lnTo>
                  <a:pt x="19961" y="31477"/>
                </a:lnTo>
                <a:lnTo>
                  <a:pt x="5111" y="16106"/>
                </a:lnTo>
                <a:lnTo>
                  <a:pt x="0" y="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6411849" y="3780695"/>
            <a:ext cx="942975" cy="654050"/>
          </a:xfrm>
          <a:custGeom>
            <a:avLst/>
            <a:gdLst/>
            <a:ahLst/>
            <a:cxnLst/>
            <a:rect l="l" t="t" r="r" b="b"/>
            <a:pathLst>
              <a:path w="942975" h="654050">
                <a:moveTo>
                  <a:pt x="0" y="108966"/>
                </a:moveTo>
                <a:lnTo>
                  <a:pt x="43819" y="63021"/>
                </a:lnTo>
                <a:lnTo>
                  <a:pt x="115647" y="37469"/>
                </a:lnTo>
                <a:lnTo>
                  <a:pt x="162160" y="26721"/>
                </a:lnTo>
                <a:lnTo>
                  <a:pt x="214765" y="17550"/>
                </a:lnTo>
                <a:lnTo>
                  <a:pt x="272736" y="10124"/>
                </a:lnTo>
                <a:lnTo>
                  <a:pt x="335343" y="4612"/>
                </a:lnTo>
                <a:lnTo>
                  <a:pt x="401858" y="1181"/>
                </a:lnTo>
                <a:lnTo>
                  <a:pt x="471550" y="0"/>
                </a:lnTo>
                <a:lnTo>
                  <a:pt x="541212" y="1181"/>
                </a:lnTo>
                <a:lnTo>
                  <a:pt x="607700" y="4612"/>
                </a:lnTo>
                <a:lnTo>
                  <a:pt x="670287" y="10124"/>
                </a:lnTo>
                <a:lnTo>
                  <a:pt x="728241" y="17550"/>
                </a:lnTo>
                <a:lnTo>
                  <a:pt x="780835" y="26721"/>
                </a:lnTo>
                <a:lnTo>
                  <a:pt x="827339" y="37469"/>
                </a:lnTo>
                <a:lnTo>
                  <a:pt x="867023" y="49625"/>
                </a:lnTo>
                <a:lnTo>
                  <a:pt x="923014" y="77488"/>
                </a:lnTo>
                <a:lnTo>
                  <a:pt x="942975" y="108966"/>
                </a:lnTo>
                <a:lnTo>
                  <a:pt x="942975" y="544957"/>
                </a:lnTo>
                <a:lnTo>
                  <a:pt x="899157" y="590925"/>
                </a:lnTo>
                <a:lnTo>
                  <a:pt x="827339" y="616508"/>
                </a:lnTo>
                <a:lnTo>
                  <a:pt x="780835" y="627273"/>
                </a:lnTo>
                <a:lnTo>
                  <a:pt x="728241" y="636461"/>
                </a:lnTo>
                <a:lnTo>
                  <a:pt x="670287" y="643902"/>
                </a:lnTo>
                <a:lnTo>
                  <a:pt x="607700" y="649426"/>
                </a:lnTo>
                <a:lnTo>
                  <a:pt x="541212" y="652865"/>
                </a:lnTo>
                <a:lnTo>
                  <a:pt x="471550" y="654050"/>
                </a:lnTo>
                <a:lnTo>
                  <a:pt x="401858" y="652865"/>
                </a:lnTo>
                <a:lnTo>
                  <a:pt x="335343" y="649426"/>
                </a:lnTo>
                <a:lnTo>
                  <a:pt x="272736" y="643902"/>
                </a:lnTo>
                <a:lnTo>
                  <a:pt x="214765" y="636461"/>
                </a:lnTo>
                <a:lnTo>
                  <a:pt x="162160" y="627273"/>
                </a:lnTo>
                <a:lnTo>
                  <a:pt x="115647" y="616508"/>
                </a:lnTo>
                <a:lnTo>
                  <a:pt x="75958" y="604336"/>
                </a:lnTo>
                <a:lnTo>
                  <a:pt x="19961" y="576445"/>
                </a:lnTo>
                <a:lnTo>
                  <a:pt x="0" y="544957"/>
                </a:lnTo>
                <a:lnTo>
                  <a:pt x="0" y="10896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4448175" y="4058444"/>
            <a:ext cx="1593850" cy="322580"/>
          </a:xfrm>
          <a:custGeom>
            <a:avLst/>
            <a:gdLst/>
            <a:ahLst/>
            <a:cxnLst/>
            <a:rect l="l" t="t" r="r" b="b"/>
            <a:pathLst>
              <a:path w="1593850" h="322579">
                <a:moveTo>
                  <a:pt x="161036" y="0"/>
                </a:moveTo>
                <a:lnTo>
                  <a:pt x="0" y="161162"/>
                </a:lnTo>
                <a:lnTo>
                  <a:pt x="161036" y="322199"/>
                </a:lnTo>
                <a:lnTo>
                  <a:pt x="161036" y="241681"/>
                </a:lnTo>
                <a:lnTo>
                  <a:pt x="1513268" y="241681"/>
                </a:lnTo>
                <a:lnTo>
                  <a:pt x="1593850" y="161162"/>
                </a:lnTo>
                <a:lnTo>
                  <a:pt x="1513204" y="80518"/>
                </a:lnTo>
                <a:lnTo>
                  <a:pt x="161036" y="80518"/>
                </a:lnTo>
                <a:lnTo>
                  <a:pt x="161036" y="0"/>
                </a:lnTo>
                <a:close/>
              </a:path>
              <a:path w="1593850" h="322579">
                <a:moveTo>
                  <a:pt x="1513268" y="241681"/>
                </a:moveTo>
                <a:lnTo>
                  <a:pt x="1432687" y="241681"/>
                </a:lnTo>
                <a:lnTo>
                  <a:pt x="1432687" y="322199"/>
                </a:lnTo>
                <a:lnTo>
                  <a:pt x="1513268" y="241681"/>
                </a:lnTo>
                <a:close/>
              </a:path>
              <a:path w="1593850" h="322579">
                <a:moveTo>
                  <a:pt x="1432687" y="0"/>
                </a:moveTo>
                <a:lnTo>
                  <a:pt x="1432687" y="80518"/>
                </a:lnTo>
                <a:lnTo>
                  <a:pt x="1513204" y="80518"/>
                </a:lnTo>
                <a:lnTo>
                  <a:pt x="1432687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/>
          <p:nvPr/>
        </p:nvSpPr>
        <p:spPr>
          <a:xfrm>
            <a:off x="4448175" y="4058444"/>
            <a:ext cx="1593850" cy="322580"/>
          </a:xfrm>
          <a:custGeom>
            <a:avLst/>
            <a:gdLst/>
            <a:ahLst/>
            <a:cxnLst/>
            <a:rect l="l" t="t" r="r" b="b"/>
            <a:pathLst>
              <a:path w="1593850" h="322579">
                <a:moveTo>
                  <a:pt x="0" y="161162"/>
                </a:moveTo>
                <a:lnTo>
                  <a:pt x="161036" y="0"/>
                </a:lnTo>
                <a:lnTo>
                  <a:pt x="161036" y="80518"/>
                </a:lnTo>
                <a:lnTo>
                  <a:pt x="1432687" y="80518"/>
                </a:lnTo>
                <a:lnTo>
                  <a:pt x="1432687" y="0"/>
                </a:lnTo>
                <a:lnTo>
                  <a:pt x="1593850" y="161162"/>
                </a:lnTo>
                <a:lnTo>
                  <a:pt x="1432687" y="322199"/>
                </a:lnTo>
                <a:lnTo>
                  <a:pt x="1432687" y="241681"/>
                </a:lnTo>
                <a:lnTo>
                  <a:pt x="161036" y="241681"/>
                </a:lnTo>
                <a:lnTo>
                  <a:pt x="161036" y="322199"/>
                </a:lnTo>
                <a:lnTo>
                  <a:pt x="0" y="161162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/>
          <p:cNvSpPr/>
          <p:nvPr/>
        </p:nvSpPr>
        <p:spPr>
          <a:xfrm>
            <a:off x="6411849" y="4058444"/>
            <a:ext cx="346075" cy="243204"/>
          </a:xfrm>
          <a:custGeom>
            <a:avLst/>
            <a:gdLst/>
            <a:ahLst/>
            <a:cxnLst/>
            <a:rect l="l" t="t" r="r" b="b"/>
            <a:pathLst>
              <a:path w="346075" h="243204">
                <a:moveTo>
                  <a:pt x="0" y="0"/>
                </a:moveTo>
                <a:lnTo>
                  <a:pt x="0" y="242824"/>
                </a:lnTo>
                <a:lnTo>
                  <a:pt x="346075" y="121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6411849" y="2753519"/>
            <a:ext cx="942975" cy="655955"/>
          </a:xfrm>
          <a:custGeom>
            <a:avLst/>
            <a:gdLst/>
            <a:ahLst/>
            <a:cxnLst/>
            <a:rect l="l" t="t" r="r" b="b"/>
            <a:pathLst>
              <a:path w="942975" h="655954">
                <a:moveTo>
                  <a:pt x="471550" y="0"/>
                </a:moveTo>
                <a:lnTo>
                  <a:pt x="401858" y="1184"/>
                </a:lnTo>
                <a:lnTo>
                  <a:pt x="335343" y="4623"/>
                </a:lnTo>
                <a:lnTo>
                  <a:pt x="272736" y="10150"/>
                </a:lnTo>
                <a:lnTo>
                  <a:pt x="214765" y="17594"/>
                </a:lnTo>
                <a:lnTo>
                  <a:pt x="162160" y="26788"/>
                </a:lnTo>
                <a:lnTo>
                  <a:pt x="115647" y="37561"/>
                </a:lnTo>
                <a:lnTo>
                  <a:pt x="75958" y="49746"/>
                </a:lnTo>
                <a:lnTo>
                  <a:pt x="19961" y="77674"/>
                </a:lnTo>
                <a:lnTo>
                  <a:pt x="0" y="109219"/>
                </a:lnTo>
                <a:lnTo>
                  <a:pt x="0" y="546354"/>
                </a:lnTo>
                <a:lnTo>
                  <a:pt x="43819" y="592400"/>
                </a:lnTo>
                <a:lnTo>
                  <a:pt x="115647" y="618012"/>
                </a:lnTo>
                <a:lnTo>
                  <a:pt x="162160" y="628785"/>
                </a:lnTo>
                <a:lnTo>
                  <a:pt x="214765" y="637979"/>
                </a:lnTo>
                <a:lnTo>
                  <a:pt x="272736" y="645423"/>
                </a:lnTo>
                <a:lnTo>
                  <a:pt x="335343" y="650950"/>
                </a:lnTo>
                <a:lnTo>
                  <a:pt x="401858" y="654389"/>
                </a:lnTo>
                <a:lnTo>
                  <a:pt x="471550" y="655574"/>
                </a:lnTo>
                <a:lnTo>
                  <a:pt x="541212" y="654389"/>
                </a:lnTo>
                <a:lnTo>
                  <a:pt x="607700" y="650950"/>
                </a:lnTo>
                <a:lnTo>
                  <a:pt x="670287" y="645423"/>
                </a:lnTo>
                <a:lnTo>
                  <a:pt x="728241" y="637979"/>
                </a:lnTo>
                <a:lnTo>
                  <a:pt x="780835" y="628785"/>
                </a:lnTo>
                <a:lnTo>
                  <a:pt x="827339" y="618012"/>
                </a:lnTo>
                <a:lnTo>
                  <a:pt x="867023" y="605827"/>
                </a:lnTo>
                <a:lnTo>
                  <a:pt x="923014" y="577899"/>
                </a:lnTo>
                <a:lnTo>
                  <a:pt x="942975" y="546354"/>
                </a:lnTo>
                <a:lnTo>
                  <a:pt x="942975" y="109219"/>
                </a:lnTo>
                <a:lnTo>
                  <a:pt x="899157" y="63173"/>
                </a:lnTo>
                <a:lnTo>
                  <a:pt x="827339" y="37561"/>
                </a:lnTo>
                <a:lnTo>
                  <a:pt x="780835" y="26788"/>
                </a:lnTo>
                <a:lnTo>
                  <a:pt x="728241" y="17594"/>
                </a:lnTo>
                <a:lnTo>
                  <a:pt x="670287" y="10150"/>
                </a:lnTo>
                <a:lnTo>
                  <a:pt x="607700" y="4623"/>
                </a:lnTo>
                <a:lnTo>
                  <a:pt x="541212" y="1184"/>
                </a:lnTo>
                <a:lnTo>
                  <a:pt x="47155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/>
          <p:cNvSpPr/>
          <p:nvPr/>
        </p:nvSpPr>
        <p:spPr>
          <a:xfrm>
            <a:off x="6411849" y="2862739"/>
            <a:ext cx="942975" cy="109855"/>
          </a:xfrm>
          <a:custGeom>
            <a:avLst/>
            <a:gdLst/>
            <a:ahLst/>
            <a:cxnLst/>
            <a:rect l="l" t="t" r="r" b="b"/>
            <a:pathLst>
              <a:path w="942975" h="109854">
                <a:moveTo>
                  <a:pt x="942975" y="0"/>
                </a:moveTo>
                <a:lnTo>
                  <a:pt x="899157" y="46124"/>
                </a:lnTo>
                <a:lnTo>
                  <a:pt x="827339" y="71764"/>
                </a:lnTo>
                <a:lnTo>
                  <a:pt x="780835" y="82546"/>
                </a:lnTo>
                <a:lnTo>
                  <a:pt x="728241" y="91746"/>
                </a:lnTo>
                <a:lnTo>
                  <a:pt x="670287" y="99193"/>
                </a:lnTo>
                <a:lnTo>
                  <a:pt x="607700" y="104722"/>
                </a:lnTo>
                <a:lnTo>
                  <a:pt x="541212" y="108162"/>
                </a:lnTo>
                <a:lnTo>
                  <a:pt x="471550" y="109346"/>
                </a:lnTo>
                <a:lnTo>
                  <a:pt x="401858" y="108162"/>
                </a:lnTo>
                <a:lnTo>
                  <a:pt x="335343" y="104722"/>
                </a:lnTo>
                <a:lnTo>
                  <a:pt x="272736" y="99193"/>
                </a:lnTo>
                <a:lnTo>
                  <a:pt x="214765" y="91746"/>
                </a:lnTo>
                <a:lnTo>
                  <a:pt x="162160" y="82546"/>
                </a:lnTo>
                <a:lnTo>
                  <a:pt x="115647" y="71764"/>
                </a:lnTo>
                <a:lnTo>
                  <a:pt x="75958" y="59567"/>
                </a:lnTo>
                <a:lnTo>
                  <a:pt x="19961" y="31603"/>
                </a:lnTo>
                <a:lnTo>
                  <a:pt x="5111" y="16172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6411849" y="2753519"/>
            <a:ext cx="942975" cy="655955"/>
          </a:xfrm>
          <a:custGeom>
            <a:avLst/>
            <a:gdLst/>
            <a:ahLst/>
            <a:cxnLst/>
            <a:rect l="l" t="t" r="r" b="b"/>
            <a:pathLst>
              <a:path w="942975" h="655954">
                <a:moveTo>
                  <a:pt x="0" y="109219"/>
                </a:moveTo>
                <a:lnTo>
                  <a:pt x="43819" y="63173"/>
                </a:lnTo>
                <a:lnTo>
                  <a:pt x="115647" y="37561"/>
                </a:lnTo>
                <a:lnTo>
                  <a:pt x="162160" y="26788"/>
                </a:lnTo>
                <a:lnTo>
                  <a:pt x="214765" y="17594"/>
                </a:lnTo>
                <a:lnTo>
                  <a:pt x="272736" y="10150"/>
                </a:lnTo>
                <a:lnTo>
                  <a:pt x="335343" y="4623"/>
                </a:lnTo>
                <a:lnTo>
                  <a:pt x="401858" y="1184"/>
                </a:lnTo>
                <a:lnTo>
                  <a:pt x="471550" y="0"/>
                </a:lnTo>
                <a:lnTo>
                  <a:pt x="541212" y="1184"/>
                </a:lnTo>
                <a:lnTo>
                  <a:pt x="607700" y="4623"/>
                </a:lnTo>
                <a:lnTo>
                  <a:pt x="670287" y="10150"/>
                </a:lnTo>
                <a:lnTo>
                  <a:pt x="728241" y="17594"/>
                </a:lnTo>
                <a:lnTo>
                  <a:pt x="780835" y="26788"/>
                </a:lnTo>
                <a:lnTo>
                  <a:pt x="827339" y="37561"/>
                </a:lnTo>
                <a:lnTo>
                  <a:pt x="867023" y="49746"/>
                </a:lnTo>
                <a:lnTo>
                  <a:pt x="923014" y="77674"/>
                </a:lnTo>
                <a:lnTo>
                  <a:pt x="942975" y="109219"/>
                </a:lnTo>
                <a:lnTo>
                  <a:pt x="942975" y="546354"/>
                </a:lnTo>
                <a:lnTo>
                  <a:pt x="899157" y="592400"/>
                </a:lnTo>
                <a:lnTo>
                  <a:pt x="827339" y="618012"/>
                </a:lnTo>
                <a:lnTo>
                  <a:pt x="780835" y="628785"/>
                </a:lnTo>
                <a:lnTo>
                  <a:pt x="728241" y="637979"/>
                </a:lnTo>
                <a:lnTo>
                  <a:pt x="670287" y="645423"/>
                </a:lnTo>
                <a:lnTo>
                  <a:pt x="607700" y="650950"/>
                </a:lnTo>
                <a:lnTo>
                  <a:pt x="541212" y="654389"/>
                </a:lnTo>
                <a:lnTo>
                  <a:pt x="471550" y="655574"/>
                </a:lnTo>
                <a:lnTo>
                  <a:pt x="401858" y="654389"/>
                </a:lnTo>
                <a:lnTo>
                  <a:pt x="335343" y="650950"/>
                </a:lnTo>
                <a:lnTo>
                  <a:pt x="272736" y="645423"/>
                </a:lnTo>
                <a:lnTo>
                  <a:pt x="214765" y="637979"/>
                </a:lnTo>
                <a:lnTo>
                  <a:pt x="162160" y="628785"/>
                </a:lnTo>
                <a:lnTo>
                  <a:pt x="115647" y="618012"/>
                </a:lnTo>
                <a:lnTo>
                  <a:pt x="75958" y="605827"/>
                </a:lnTo>
                <a:lnTo>
                  <a:pt x="19961" y="577899"/>
                </a:lnTo>
                <a:lnTo>
                  <a:pt x="0" y="546354"/>
                </a:lnTo>
                <a:lnTo>
                  <a:pt x="0" y="10921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/>
          <p:nvPr/>
        </p:nvSpPr>
        <p:spPr>
          <a:xfrm>
            <a:off x="4448175" y="3032919"/>
            <a:ext cx="1593850" cy="322580"/>
          </a:xfrm>
          <a:custGeom>
            <a:avLst/>
            <a:gdLst/>
            <a:ahLst/>
            <a:cxnLst/>
            <a:rect l="l" t="t" r="r" b="b"/>
            <a:pathLst>
              <a:path w="1593850" h="322579">
                <a:moveTo>
                  <a:pt x="161036" y="0"/>
                </a:moveTo>
                <a:lnTo>
                  <a:pt x="0" y="161162"/>
                </a:lnTo>
                <a:lnTo>
                  <a:pt x="161036" y="322325"/>
                </a:lnTo>
                <a:lnTo>
                  <a:pt x="161036" y="241681"/>
                </a:lnTo>
                <a:lnTo>
                  <a:pt x="1513331" y="241681"/>
                </a:lnTo>
                <a:lnTo>
                  <a:pt x="1593850" y="161162"/>
                </a:lnTo>
                <a:lnTo>
                  <a:pt x="1513204" y="80518"/>
                </a:lnTo>
                <a:lnTo>
                  <a:pt x="161036" y="80518"/>
                </a:lnTo>
                <a:lnTo>
                  <a:pt x="161036" y="0"/>
                </a:lnTo>
                <a:close/>
              </a:path>
              <a:path w="1593850" h="322579">
                <a:moveTo>
                  <a:pt x="1513331" y="241681"/>
                </a:moveTo>
                <a:lnTo>
                  <a:pt x="1432687" y="241681"/>
                </a:lnTo>
                <a:lnTo>
                  <a:pt x="1432687" y="322325"/>
                </a:lnTo>
                <a:lnTo>
                  <a:pt x="1513331" y="241681"/>
                </a:lnTo>
                <a:close/>
              </a:path>
              <a:path w="1593850" h="322579">
                <a:moveTo>
                  <a:pt x="1432687" y="0"/>
                </a:moveTo>
                <a:lnTo>
                  <a:pt x="1432687" y="80518"/>
                </a:lnTo>
                <a:lnTo>
                  <a:pt x="1513204" y="80518"/>
                </a:lnTo>
                <a:lnTo>
                  <a:pt x="1432687" y="0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4448175" y="3032919"/>
            <a:ext cx="1593850" cy="322580"/>
          </a:xfrm>
          <a:custGeom>
            <a:avLst/>
            <a:gdLst/>
            <a:ahLst/>
            <a:cxnLst/>
            <a:rect l="l" t="t" r="r" b="b"/>
            <a:pathLst>
              <a:path w="1593850" h="322579">
                <a:moveTo>
                  <a:pt x="0" y="161162"/>
                </a:moveTo>
                <a:lnTo>
                  <a:pt x="161036" y="0"/>
                </a:lnTo>
                <a:lnTo>
                  <a:pt x="161036" y="80518"/>
                </a:lnTo>
                <a:lnTo>
                  <a:pt x="1432687" y="80518"/>
                </a:lnTo>
                <a:lnTo>
                  <a:pt x="1432687" y="0"/>
                </a:lnTo>
                <a:lnTo>
                  <a:pt x="1593850" y="161162"/>
                </a:lnTo>
                <a:lnTo>
                  <a:pt x="1432687" y="322325"/>
                </a:lnTo>
                <a:lnTo>
                  <a:pt x="1432687" y="241681"/>
                </a:lnTo>
                <a:lnTo>
                  <a:pt x="161036" y="241681"/>
                </a:lnTo>
                <a:lnTo>
                  <a:pt x="161036" y="322325"/>
                </a:lnTo>
                <a:lnTo>
                  <a:pt x="0" y="161162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411849" y="3032919"/>
            <a:ext cx="346075" cy="243204"/>
          </a:xfrm>
          <a:custGeom>
            <a:avLst/>
            <a:gdLst/>
            <a:ahLst/>
            <a:cxnLst/>
            <a:rect l="l" t="t" r="r" b="b"/>
            <a:pathLst>
              <a:path w="346075" h="243204">
                <a:moveTo>
                  <a:pt x="0" y="0"/>
                </a:moveTo>
                <a:lnTo>
                  <a:pt x="0" y="242824"/>
                </a:lnTo>
                <a:lnTo>
                  <a:pt x="346075" y="12141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3087624" y="1381919"/>
            <a:ext cx="336550" cy="3399154"/>
          </a:xfrm>
          <a:custGeom>
            <a:avLst/>
            <a:gdLst/>
            <a:ahLst/>
            <a:cxnLst/>
            <a:rect l="l" t="t" r="r" b="b"/>
            <a:pathLst>
              <a:path w="336550" h="3399154">
                <a:moveTo>
                  <a:pt x="0" y="3398901"/>
                </a:moveTo>
                <a:lnTo>
                  <a:pt x="336550" y="3398901"/>
                </a:lnTo>
                <a:lnTo>
                  <a:pt x="336550" y="0"/>
                </a:lnTo>
                <a:lnTo>
                  <a:pt x="0" y="0"/>
                </a:lnTo>
                <a:lnTo>
                  <a:pt x="0" y="339890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3087624" y="1381919"/>
            <a:ext cx="336550" cy="3399154"/>
          </a:xfrm>
          <a:custGeom>
            <a:avLst/>
            <a:gdLst/>
            <a:ahLst/>
            <a:cxnLst/>
            <a:rect l="l" t="t" r="r" b="b"/>
            <a:pathLst>
              <a:path w="336550" h="3399154">
                <a:moveTo>
                  <a:pt x="0" y="3398901"/>
                </a:moveTo>
                <a:lnTo>
                  <a:pt x="336550" y="3398901"/>
                </a:lnTo>
                <a:lnTo>
                  <a:pt x="336550" y="0"/>
                </a:lnTo>
                <a:lnTo>
                  <a:pt x="0" y="0"/>
                </a:lnTo>
                <a:lnTo>
                  <a:pt x="0" y="3398901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 txBox="1"/>
          <p:nvPr/>
        </p:nvSpPr>
        <p:spPr>
          <a:xfrm>
            <a:off x="3189477" y="1956594"/>
            <a:ext cx="150622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3020" algn="just">
              <a:lnSpc>
                <a:spcPct val="100000"/>
              </a:lnSpc>
              <a:spcBef>
                <a:spcPts val="100"/>
              </a:spcBef>
            </a:pPr>
            <a:r>
              <a:rPr sz="1800" spc="-330" dirty="0">
                <a:solidFill>
                  <a:srgbClr val="FFFFFF"/>
                </a:solidFill>
                <a:latin typeface="Arial"/>
                <a:cs typeface="Arial"/>
              </a:rPr>
              <a:t>J  </a:t>
            </a:r>
            <a:r>
              <a:rPr lang="en-US" sz="1800" spc="-11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114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Arial"/>
                <a:cs typeface="Arial"/>
              </a:rPr>
              <a:t>B  </a:t>
            </a:r>
            <a:r>
              <a:rPr sz="1800" spc="-34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3" name="object 41"/>
          <p:cNvSpPr txBox="1"/>
          <p:nvPr/>
        </p:nvSpPr>
        <p:spPr>
          <a:xfrm>
            <a:off x="3189477" y="3504725"/>
            <a:ext cx="1454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marR="5080" indent="-7620" algn="just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-170" dirty="0">
                <a:solidFill>
                  <a:srgbClr val="FFFFFF"/>
                </a:solidFill>
                <a:latin typeface="Arial"/>
                <a:cs typeface="Arial"/>
              </a:rPr>
              <a:t>P 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API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95400" y="1381919"/>
            <a:ext cx="6923405" cy="141391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15925" indent="-415925">
              <a:lnSpc>
                <a:spcPct val="100000"/>
              </a:lnSpc>
              <a:spcBef>
                <a:spcPts val="505"/>
              </a:spcBef>
              <a:buChar char="•"/>
              <a:tabLst>
                <a:tab pos="415925" algn="l"/>
                <a:tab pos="416559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JDBC™ API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programmatic access 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relational</a:t>
            </a:r>
            <a:r>
              <a:rPr sz="1600" spc="-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5300">
              <a:lnSpc>
                <a:spcPct val="100000"/>
              </a:lnSpc>
              <a:spcBef>
                <a:spcPts val="409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Java™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</a:t>
            </a:r>
            <a:r>
              <a:rPr sz="16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language.</a:t>
            </a: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80059" marR="5080" indent="-480059">
              <a:lnSpc>
                <a:spcPct val="120000"/>
              </a:lnSpc>
              <a:spcBef>
                <a:spcPts val="5"/>
              </a:spcBef>
              <a:buChar char="•"/>
              <a:tabLst>
                <a:tab pos="480059" algn="l"/>
                <a:tab pos="480695" algn="l"/>
              </a:tabLst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API, applications can execute SQL statements,  retrieve results, and propagate changes back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underlying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 source.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1295400" y="3609909"/>
            <a:ext cx="101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819656" y="3558703"/>
            <a:ext cx="6012180" cy="572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20000"/>
              </a:lnSpc>
              <a:spcBef>
                <a:spcPts val="100"/>
              </a:spcBef>
            </a:pPr>
            <a:r>
              <a:rPr sz="1600" spc="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 API can also interact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 data sources in</a:t>
            </a:r>
            <a:r>
              <a:rPr sz="1600" spc="-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 distributed, heterogeneous</a:t>
            </a:r>
            <a:r>
              <a:rPr sz="16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environment.</a:t>
            </a:r>
            <a:endParaRPr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 Types in JDBC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524000" y="1458119"/>
            <a:ext cx="5486400" cy="32872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0855">
              <a:lnSpc>
                <a:spcPct val="150000"/>
              </a:lnSpc>
              <a:spcBef>
                <a:spcPts val="105"/>
              </a:spcBef>
            </a:pP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are 4 </a:t>
            </a:r>
            <a:r>
              <a:rPr sz="16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JDBC</a:t>
            </a:r>
            <a:r>
              <a:rPr sz="1600" spc="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drivers</a:t>
            </a:r>
          </a:p>
          <a:p>
            <a:pPr>
              <a:lnSpc>
                <a:spcPct val="150000"/>
              </a:lnSpc>
              <a:spcBef>
                <a:spcPts val="35"/>
              </a:spcBef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: JDBC – ODBC Bridge</a:t>
            </a:r>
          </a:p>
          <a:p>
            <a:pPr>
              <a:lnSpc>
                <a:spcPct val="15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: Native API – Partly Java</a:t>
            </a:r>
            <a:r>
              <a:rPr sz="16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</a:p>
          <a:p>
            <a:pPr>
              <a:lnSpc>
                <a:spcPct val="150000"/>
              </a:lnSpc>
              <a:spcBef>
                <a:spcPts val="4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: </a:t>
            </a:r>
            <a:r>
              <a:rPr sz="1600" spc="-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Net Protocol</a:t>
            </a:r>
            <a:r>
              <a:rPr sz="16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</a:p>
          <a:p>
            <a:pPr>
              <a:lnSpc>
                <a:spcPct val="150000"/>
              </a:lnSpc>
              <a:spcBef>
                <a:spcPts val="35"/>
              </a:spcBef>
              <a:buClr>
                <a:srgbClr val="1F487C"/>
              </a:buClr>
              <a:buFont typeface="Arial"/>
              <a:buChar char="•"/>
            </a:pPr>
            <a:endParaRPr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9085" indent="-286385">
              <a:lnSpc>
                <a:spcPct val="15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: All Java</a:t>
            </a:r>
            <a:r>
              <a:rPr sz="16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58017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JDBC- ODBC Bridge Driver  - Type 1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447798" y="1305719"/>
            <a:ext cx="6581775" cy="266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5"/>
          <p:cNvSpPr txBox="1"/>
          <p:nvPr/>
        </p:nvSpPr>
        <p:spPr>
          <a:xfrm>
            <a:off x="982066" y="4048919"/>
            <a:ext cx="45707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Slow performance driver</a:t>
            </a:r>
          </a:p>
          <a:p>
            <a:pPr marL="35560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Used for Proto-typing purposes only</a:t>
            </a:r>
          </a:p>
          <a:p>
            <a:pPr marL="35560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Inherits limitations of ODBC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810</Words>
  <Application>Microsoft Office PowerPoint</Application>
  <PresentationFormat>Custom</PresentationFormat>
  <Paragraphs>167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Asfiya Khan</cp:lastModifiedBy>
  <cp:revision>272</cp:revision>
  <dcterms:created xsi:type="dcterms:W3CDTF">2018-01-05T05:23:08Z</dcterms:created>
  <dcterms:modified xsi:type="dcterms:W3CDTF">2019-09-04T12:36:07Z</dcterms:modified>
</cp:coreProperties>
</file>