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77" r:id="rId3"/>
    <p:sldId id="27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65" r:id="rId16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61" autoAdjust="0"/>
  </p:normalViewPr>
  <p:slideViewPr>
    <p:cSldViewPr>
      <p:cViewPr>
        <p:scale>
          <a:sx n="69" d="100"/>
          <a:sy n="69" d="100"/>
        </p:scale>
        <p:origin x="-342" y="-30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0" y="1610519"/>
            <a:ext cx="5257800" cy="102747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9 and 10 Features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Author &amp; Presenter -Asfiya Khan                                                                         			(Senior Technical Trainer)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325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 Interface Methods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55692"/>
              </p:ext>
            </p:extLst>
          </p:nvPr>
        </p:nvGraphicFramePr>
        <p:xfrm>
          <a:off x="1447800" y="1381919"/>
          <a:ext cx="6248400" cy="358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48400"/>
              </a:tblGrid>
              <a:tr h="358140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public interface Card{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  private Long </a:t>
                      </a:r>
                      <a:r>
                        <a:rPr lang="en-US" sz="1600" dirty="0" err="1" smtClean="0"/>
                        <a:t>createCardID</a:t>
                      </a:r>
                      <a:r>
                        <a:rPr lang="en-US" sz="1600" dirty="0" smtClean="0"/>
                        <a:t>(){</a:t>
                      </a:r>
                    </a:p>
                    <a:p>
                      <a:r>
                        <a:rPr lang="en-US" sz="1600" dirty="0" smtClean="0"/>
                        <a:t>    // Method implementation goes here.</a:t>
                      </a:r>
                    </a:p>
                    <a:p>
                      <a:r>
                        <a:rPr lang="en-US" sz="1600" dirty="0" smtClean="0"/>
                        <a:t>  }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  private static void </a:t>
                      </a:r>
                      <a:r>
                        <a:rPr lang="en-US" sz="1600" dirty="0" err="1" smtClean="0"/>
                        <a:t>displayCardDetails</a:t>
                      </a:r>
                      <a:r>
                        <a:rPr lang="en-US" sz="1600" dirty="0" smtClean="0"/>
                        <a:t>(){</a:t>
                      </a:r>
                    </a:p>
                    <a:p>
                      <a:r>
                        <a:rPr lang="en-US" sz="1600" dirty="0" smtClean="0"/>
                        <a:t>    // Method implementation goes here.</a:t>
                      </a:r>
                    </a:p>
                    <a:p>
                      <a:r>
                        <a:rPr lang="en-US" sz="1600" dirty="0" smtClean="0"/>
                        <a:t>  }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6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325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Variable Type Inference LVTI in Java 10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701436" y="1178423"/>
            <a:ext cx="8763000" cy="41652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type inference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R="1753235">
              <a:lnSpc>
                <a:spcPct val="15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Type Inference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refers to the automatic detection of the datatype of a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variable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 at the compiler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  <a:p>
            <a:pPr marR="1753235">
              <a:lnSpc>
                <a:spcPct val="15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1753235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variable type inference is a feature in Java 10 that allows the developer to skip the type declaration associated with local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</a:t>
            </a:r>
          </a:p>
          <a:p>
            <a:pPr marL="285750" marR="1753235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1753235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is inferred by the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JDK</a:t>
            </a:r>
          </a:p>
          <a:p>
            <a:pPr marL="285750" marR="1753235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1753235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It will, then, be the job of the compiler to figure out the datatype of the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325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Variable Type Inference LVTI in Java 10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82951"/>
              </p:ext>
            </p:extLst>
          </p:nvPr>
        </p:nvGraphicFramePr>
        <p:xfrm>
          <a:off x="990600" y="1229519"/>
          <a:ext cx="7620000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0"/>
                <a:gridCol w="3810000"/>
              </a:tblGrid>
              <a:tr h="3733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// Java code for Normal local </a:t>
                      </a:r>
                    </a:p>
                    <a:p>
                      <a:r>
                        <a:rPr lang="en-US" sz="1600" dirty="0" smtClean="0"/>
                        <a:t>// variable declaration 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import </a:t>
                      </a:r>
                      <a:r>
                        <a:rPr lang="en-US" sz="1600" dirty="0" err="1" smtClean="0"/>
                        <a:t>java.util.ArrayList</a:t>
                      </a:r>
                      <a:r>
                        <a:rPr lang="en-US" sz="1600" dirty="0" smtClean="0"/>
                        <a:t>; </a:t>
                      </a:r>
                    </a:p>
                    <a:p>
                      <a:r>
                        <a:rPr lang="en-US" sz="1600" dirty="0" smtClean="0"/>
                        <a:t>import </a:t>
                      </a:r>
                      <a:r>
                        <a:rPr lang="en-US" sz="1600" dirty="0" err="1" smtClean="0"/>
                        <a:t>java.util.List</a:t>
                      </a:r>
                      <a:r>
                        <a:rPr lang="en-US" sz="1600" dirty="0" smtClean="0"/>
                        <a:t>; 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class A { </a:t>
                      </a:r>
                    </a:p>
                    <a:p>
                      <a:r>
                        <a:rPr lang="en-US" sz="1600" dirty="0" smtClean="0"/>
                        <a:t>public static void main(String </a:t>
                      </a:r>
                      <a:r>
                        <a:rPr lang="en-US" sz="1600" dirty="0" err="1" smtClean="0"/>
                        <a:t>ap</a:t>
                      </a:r>
                      <a:r>
                        <a:rPr lang="en-US" sz="1600" dirty="0" smtClean="0"/>
                        <a:t>[]) {</a:t>
                      </a:r>
                    </a:p>
                    <a:p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smtClean="0"/>
                        <a:t>List&lt;Map&gt; data = new </a:t>
                      </a:r>
                      <a:r>
                        <a:rPr lang="en-US" sz="1600" dirty="0" err="1" smtClean="0"/>
                        <a:t>ArrayList</a:t>
                      </a:r>
                      <a:r>
                        <a:rPr lang="en-US" sz="1600" dirty="0" smtClean="0"/>
                        <a:t>&lt;&gt;(); 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}</a:t>
                      </a:r>
                    </a:p>
                    <a:p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smtClean="0"/>
                        <a:t>}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// Java code for local variable </a:t>
                      </a:r>
                    </a:p>
                    <a:p>
                      <a:r>
                        <a:rPr lang="en-US" sz="1600" dirty="0" smtClean="0"/>
                        <a:t>// declaration using LVTI 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import </a:t>
                      </a:r>
                      <a:r>
                        <a:rPr lang="en-US" sz="1600" dirty="0" err="1" smtClean="0"/>
                        <a:t>java.util.ArrayList</a:t>
                      </a:r>
                      <a:r>
                        <a:rPr lang="en-US" sz="1600" dirty="0" smtClean="0"/>
                        <a:t>; </a:t>
                      </a:r>
                    </a:p>
                    <a:p>
                      <a:r>
                        <a:rPr lang="en-US" sz="1600" dirty="0" smtClean="0"/>
                        <a:t>import </a:t>
                      </a:r>
                      <a:r>
                        <a:rPr lang="en-US" sz="1600" dirty="0" err="1" smtClean="0"/>
                        <a:t>java.util.List</a:t>
                      </a:r>
                      <a:r>
                        <a:rPr lang="en-US" sz="1600" dirty="0" smtClean="0"/>
                        <a:t>; 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class A { </a:t>
                      </a:r>
                    </a:p>
                    <a:p>
                      <a:r>
                        <a:rPr lang="en-US" sz="1600" dirty="0" smtClean="0"/>
                        <a:t>public static void main(String </a:t>
                      </a:r>
                      <a:r>
                        <a:rPr lang="en-US" sz="1600" dirty="0" err="1" smtClean="0"/>
                        <a:t>ap</a:t>
                      </a:r>
                      <a:r>
                        <a:rPr lang="en-US" sz="1600" dirty="0" smtClean="0"/>
                        <a:t>[]) {</a:t>
                      </a:r>
                    </a:p>
                    <a:p>
                      <a:r>
                        <a:rPr lang="en-US" sz="1600" dirty="0" smtClean="0"/>
                        <a:t> </a:t>
                      </a:r>
                    </a:p>
                    <a:p>
                      <a:r>
                        <a:rPr lang="en-US" sz="1600" dirty="0" smtClean="0"/>
                        <a:t>	</a:t>
                      </a:r>
                      <a:r>
                        <a:rPr lang="en-US" sz="1600" dirty="0" err="1" smtClean="0"/>
                        <a:t>var</a:t>
                      </a:r>
                      <a:r>
                        <a:rPr lang="en-US" sz="1600" dirty="0" smtClean="0"/>
                        <a:t> data = new </a:t>
                      </a:r>
                      <a:r>
                        <a:rPr lang="en-US" sz="1600" dirty="0" err="1" smtClean="0"/>
                        <a:t>ArrayList</a:t>
                      </a:r>
                      <a:r>
                        <a:rPr lang="en-US" sz="1600" dirty="0" smtClean="0"/>
                        <a:t>&lt;&gt;(); </a:t>
                      </a:r>
                    </a:p>
                    <a:p>
                      <a:r>
                        <a:rPr lang="en-US" sz="1600" baseline="0" dirty="0" smtClean="0"/>
                        <a:t>      </a:t>
                      </a:r>
                      <a:r>
                        <a:rPr lang="en-US" sz="1600" dirty="0" smtClean="0"/>
                        <a:t>} </a:t>
                      </a:r>
                    </a:p>
                    <a:p>
                      <a:r>
                        <a:rPr lang="en-US" sz="1600" dirty="0" smtClean="0"/>
                        <a:t>}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1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ny question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1" y="1153319"/>
            <a:ext cx="876393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3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Questions ?</a:t>
            </a:r>
          </a:p>
          <a:p>
            <a:pPr algn="r"/>
            <a:endParaRPr lang="en-US" sz="2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rgbClr val="2B3B4B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rgbClr val="2B3B4B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6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Agenda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5230" y="1135988"/>
            <a:ext cx="6947770" cy="4132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12390" y="2372519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762000" y="696119"/>
            <a:ext cx="359348" cy="359348"/>
          </a:xfrm>
          <a:custGeom>
            <a:avLst/>
            <a:gdLst>
              <a:gd name="T0" fmla="*/ 1635 w 1642"/>
              <a:gd name="T1" fmla="*/ 731 h 1641"/>
              <a:gd name="T2" fmla="*/ 1583 w 1642"/>
              <a:gd name="T3" fmla="*/ 690 h 1641"/>
              <a:gd name="T4" fmla="*/ 1413 w 1642"/>
              <a:gd name="T5" fmla="*/ 578 h 1641"/>
              <a:gd name="T6" fmla="*/ 1459 w 1642"/>
              <a:gd name="T7" fmla="*/ 375 h 1641"/>
              <a:gd name="T8" fmla="*/ 1464 w 1642"/>
              <a:gd name="T9" fmla="*/ 314 h 1641"/>
              <a:gd name="T10" fmla="*/ 1334 w 1642"/>
              <a:gd name="T11" fmla="*/ 183 h 1641"/>
              <a:gd name="T12" fmla="*/ 1272 w 1642"/>
              <a:gd name="T13" fmla="*/ 188 h 1641"/>
              <a:gd name="T14" fmla="*/ 1067 w 1642"/>
              <a:gd name="T15" fmla="*/ 233 h 1641"/>
              <a:gd name="T16" fmla="*/ 957 w 1642"/>
              <a:gd name="T17" fmla="*/ 56 h 1641"/>
              <a:gd name="T18" fmla="*/ 917 w 1642"/>
              <a:gd name="T19" fmla="*/ 8 h 1641"/>
              <a:gd name="T20" fmla="*/ 732 w 1642"/>
              <a:gd name="T21" fmla="*/ 7 h 1641"/>
              <a:gd name="T22" fmla="*/ 692 w 1642"/>
              <a:gd name="T23" fmla="*/ 54 h 1641"/>
              <a:gd name="T24" fmla="*/ 579 w 1642"/>
              <a:gd name="T25" fmla="*/ 229 h 1641"/>
              <a:gd name="T26" fmla="*/ 377 w 1642"/>
              <a:gd name="T27" fmla="*/ 183 h 1641"/>
              <a:gd name="T28" fmla="*/ 315 w 1642"/>
              <a:gd name="T29" fmla="*/ 178 h 1641"/>
              <a:gd name="T30" fmla="*/ 182 w 1642"/>
              <a:gd name="T31" fmla="*/ 309 h 1641"/>
              <a:gd name="T32" fmla="*/ 187 w 1642"/>
              <a:gd name="T33" fmla="*/ 371 h 1641"/>
              <a:gd name="T34" fmla="*/ 233 w 1642"/>
              <a:gd name="T35" fmla="*/ 575 h 1641"/>
              <a:gd name="T36" fmla="*/ 55 w 1642"/>
              <a:gd name="T37" fmla="*/ 686 h 1641"/>
              <a:gd name="T38" fmla="*/ 7 w 1642"/>
              <a:gd name="T39" fmla="*/ 726 h 1641"/>
              <a:gd name="T40" fmla="*/ 7 w 1642"/>
              <a:gd name="T41" fmla="*/ 912 h 1641"/>
              <a:gd name="T42" fmla="*/ 61 w 1642"/>
              <a:gd name="T43" fmla="*/ 953 h 1641"/>
              <a:gd name="T44" fmla="*/ 229 w 1642"/>
              <a:gd name="T45" fmla="*/ 1065 h 1641"/>
              <a:gd name="T46" fmla="*/ 184 w 1642"/>
              <a:gd name="T47" fmla="*/ 1268 h 1641"/>
              <a:gd name="T48" fmla="*/ 179 w 1642"/>
              <a:gd name="T49" fmla="*/ 1329 h 1641"/>
              <a:gd name="T50" fmla="*/ 308 w 1642"/>
              <a:gd name="T51" fmla="*/ 1460 h 1641"/>
              <a:gd name="T52" fmla="*/ 371 w 1642"/>
              <a:gd name="T53" fmla="*/ 1455 h 1641"/>
              <a:gd name="T54" fmla="*/ 575 w 1642"/>
              <a:gd name="T55" fmla="*/ 1410 h 1641"/>
              <a:gd name="T56" fmla="*/ 686 w 1642"/>
              <a:gd name="T57" fmla="*/ 1587 h 1641"/>
              <a:gd name="T58" fmla="*/ 726 w 1642"/>
              <a:gd name="T59" fmla="*/ 1635 h 1641"/>
              <a:gd name="T60" fmla="*/ 820 w 1642"/>
              <a:gd name="T61" fmla="*/ 1641 h 1641"/>
              <a:gd name="T62" fmla="*/ 910 w 1642"/>
              <a:gd name="T63" fmla="*/ 1636 h 1641"/>
              <a:gd name="T64" fmla="*/ 951 w 1642"/>
              <a:gd name="T65" fmla="*/ 1589 h 1641"/>
              <a:gd name="T66" fmla="*/ 1063 w 1642"/>
              <a:gd name="T67" fmla="*/ 1414 h 1641"/>
              <a:gd name="T68" fmla="*/ 1266 w 1642"/>
              <a:gd name="T69" fmla="*/ 1460 h 1641"/>
              <a:gd name="T70" fmla="*/ 1327 w 1642"/>
              <a:gd name="T71" fmla="*/ 1465 h 1641"/>
              <a:gd name="T72" fmla="*/ 1460 w 1642"/>
              <a:gd name="T73" fmla="*/ 1334 h 1641"/>
              <a:gd name="T74" fmla="*/ 1455 w 1642"/>
              <a:gd name="T75" fmla="*/ 1272 h 1641"/>
              <a:gd name="T76" fmla="*/ 1409 w 1642"/>
              <a:gd name="T77" fmla="*/ 1068 h 1641"/>
              <a:gd name="T78" fmla="*/ 1577 w 1642"/>
              <a:gd name="T79" fmla="*/ 957 h 1641"/>
              <a:gd name="T80" fmla="*/ 1587 w 1642"/>
              <a:gd name="T81" fmla="*/ 957 h 1641"/>
              <a:gd name="T82" fmla="*/ 1635 w 1642"/>
              <a:gd name="T83" fmla="*/ 917 h 1641"/>
              <a:gd name="T84" fmla="*/ 1635 w 1642"/>
              <a:gd name="T85" fmla="*/ 731 h 1641"/>
              <a:gd name="T86" fmla="*/ 822 w 1642"/>
              <a:gd name="T87" fmla="*/ 1096 h 1641"/>
              <a:gd name="T88" fmla="*/ 549 w 1642"/>
              <a:gd name="T89" fmla="*/ 823 h 1641"/>
              <a:gd name="T90" fmla="*/ 822 w 1642"/>
              <a:gd name="T91" fmla="*/ 550 h 1641"/>
              <a:gd name="T92" fmla="*/ 1096 w 1642"/>
              <a:gd name="T93" fmla="*/ 823 h 1641"/>
              <a:gd name="T94" fmla="*/ 822 w 1642"/>
              <a:gd name="T95" fmla="*/ 1096 h 1641"/>
              <a:gd name="T96" fmla="*/ 822 w 1642"/>
              <a:gd name="T97" fmla="*/ 1096 h 1641"/>
              <a:gd name="T98" fmla="*/ 822 w 1642"/>
              <a:gd name="T99" fmla="*/ 109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42" h="1641">
                <a:moveTo>
                  <a:pt x="1635" y="731"/>
                </a:moveTo>
                <a:cubicBezTo>
                  <a:pt x="1633" y="707"/>
                  <a:pt x="1606" y="690"/>
                  <a:pt x="1583" y="690"/>
                </a:cubicBezTo>
                <a:cubicBezTo>
                  <a:pt x="1508" y="690"/>
                  <a:pt x="1441" y="646"/>
                  <a:pt x="1413" y="578"/>
                </a:cubicBezTo>
                <a:cubicBezTo>
                  <a:pt x="1384" y="508"/>
                  <a:pt x="1403" y="427"/>
                  <a:pt x="1459" y="375"/>
                </a:cubicBezTo>
                <a:cubicBezTo>
                  <a:pt x="1476" y="359"/>
                  <a:pt x="1479" y="332"/>
                  <a:pt x="1464" y="314"/>
                </a:cubicBezTo>
                <a:cubicBezTo>
                  <a:pt x="1425" y="265"/>
                  <a:pt x="1382" y="221"/>
                  <a:pt x="1334" y="183"/>
                </a:cubicBezTo>
                <a:cubicBezTo>
                  <a:pt x="1315" y="168"/>
                  <a:pt x="1288" y="170"/>
                  <a:pt x="1272" y="188"/>
                </a:cubicBezTo>
                <a:cubicBezTo>
                  <a:pt x="1223" y="242"/>
                  <a:pt x="1135" y="262"/>
                  <a:pt x="1067" y="233"/>
                </a:cubicBezTo>
                <a:cubicBezTo>
                  <a:pt x="997" y="204"/>
                  <a:pt x="952" y="132"/>
                  <a:pt x="957" y="56"/>
                </a:cubicBezTo>
                <a:cubicBezTo>
                  <a:pt x="958" y="31"/>
                  <a:pt x="941" y="11"/>
                  <a:pt x="917" y="8"/>
                </a:cubicBezTo>
                <a:cubicBezTo>
                  <a:pt x="855" y="1"/>
                  <a:pt x="794" y="0"/>
                  <a:pt x="732" y="7"/>
                </a:cubicBezTo>
                <a:cubicBezTo>
                  <a:pt x="708" y="10"/>
                  <a:pt x="691" y="30"/>
                  <a:pt x="692" y="54"/>
                </a:cubicBezTo>
                <a:cubicBezTo>
                  <a:pt x="694" y="130"/>
                  <a:pt x="649" y="200"/>
                  <a:pt x="579" y="229"/>
                </a:cubicBezTo>
                <a:cubicBezTo>
                  <a:pt x="513" y="256"/>
                  <a:pt x="425" y="236"/>
                  <a:pt x="377" y="183"/>
                </a:cubicBezTo>
                <a:cubicBezTo>
                  <a:pt x="361" y="165"/>
                  <a:pt x="334" y="163"/>
                  <a:pt x="315" y="178"/>
                </a:cubicBezTo>
                <a:cubicBezTo>
                  <a:pt x="266" y="216"/>
                  <a:pt x="221" y="260"/>
                  <a:pt x="182" y="309"/>
                </a:cubicBezTo>
                <a:cubicBezTo>
                  <a:pt x="167" y="327"/>
                  <a:pt x="169" y="355"/>
                  <a:pt x="187" y="371"/>
                </a:cubicBezTo>
                <a:cubicBezTo>
                  <a:pt x="244" y="422"/>
                  <a:pt x="263" y="505"/>
                  <a:pt x="233" y="575"/>
                </a:cubicBezTo>
                <a:cubicBezTo>
                  <a:pt x="205" y="643"/>
                  <a:pt x="135" y="686"/>
                  <a:pt x="55" y="686"/>
                </a:cubicBezTo>
                <a:cubicBezTo>
                  <a:pt x="29" y="685"/>
                  <a:pt x="10" y="703"/>
                  <a:pt x="7" y="726"/>
                </a:cubicBezTo>
                <a:cubicBezTo>
                  <a:pt x="0" y="788"/>
                  <a:pt x="0" y="850"/>
                  <a:pt x="7" y="912"/>
                </a:cubicBezTo>
                <a:cubicBezTo>
                  <a:pt x="10" y="936"/>
                  <a:pt x="37" y="953"/>
                  <a:pt x="61" y="953"/>
                </a:cubicBezTo>
                <a:cubicBezTo>
                  <a:pt x="132" y="951"/>
                  <a:pt x="201" y="995"/>
                  <a:pt x="229" y="1065"/>
                </a:cubicBezTo>
                <a:cubicBezTo>
                  <a:pt x="258" y="1135"/>
                  <a:pt x="240" y="1216"/>
                  <a:pt x="184" y="1268"/>
                </a:cubicBezTo>
                <a:cubicBezTo>
                  <a:pt x="166" y="1284"/>
                  <a:pt x="164" y="1311"/>
                  <a:pt x="179" y="1329"/>
                </a:cubicBezTo>
                <a:cubicBezTo>
                  <a:pt x="217" y="1378"/>
                  <a:pt x="260" y="1422"/>
                  <a:pt x="308" y="1460"/>
                </a:cubicBezTo>
                <a:cubicBezTo>
                  <a:pt x="327" y="1476"/>
                  <a:pt x="354" y="1473"/>
                  <a:pt x="371" y="1455"/>
                </a:cubicBezTo>
                <a:cubicBezTo>
                  <a:pt x="420" y="1401"/>
                  <a:pt x="507" y="1381"/>
                  <a:pt x="575" y="1410"/>
                </a:cubicBezTo>
                <a:cubicBezTo>
                  <a:pt x="646" y="1439"/>
                  <a:pt x="690" y="1511"/>
                  <a:pt x="686" y="1587"/>
                </a:cubicBezTo>
                <a:cubicBezTo>
                  <a:pt x="684" y="1611"/>
                  <a:pt x="702" y="1632"/>
                  <a:pt x="726" y="1635"/>
                </a:cubicBezTo>
                <a:cubicBezTo>
                  <a:pt x="757" y="1639"/>
                  <a:pt x="789" y="1641"/>
                  <a:pt x="820" y="1641"/>
                </a:cubicBezTo>
                <a:cubicBezTo>
                  <a:pt x="850" y="1641"/>
                  <a:pt x="880" y="1639"/>
                  <a:pt x="910" y="1636"/>
                </a:cubicBezTo>
                <a:cubicBezTo>
                  <a:pt x="934" y="1633"/>
                  <a:pt x="951" y="1613"/>
                  <a:pt x="951" y="1589"/>
                </a:cubicBezTo>
                <a:cubicBezTo>
                  <a:pt x="948" y="1513"/>
                  <a:pt x="993" y="1443"/>
                  <a:pt x="1063" y="1414"/>
                </a:cubicBezTo>
                <a:cubicBezTo>
                  <a:pt x="1130" y="1387"/>
                  <a:pt x="1217" y="1407"/>
                  <a:pt x="1266" y="1460"/>
                </a:cubicBezTo>
                <a:cubicBezTo>
                  <a:pt x="1282" y="1478"/>
                  <a:pt x="1309" y="1480"/>
                  <a:pt x="1327" y="1465"/>
                </a:cubicBezTo>
                <a:cubicBezTo>
                  <a:pt x="1376" y="1427"/>
                  <a:pt x="1421" y="1383"/>
                  <a:pt x="1460" y="1334"/>
                </a:cubicBezTo>
                <a:cubicBezTo>
                  <a:pt x="1475" y="1316"/>
                  <a:pt x="1473" y="1288"/>
                  <a:pt x="1455" y="1272"/>
                </a:cubicBezTo>
                <a:cubicBezTo>
                  <a:pt x="1398" y="1220"/>
                  <a:pt x="1380" y="1138"/>
                  <a:pt x="1409" y="1068"/>
                </a:cubicBezTo>
                <a:cubicBezTo>
                  <a:pt x="1437" y="1001"/>
                  <a:pt x="1504" y="957"/>
                  <a:pt x="1577" y="957"/>
                </a:cubicBezTo>
                <a:cubicBezTo>
                  <a:pt x="1587" y="957"/>
                  <a:pt x="1587" y="957"/>
                  <a:pt x="1587" y="957"/>
                </a:cubicBezTo>
                <a:cubicBezTo>
                  <a:pt x="1610" y="959"/>
                  <a:pt x="1632" y="941"/>
                  <a:pt x="1635" y="917"/>
                </a:cubicBezTo>
                <a:cubicBezTo>
                  <a:pt x="1642" y="855"/>
                  <a:pt x="1642" y="793"/>
                  <a:pt x="1635" y="731"/>
                </a:cubicBezTo>
                <a:close/>
                <a:moveTo>
                  <a:pt x="822" y="1096"/>
                </a:moveTo>
                <a:cubicBezTo>
                  <a:pt x="672" y="1096"/>
                  <a:pt x="549" y="974"/>
                  <a:pt x="549" y="823"/>
                </a:cubicBezTo>
                <a:cubicBezTo>
                  <a:pt x="549" y="673"/>
                  <a:pt x="672" y="550"/>
                  <a:pt x="822" y="550"/>
                </a:cubicBezTo>
                <a:cubicBezTo>
                  <a:pt x="973" y="550"/>
                  <a:pt x="1096" y="673"/>
                  <a:pt x="1096" y="823"/>
                </a:cubicBezTo>
                <a:cubicBezTo>
                  <a:pt x="1096" y="974"/>
                  <a:pt x="973" y="1096"/>
                  <a:pt x="822" y="1096"/>
                </a:cubicBezTo>
                <a:close/>
                <a:moveTo>
                  <a:pt x="822" y="1096"/>
                </a:moveTo>
                <a:cubicBezTo>
                  <a:pt x="822" y="1096"/>
                  <a:pt x="822" y="1096"/>
                  <a:pt x="822" y="1096"/>
                </a:cubicBezTo>
              </a:path>
            </a:pathLst>
          </a:custGeom>
          <a:solidFill>
            <a:srgbClr val="00B8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2209800" y="1368013"/>
            <a:ext cx="5768984" cy="374770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Java Platform Module System</a:t>
            </a:r>
          </a:p>
          <a:p>
            <a:pPr>
              <a:lnSpc>
                <a:spcPct val="2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Jshell : The Interactive Java REPL</a:t>
            </a:r>
          </a:p>
          <a:p>
            <a:pPr>
              <a:lnSpc>
                <a:spcPct val="2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 API Improvements</a:t>
            </a:r>
          </a:p>
          <a:p>
            <a:pPr>
              <a:lnSpc>
                <a:spcPct val="2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 interface methods</a:t>
            </a:r>
          </a:p>
          <a:p>
            <a:pPr>
              <a:lnSpc>
                <a:spcPct val="2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variable type inference</a:t>
            </a:r>
          </a:p>
          <a:p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514600" y="4201494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325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Java Platform Module System – Jigsaw Project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143000" y="1458119"/>
            <a:ext cx="8153400" cy="4178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of the big changes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java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Module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i.e Jigsaw Project.</a:t>
            </a: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 of Jigsaw Project</a:t>
            </a:r>
          </a:p>
          <a:p>
            <a:pPr marL="857748" marR="1753235" lvl="1" indent="-354965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Modular JDK</a:t>
            </a:r>
          </a:p>
          <a:p>
            <a:pPr marL="857748" marR="1753235" lvl="1" indent="-354965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Modular Source Code</a:t>
            </a:r>
          </a:p>
          <a:p>
            <a:pPr marL="857748" marR="1753235" lvl="1" indent="-354965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Modular Run-Time Images</a:t>
            </a:r>
          </a:p>
          <a:p>
            <a:pPr marL="857748" marR="1753235" lvl="1" indent="-354965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“Allowing the user to create their modules to develop their applications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marL="857748" marR="1753235" lvl="1" indent="-354965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Ease of Testing and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Maintainability.</a:t>
            </a: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325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9 REPL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143000" y="1458119"/>
            <a:ext cx="8153400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Oracle Corp has introduced a new tool called “jshell”. It stands for Java Shell and also known as REPL (Read Evaluate Print Loop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It is used to execute and test any Java Constructs like class, interface, enum, object, statements etc. very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easily.</a:t>
            </a: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command prompt and check java version to make sure you have java 9 or above, then only you can use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jshell.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325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9 REPL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60533"/>
              </p:ext>
            </p:extLst>
          </p:nvPr>
        </p:nvGraphicFramePr>
        <p:xfrm>
          <a:off x="838200" y="1305719"/>
          <a:ext cx="8077200" cy="312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77200"/>
              </a:tblGrid>
              <a:tr h="31242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G:\&gt;jshell 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| Welcome to </a:t>
                      </a:r>
                      <a:r>
                        <a:rPr lang="en-US" sz="1800" kern="1200" dirty="0" err="1" smtClean="0">
                          <a:effectLst/>
                        </a:rPr>
                        <a:t>JShell</a:t>
                      </a:r>
                      <a:r>
                        <a:rPr lang="en-US" sz="1800" kern="1200" dirty="0" smtClean="0">
                          <a:effectLst/>
                        </a:rPr>
                        <a:t> -- Version 9-ea 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| For an introduction type: /help intro</a:t>
                      </a:r>
                    </a:p>
                    <a:p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jshell&gt; </a:t>
                      </a:r>
                      <a:r>
                        <a:rPr lang="en-US" sz="1800" kern="1200" dirty="0" err="1" smtClean="0">
                          <a:effectLst/>
                        </a:rPr>
                        <a:t>int</a:t>
                      </a:r>
                      <a:r>
                        <a:rPr lang="en-US" sz="1800" kern="1200" dirty="0" smtClean="0">
                          <a:effectLst/>
                        </a:rPr>
                        <a:t> a = 10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a ==&gt; 10 </a:t>
                      </a:r>
                    </a:p>
                    <a:p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jshell&gt; </a:t>
                      </a:r>
                      <a:r>
                        <a:rPr lang="en-US" sz="1800" kern="1200" dirty="0" err="1" smtClean="0">
                          <a:effectLst/>
                        </a:rPr>
                        <a:t>System.out.println</a:t>
                      </a:r>
                      <a:r>
                        <a:rPr lang="en-US" sz="1800" kern="1200" dirty="0" smtClean="0">
                          <a:effectLst/>
                        </a:rPr>
                        <a:t>("a value = " + a ) </a:t>
                      </a:r>
                    </a:p>
                    <a:p>
                      <a:r>
                        <a:rPr lang="en-US" sz="1800" kern="1200" dirty="0" smtClean="0">
                          <a:effectLst/>
                        </a:rPr>
                        <a:t>a value = 10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4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325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 API Improvements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143000" y="1458119"/>
            <a:ext cx="8153400" cy="3757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Java SE 9, Oracle Corp has added four useful new methods to java.util.Stream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interface.</a:t>
            </a: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Stream is an interface, all those new implemented methods are default methods. Two of them are very important: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dropWhile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takeWhile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methods.</a:t>
            </a: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 - 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takeWhile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takes a predicate as an argument and returns a Stream of subset of the given Stream values until that Predicate returns false for the first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325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 API Improvements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90238"/>
              </p:ext>
            </p:extLst>
          </p:nvPr>
        </p:nvGraphicFramePr>
        <p:xfrm>
          <a:off x="838200" y="1686719"/>
          <a:ext cx="7924800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4800"/>
              </a:tblGrid>
              <a:tr h="220980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jshell&gt; </a:t>
                      </a:r>
                      <a:r>
                        <a:rPr lang="en-US" sz="1600" dirty="0" err="1" smtClean="0"/>
                        <a:t>Stream.of</a:t>
                      </a:r>
                      <a:r>
                        <a:rPr lang="en-US" sz="1600" dirty="0" smtClean="0"/>
                        <a:t>(1,2,3,4,5,6,7,8,9,10).takeWhile(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 -&gt; 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 &lt; 5 )</a:t>
                      </a:r>
                    </a:p>
                    <a:p>
                      <a:r>
                        <a:rPr lang="en-US" sz="1600" dirty="0" smtClean="0"/>
                        <a:t>                 .</a:t>
                      </a:r>
                      <a:r>
                        <a:rPr lang="en-US" sz="1600" dirty="0" err="1" smtClean="0"/>
                        <a:t>forEach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System.out</a:t>
                      </a:r>
                      <a:r>
                        <a:rPr lang="en-US" sz="1600" dirty="0" smtClean="0"/>
                        <a:t>::</a:t>
                      </a:r>
                      <a:r>
                        <a:rPr lang="en-US" sz="1600" dirty="0" err="1" smtClean="0"/>
                        <a:t>println</a:t>
                      </a:r>
                      <a:r>
                        <a:rPr lang="en-US" sz="1600" dirty="0" smtClean="0"/>
                        <a:t>);</a:t>
                      </a:r>
                    </a:p>
                    <a:p>
                      <a:r>
                        <a:rPr lang="en-US" sz="1600" dirty="0" smtClean="0"/>
                        <a:t>1</a:t>
                      </a:r>
                    </a:p>
                    <a:p>
                      <a:r>
                        <a:rPr lang="en-US" sz="1600" dirty="0" smtClean="0"/>
                        <a:t>2</a:t>
                      </a:r>
                    </a:p>
                    <a:p>
                      <a:r>
                        <a:rPr lang="en-US" sz="1600" dirty="0" smtClean="0"/>
                        <a:t>3</a:t>
                      </a:r>
                    </a:p>
                    <a:p>
                      <a:r>
                        <a:rPr lang="en-US" sz="1600" dirty="0" smtClean="0"/>
                        <a:t>4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325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 API Improvements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02950"/>
              </p:ext>
            </p:extLst>
          </p:nvPr>
        </p:nvGraphicFramePr>
        <p:xfrm>
          <a:off x="838200" y="1305719"/>
          <a:ext cx="7924800" cy="3322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4800"/>
              </a:tblGrid>
              <a:tr h="2971800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jshell&gt; Stream&lt;Integer&gt; stream  =  </a:t>
                      </a:r>
                      <a:r>
                        <a:rPr lang="en-US" sz="1600" dirty="0" err="1" smtClean="0"/>
                        <a:t>Stream.of</a:t>
                      </a:r>
                      <a:r>
                        <a:rPr lang="en-US" sz="1600" dirty="0" smtClean="0"/>
                        <a:t>(1,2,3,4,5,6,7,8,9,10)</a:t>
                      </a:r>
                    </a:p>
                    <a:p>
                      <a:r>
                        <a:rPr lang="en-US" sz="1600" dirty="0" smtClean="0"/>
                        <a:t>stream ==&gt; java.util.stream.ReferencePipeline$Head@55d56113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jshell&gt; </a:t>
                      </a:r>
                      <a:r>
                        <a:rPr lang="en-US" sz="1600" dirty="0" err="1" smtClean="0"/>
                        <a:t>stream.dropWhile</a:t>
                      </a:r>
                      <a:r>
                        <a:rPr lang="en-US" sz="1600" dirty="0" smtClean="0"/>
                        <a:t>(x -&gt; x &lt; 4).</a:t>
                      </a:r>
                      <a:r>
                        <a:rPr lang="en-US" sz="1600" dirty="0" err="1" smtClean="0"/>
                        <a:t>forEach</a:t>
                      </a:r>
                      <a:r>
                        <a:rPr lang="en-US" sz="1600" dirty="0" smtClean="0"/>
                        <a:t>(a -&gt; </a:t>
                      </a:r>
                      <a:r>
                        <a:rPr lang="en-US" sz="1600" dirty="0" err="1" smtClean="0"/>
                        <a:t>System.out.println</a:t>
                      </a:r>
                      <a:r>
                        <a:rPr lang="en-US" sz="1600" dirty="0" smtClean="0"/>
                        <a:t>(a))</a:t>
                      </a:r>
                    </a:p>
                    <a:p>
                      <a:r>
                        <a:rPr lang="en-US" sz="1600" dirty="0" smtClean="0"/>
                        <a:t>4</a:t>
                      </a:r>
                    </a:p>
                    <a:p>
                      <a:r>
                        <a:rPr lang="en-US" sz="1600" dirty="0" smtClean="0"/>
                        <a:t>5</a:t>
                      </a:r>
                    </a:p>
                    <a:p>
                      <a:r>
                        <a:rPr lang="en-US" sz="1600" dirty="0" smtClean="0"/>
                        <a:t>6</a:t>
                      </a:r>
                    </a:p>
                    <a:p>
                      <a:r>
                        <a:rPr lang="en-US" sz="1600" dirty="0" smtClean="0"/>
                        <a:t>7</a:t>
                      </a:r>
                    </a:p>
                    <a:p>
                      <a:r>
                        <a:rPr lang="en-US" sz="1600" dirty="0" smtClean="0"/>
                        <a:t>8</a:t>
                      </a:r>
                    </a:p>
                    <a:p>
                      <a:r>
                        <a:rPr lang="en-US" sz="1600" dirty="0" smtClean="0"/>
                        <a:t>9</a:t>
                      </a:r>
                    </a:p>
                    <a:p>
                      <a:r>
                        <a:rPr lang="en-US" sz="1600" dirty="0" smtClean="0"/>
                        <a:t>10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6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325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 Interface Methods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762000" y="1458119"/>
            <a:ext cx="8763000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 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8,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provide method implementation in Interfaces using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methods. However we cannot create private methods in Interfaces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Java SE 9 on-wards, we can write private and private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methods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in an interface using ‘private’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keyword.</a:t>
            </a: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avoid redundant code and more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re-usability.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7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454</Words>
  <Application>Microsoft Office PowerPoint</Application>
  <PresentationFormat>Custom</PresentationFormat>
  <Paragraphs>123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Asfiya Khan</cp:lastModifiedBy>
  <cp:revision>260</cp:revision>
  <dcterms:created xsi:type="dcterms:W3CDTF">2018-01-05T05:23:08Z</dcterms:created>
  <dcterms:modified xsi:type="dcterms:W3CDTF">2019-09-04T12:37:30Z</dcterms:modified>
</cp:coreProperties>
</file>