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3"/>
  </p:notesMasterIdLst>
  <p:sldIdLst>
    <p:sldId id="277" r:id="rId3"/>
    <p:sldId id="505" r:id="rId4"/>
    <p:sldId id="506" r:id="rId5"/>
    <p:sldId id="507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606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63" r:id="rId61"/>
    <p:sldId id="566" r:id="rId62"/>
    <p:sldId id="567" r:id="rId63"/>
    <p:sldId id="568" r:id="rId64"/>
    <p:sldId id="569" r:id="rId65"/>
    <p:sldId id="581" r:id="rId66"/>
    <p:sldId id="582" r:id="rId67"/>
    <p:sldId id="583" r:id="rId68"/>
    <p:sldId id="584" r:id="rId69"/>
    <p:sldId id="585" r:id="rId70"/>
    <p:sldId id="288" r:id="rId71"/>
    <p:sldId id="283" r:id="rId72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-125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MVC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02" y="1429478"/>
            <a:ext cx="2923223" cy="19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servlet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can be configured using xml configuration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766888"/>
            <a:ext cx="85629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configuration using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3" y="1599358"/>
            <a:ext cx="8374035" cy="22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56" y="1458119"/>
            <a:ext cx="8258889" cy="15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 in multiple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/>
              <a:t>search for </a:t>
            </a:r>
            <a:r>
              <a:rPr lang="en-US" dirty="0" smtClean="0"/>
              <a:t>spring-servlet.xml, Location </a:t>
            </a:r>
            <a:r>
              <a:rPr lang="en-US" dirty="0"/>
              <a:t>can be </a:t>
            </a:r>
            <a:r>
              <a:rPr lang="en-US" dirty="0" smtClean="0"/>
              <a:t>changed or can have multiple </a:t>
            </a:r>
            <a:r>
              <a:rPr lang="en-US" dirty="0"/>
              <a:t>configuration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66" y="1859221"/>
            <a:ext cx="4930382" cy="27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3" y="1381919"/>
            <a:ext cx="8221803" cy="2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smtClean="0"/>
              <a:t>MVC </a:t>
            </a:r>
            <a:r>
              <a:rPr lang="en-US" dirty="0"/>
              <a:t>is designed around </a:t>
            </a:r>
            <a:r>
              <a:rPr lang="en-US" dirty="0" smtClean="0"/>
              <a:t>front </a:t>
            </a:r>
            <a:r>
              <a:rPr lang="en-US" dirty="0"/>
              <a:t>controller </a:t>
            </a:r>
            <a:r>
              <a:rPr lang="en-US" dirty="0" smtClean="0"/>
              <a:t>pattern</a:t>
            </a:r>
          </a:p>
          <a:p>
            <a:r>
              <a:rPr lang="en-US" dirty="0" err="1" smtClean="0"/>
              <a:t>DispatcherServlet</a:t>
            </a:r>
            <a:r>
              <a:rPr lang="en-US" dirty="0"/>
              <a:t>, provides </a:t>
            </a:r>
            <a:r>
              <a:rPr lang="en-US" dirty="0" smtClean="0"/>
              <a:t>shared </a:t>
            </a:r>
            <a:r>
              <a:rPr lang="en-US" dirty="0"/>
              <a:t>algorithm for request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Actual work </a:t>
            </a:r>
            <a:r>
              <a:rPr lang="en-US" dirty="0"/>
              <a:t>is performed by configurable delegate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This </a:t>
            </a:r>
            <a:r>
              <a:rPr lang="en-US" dirty="0"/>
              <a:t>model is flexible and supports diverse </a:t>
            </a:r>
            <a:r>
              <a:rPr lang="en-US" dirty="0" smtClean="0"/>
              <a:t>workflows</a:t>
            </a:r>
          </a:p>
          <a:p>
            <a:r>
              <a:rPr lang="en-US" dirty="0" err="1" smtClean="0"/>
              <a:t>DispatcherServlet</a:t>
            </a:r>
            <a:r>
              <a:rPr lang="en-US" dirty="0" smtClean="0"/>
              <a:t> declared </a:t>
            </a:r>
            <a:r>
              <a:rPr lang="en-US" dirty="0"/>
              <a:t>and mapped </a:t>
            </a:r>
            <a:r>
              <a:rPr lang="en-US" dirty="0" smtClean="0"/>
              <a:t>in web.xml</a:t>
            </a:r>
          </a:p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/>
              <a:t>uses Spring configuration to discover </a:t>
            </a:r>
            <a:r>
              <a:rPr lang="en-US" dirty="0" smtClean="0"/>
              <a:t>components </a:t>
            </a:r>
            <a:r>
              <a:rPr lang="en-US" dirty="0"/>
              <a:t>it needs for request mapping, view resolution, exception handling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57" y="1305719"/>
            <a:ext cx="4542155" cy="34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DispatcherServlet</a:t>
            </a:r>
            <a:r>
              <a:rPr lang="en-US" dirty="0"/>
              <a:t> acts as front 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Processing occurs </a:t>
            </a:r>
            <a:r>
              <a:rPr lang="en-US" dirty="0"/>
              <a:t>by </a:t>
            </a:r>
            <a:r>
              <a:rPr lang="en-US" dirty="0" smtClean="0"/>
              <a:t>component</a:t>
            </a:r>
            <a:r>
              <a:rPr lang="en-US" dirty="0"/>
              <a:t> </a:t>
            </a:r>
            <a:r>
              <a:rPr lang="en-US" dirty="0" smtClean="0"/>
              <a:t>using handler mappings</a:t>
            </a:r>
            <a:endParaRPr lang="en-US" dirty="0"/>
          </a:p>
          <a:p>
            <a:r>
              <a:rPr lang="en-US" dirty="0" err="1"/>
              <a:t>HandlerMapping</a:t>
            </a:r>
            <a:r>
              <a:rPr lang="en-US" dirty="0"/>
              <a:t> </a:t>
            </a:r>
            <a:r>
              <a:rPr lang="en-US" dirty="0" smtClean="0"/>
              <a:t>defines mapping </a:t>
            </a:r>
            <a:r>
              <a:rPr lang="en-US" dirty="0"/>
              <a:t>between requests and handler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While </a:t>
            </a:r>
            <a:r>
              <a:rPr lang="en-US" dirty="0"/>
              <a:t>Spring MVC framework provides some </a:t>
            </a:r>
            <a:r>
              <a:rPr lang="en-US" dirty="0" smtClean="0"/>
              <a:t>ready implementations </a:t>
            </a:r>
          </a:p>
          <a:p>
            <a:r>
              <a:rPr lang="en-US" dirty="0" smtClean="0"/>
              <a:t>It reads </a:t>
            </a: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annotation from </a:t>
            </a:r>
            <a:r>
              <a:rPr lang="en-US" dirty="0" smtClean="0"/>
              <a:t>Controller and uses method </a:t>
            </a:r>
            <a:r>
              <a:rPr lang="en-US" dirty="0"/>
              <a:t>of Controller that matches with URL as Handler class</a:t>
            </a:r>
          </a:p>
          <a:p>
            <a:r>
              <a:rPr lang="en-US" dirty="0" err="1"/>
              <a:t>RequestMappingHandlerMapping</a:t>
            </a:r>
            <a:r>
              <a:rPr lang="en-US" dirty="0"/>
              <a:t> is enabled by default when &lt;</a:t>
            </a:r>
            <a:r>
              <a:rPr lang="en-US" dirty="0" err="1"/>
              <a:t>mvc:annotation-driven</a:t>
            </a:r>
            <a:r>
              <a:rPr lang="en-US" dirty="0"/>
              <a:t>&gt; is set in Bean definition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HandlerMapping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implementations are as follows</a:t>
            </a:r>
          </a:p>
          <a:p>
            <a:r>
              <a:rPr lang="en-US" dirty="0" err="1" smtClean="0"/>
              <a:t>BeanNameUrlHandlerMapping</a:t>
            </a:r>
            <a:endParaRPr lang="en-US" dirty="0"/>
          </a:p>
          <a:p>
            <a:r>
              <a:rPr lang="en-US" dirty="0" err="1"/>
              <a:t>SimpleUrlHandlerMapping</a:t>
            </a:r>
            <a:endParaRPr lang="en-US" dirty="0"/>
          </a:p>
          <a:p>
            <a:r>
              <a:rPr lang="en-US" dirty="0" err="1" smtClean="0"/>
              <a:t>RequestMappingHandlerMapping</a:t>
            </a:r>
            <a:endParaRPr lang="en-US" dirty="0" smtClean="0"/>
          </a:p>
          <a:p>
            <a:r>
              <a:rPr lang="en-US" dirty="0" smtClean="0"/>
              <a:t>Priority can be set using order property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1500" dirty="0"/>
              <a:t>Dispatcher servlet </a:t>
            </a:r>
          </a:p>
          <a:p>
            <a:r>
              <a:rPr lang="en-US" sz="1500" dirty="0" err="1"/>
              <a:t>Handlermapping</a:t>
            </a:r>
            <a:endParaRPr lang="en-US" sz="1500" dirty="0"/>
          </a:p>
          <a:p>
            <a:r>
              <a:rPr lang="en-US" sz="1500" dirty="0" err="1"/>
              <a:t>Handleradapter</a:t>
            </a:r>
            <a:r>
              <a:rPr lang="en-US" sz="1500" dirty="0"/>
              <a:t> </a:t>
            </a:r>
          </a:p>
          <a:p>
            <a:r>
              <a:rPr lang="en-US" sz="1500" dirty="0"/>
              <a:t>Controller</a:t>
            </a:r>
          </a:p>
          <a:p>
            <a:r>
              <a:rPr lang="en-US" sz="1500" dirty="0">
                <a:sym typeface="Wingdings" panose="05000000000000000000" pitchFamily="2" charset="2"/>
              </a:rPr>
              <a:t>Request mapping</a:t>
            </a:r>
          </a:p>
          <a:p>
            <a:r>
              <a:rPr lang="en-US" sz="1500" dirty="0"/>
              <a:t>Form handling</a:t>
            </a:r>
          </a:p>
          <a:p>
            <a:r>
              <a:rPr lang="en-US" sz="1500" dirty="0"/>
              <a:t>View resolver</a:t>
            </a:r>
          </a:p>
          <a:p>
            <a:r>
              <a:rPr lang="en-US" sz="1500" dirty="0"/>
              <a:t>View</a:t>
            </a:r>
          </a:p>
          <a:p>
            <a:r>
              <a:rPr lang="en-US" sz="1500" dirty="0"/>
              <a:t>Validations</a:t>
            </a:r>
          </a:p>
          <a:p>
            <a:r>
              <a:rPr lang="en-US" sz="1500" dirty="0"/>
              <a:t>Exception handling</a:t>
            </a:r>
          </a:p>
          <a:p>
            <a:r>
              <a:rPr lang="en-US" sz="1500" dirty="0"/>
              <a:t>Interceptors</a:t>
            </a:r>
          </a:p>
          <a:p>
            <a:r>
              <a:rPr lang="en-US" sz="1500" dirty="0"/>
              <a:t>Content negotiation</a:t>
            </a:r>
          </a:p>
        </p:txBody>
      </p:sp>
    </p:spTree>
    <p:extLst>
      <p:ext uri="{BB962C8B-B14F-4D97-AF65-F5344CB8AC3E}">
        <p14:creationId xmlns:p14="http://schemas.microsoft.com/office/powerpoint/2010/main" val="4312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HandlerMapping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BeanNameUrlHandlerMapping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4" y="1687116"/>
            <a:ext cx="7700963" cy="19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HandlerMapping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SimpleUrlHandlerMapping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3" y="1550635"/>
            <a:ext cx="7920990" cy="29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HandlerAdapter</a:t>
            </a:r>
            <a:r>
              <a:rPr lang="en-US" dirty="0" smtClean="0"/>
              <a:t> </a:t>
            </a:r>
            <a:r>
              <a:rPr lang="en-US" dirty="0"/>
              <a:t>implements adapter </a:t>
            </a:r>
            <a:r>
              <a:rPr lang="en-US" dirty="0" smtClean="0"/>
              <a:t>pattern</a:t>
            </a:r>
          </a:p>
          <a:p>
            <a:r>
              <a:rPr lang="en-US" dirty="0"/>
              <a:t>It's used </a:t>
            </a:r>
            <a:r>
              <a:rPr lang="en-US" dirty="0" smtClean="0"/>
              <a:t>with </a:t>
            </a:r>
            <a:r>
              <a:rPr lang="en-US" dirty="0"/>
              <a:t> </a:t>
            </a:r>
            <a:r>
              <a:rPr lang="en-US" dirty="0" err="1"/>
              <a:t>HandlerMapping</a:t>
            </a:r>
            <a:r>
              <a:rPr lang="en-US" dirty="0"/>
              <a:t>, which maps </a:t>
            </a:r>
            <a:r>
              <a:rPr lang="en-US" dirty="0" smtClean="0"/>
              <a:t>method </a:t>
            </a:r>
            <a:r>
              <a:rPr lang="en-US" dirty="0"/>
              <a:t>to </a:t>
            </a:r>
            <a:r>
              <a:rPr lang="en-US" dirty="0" smtClean="0"/>
              <a:t>specific </a:t>
            </a:r>
            <a:r>
              <a:rPr lang="en-US" dirty="0"/>
              <a:t>URL</a:t>
            </a:r>
          </a:p>
          <a:p>
            <a:r>
              <a:rPr lang="en-US" dirty="0" err="1"/>
              <a:t>DispatcherServlet</a:t>
            </a:r>
            <a:r>
              <a:rPr lang="en-US" dirty="0"/>
              <a:t> uses </a:t>
            </a:r>
            <a:r>
              <a:rPr lang="en-US" dirty="0" err="1"/>
              <a:t>HandlerMappings</a:t>
            </a:r>
            <a:r>
              <a:rPr lang="en-US" dirty="0"/>
              <a:t> to select handler </a:t>
            </a:r>
            <a:r>
              <a:rPr lang="en-US" dirty="0" smtClean="0"/>
              <a:t>method/object</a:t>
            </a:r>
          </a:p>
          <a:p>
            <a:r>
              <a:rPr lang="en-US" dirty="0" err="1"/>
              <a:t>HandlerAdapter</a:t>
            </a:r>
            <a:r>
              <a:rPr lang="en-US" dirty="0"/>
              <a:t> is used to actually invoke handler </a:t>
            </a:r>
            <a:r>
              <a:rPr lang="en-US" dirty="0" smtClean="0"/>
              <a:t>method</a:t>
            </a:r>
          </a:p>
          <a:p>
            <a:r>
              <a:rPr lang="en-US" dirty="0" err="1"/>
              <a:t>RequestMappingHandlerAdapter</a:t>
            </a:r>
            <a:r>
              <a:rPr lang="en-US" dirty="0"/>
              <a:t> </a:t>
            </a:r>
            <a:r>
              <a:rPr lang="en-US" dirty="0" smtClean="0"/>
              <a:t>calls </a:t>
            </a:r>
            <a:r>
              <a:rPr lang="en-US" dirty="0"/>
              <a:t>method of handler class </a:t>
            </a:r>
            <a:r>
              <a:rPr lang="en-US" dirty="0" smtClean="0"/>
              <a:t>selected </a:t>
            </a:r>
            <a:r>
              <a:rPr lang="en-US" dirty="0"/>
              <a:t>by </a:t>
            </a:r>
            <a:r>
              <a:rPr lang="en-US" dirty="0" err="1"/>
              <a:t>HandlerMapping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Multiple </a:t>
            </a:r>
            <a:r>
              <a:rPr lang="en-US" dirty="0" err="1"/>
              <a:t>HandlerAdapters</a:t>
            </a:r>
            <a:r>
              <a:rPr lang="en-US" dirty="0"/>
              <a:t> can be </a:t>
            </a:r>
            <a:r>
              <a:rPr lang="en-US" dirty="0" smtClean="0"/>
              <a:t>registered</a:t>
            </a:r>
          </a:p>
          <a:p>
            <a:r>
              <a:rPr lang="en-US" dirty="0" smtClean="0"/>
              <a:t>It allows </a:t>
            </a:r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/>
              <a:t>to be extensible for how to select a request handler </a:t>
            </a:r>
            <a:r>
              <a:rPr lang="en-US" dirty="0" smtClean="0"/>
              <a:t>(</a:t>
            </a:r>
            <a:r>
              <a:rPr lang="en-US" dirty="0" err="1" smtClean="0"/>
              <a:t>HandleMapping</a:t>
            </a:r>
            <a:r>
              <a:rPr lang="en-US" dirty="0"/>
              <a:t>) and then handle requests (</a:t>
            </a:r>
            <a:r>
              <a:rPr lang="en-US" dirty="0" err="1" smtClean="0"/>
              <a:t>HandlerAdapter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/>
              <a:t>calls </a:t>
            </a:r>
            <a:r>
              <a:rPr lang="en-US" dirty="0" err="1"/>
              <a:t>HandlerAdapter#supports</a:t>
            </a:r>
            <a:r>
              <a:rPr lang="en-US" dirty="0"/>
              <a:t>(</a:t>
            </a:r>
            <a:r>
              <a:rPr lang="en-US" dirty="0" err="1"/>
              <a:t>HandlerExecutionChain#getHandler</a:t>
            </a:r>
            <a:r>
              <a:rPr lang="en-US" dirty="0"/>
              <a:t>()) method first, before invoking </a:t>
            </a:r>
            <a:r>
              <a:rPr lang="en-US" dirty="0" err="1"/>
              <a:t>HandlerAdapter#handle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</a:t>
            </a:r>
            <a:r>
              <a:rPr lang="en-US" dirty="0"/>
              <a:t>supports() returns true then </a:t>
            </a:r>
            <a:r>
              <a:rPr lang="en-US" dirty="0" err="1"/>
              <a:t>HandlerAdapter#handle</a:t>
            </a:r>
            <a:r>
              <a:rPr lang="en-US" dirty="0"/>
              <a:t>() method is invoked with </a:t>
            </a:r>
            <a:r>
              <a:rPr lang="en-US" dirty="0" smtClean="0"/>
              <a:t>last </a:t>
            </a:r>
            <a:r>
              <a:rPr lang="en-US" dirty="0"/>
              <a:t>argument passed with </a:t>
            </a:r>
            <a:r>
              <a:rPr lang="en-US" dirty="0" smtClean="0"/>
              <a:t>object </a:t>
            </a:r>
            <a:r>
              <a:rPr lang="en-US" dirty="0"/>
              <a:t>returned by </a:t>
            </a:r>
            <a:r>
              <a:rPr lang="en-US" dirty="0" err="1"/>
              <a:t>HandlerExecutionChain#getHandler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handle</a:t>
            </a:r>
            <a:r>
              <a:rPr lang="en-US" dirty="0"/>
              <a:t>() method then invokes it as </a:t>
            </a:r>
            <a:r>
              <a:rPr lang="en-US" dirty="0" smtClean="0"/>
              <a:t>final </a:t>
            </a:r>
            <a:r>
              <a:rPr lang="en-US" dirty="0"/>
              <a:t>handler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If </a:t>
            </a:r>
            <a:r>
              <a:rPr lang="en-US" dirty="0" err="1"/>
              <a:t>HandlerAdapter#supports</a:t>
            </a:r>
            <a:r>
              <a:rPr lang="en-US" dirty="0"/>
              <a:t>() method returns false then </a:t>
            </a:r>
            <a:r>
              <a:rPr lang="en-US" dirty="0" smtClean="0"/>
              <a:t>current </a:t>
            </a:r>
            <a:r>
              <a:rPr lang="en-US" dirty="0" err="1"/>
              <a:t>HandlerAdapter</a:t>
            </a:r>
            <a:r>
              <a:rPr lang="en-US" dirty="0"/>
              <a:t> is skipped and n</a:t>
            </a:r>
            <a:r>
              <a:rPr lang="en-US" dirty="0" smtClean="0"/>
              <a:t>ext </a:t>
            </a:r>
            <a:r>
              <a:rPr lang="en-US" dirty="0" err="1"/>
              <a:t>HandlerAdapter</a:t>
            </a:r>
            <a:r>
              <a:rPr lang="en-US" dirty="0"/>
              <a:t> is </a:t>
            </a:r>
            <a:r>
              <a:rPr lang="en-US" dirty="0" smtClean="0"/>
              <a:t>attempted</a:t>
            </a:r>
          </a:p>
          <a:p>
            <a:r>
              <a:rPr lang="en-US" dirty="0" smtClean="0"/>
              <a:t>If </a:t>
            </a:r>
            <a:r>
              <a:rPr lang="en-US" dirty="0"/>
              <a:t>no </a:t>
            </a:r>
            <a:r>
              <a:rPr lang="en-US" dirty="0" err="1"/>
              <a:t>HandlerAdapter</a:t>
            </a:r>
            <a:r>
              <a:rPr lang="en-US" dirty="0"/>
              <a:t>, among </a:t>
            </a:r>
            <a:r>
              <a:rPr lang="en-US" dirty="0" smtClean="0"/>
              <a:t>registered </a:t>
            </a:r>
            <a:r>
              <a:rPr lang="en-US" dirty="0"/>
              <a:t>ones, supports </a:t>
            </a:r>
            <a:r>
              <a:rPr lang="en-US" dirty="0" smtClean="0"/>
              <a:t>handler </a:t>
            </a:r>
            <a:r>
              <a:rPr lang="en-US" dirty="0"/>
              <a:t>object then an exception is </a:t>
            </a:r>
            <a:r>
              <a:rPr lang="en-US" dirty="0" smtClean="0"/>
              <a:t>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 </a:t>
            </a:r>
            <a:r>
              <a:rPr lang="en-US" dirty="0" err="1" smtClean="0"/>
              <a:t>HandlerAdapter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SimpleControllerHandlerAdapter</a:t>
            </a:r>
            <a:endParaRPr lang="en-US" dirty="0"/>
          </a:p>
          <a:p>
            <a:r>
              <a:rPr lang="en-US" dirty="0" err="1"/>
              <a:t>SimpleServletHandlerAdapter</a:t>
            </a:r>
            <a:endParaRPr lang="en-US" dirty="0"/>
          </a:p>
          <a:p>
            <a:r>
              <a:rPr lang="en-US" dirty="0" err="1"/>
              <a:t>AnnotationMethodHandlerAdapter</a:t>
            </a:r>
            <a:endParaRPr lang="en-US" dirty="0"/>
          </a:p>
          <a:p>
            <a:r>
              <a:rPr lang="en-US" dirty="0" err="1" smtClean="0"/>
              <a:t>RequestMappingHandlerAdapter</a:t>
            </a:r>
            <a:endParaRPr lang="en-US" dirty="0" smtClean="0"/>
          </a:p>
          <a:p>
            <a:r>
              <a:rPr lang="en-US" dirty="0" err="1" smtClean="0"/>
              <a:t>HttpRequestHandlerAdapter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RequestMappingHandlerAdapter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It targets handler </a:t>
            </a:r>
            <a:r>
              <a:rPr lang="en-US" dirty="0"/>
              <a:t>classes/methods annotated with @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pPr lvl="1"/>
            <a:r>
              <a:rPr lang="en-US" dirty="0" smtClean="0"/>
              <a:t>supports</a:t>
            </a:r>
            <a:r>
              <a:rPr lang="en-US" dirty="0"/>
              <a:t>() </a:t>
            </a:r>
            <a:r>
              <a:rPr lang="en-US" dirty="0" smtClean="0"/>
              <a:t>returns </a:t>
            </a:r>
            <a:r>
              <a:rPr lang="en-US" dirty="0"/>
              <a:t>true if </a:t>
            </a:r>
            <a:r>
              <a:rPr lang="en-US" dirty="0" smtClean="0"/>
              <a:t>given </a:t>
            </a:r>
            <a:r>
              <a:rPr lang="en-US" dirty="0"/>
              <a:t>handler type </a:t>
            </a:r>
            <a:r>
              <a:rPr lang="en-US" dirty="0" smtClean="0"/>
              <a:t>(from </a:t>
            </a:r>
            <a:r>
              <a:rPr lang="en-US" dirty="0" err="1"/>
              <a:t>HandlerMapping</a:t>
            </a:r>
            <a:r>
              <a:rPr lang="en-US" dirty="0"/>
              <a:t>) is </a:t>
            </a:r>
            <a:r>
              <a:rPr lang="en-US" dirty="0" err="1" smtClean="0"/>
              <a:t>HandlerMethod</a:t>
            </a:r>
            <a:endParaRPr lang="en-US" dirty="0"/>
          </a:p>
          <a:p>
            <a:pPr lvl="1"/>
            <a:r>
              <a:rPr lang="en-US" dirty="0" err="1"/>
              <a:t>HandlerMethod</a:t>
            </a:r>
            <a:r>
              <a:rPr lang="en-US" dirty="0"/>
              <a:t> wraps </a:t>
            </a:r>
            <a:r>
              <a:rPr lang="en-US" dirty="0" smtClean="0"/>
              <a:t>information </a:t>
            </a:r>
            <a:r>
              <a:rPr lang="en-US" dirty="0"/>
              <a:t>about handler method/parameters/returned-type and it's enclosing @Controller </a:t>
            </a:r>
            <a:r>
              <a:rPr lang="en-US" dirty="0" smtClean="0"/>
              <a:t>bean</a:t>
            </a:r>
            <a:endParaRPr lang="en-US" dirty="0"/>
          </a:p>
          <a:p>
            <a:r>
              <a:rPr lang="en-US" dirty="0" err="1" smtClean="0"/>
              <a:t>HttpRequestHandlerAdapter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supports </a:t>
            </a:r>
            <a:r>
              <a:rPr lang="en-US" dirty="0" smtClean="0"/>
              <a:t>handler </a:t>
            </a:r>
            <a:r>
              <a:rPr lang="en-US" dirty="0"/>
              <a:t>objects of type </a:t>
            </a:r>
            <a:r>
              <a:rPr lang="en-US" dirty="0" err="1" smtClean="0"/>
              <a:t>HttpRequestHandler</a:t>
            </a:r>
            <a:endParaRPr lang="en-US" dirty="0"/>
          </a:p>
          <a:p>
            <a:r>
              <a:rPr lang="en-US" dirty="0" err="1"/>
              <a:t>SimpleControllerHandlerAdapter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supports </a:t>
            </a:r>
            <a:r>
              <a:rPr lang="en-US" dirty="0" smtClean="0"/>
              <a:t>handler </a:t>
            </a:r>
            <a:r>
              <a:rPr lang="en-US" dirty="0"/>
              <a:t>objects of type </a:t>
            </a:r>
            <a:r>
              <a:rPr lang="en-US" dirty="0" smtClean="0"/>
              <a:t>Controller</a:t>
            </a:r>
            <a:endParaRPr lang="en-US" dirty="0"/>
          </a:p>
          <a:p>
            <a:pPr lvl="1"/>
            <a:r>
              <a:rPr lang="en-US" dirty="0" err="1"/>
              <a:t>RequestMappingHandlerAdapter</a:t>
            </a:r>
            <a:r>
              <a:rPr lang="en-US" dirty="0"/>
              <a:t> is used by the </a:t>
            </a:r>
            <a:r>
              <a:rPr lang="en-US" dirty="0" err="1"/>
              <a:t>DispatcherServlet</a:t>
            </a:r>
            <a:r>
              <a:rPr lang="en-US" dirty="0"/>
              <a:t> when we use @</a:t>
            </a:r>
            <a:r>
              <a:rPr lang="en-US" dirty="0" err="1" smtClean="0"/>
              <a:t>RequestMapping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handle request from clients</a:t>
            </a:r>
          </a:p>
          <a:p>
            <a:r>
              <a:rPr lang="en-US" dirty="0" smtClean="0"/>
              <a:t>Controller </a:t>
            </a:r>
            <a:r>
              <a:rPr lang="en-US" dirty="0"/>
              <a:t>invokes </a:t>
            </a:r>
            <a:r>
              <a:rPr lang="en-US" dirty="0" smtClean="0"/>
              <a:t>business </a:t>
            </a:r>
            <a:r>
              <a:rPr lang="en-US" dirty="0"/>
              <a:t>class to process business-related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It then redirects client </a:t>
            </a:r>
            <a:r>
              <a:rPr lang="en-US" dirty="0"/>
              <a:t>to </a:t>
            </a:r>
            <a:r>
              <a:rPr lang="en-US" dirty="0" smtClean="0"/>
              <a:t>logical </a:t>
            </a:r>
            <a:r>
              <a:rPr lang="en-US" dirty="0"/>
              <a:t>view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Class annotated with @Controller acts as controller</a:t>
            </a:r>
          </a:p>
          <a:p>
            <a:r>
              <a:rPr lang="en-US" dirty="0" smtClean="0"/>
              <a:t>@</a:t>
            </a:r>
            <a:r>
              <a:rPr lang="en-US" dirty="0"/>
              <a:t>Controller </a:t>
            </a:r>
            <a:r>
              <a:rPr lang="en-US" dirty="0" smtClean="0"/>
              <a:t>can </a:t>
            </a:r>
            <a:r>
              <a:rPr lang="en-US" dirty="0"/>
              <a:t>only be used when annotation-driven is </a:t>
            </a:r>
            <a:r>
              <a:rPr lang="en-US" dirty="0" smtClean="0"/>
              <a:t>enabled</a:t>
            </a:r>
          </a:p>
          <a:p>
            <a:r>
              <a:rPr lang="en-US" dirty="0" smtClean="0"/>
              <a:t>Application can have one or many controller</a:t>
            </a:r>
          </a:p>
        </p:txBody>
      </p:sp>
    </p:spTree>
    <p:extLst>
      <p:ext uri="{BB962C8B-B14F-4D97-AF65-F5344CB8AC3E}">
        <p14:creationId xmlns:p14="http://schemas.microsoft.com/office/powerpoint/2010/main" val="35366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request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53" y="1305719"/>
            <a:ext cx="2599301" cy="1236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19" y="2753519"/>
            <a:ext cx="2734281" cy="18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by implementing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73" y="1694326"/>
            <a:ext cx="7198043" cy="1744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89" y="3952842"/>
            <a:ext cx="6828711" cy="4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by extending </a:t>
            </a:r>
            <a:r>
              <a:rPr lang="en-US" dirty="0" err="1"/>
              <a:t>AbstractController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Registration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41" y="1534319"/>
            <a:ext cx="8471059" cy="1634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75" y="3667919"/>
            <a:ext cx="6231493" cy="7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MVC is </a:t>
            </a:r>
            <a:r>
              <a:rPr lang="en-US" dirty="0" smtClean="0"/>
              <a:t>Java </a:t>
            </a:r>
            <a:r>
              <a:rPr lang="en-US" dirty="0"/>
              <a:t>framework </a:t>
            </a:r>
            <a:r>
              <a:rPr lang="en-US" dirty="0" smtClean="0"/>
              <a:t>used </a:t>
            </a:r>
            <a:r>
              <a:rPr lang="en-US" dirty="0"/>
              <a:t>to build web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It </a:t>
            </a:r>
            <a:r>
              <a:rPr lang="en-US" dirty="0"/>
              <a:t>follows </a:t>
            </a:r>
            <a:r>
              <a:rPr lang="en-US" dirty="0" smtClean="0"/>
              <a:t>Model-View-Controller </a:t>
            </a:r>
            <a:r>
              <a:rPr lang="en-US" dirty="0"/>
              <a:t>design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Ready components can </a:t>
            </a:r>
            <a:r>
              <a:rPr lang="en-US" dirty="0"/>
              <a:t>be used to develop </a:t>
            </a:r>
            <a:r>
              <a:rPr lang="en-US" dirty="0" smtClean="0"/>
              <a:t>web applications</a:t>
            </a:r>
          </a:p>
          <a:p>
            <a:r>
              <a:rPr lang="en-US" dirty="0" smtClean="0"/>
              <a:t>MVC </a:t>
            </a:r>
            <a:r>
              <a:rPr lang="en-US" dirty="0"/>
              <a:t>pattern </a:t>
            </a:r>
            <a:r>
              <a:rPr lang="en-US" dirty="0" smtClean="0"/>
              <a:t>helps separating different </a:t>
            </a:r>
            <a:r>
              <a:rPr lang="en-US" dirty="0"/>
              <a:t>aspects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Model</a:t>
            </a:r>
            <a:r>
              <a:rPr lang="en-US" dirty="0"/>
              <a:t> encapsulates </a:t>
            </a:r>
            <a:r>
              <a:rPr lang="en-US" dirty="0" smtClean="0"/>
              <a:t>application </a:t>
            </a:r>
            <a:r>
              <a:rPr lang="en-US" dirty="0"/>
              <a:t>data and </a:t>
            </a:r>
            <a:r>
              <a:rPr lang="en-US" dirty="0" smtClean="0"/>
              <a:t>they </a:t>
            </a:r>
            <a:r>
              <a:rPr lang="en-US" dirty="0"/>
              <a:t>will consist of </a:t>
            </a:r>
            <a:r>
              <a:rPr lang="en-US" dirty="0" smtClean="0"/>
              <a:t>POJO</a:t>
            </a:r>
            <a:endParaRPr lang="en-US" dirty="0"/>
          </a:p>
          <a:p>
            <a:r>
              <a:rPr lang="en-US" dirty="0" smtClean="0"/>
              <a:t>View</a:t>
            </a:r>
            <a:r>
              <a:rPr lang="en-US" dirty="0"/>
              <a:t> is responsible for rendering </a:t>
            </a:r>
            <a:r>
              <a:rPr lang="en-US" dirty="0" smtClean="0"/>
              <a:t>model </a:t>
            </a:r>
            <a:r>
              <a:rPr lang="en-US" dirty="0"/>
              <a:t>data </a:t>
            </a:r>
            <a:endParaRPr lang="en-US" dirty="0" smtClean="0"/>
          </a:p>
          <a:p>
            <a:r>
              <a:rPr lang="en-US" dirty="0" smtClean="0"/>
              <a:t>Controller</a:t>
            </a:r>
            <a:r>
              <a:rPr lang="en-US" dirty="0"/>
              <a:t> is responsible for processing user </a:t>
            </a:r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Controller: Controller, </a:t>
            </a:r>
            <a:r>
              <a:rPr lang="en-US" dirty="0" err="1" smtClean="0"/>
              <a:t>AbstractController</a:t>
            </a:r>
            <a:endParaRPr lang="en-US" dirty="0"/>
          </a:p>
          <a:p>
            <a:r>
              <a:rPr lang="en-US" dirty="0" smtClean="0"/>
              <a:t>View Controller: </a:t>
            </a:r>
            <a:r>
              <a:rPr lang="en-US" dirty="0" err="1" smtClean="0"/>
              <a:t>ParameterizableViewController</a:t>
            </a:r>
            <a:r>
              <a:rPr lang="en-US" dirty="0" smtClean="0"/>
              <a:t>, </a:t>
            </a:r>
            <a:r>
              <a:rPr lang="en-US" dirty="0" err="1" smtClean="0"/>
              <a:t>UrlFilenameViewController</a:t>
            </a:r>
            <a:endParaRPr lang="en-US" dirty="0"/>
          </a:p>
          <a:p>
            <a:r>
              <a:rPr lang="en-US" dirty="0" smtClean="0"/>
              <a:t>Command Controller: </a:t>
            </a:r>
            <a:r>
              <a:rPr lang="en-US" dirty="0" err="1" smtClean="0"/>
              <a:t>BaseCommandController</a:t>
            </a:r>
            <a:r>
              <a:rPr lang="en-US" dirty="0" smtClean="0"/>
              <a:t>, </a:t>
            </a:r>
            <a:r>
              <a:rPr lang="en-US" dirty="0" err="1" smtClean="0"/>
              <a:t>AbstactCommandController</a:t>
            </a:r>
            <a:endParaRPr lang="en-US" dirty="0"/>
          </a:p>
          <a:p>
            <a:r>
              <a:rPr lang="en-US" dirty="0"/>
              <a:t>Form </a:t>
            </a:r>
            <a:r>
              <a:rPr lang="en-US" dirty="0" smtClean="0"/>
              <a:t>Controller: </a:t>
            </a:r>
            <a:r>
              <a:rPr lang="en-US" dirty="0" err="1" smtClean="0"/>
              <a:t>AbstractFormController</a:t>
            </a:r>
            <a:r>
              <a:rPr lang="en-US" dirty="0" smtClean="0"/>
              <a:t>, </a:t>
            </a:r>
            <a:r>
              <a:rPr lang="en-US" dirty="0" err="1" smtClean="0"/>
              <a:t>SimpleFormController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</a:t>
            </a:r>
            <a:r>
              <a:rPr lang="en-US" dirty="0"/>
              <a:t>used for </a:t>
            </a:r>
            <a:r>
              <a:rPr lang="en-US" dirty="0" smtClean="0"/>
              <a:t>URL mapping</a:t>
            </a:r>
          </a:p>
          <a:p>
            <a:r>
              <a:rPr lang="en-US" dirty="0" smtClean="0"/>
              <a:t>Example @</a:t>
            </a:r>
            <a:r>
              <a:rPr lang="en-US" dirty="0" err="1"/>
              <a:t>RequestMapping</a:t>
            </a:r>
            <a:r>
              <a:rPr lang="en-US" dirty="0"/>
              <a:t>("/login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Can be applied at class or method level</a:t>
            </a:r>
          </a:p>
          <a:p>
            <a:r>
              <a:rPr lang="en-US" dirty="0" smtClean="0"/>
              <a:t>Request mapping can be configured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Request method(get, put, post, delete)</a:t>
            </a:r>
          </a:p>
          <a:p>
            <a:pPr lvl="1"/>
            <a:r>
              <a:rPr lang="en-US" dirty="0" smtClean="0"/>
              <a:t>Produces (xml,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Consumes (xml,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47" y="1344016"/>
            <a:ext cx="8089453" cy="34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request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request mapping for different http methods</a:t>
            </a:r>
          </a:p>
          <a:p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err="1" smtClean="0"/>
              <a:t>DeleteMapping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request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55" y="1381919"/>
            <a:ext cx="6753421" cy="32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request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http://localhost:8080/spring/login?username=scott&amp;password=tiger</a:t>
            </a:r>
          </a:p>
          <a:p>
            <a:r>
              <a:rPr lang="en-US" dirty="0" smtClean="0"/>
              <a:t>Request parameters can be accessed using @</a:t>
            </a:r>
            <a:r>
              <a:rPr lang="en-US" dirty="0" err="1" smtClean="0"/>
              <a:t>RequestParam</a:t>
            </a:r>
            <a:endParaRPr lang="en-US" dirty="0" smtClean="0"/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("/admin")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pPr marL="377190" lvl="1" indent="0">
              <a:buNone/>
            </a:pPr>
            <a:r>
              <a:rPr lang="en-US" dirty="0"/>
              <a:t>public String </a:t>
            </a:r>
            <a:r>
              <a:rPr lang="en-US" dirty="0" err="1"/>
              <a:t>getHome</a:t>
            </a:r>
            <a:r>
              <a:rPr lang="en-US" dirty="0"/>
              <a:t>(@</a:t>
            </a:r>
            <a:r>
              <a:rPr lang="en-US" dirty="0" err="1"/>
              <a:t>RequestParam</a:t>
            </a:r>
            <a:r>
              <a:rPr lang="en-US" dirty="0"/>
              <a:t> </a:t>
            </a:r>
            <a:r>
              <a:rPr lang="en-US" dirty="0" smtClean="0"/>
              <a:t>String username) </a:t>
            </a:r>
            <a:r>
              <a:rPr lang="en-US" dirty="0"/>
              <a:t>{</a:t>
            </a:r>
          </a:p>
          <a:p>
            <a:pPr marL="37719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"we got value: "+ </a:t>
            </a:r>
            <a:r>
              <a:rPr lang="en-US" dirty="0" smtClean="0"/>
              <a:t>username;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1" y="1305719"/>
            <a:ext cx="8306038" cy="33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request </a:t>
            </a:r>
            <a:r>
              <a:rPr lang="en-US" dirty="0" err="1" smtClean="0"/>
              <a:t>param</a:t>
            </a:r>
            <a:r>
              <a:rPr lang="en-US" dirty="0" smtClean="0"/>
              <a:t> to java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or path parameter can be directly mapped to java object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36" y="1610519"/>
            <a:ext cx="7425928" cy="23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err="1" smtClean="0"/>
              <a:t>multivalue</a:t>
            </a:r>
            <a:r>
              <a:rPr lang="en-US" dirty="0" smtClean="0"/>
              <a:t> query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305719"/>
            <a:ext cx="7924800" cy="36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MatrixVariable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value pair in request is known as matrix variable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www.example.com/user/firstName=dm/lastName=jadhav</a:t>
            </a:r>
            <a:endParaRPr lang="en-US" dirty="0"/>
          </a:p>
          <a:p>
            <a:r>
              <a:rPr lang="en-US" dirty="0"/>
              <a:t> http://</a:t>
            </a:r>
            <a:r>
              <a:rPr lang="en-US" dirty="0" smtClean="0"/>
              <a:t>www.example.com/employee/dm;salary=1234;dept=HR</a:t>
            </a:r>
          </a:p>
          <a:p>
            <a:r>
              <a:rPr lang="en-US" dirty="0" smtClean="0"/>
              <a:t>Accessed using @</a:t>
            </a:r>
            <a:r>
              <a:rPr lang="en-US" dirty="0" err="1" smtClean="0"/>
              <a:t>MatrixVariable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41" y="2733190"/>
            <a:ext cx="7048738" cy="11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roles - </a:t>
            </a:r>
            <a:r>
              <a:rPr lang="en-US" dirty="0" smtClean="0"/>
              <a:t>separates </a:t>
            </a:r>
            <a:r>
              <a:rPr lang="en-US" dirty="0"/>
              <a:t>each </a:t>
            </a:r>
            <a:r>
              <a:rPr lang="en-US" dirty="0" smtClean="0"/>
              <a:t>role like model </a:t>
            </a:r>
            <a:r>
              <a:rPr lang="en-US" dirty="0"/>
              <a:t>object, controller, command object, view resolver, </a:t>
            </a:r>
            <a:r>
              <a:rPr lang="en-US" dirty="0" err="1"/>
              <a:t>DispatcherServlet</a:t>
            </a:r>
            <a:r>
              <a:rPr lang="en-US" dirty="0"/>
              <a:t>, </a:t>
            </a:r>
            <a:r>
              <a:rPr lang="en-US" dirty="0" smtClean="0"/>
              <a:t>validator</a:t>
            </a:r>
          </a:p>
          <a:p>
            <a:r>
              <a:rPr lang="en-US" dirty="0"/>
              <a:t>Light-weight - </a:t>
            </a:r>
            <a:r>
              <a:rPr lang="en-US" dirty="0" smtClean="0"/>
              <a:t>light-weight </a:t>
            </a:r>
            <a:r>
              <a:rPr lang="en-US" dirty="0"/>
              <a:t>servlet container </a:t>
            </a:r>
            <a:r>
              <a:rPr lang="en-US" dirty="0" smtClean="0"/>
              <a:t>for application</a:t>
            </a:r>
            <a:endParaRPr lang="en-US" dirty="0"/>
          </a:p>
          <a:p>
            <a:r>
              <a:rPr lang="en-US" dirty="0"/>
              <a:t>Powerful Configuration </a:t>
            </a:r>
            <a:r>
              <a:rPr lang="en-US" dirty="0" smtClean="0"/>
              <a:t>- easy configuration </a:t>
            </a:r>
            <a:r>
              <a:rPr lang="en-US" dirty="0"/>
              <a:t>for </a:t>
            </a:r>
            <a:r>
              <a:rPr lang="en-US" dirty="0" smtClean="0"/>
              <a:t>framework </a:t>
            </a:r>
            <a:r>
              <a:rPr lang="en-US" dirty="0"/>
              <a:t>and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Rapid development - </a:t>
            </a:r>
            <a:r>
              <a:rPr lang="en-US" dirty="0" smtClean="0"/>
              <a:t>Spring </a:t>
            </a:r>
            <a:r>
              <a:rPr lang="en-US" dirty="0"/>
              <a:t>MVC facilitates fast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Reusable business code - </a:t>
            </a:r>
            <a:r>
              <a:rPr lang="en-US" dirty="0" smtClean="0"/>
              <a:t>it </a:t>
            </a:r>
            <a:r>
              <a:rPr lang="en-US" dirty="0"/>
              <a:t>allows us to use </a:t>
            </a:r>
            <a:r>
              <a:rPr lang="en-US" dirty="0" smtClean="0"/>
              <a:t>existing </a:t>
            </a:r>
            <a:r>
              <a:rPr lang="en-US" dirty="0"/>
              <a:t>business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Flexible </a:t>
            </a:r>
            <a:r>
              <a:rPr lang="en-US" dirty="0"/>
              <a:t>Mapping - It provides </a:t>
            </a:r>
            <a:r>
              <a:rPr lang="en-US" dirty="0" smtClean="0"/>
              <a:t>specific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matrix variable in spring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8961"/>
            <a:ext cx="6781562" cy="1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can be handled with @</a:t>
            </a:r>
            <a:r>
              <a:rPr lang="en-US" dirty="0" err="1" smtClean="0"/>
              <a:t>CookieValue</a:t>
            </a:r>
            <a:endParaRPr lang="en-US" dirty="0" smtClean="0"/>
          </a:p>
          <a:p>
            <a:r>
              <a:rPr lang="en-US" dirty="0" smtClean="0"/>
              <a:t>Setting cookies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Accessing cookies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58319"/>
            <a:ext cx="4648200" cy="1763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1732869"/>
            <a:ext cx="6019801" cy="7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handler methods have a flexible </a:t>
            </a:r>
            <a:r>
              <a:rPr lang="en-US" dirty="0" smtClean="0"/>
              <a:t>signature</a:t>
            </a:r>
          </a:p>
          <a:p>
            <a:r>
              <a:rPr lang="en-US" dirty="0" smtClean="0"/>
              <a:t>Choose </a:t>
            </a:r>
            <a:r>
              <a:rPr lang="en-US" dirty="0"/>
              <a:t>from </a:t>
            </a:r>
            <a:r>
              <a:rPr lang="en-US" dirty="0" smtClean="0"/>
              <a:t>many supported </a:t>
            </a:r>
            <a:r>
              <a:rPr lang="en-US" dirty="0"/>
              <a:t>controller method arguments and return </a:t>
            </a:r>
            <a:r>
              <a:rPr lang="en-US" dirty="0" smtClean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930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 method passing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err="1" smtClean="0"/>
              <a:t>ServletRequest</a:t>
            </a:r>
            <a:r>
              <a:rPr lang="en-US" dirty="0" smtClean="0"/>
              <a:t>, </a:t>
            </a:r>
            <a:r>
              <a:rPr lang="en-US" dirty="0" err="1" smtClean="0"/>
              <a:t>ServletResponse</a:t>
            </a:r>
            <a:endParaRPr lang="en-US" dirty="0"/>
          </a:p>
          <a:p>
            <a:r>
              <a:rPr lang="en-US" dirty="0" smtClean="0"/>
              <a:t>Locale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, @</a:t>
            </a:r>
            <a:r>
              <a:rPr lang="en-US" dirty="0" err="1" smtClean="0"/>
              <a:t>MatrixVariable</a:t>
            </a:r>
            <a:r>
              <a:rPr lang="en-US" dirty="0" smtClean="0"/>
              <a:t>, @</a:t>
            </a:r>
            <a:r>
              <a:rPr lang="en-US" dirty="0" err="1" smtClean="0"/>
              <a:t>RequestParam</a:t>
            </a:r>
            <a:r>
              <a:rPr lang="en-US" dirty="0" smtClean="0"/>
              <a:t>, @</a:t>
            </a:r>
            <a:r>
              <a:rPr lang="en-US" dirty="0" err="1" smtClean="0"/>
              <a:t>RequestHeader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@</a:t>
            </a:r>
            <a:r>
              <a:rPr lang="en-US" dirty="0" err="1"/>
              <a:t>CookieValue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	</a:t>
            </a:r>
          </a:p>
          <a:p>
            <a:r>
              <a:rPr lang="en-US" dirty="0" smtClean="0"/>
              <a:t>Map, Model, </a:t>
            </a:r>
            <a:r>
              <a:rPr lang="en-US" dirty="0" err="1" smtClean="0"/>
              <a:t>ModelAndView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r>
              <a:rPr lang="en-US" dirty="0" err="1" smtClean="0"/>
              <a:t>BindingResult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 smtClean="0"/>
              <a:t>SessionAttribute</a:t>
            </a:r>
            <a:r>
              <a:rPr lang="en-US" dirty="0" smtClean="0"/>
              <a:t>, @</a:t>
            </a:r>
            <a:r>
              <a:rPr lang="en-US" dirty="0" err="1" smtClean="0"/>
              <a:t>RequestAttribute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 method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ResponseBody</a:t>
            </a:r>
            <a:endParaRPr lang="en-US" dirty="0" smtClean="0"/>
          </a:p>
          <a:p>
            <a:r>
              <a:rPr lang="en-US" dirty="0" err="1" smtClean="0"/>
              <a:t>ResponseEntity</a:t>
            </a:r>
            <a:r>
              <a:rPr lang="en-US" dirty="0" smtClean="0"/>
              <a:t>&lt;B&gt;</a:t>
            </a:r>
          </a:p>
          <a:p>
            <a:r>
              <a:rPr lang="en-US" dirty="0" err="1" smtClean="0"/>
              <a:t>HttpHeaders</a:t>
            </a:r>
            <a:endParaRPr lang="en-US" dirty="0" smtClean="0"/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Map, Model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r>
              <a:rPr lang="en-US" dirty="0" err="1" smtClean="0"/>
              <a:t>ModelAndView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7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interface </a:t>
            </a:r>
            <a:r>
              <a:rPr lang="en-US" dirty="0" smtClean="0"/>
              <a:t>use to </a:t>
            </a:r>
            <a:r>
              <a:rPr lang="en-US" dirty="0" smtClean="0"/>
              <a:t>define model</a:t>
            </a:r>
          </a:p>
          <a:p>
            <a:r>
              <a:rPr lang="en-US" dirty="0" smtClean="0"/>
              <a:t>Model supply </a:t>
            </a:r>
            <a:r>
              <a:rPr lang="en-US" dirty="0"/>
              <a:t>attributes used for rendering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To provide view with data</a:t>
            </a:r>
            <a:r>
              <a:rPr lang="en-US" dirty="0"/>
              <a:t>, </a:t>
            </a:r>
            <a:r>
              <a:rPr lang="en-US" dirty="0" smtClean="0"/>
              <a:t>add data </a:t>
            </a:r>
            <a:r>
              <a:rPr lang="en-US" dirty="0"/>
              <a:t>to its Model 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Holder for </a:t>
            </a:r>
            <a:r>
              <a:rPr lang="en-US" dirty="0"/>
              <a:t>model attributes and </a:t>
            </a:r>
            <a:r>
              <a:rPr lang="en-US" dirty="0" smtClean="0"/>
              <a:t>used for </a:t>
            </a:r>
            <a:r>
              <a:rPr lang="en-US" dirty="0"/>
              <a:t>adding attributes to </a:t>
            </a:r>
            <a:r>
              <a:rPr lang="en-US" dirty="0" smtClean="0"/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24919"/>
            <a:ext cx="596078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ModelMap</a:t>
            </a:r>
            <a:r>
              <a:rPr lang="en-US" dirty="0" smtClean="0"/>
              <a:t> class</a:t>
            </a:r>
            <a:r>
              <a:rPr lang="en-US" dirty="0"/>
              <a:t> is </a:t>
            </a:r>
            <a:r>
              <a:rPr lang="en-US" dirty="0" smtClean="0"/>
              <a:t>also </a:t>
            </a:r>
            <a:r>
              <a:rPr lang="en-US" dirty="0"/>
              <a:t>used to pass values to render a </a:t>
            </a:r>
            <a:r>
              <a:rPr lang="en-US" dirty="0" smtClean="0"/>
              <a:t>view</a:t>
            </a:r>
            <a:endParaRPr lang="en-US" dirty="0"/>
          </a:p>
          <a:p>
            <a:r>
              <a:rPr lang="en-US" dirty="0" smtClean="0"/>
              <a:t>Advantage of</a:t>
            </a:r>
            <a:r>
              <a:rPr lang="en-US" dirty="0"/>
              <a:t> </a:t>
            </a:r>
            <a:r>
              <a:rPr lang="en-US" dirty="0" err="1"/>
              <a:t>ModelMap</a:t>
            </a:r>
            <a:r>
              <a:rPr lang="en-US" dirty="0"/>
              <a:t> is it gives </a:t>
            </a:r>
            <a:r>
              <a:rPr lang="en-US" dirty="0" smtClean="0"/>
              <a:t>ability </a:t>
            </a:r>
            <a:r>
              <a:rPr lang="en-US" dirty="0"/>
              <a:t>to pass a collection of values and treat these values as if they were within a Map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43919"/>
            <a:ext cx="743125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 to </a:t>
            </a:r>
            <a:r>
              <a:rPr lang="en-US" dirty="0"/>
              <a:t>pass all </a:t>
            </a:r>
            <a:r>
              <a:rPr lang="en-US" dirty="0" smtClean="0"/>
              <a:t>information </a:t>
            </a:r>
            <a:r>
              <a:rPr lang="en-US" dirty="0"/>
              <a:t>required by Spring MVC in one </a:t>
            </a:r>
            <a:r>
              <a:rPr lang="en-US" dirty="0" smtClean="0"/>
              <a:t>return</a:t>
            </a:r>
          </a:p>
          <a:p>
            <a:r>
              <a:rPr lang="en-US" dirty="0" err="1"/>
              <a:t>ModelAndView</a:t>
            </a:r>
            <a:r>
              <a:rPr lang="en-US" dirty="0"/>
              <a:t> is </a:t>
            </a:r>
            <a:r>
              <a:rPr lang="en-US" dirty="0" smtClean="0"/>
              <a:t>container </a:t>
            </a:r>
            <a:r>
              <a:rPr lang="en-US" dirty="0"/>
              <a:t>for both </a:t>
            </a:r>
            <a:r>
              <a:rPr lang="en-US" dirty="0" err="1" smtClean="0"/>
              <a:t>ModelMap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view object</a:t>
            </a:r>
          </a:p>
          <a:p>
            <a:r>
              <a:rPr lang="en-US" dirty="0" smtClean="0"/>
              <a:t>It </a:t>
            </a:r>
            <a:r>
              <a:rPr lang="en-US" dirty="0"/>
              <a:t>allows </a:t>
            </a:r>
            <a:r>
              <a:rPr lang="en-US" dirty="0" smtClean="0"/>
              <a:t>controller </a:t>
            </a:r>
            <a:r>
              <a:rPr lang="en-US" dirty="0"/>
              <a:t>to return both as </a:t>
            </a:r>
            <a:r>
              <a:rPr lang="en-US" dirty="0" smtClean="0"/>
              <a:t>single value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6319"/>
            <a:ext cx="73072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provides own tag to deal with form control</a:t>
            </a:r>
          </a:p>
          <a:p>
            <a:r>
              <a:rPr lang="en-US" dirty="0" smtClean="0"/>
              <a:t>Example tag: </a:t>
            </a:r>
          </a:p>
          <a:p>
            <a:r>
              <a:rPr lang="en-US" dirty="0"/>
              <a:t>&lt;</a:t>
            </a:r>
            <a:r>
              <a:rPr lang="en-US" dirty="0" err="1"/>
              <a:t>form:input</a:t>
            </a:r>
            <a:r>
              <a:rPr lang="en-US" dirty="0"/>
              <a:t> path="name" /&gt;</a:t>
            </a:r>
          </a:p>
          <a:p>
            <a:r>
              <a:rPr lang="en-US" dirty="0"/>
              <a:t>&lt;</a:t>
            </a:r>
            <a:r>
              <a:rPr lang="en-US" dirty="0" err="1"/>
              <a:t>form:input</a:t>
            </a:r>
            <a:r>
              <a:rPr lang="en-US" dirty="0"/>
              <a:t> type="email" path="email" /&gt;</a:t>
            </a:r>
          </a:p>
          <a:p>
            <a:r>
              <a:rPr lang="en-US" dirty="0"/>
              <a:t>&lt;</a:t>
            </a:r>
            <a:r>
              <a:rPr lang="en-US" dirty="0" err="1"/>
              <a:t>form:input</a:t>
            </a:r>
            <a:r>
              <a:rPr lang="en-US" dirty="0"/>
              <a:t> type="date" path="</a:t>
            </a:r>
            <a:r>
              <a:rPr lang="en-US" dirty="0" err="1"/>
              <a:t>dateOfBirth</a:t>
            </a:r>
            <a:r>
              <a:rPr lang="en-US" dirty="0"/>
              <a:t>" /&gt;</a:t>
            </a:r>
          </a:p>
          <a:p>
            <a:r>
              <a:rPr lang="en-US" dirty="0"/>
              <a:t>&lt;</a:t>
            </a:r>
            <a:r>
              <a:rPr lang="en-US" dirty="0" err="1"/>
              <a:t>form:password</a:t>
            </a:r>
            <a:r>
              <a:rPr lang="en-US" dirty="0"/>
              <a:t> path="password" /&gt;</a:t>
            </a:r>
          </a:p>
          <a:p>
            <a:r>
              <a:rPr lang="en-US" dirty="0"/>
              <a:t>&lt;</a:t>
            </a:r>
            <a:r>
              <a:rPr lang="en-US" dirty="0" err="1"/>
              <a:t>form:errors</a:t>
            </a:r>
            <a:r>
              <a:rPr lang="en-US" dirty="0"/>
              <a:t> path="name" </a:t>
            </a:r>
            <a:r>
              <a:rPr lang="en-US" dirty="0" err="1"/>
              <a:t>cssClass</a:t>
            </a:r>
            <a:r>
              <a:rPr lang="en-US" dirty="0"/>
              <a:t>="error" </a:t>
            </a:r>
            <a:r>
              <a:rPr lang="en-US" dirty="0" smtClean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433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@</a:t>
            </a:r>
            <a:r>
              <a:rPr lang="en-US" dirty="0" err="1"/>
              <a:t>ModelAttribute</a:t>
            </a:r>
            <a:r>
              <a:rPr lang="en-US" dirty="0"/>
              <a:t> Annotation refers to a property of </a:t>
            </a:r>
            <a:r>
              <a:rPr lang="en-US" dirty="0" smtClean="0"/>
              <a:t>Model object</a:t>
            </a:r>
          </a:p>
          <a:p>
            <a:pPr fontAlgn="base"/>
            <a:r>
              <a:rPr lang="en-US" dirty="0" smtClean="0"/>
              <a:t>@</a:t>
            </a:r>
            <a:r>
              <a:rPr lang="en-US" dirty="0" err="1"/>
              <a:t>ModelAttribute</a:t>
            </a:r>
            <a:r>
              <a:rPr lang="en-US" dirty="0"/>
              <a:t> is </a:t>
            </a:r>
            <a:r>
              <a:rPr lang="en-US" dirty="0" smtClean="0"/>
              <a:t>annotation </a:t>
            </a:r>
            <a:r>
              <a:rPr lang="en-US" dirty="0"/>
              <a:t>used for preparing </a:t>
            </a:r>
            <a:r>
              <a:rPr lang="en-US" dirty="0" smtClean="0"/>
              <a:t>model data</a:t>
            </a:r>
          </a:p>
          <a:p>
            <a:pPr fontAlgn="base"/>
            <a:r>
              <a:rPr lang="en-US" dirty="0" smtClean="0"/>
              <a:t>@</a:t>
            </a:r>
            <a:r>
              <a:rPr lang="en-US" dirty="0" err="1"/>
              <a:t>ModelAttribute</a:t>
            </a:r>
            <a:r>
              <a:rPr lang="en-US" dirty="0"/>
              <a:t> </a:t>
            </a:r>
            <a:r>
              <a:rPr lang="en-US" dirty="0" smtClean="0"/>
              <a:t>applied on methods and method-parameters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accepts an optional “value”, which indicates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959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60" y="1381919"/>
            <a:ext cx="7516158" cy="34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Before invoking </a:t>
            </a:r>
            <a:r>
              <a:rPr lang="en-US" dirty="0" smtClean="0"/>
              <a:t>handler </a:t>
            </a:r>
            <a:r>
              <a:rPr lang="en-US" dirty="0"/>
              <a:t>method, Spring invokes all </a:t>
            </a:r>
            <a:r>
              <a:rPr lang="en-US" dirty="0" smtClean="0"/>
              <a:t>methods with 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adds </a:t>
            </a:r>
            <a:r>
              <a:rPr lang="en-US" dirty="0" smtClean="0"/>
              <a:t>data </a:t>
            </a:r>
            <a:r>
              <a:rPr lang="en-US" dirty="0"/>
              <a:t>returned by these methods to a temporary Map </a:t>
            </a:r>
            <a:r>
              <a:rPr lang="en-US" dirty="0" smtClean="0"/>
              <a:t>object</a:t>
            </a:r>
          </a:p>
          <a:p>
            <a:pPr fontAlgn="base"/>
            <a:r>
              <a:rPr lang="en-US" dirty="0" smtClean="0"/>
              <a:t>Data from Map will </a:t>
            </a:r>
            <a:r>
              <a:rPr lang="en-US" dirty="0"/>
              <a:t>be added to </a:t>
            </a:r>
            <a:r>
              <a:rPr lang="en-US" dirty="0" smtClean="0"/>
              <a:t>Model </a:t>
            </a:r>
            <a:r>
              <a:rPr lang="en-US" dirty="0"/>
              <a:t>after </a:t>
            </a:r>
            <a:r>
              <a:rPr lang="en-US" dirty="0" smtClean="0"/>
              <a:t>execution </a:t>
            </a:r>
            <a:r>
              <a:rPr lang="en-US" dirty="0"/>
              <a:t>of </a:t>
            </a:r>
            <a:r>
              <a:rPr lang="en-US" dirty="0" smtClean="0"/>
              <a:t>handler</a:t>
            </a:r>
          </a:p>
          <a:p>
            <a:pPr fontAlgn="base"/>
            <a:r>
              <a:rPr lang="en-US" dirty="0" smtClean="0"/>
              <a:t>Then </a:t>
            </a:r>
            <a:r>
              <a:rPr lang="en-US" dirty="0"/>
              <a:t>it prepares to invoke </a:t>
            </a:r>
            <a:r>
              <a:rPr lang="en-US" dirty="0" smtClean="0"/>
              <a:t>handler method</a:t>
            </a:r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invoke this method, it has to resolve </a:t>
            </a:r>
            <a:r>
              <a:rPr lang="en-US" dirty="0" smtClean="0"/>
              <a:t>arguments</a:t>
            </a:r>
          </a:p>
          <a:p>
            <a:pPr fontAlgn="base"/>
            <a:r>
              <a:rPr lang="en-US" dirty="0" smtClean="0"/>
              <a:t>If method </a:t>
            </a:r>
            <a:r>
              <a:rPr lang="en-US" dirty="0"/>
              <a:t>has a parameter with @</a:t>
            </a:r>
            <a:r>
              <a:rPr lang="en-US" dirty="0" err="1"/>
              <a:t>ModelAttribute</a:t>
            </a:r>
            <a:r>
              <a:rPr lang="en-US" dirty="0"/>
              <a:t>, then it would search in </a:t>
            </a:r>
            <a:r>
              <a:rPr lang="en-US" dirty="0" smtClean="0"/>
              <a:t>temporary </a:t>
            </a:r>
            <a:r>
              <a:rPr lang="en-US" dirty="0"/>
              <a:t>Map object with </a:t>
            </a:r>
            <a:r>
              <a:rPr lang="en-US" dirty="0" smtClean="0"/>
              <a:t>value </a:t>
            </a:r>
            <a:r>
              <a:rPr lang="en-US" dirty="0"/>
              <a:t>of @</a:t>
            </a:r>
            <a:r>
              <a:rPr lang="en-US" dirty="0" err="1" smtClean="0"/>
              <a:t>ModelAttribute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6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it finds, then value from Map is used for handler method parameter</a:t>
            </a:r>
          </a:p>
          <a:p>
            <a:pPr fontAlgn="base"/>
            <a:r>
              <a:rPr lang="en-US" dirty="0"/>
              <a:t>It doesn’t find it in Map, then it checks in </a:t>
            </a:r>
            <a:r>
              <a:rPr lang="en-US" dirty="0" err="1"/>
              <a:t>SessionAttributes</a:t>
            </a:r>
            <a:endParaRPr lang="en-US" dirty="0"/>
          </a:p>
          <a:p>
            <a:pPr fontAlgn="base"/>
            <a:r>
              <a:rPr lang="en-US" dirty="0"/>
              <a:t>If present, then object is retrieved from session and used for handler method parameter</a:t>
            </a:r>
          </a:p>
          <a:p>
            <a:pPr fontAlgn="base"/>
            <a:r>
              <a:rPr lang="en-US" dirty="0"/>
              <a:t>If session doesn’t contain @</a:t>
            </a:r>
            <a:r>
              <a:rPr lang="en-US" dirty="0" err="1"/>
              <a:t>SessionAttributes</a:t>
            </a:r>
            <a:r>
              <a:rPr lang="en-US" dirty="0"/>
              <a:t>, then an error is raised</a:t>
            </a:r>
          </a:p>
          <a:p>
            <a:pPr fontAlgn="base"/>
            <a:r>
              <a:rPr lang="en-US" dirty="0"/>
              <a:t>If object is not resolved through Map or @</a:t>
            </a:r>
            <a:r>
              <a:rPr lang="en-US" dirty="0" err="1"/>
              <a:t>SessionAttribute</a:t>
            </a:r>
            <a:r>
              <a:rPr lang="en-US" dirty="0"/>
              <a:t>, then it creates an instance of parameter-type and passes it as handler method parameter</a:t>
            </a:r>
          </a:p>
          <a:p>
            <a:pPr fontAlgn="base"/>
            <a:r>
              <a:rPr lang="en-US" dirty="0"/>
              <a:t>Once handler is executed, parameters marked with @</a:t>
            </a:r>
            <a:r>
              <a:rPr lang="en-US" dirty="0" err="1"/>
              <a:t>ModelAttributes</a:t>
            </a:r>
            <a:r>
              <a:rPr lang="en-US" dirty="0"/>
              <a:t> are added to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44" y="1305719"/>
            <a:ext cx="5879056" cy="36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32" y="1331972"/>
            <a:ext cx="5940068" cy="34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SessionAttribute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developing web applications, we often need to refer to </a:t>
            </a:r>
            <a:r>
              <a:rPr lang="en-US" dirty="0" smtClean="0"/>
              <a:t>same </a:t>
            </a:r>
            <a:r>
              <a:rPr lang="en-US" dirty="0"/>
              <a:t>attributes in several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For </a:t>
            </a:r>
            <a:r>
              <a:rPr lang="en-US" dirty="0"/>
              <a:t>example, we may have shopping cart contents that need to be displayed on multiple </a:t>
            </a:r>
            <a:r>
              <a:rPr lang="en-US" dirty="0" smtClean="0"/>
              <a:t>pages</a:t>
            </a:r>
          </a:p>
          <a:p>
            <a:r>
              <a:rPr lang="en-US" dirty="0"/>
              <a:t>A good location to store those attributes is in </a:t>
            </a:r>
            <a:r>
              <a:rPr lang="en-US" dirty="0" smtClean="0"/>
              <a:t>user's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@</a:t>
            </a:r>
            <a:r>
              <a:rPr lang="en-US" dirty="0" err="1" smtClean="0"/>
              <a:t>SessionAttribute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73" y="1381919"/>
            <a:ext cx="3630454" cy="17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/>
              <a:t>@</a:t>
            </a:r>
            <a:r>
              <a:rPr lang="en-US" dirty="0" err="1"/>
              <a:t>SessionAttribute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71" y="1305719"/>
            <a:ext cx="6875859" cy="2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RequestBody</a:t>
            </a:r>
            <a:r>
              <a:rPr lang="en-US" dirty="0"/>
              <a:t> </a:t>
            </a:r>
            <a:r>
              <a:rPr lang="en-US" dirty="0" smtClean="0"/>
              <a:t>maps </a:t>
            </a:r>
            <a:r>
              <a:rPr lang="en-US" dirty="0" err="1" smtClean="0"/>
              <a:t>HttpRequest</a:t>
            </a:r>
            <a:r>
              <a:rPr lang="en-US" dirty="0"/>
              <a:t> body to </a:t>
            </a:r>
            <a:r>
              <a:rPr lang="en-US" dirty="0" smtClean="0"/>
              <a:t>domain object</a:t>
            </a:r>
          </a:p>
          <a:p>
            <a:r>
              <a:rPr lang="en-US" dirty="0" smtClean="0"/>
              <a:t>It enables </a:t>
            </a:r>
            <a:r>
              <a:rPr lang="en-US" dirty="0"/>
              <a:t>automatic deserialization of </a:t>
            </a:r>
            <a:r>
              <a:rPr lang="en-US" dirty="0" err="1" smtClean="0"/>
              <a:t>HttpRequest</a:t>
            </a:r>
            <a:r>
              <a:rPr lang="en-US" dirty="0"/>
              <a:t> body </a:t>
            </a:r>
            <a:r>
              <a:rPr lang="en-US" dirty="0" smtClean="0"/>
              <a:t>into object</a:t>
            </a:r>
          </a:p>
          <a:p>
            <a:r>
              <a:rPr lang="en-US" dirty="0" smtClean="0"/>
              <a:t>Uses</a:t>
            </a:r>
            <a:r>
              <a:rPr lang="en-US" dirty="0"/>
              <a:t> HTTP Message converters </a:t>
            </a:r>
            <a:endParaRPr lang="en-US" dirty="0" smtClean="0"/>
          </a:p>
          <a:p>
            <a:r>
              <a:rPr lang="en-US" dirty="0" smtClean="0"/>
              <a:t>Accept</a:t>
            </a:r>
            <a:r>
              <a:rPr lang="en-US" dirty="0"/>
              <a:t> header </a:t>
            </a:r>
            <a:r>
              <a:rPr lang="en-US" dirty="0" smtClean="0"/>
              <a:t>used </a:t>
            </a:r>
            <a:r>
              <a:rPr lang="en-US" dirty="0"/>
              <a:t>by HTTP clients </a:t>
            </a:r>
            <a:r>
              <a:rPr lang="en-US" dirty="0" smtClean="0"/>
              <a:t>to </a:t>
            </a:r>
            <a:r>
              <a:rPr lang="en-US" dirty="0"/>
              <a:t>tell </a:t>
            </a:r>
            <a:r>
              <a:rPr lang="en-US" dirty="0" smtClean="0"/>
              <a:t>server what content </a:t>
            </a:r>
            <a:r>
              <a:rPr lang="en-US" dirty="0"/>
              <a:t>types 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24919"/>
            <a:ext cx="7590949" cy="11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</a:t>
            </a:r>
            <a:r>
              <a:rPr lang="en-US" dirty="0"/>
              <a:t>write data to </a:t>
            </a:r>
            <a:r>
              <a:rPr lang="en-US" dirty="0" smtClean="0"/>
              <a:t>body </a:t>
            </a:r>
            <a:r>
              <a:rPr lang="en-US" dirty="0"/>
              <a:t>of </a:t>
            </a:r>
            <a:r>
              <a:rPr lang="en-US" dirty="0" smtClean="0"/>
              <a:t>response object</a:t>
            </a:r>
          </a:p>
          <a:p>
            <a:r>
              <a:rPr lang="en-US" dirty="0" smtClean="0"/>
              <a:t>It binds methods </a:t>
            </a:r>
            <a:r>
              <a:rPr lang="en-US" dirty="0"/>
              <a:t>return value to </a:t>
            </a:r>
            <a:r>
              <a:rPr lang="en-US" dirty="0" smtClean="0"/>
              <a:t>web </a:t>
            </a:r>
            <a:r>
              <a:rPr lang="en-US" dirty="0"/>
              <a:t>response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Object returned </a:t>
            </a:r>
            <a:r>
              <a:rPr lang="en-US" dirty="0"/>
              <a:t>is </a:t>
            </a:r>
            <a:r>
              <a:rPr lang="en-US" dirty="0" smtClean="0"/>
              <a:t>serialized </a:t>
            </a:r>
            <a:r>
              <a:rPr lang="en-US" dirty="0"/>
              <a:t>into JSON and passed </a:t>
            </a:r>
            <a:r>
              <a:rPr lang="en-US" dirty="0" smtClean="0"/>
              <a:t>to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r>
              <a:rPr lang="en-US" dirty="0" smtClean="0"/>
              <a:t>Uses HTTP </a:t>
            </a:r>
            <a:r>
              <a:rPr lang="en-US" dirty="0"/>
              <a:t>Message converters to convert </a:t>
            </a:r>
            <a:r>
              <a:rPr lang="en-US" dirty="0" smtClean="0"/>
              <a:t>return value</a:t>
            </a:r>
          </a:p>
          <a:p>
            <a:r>
              <a:rPr lang="en-US" dirty="0" smtClean="0"/>
              <a:t>Server sends </a:t>
            </a:r>
            <a:r>
              <a:rPr lang="en-US" dirty="0"/>
              <a:t>back </a:t>
            </a:r>
            <a:r>
              <a:rPr lang="en-US" dirty="0" smtClean="0"/>
              <a:t>response</a:t>
            </a:r>
            <a:r>
              <a:rPr lang="en-US" dirty="0"/>
              <a:t>, which will include </a:t>
            </a:r>
            <a:r>
              <a:rPr lang="en-US" dirty="0" smtClean="0"/>
              <a:t>Content-Type</a:t>
            </a:r>
            <a:r>
              <a:rPr lang="en-US" dirty="0"/>
              <a:t> header telling </a:t>
            </a:r>
            <a:r>
              <a:rPr lang="en-US" dirty="0" smtClean="0"/>
              <a:t>client </a:t>
            </a:r>
            <a:r>
              <a:rPr lang="en-US" dirty="0"/>
              <a:t>what </a:t>
            </a:r>
            <a:r>
              <a:rPr lang="en-US" dirty="0" smtClean="0"/>
              <a:t>content </a:t>
            </a:r>
            <a:r>
              <a:rPr lang="en-US" dirty="0"/>
              <a:t>type of </a:t>
            </a:r>
            <a:r>
              <a:rPr lang="en-US" dirty="0" smtClean="0"/>
              <a:t>returned </a:t>
            </a:r>
            <a:r>
              <a:rPr lang="en-US" dirty="0"/>
              <a:t>content actually is</a:t>
            </a:r>
          </a:p>
        </p:txBody>
      </p:sp>
    </p:spTree>
    <p:extLst>
      <p:ext uri="{BB962C8B-B14F-4D97-AF65-F5344CB8AC3E}">
        <p14:creationId xmlns:p14="http://schemas.microsoft.com/office/powerpoint/2010/main" val="33041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16" y="1390628"/>
            <a:ext cx="4997768" cy="12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DispatcherServlet</a:t>
            </a:r>
            <a:r>
              <a:rPr lang="en-US" dirty="0"/>
              <a:t> receives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err="1"/>
              <a:t>DispatcherServlet</a:t>
            </a:r>
            <a:r>
              <a:rPr lang="en-US" dirty="0"/>
              <a:t> dispatches </a:t>
            </a:r>
            <a:r>
              <a:rPr lang="en-US" dirty="0" smtClean="0"/>
              <a:t>task </a:t>
            </a:r>
            <a:r>
              <a:rPr lang="en-US" dirty="0"/>
              <a:t>of </a:t>
            </a:r>
            <a:r>
              <a:rPr lang="en-US" dirty="0" smtClean="0"/>
              <a:t>selecting controller </a:t>
            </a:r>
            <a:r>
              <a:rPr lang="en-US" dirty="0"/>
              <a:t>to </a:t>
            </a:r>
            <a:r>
              <a:rPr lang="en-US" dirty="0" err="1" smtClean="0"/>
              <a:t>HandlerMapping</a:t>
            </a:r>
            <a:endParaRPr lang="en-US" dirty="0" smtClean="0"/>
          </a:p>
          <a:p>
            <a:r>
              <a:rPr lang="en-US" dirty="0" err="1" smtClean="0"/>
              <a:t>HandlerMapping</a:t>
            </a:r>
            <a:r>
              <a:rPr lang="en-US" dirty="0" smtClean="0"/>
              <a:t> </a:t>
            </a:r>
            <a:r>
              <a:rPr lang="en-US" dirty="0"/>
              <a:t>selects </a:t>
            </a:r>
            <a:r>
              <a:rPr lang="en-US" dirty="0" smtClean="0"/>
              <a:t>controller mapped </a:t>
            </a:r>
            <a:r>
              <a:rPr lang="en-US" dirty="0"/>
              <a:t>to </a:t>
            </a:r>
            <a:r>
              <a:rPr lang="en-US" dirty="0" smtClean="0"/>
              <a:t>incoming </a:t>
            </a:r>
            <a:r>
              <a:rPr lang="en-US" dirty="0"/>
              <a:t>request </a:t>
            </a:r>
            <a:r>
              <a:rPr lang="en-US" dirty="0" smtClean="0"/>
              <a:t>and </a:t>
            </a:r>
            <a:r>
              <a:rPr lang="en-US" dirty="0"/>
              <a:t>returns </a:t>
            </a:r>
            <a:r>
              <a:rPr lang="en-US" dirty="0" smtClean="0"/>
              <a:t>(</a:t>
            </a:r>
            <a:r>
              <a:rPr lang="en-US" dirty="0"/>
              <a:t>selected Handler) and Controller to </a:t>
            </a:r>
            <a:r>
              <a:rPr lang="en-US" dirty="0" err="1" smtClean="0"/>
              <a:t>DispatcherServlet</a:t>
            </a:r>
            <a:endParaRPr lang="en-US" dirty="0"/>
          </a:p>
          <a:p>
            <a:r>
              <a:rPr lang="en-US" dirty="0" err="1"/>
              <a:t>DispatcherServlet</a:t>
            </a:r>
            <a:r>
              <a:rPr lang="en-US" dirty="0"/>
              <a:t> dispatches </a:t>
            </a:r>
            <a:r>
              <a:rPr lang="en-US" dirty="0" smtClean="0"/>
              <a:t>task </a:t>
            </a:r>
            <a:r>
              <a:rPr lang="en-US" dirty="0"/>
              <a:t>of executing of business logic of Controller to </a:t>
            </a:r>
            <a:r>
              <a:rPr lang="en-US" dirty="0" err="1" smtClean="0"/>
              <a:t>HandlerAdapter</a:t>
            </a:r>
            <a:endParaRPr lang="en-US" dirty="0"/>
          </a:p>
          <a:p>
            <a:r>
              <a:rPr lang="en-US" dirty="0" err="1"/>
              <a:t>HandlerAdapter</a:t>
            </a:r>
            <a:r>
              <a:rPr lang="en-US" dirty="0"/>
              <a:t> calls </a:t>
            </a:r>
            <a:r>
              <a:rPr lang="en-US" dirty="0" smtClean="0"/>
              <a:t>business </a:t>
            </a:r>
            <a:r>
              <a:rPr lang="en-US" dirty="0"/>
              <a:t>logic process of </a:t>
            </a:r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</a:t>
            </a:r>
            <a:r>
              <a:rPr lang="en-US" dirty="0"/>
              <a:t>Manipulate </a:t>
            </a:r>
            <a:r>
              <a:rPr lang="en-US" dirty="0" smtClean="0"/>
              <a:t>HTTP Response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</a:t>
            </a:r>
            <a:r>
              <a:rPr lang="en-US" dirty="0"/>
              <a:t>represents </a:t>
            </a:r>
            <a:r>
              <a:rPr lang="en-US" dirty="0" smtClean="0"/>
              <a:t>whole </a:t>
            </a:r>
            <a:r>
              <a:rPr lang="en-US" dirty="0"/>
              <a:t>HTTP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It includes status </a:t>
            </a:r>
            <a:r>
              <a:rPr lang="en-US" dirty="0"/>
              <a:t>code, headers, and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We can use it to fully configure HTTP response</a:t>
            </a:r>
          </a:p>
          <a:p>
            <a:r>
              <a:rPr lang="en-US" dirty="0" smtClean="0"/>
              <a:t>If </a:t>
            </a:r>
            <a:r>
              <a:rPr lang="en-US" dirty="0"/>
              <a:t>we want to use it, we have to return it from </a:t>
            </a:r>
            <a:r>
              <a:rPr lang="en-US" dirty="0" smtClean="0"/>
              <a:t>endpoint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</a:t>
            </a:r>
            <a:r>
              <a:rPr lang="en-US" dirty="0"/>
              <a:t>is a generic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We can </a:t>
            </a:r>
            <a:r>
              <a:rPr lang="en-US" dirty="0"/>
              <a:t>use any type as </a:t>
            </a:r>
            <a:r>
              <a:rPr lang="en-US" dirty="0" smtClean="0"/>
              <a:t>response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ResponseEntity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ResponseEntity</a:t>
            </a:r>
            <a:r>
              <a:rPr lang="en-US" dirty="0" smtClean="0"/>
              <a:t> sending employee details with ok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45644"/>
            <a:ext cx="7606665" cy="13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ResponseEntity</a:t>
            </a:r>
            <a:r>
              <a:rPr lang="en-US" dirty="0" smtClean="0"/>
              <a:t> with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58119"/>
            <a:ext cx="5374958" cy="16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ResponseEntity</a:t>
            </a:r>
            <a:r>
              <a:rPr lang="en-US" dirty="0" smtClean="0"/>
              <a:t>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ResponseBody</a:t>
            </a:r>
            <a:r>
              <a:rPr lang="en-US" dirty="0" smtClean="0"/>
              <a:t>: if need to return actual data then we </a:t>
            </a:r>
            <a:r>
              <a:rPr lang="en-US" dirty="0"/>
              <a:t>can mark </a:t>
            </a:r>
            <a:r>
              <a:rPr lang="en-US" dirty="0" smtClean="0"/>
              <a:t>request </a:t>
            </a:r>
            <a:r>
              <a:rPr lang="en-US" dirty="0"/>
              <a:t>handler method with @</a:t>
            </a:r>
            <a:r>
              <a:rPr lang="en-US" dirty="0" err="1"/>
              <a:t>ResponseBody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ResponseStatus</a:t>
            </a:r>
            <a:r>
              <a:rPr lang="en-US" dirty="0" smtClean="0"/>
              <a:t>: We </a:t>
            </a:r>
            <a:r>
              <a:rPr lang="en-US" dirty="0"/>
              <a:t>can mark </a:t>
            </a:r>
            <a:r>
              <a:rPr lang="en-US" dirty="0" smtClean="0"/>
              <a:t>methods </a:t>
            </a:r>
            <a:r>
              <a:rPr lang="en-US" dirty="0"/>
              <a:t>with @</a:t>
            </a:r>
            <a:r>
              <a:rPr lang="en-US" dirty="0" err="1" smtClean="0"/>
              <a:t>ResponseStatus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20119"/>
            <a:ext cx="5343525" cy="16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 done using different options </a:t>
            </a:r>
          </a:p>
          <a:p>
            <a:r>
              <a:rPr lang="en-US" dirty="0" smtClean="0"/>
              <a:t>Possible at method, class or application level</a:t>
            </a:r>
          </a:p>
          <a:p>
            <a:r>
              <a:rPr lang="en-US" dirty="0"/>
              <a:t>Using @</a:t>
            </a:r>
            <a:r>
              <a:rPr lang="en-US" dirty="0" err="1"/>
              <a:t>ExceptionHandler</a:t>
            </a:r>
            <a:r>
              <a:rPr lang="en-US" dirty="0"/>
              <a:t> at method/class level </a:t>
            </a:r>
          </a:p>
          <a:p>
            <a:r>
              <a:rPr lang="en-US" dirty="0"/>
              <a:t>Global exception handling </a:t>
            </a:r>
            <a:r>
              <a:rPr lang="en-US" dirty="0" smtClean="0"/>
              <a:t>possible with @</a:t>
            </a:r>
            <a:r>
              <a:rPr lang="en-US" dirty="0" err="1" smtClean="0"/>
              <a:t>ControllerAdvice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HandlerExceptionResolver</a:t>
            </a:r>
            <a:endParaRPr lang="en-US" dirty="0"/>
          </a:p>
          <a:p>
            <a:r>
              <a:rPr lang="en-US" dirty="0" err="1"/>
              <a:t>ExceptionHandlerExceptionResolver</a:t>
            </a:r>
            <a:endParaRPr lang="en-US" dirty="0"/>
          </a:p>
          <a:p>
            <a:r>
              <a:rPr lang="en-US" dirty="0" err="1"/>
              <a:t>DefaultHandlerExceptionResolver</a:t>
            </a:r>
            <a:endParaRPr lang="en-US" dirty="0"/>
          </a:p>
          <a:p>
            <a:r>
              <a:rPr lang="en-US" dirty="0" err="1"/>
              <a:t>ResponseStatusExceptionResolver</a:t>
            </a:r>
            <a:endParaRPr lang="en-US" dirty="0"/>
          </a:p>
          <a:p>
            <a:r>
              <a:rPr lang="en-US" dirty="0" err="1" smtClean="0"/>
              <a:t>SimpleMappingExceptionResolver</a:t>
            </a:r>
            <a:endParaRPr lang="en-US" dirty="0" smtClean="0"/>
          </a:p>
          <a:p>
            <a:r>
              <a:rPr lang="en-US" dirty="0" err="1" smtClean="0"/>
              <a:t>AnnotationMethodHandlerExceptionResolver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SimpleMappingExceptionResolver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SimpleMappingExceptionResolver</a:t>
            </a:r>
            <a:r>
              <a:rPr lang="en-US" dirty="0"/>
              <a:t> is an implementation </a:t>
            </a:r>
            <a:r>
              <a:rPr lang="en-US" dirty="0" smtClean="0"/>
              <a:t>of </a:t>
            </a:r>
            <a:r>
              <a:rPr lang="en-US" dirty="0" err="1" smtClean="0"/>
              <a:t>HandlerExceptionResolver</a:t>
            </a:r>
            <a:endParaRPr lang="en-US" dirty="0"/>
          </a:p>
          <a:p>
            <a:r>
              <a:rPr lang="en-US" dirty="0"/>
              <a:t>It allows us to configure following parameters</a:t>
            </a:r>
          </a:p>
          <a:p>
            <a:r>
              <a:rPr lang="en-US" dirty="0"/>
              <a:t>Mapping exception class names to view names</a:t>
            </a:r>
          </a:p>
          <a:p>
            <a:r>
              <a:rPr lang="en-US" dirty="0"/>
              <a:t>Mapping view names to response status codes</a:t>
            </a:r>
          </a:p>
          <a:p>
            <a:r>
              <a:rPr lang="en-US" dirty="0"/>
              <a:t>Specifying default exception view</a:t>
            </a:r>
          </a:p>
          <a:p>
            <a:r>
              <a:rPr lang="en-US" dirty="0"/>
              <a:t>Specifying default response status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58" y="1381919"/>
            <a:ext cx="6566959" cy="27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95" y="1381919"/>
            <a:ext cx="7027210" cy="26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executes business logic, add result in Model and returns logical name of view to </a:t>
            </a:r>
            <a:r>
              <a:rPr lang="en-US" dirty="0" err="1"/>
              <a:t>HandlerAdapter</a:t>
            </a:r>
            <a:endParaRPr lang="en-US" dirty="0"/>
          </a:p>
          <a:p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smtClean="0"/>
              <a:t>dispatches resolving </a:t>
            </a:r>
            <a:r>
              <a:rPr lang="en-US" dirty="0"/>
              <a:t>View corresponding to View name to </a:t>
            </a:r>
            <a:r>
              <a:rPr lang="en-US" dirty="0" err="1"/>
              <a:t>ViewResolver</a:t>
            </a:r>
            <a:endParaRPr lang="en-US" dirty="0"/>
          </a:p>
          <a:p>
            <a:r>
              <a:rPr lang="en-US" dirty="0" err="1"/>
              <a:t>ViewResolver</a:t>
            </a:r>
            <a:r>
              <a:rPr lang="en-US" dirty="0"/>
              <a:t> returns View mapped to View name</a:t>
            </a:r>
          </a:p>
          <a:p>
            <a:r>
              <a:rPr lang="en-US" dirty="0" err="1"/>
              <a:t>DispatcherServlet</a:t>
            </a:r>
            <a:r>
              <a:rPr lang="en-US" dirty="0"/>
              <a:t> dispatches rendering process to returned View</a:t>
            </a:r>
          </a:p>
          <a:p>
            <a:r>
              <a:rPr lang="en-US" dirty="0"/>
              <a:t>View renders Model data and returns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maven based web application project in STS</a:t>
            </a:r>
          </a:p>
          <a:p>
            <a:r>
              <a:rPr lang="en-US" dirty="0" smtClean="0"/>
              <a:t>Create controller class, Annotate with @Controller </a:t>
            </a:r>
          </a:p>
          <a:p>
            <a:r>
              <a:rPr lang="en-US" dirty="0" smtClean="0"/>
              <a:t>Create method annotated with @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r>
              <a:rPr lang="en-US" dirty="0" smtClean="0"/>
              <a:t>Create sample </a:t>
            </a:r>
            <a:r>
              <a:rPr lang="en-US" dirty="0" err="1" smtClean="0"/>
              <a:t>jsp</a:t>
            </a:r>
            <a:r>
              <a:rPr lang="en-US" dirty="0" smtClean="0"/>
              <a:t> page inside WEB-INF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DispatcherServlet</a:t>
            </a:r>
            <a:r>
              <a:rPr lang="en-US" dirty="0" smtClean="0"/>
              <a:t> in web.xml</a:t>
            </a:r>
          </a:p>
          <a:p>
            <a:r>
              <a:rPr lang="en-US" dirty="0" smtClean="0"/>
              <a:t>Add spring configuration in spring-servlet.xml</a:t>
            </a:r>
          </a:p>
        </p:txBody>
      </p:sp>
    </p:spTree>
    <p:extLst>
      <p:ext uri="{BB962C8B-B14F-4D97-AF65-F5344CB8AC3E}">
        <p14:creationId xmlns:p14="http://schemas.microsoft.com/office/powerpoint/2010/main" val="2901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53" y="1289491"/>
            <a:ext cx="5099923" cy="35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1423</Words>
  <Application>Microsoft Office PowerPoint</Application>
  <PresentationFormat>Custom</PresentationFormat>
  <Paragraphs>327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Office Theme</vt:lpstr>
      <vt:lpstr>Custom Design</vt:lpstr>
      <vt:lpstr>PowerPoint Presentation</vt:lpstr>
      <vt:lpstr>Agenda </vt:lpstr>
      <vt:lpstr>Introduction </vt:lpstr>
      <vt:lpstr>Advantages</vt:lpstr>
      <vt:lpstr>Spring MVC architecture </vt:lpstr>
      <vt:lpstr>Cont…</vt:lpstr>
      <vt:lpstr>Cont…</vt:lpstr>
      <vt:lpstr>First application </vt:lpstr>
      <vt:lpstr>Dependency </vt:lpstr>
      <vt:lpstr>Controller </vt:lpstr>
      <vt:lpstr>Configure servlet </vt:lpstr>
      <vt:lpstr>Servlet configuration using java </vt:lpstr>
      <vt:lpstr>Spring configuration </vt:lpstr>
      <vt:lpstr>Spring configuration in multiple file</vt:lpstr>
      <vt:lpstr>Spring configuration with java</vt:lpstr>
      <vt:lpstr>DispatcherServlet</vt:lpstr>
      <vt:lpstr>DispatcherServlet</vt:lpstr>
      <vt:lpstr>HandlerMapping</vt:lpstr>
      <vt:lpstr>HandlerMapping </vt:lpstr>
      <vt:lpstr>HandlerMapping example</vt:lpstr>
      <vt:lpstr>HandlerMapping example</vt:lpstr>
      <vt:lpstr>HandlerAdapter</vt:lpstr>
      <vt:lpstr>HandlerAdapter</vt:lpstr>
      <vt:lpstr>Types of HandlerAdapter</vt:lpstr>
      <vt:lpstr>HandlerAdapter</vt:lpstr>
      <vt:lpstr>Controller </vt:lpstr>
      <vt:lpstr>Controller </vt:lpstr>
      <vt:lpstr>Controller by implementing controller</vt:lpstr>
      <vt:lpstr>Controller by extending AbstractController </vt:lpstr>
      <vt:lpstr>Controller types </vt:lpstr>
      <vt:lpstr>Request mapping </vt:lpstr>
      <vt:lpstr>Request mapping example</vt:lpstr>
      <vt:lpstr>Composed request mapping </vt:lpstr>
      <vt:lpstr>Composed request mapping</vt:lpstr>
      <vt:lpstr>Mapping request param</vt:lpstr>
      <vt:lpstr>Request param</vt:lpstr>
      <vt:lpstr>Binding request param to java object</vt:lpstr>
      <vt:lpstr>Mapping multivalue query parameter</vt:lpstr>
      <vt:lpstr>@MatrixVariable </vt:lpstr>
      <vt:lpstr>Cont…</vt:lpstr>
      <vt:lpstr>Cookie handling </vt:lpstr>
      <vt:lpstr>Handler methods</vt:lpstr>
      <vt:lpstr>Handler method passing parameters </vt:lpstr>
      <vt:lpstr>Handler method return value</vt:lpstr>
      <vt:lpstr>Model</vt:lpstr>
      <vt:lpstr>ModelMap</vt:lpstr>
      <vt:lpstr>ModelAndView</vt:lpstr>
      <vt:lpstr>Spring forms</vt:lpstr>
      <vt:lpstr>@ModelAttribute</vt:lpstr>
      <vt:lpstr>@ModelAttribute</vt:lpstr>
      <vt:lpstr>Cont…</vt:lpstr>
      <vt:lpstr>Form example</vt:lpstr>
      <vt:lpstr>Processing form </vt:lpstr>
      <vt:lpstr>@SessionAttribute</vt:lpstr>
      <vt:lpstr>Setting @SessionAttribute</vt:lpstr>
      <vt:lpstr>Getting @SessionAttribute</vt:lpstr>
      <vt:lpstr>@RequestBody</vt:lpstr>
      <vt:lpstr>ResponseBody</vt:lpstr>
      <vt:lpstr>ResponseBody</vt:lpstr>
      <vt:lpstr>ResponseEntity </vt:lpstr>
      <vt:lpstr>ResponseEntity Example </vt:lpstr>
      <vt:lpstr>ResponseEntity with headers</vt:lpstr>
      <vt:lpstr>ResponseEntity alternative</vt:lpstr>
      <vt:lpstr>Exception handling </vt:lpstr>
      <vt:lpstr>Exception handling </vt:lpstr>
      <vt:lpstr>SimpleMappingExceptionResolver</vt:lpstr>
      <vt:lpstr>Exception handling </vt:lpstr>
      <vt:lpstr>Global exception handling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551</cp:revision>
  <dcterms:created xsi:type="dcterms:W3CDTF">2018-01-05T05:23:08Z</dcterms:created>
  <dcterms:modified xsi:type="dcterms:W3CDTF">2021-02-15T07:13:20Z</dcterms:modified>
</cp:coreProperties>
</file>