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8"/>
  </p:notesMasterIdLst>
  <p:sldIdLst>
    <p:sldId id="277" r:id="rId3"/>
    <p:sldId id="522" r:id="rId4"/>
    <p:sldId id="442" r:id="rId5"/>
    <p:sldId id="443" r:id="rId6"/>
    <p:sldId id="444" r:id="rId7"/>
    <p:sldId id="482" r:id="rId8"/>
    <p:sldId id="446" r:id="rId9"/>
    <p:sldId id="447" r:id="rId10"/>
    <p:sldId id="448" r:id="rId11"/>
    <p:sldId id="449" r:id="rId12"/>
    <p:sldId id="450" r:id="rId13"/>
    <p:sldId id="451" r:id="rId14"/>
    <p:sldId id="452" r:id="rId15"/>
    <p:sldId id="453" r:id="rId16"/>
    <p:sldId id="454" r:id="rId17"/>
    <p:sldId id="491" r:id="rId18"/>
    <p:sldId id="503" r:id="rId19"/>
    <p:sldId id="504" r:id="rId20"/>
    <p:sldId id="505" r:id="rId21"/>
    <p:sldId id="506" r:id="rId22"/>
    <p:sldId id="507" r:id="rId23"/>
    <p:sldId id="508" r:id="rId24"/>
    <p:sldId id="521" r:id="rId25"/>
    <p:sldId id="529" r:id="rId26"/>
    <p:sldId id="530" r:id="rId27"/>
    <p:sldId id="531" r:id="rId28"/>
    <p:sldId id="524" r:id="rId29"/>
    <p:sldId id="525" r:id="rId30"/>
    <p:sldId id="526" r:id="rId31"/>
    <p:sldId id="527" r:id="rId32"/>
    <p:sldId id="528" r:id="rId33"/>
    <p:sldId id="457" r:id="rId34"/>
    <p:sldId id="458" r:id="rId35"/>
    <p:sldId id="461" r:id="rId36"/>
    <p:sldId id="494" r:id="rId37"/>
    <p:sldId id="495" r:id="rId38"/>
    <p:sldId id="511" r:id="rId39"/>
    <p:sldId id="510" r:id="rId40"/>
    <p:sldId id="470" r:id="rId41"/>
    <p:sldId id="496" r:id="rId42"/>
    <p:sldId id="497" r:id="rId43"/>
    <p:sldId id="498" r:id="rId44"/>
    <p:sldId id="483" r:id="rId45"/>
    <p:sldId id="499" r:id="rId46"/>
    <p:sldId id="515" r:id="rId47"/>
    <p:sldId id="517" r:id="rId48"/>
    <p:sldId id="518" r:id="rId49"/>
    <p:sldId id="536" r:id="rId50"/>
    <p:sldId id="537" r:id="rId51"/>
    <p:sldId id="533" r:id="rId52"/>
    <p:sldId id="542" r:id="rId53"/>
    <p:sldId id="544" r:id="rId54"/>
    <p:sldId id="532" r:id="rId55"/>
    <p:sldId id="288" r:id="rId56"/>
    <p:sldId id="283" r:id="rId57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>
      <p:cViewPr>
        <p:scale>
          <a:sx n="130" d="100"/>
          <a:sy n="130" d="100"/>
        </p:scale>
        <p:origin x="-870" y="-186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43719"/>
            <a:ext cx="9052560" cy="494506"/>
          </a:xfrm>
          <a:prstGeom prst="rect">
            <a:avLst/>
          </a:prstGeom>
        </p:spPr>
        <p:txBody>
          <a:bodyPr lIns="100557" tIns="50278" rIns="100557" bIns="50278"/>
          <a:lstStyle>
            <a:lvl1pPr algn="l">
              <a:defRPr sz="1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28352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9919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/docs/5.2.3.RELEASE/spring-framework-reference/core.html#spring-core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228600" y="1534319"/>
            <a:ext cx="4999704" cy="110367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 Core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by: Dadaram Jadhav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Authored by: </a:t>
            </a:r>
            <a:r>
              <a:rPr lang="en-US" sz="12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Dadaram Jadhav</a:t>
            </a: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2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1305719"/>
            <a:ext cx="57054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710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59152"/>
            <a:ext cx="7473990" cy="347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98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305719"/>
            <a:ext cx="877526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5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application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05719"/>
            <a:ext cx="897189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08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5744" indent="-235744"/>
            <a:r>
              <a:rPr lang="en-US" dirty="0" smtClean="0"/>
              <a:t>Spring framework based on IOC</a:t>
            </a:r>
            <a:endParaRPr lang="en-US" dirty="0"/>
          </a:p>
          <a:p>
            <a:pPr marL="235744" indent="-235744"/>
            <a:r>
              <a:rPr lang="en-US" dirty="0" smtClean="0"/>
              <a:t>We </a:t>
            </a:r>
            <a:r>
              <a:rPr lang="en-US" dirty="0"/>
              <a:t>don’t create objects but describe how they should be </a:t>
            </a:r>
            <a:r>
              <a:rPr lang="en-US" dirty="0" smtClean="0"/>
              <a:t>created</a:t>
            </a:r>
            <a:endParaRPr lang="en-US" dirty="0"/>
          </a:p>
          <a:p>
            <a:pPr marL="235744" indent="-235744"/>
            <a:r>
              <a:rPr lang="en-US" dirty="0" err="1" smtClean="0"/>
              <a:t>IoC</a:t>
            </a:r>
            <a:r>
              <a:rPr lang="en-US" dirty="0" smtClean="0"/>
              <a:t> connect components </a:t>
            </a:r>
            <a:r>
              <a:rPr lang="en-US" dirty="0"/>
              <a:t>and services together in </a:t>
            </a:r>
            <a:r>
              <a:rPr lang="en-US" dirty="0" smtClean="0"/>
              <a:t>code</a:t>
            </a:r>
          </a:p>
          <a:p>
            <a:pPr marL="235744" indent="-235744"/>
            <a:r>
              <a:rPr lang="en-US" dirty="0" smtClean="0"/>
              <a:t>Describe services needed in configuration file</a:t>
            </a:r>
          </a:p>
          <a:p>
            <a:pPr marL="235744" indent="-235744"/>
            <a:r>
              <a:rPr lang="en-US" dirty="0" smtClean="0"/>
              <a:t>Container is then responsible for hooking it all</a:t>
            </a:r>
          </a:p>
        </p:txBody>
      </p:sp>
    </p:spTree>
    <p:extLst>
      <p:ext uri="{BB962C8B-B14F-4D97-AF65-F5344CB8AC3E}">
        <p14:creationId xmlns:p14="http://schemas.microsoft.com/office/powerpoint/2010/main" val="54968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ontainer mag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98316"/>
            <a:ext cx="5029200" cy="298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63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IOC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Decoupling execution </a:t>
            </a:r>
            <a:r>
              <a:rPr lang="en-US" dirty="0"/>
              <a:t>of a task from its implementation</a:t>
            </a:r>
          </a:p>
          <a:p>
            <a:r>
              <a:rPr lang="en-US" dirty="0" smtClean="0"/>
              <a:t>Making </a:t>
            </a:r>
            <a:r>
              <a:rPr lang="en-US" dirty="0"/>
              <a:t>easier to switch between different implementations</a:t>
            </a:r>
          </a:p>
          <a:p>
            <a:r>
              <a:rPr lang="en-US" dirty="0" smtClean="0"/>
              <a:t>Greater modularity </a:t>
            </a:r>
            <a:r>
              <a:rPr lang="en-US" dirty="0"/>
              <a:t>of a program</a:t>
            </a:r>
          </a:p>
          <a:p>
            <a:r>
              <a:rPr lang="en-US" dirty="0" smtClean="0"/>
              <a:t>Greater ease </a:t>
            </a:r>
            <a:r>
              <a:rPr lang="en-US" dirty="0"/>
              <a:t>in testing </a:t>
            </a:r>
            <a:r>
              <a:rPr lang="en-US" dirty="0" smtClean="0"/>
              <a:t>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9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IOC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608" y="1264680"/>
            <a:ext cx="3415592" cy="247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812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factory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BeanFactory</a:t>
            </a:r>
            <a:r>
              <a:rPr lang="en-US" dirty="0"/>
              <a:t> is essentially nothing more than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It is for advanced </a:t>
            </a:r>
            <a:r>
              <a:rPr lang="en-US" dirty="0"/>
              <a:t>factory capable of maintaining a registry of </a:t>
            </a:r>
            <a:r>
              <a:rPr lang="en-US" dirty="0" smtClean="0"/>
              <a:t>beans </a:t>
            </a:r>
            <a:r>
              <a:rPr lang="en-US" dirty="0"/>
              <a:t>and their </a:t>
            </a:r>
            <a:r>
              <a:rPr lang="en-US" dirty="0" smtClean="0"/>
              <a:t>dependencies</a:t>
            </a:r>
            <a:endParaRPr lang="en-US" dirty="0"/>
          </a:p>
          <a:p>
            <a:r>
              <a:rPr lang="en-US" dirty="0" err="1" smtClean="0"/>
              <a:t>BeanFactory</a:t>
            </a:r>
            <a:r>
              <a:rPr lang="en-US" dirty="0"/>
              <a:t> enables us to read bean definitions and access them using </a:t>
            </a:r>
            <a:r>
              <a:rPr lang="en-US" dirty="0" smtClean="0"/>
              <a:t>bean factory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9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bean factory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</a:t>
            </a:r>
            <a:r>
              <a:rPr lang="en-US" dirty="0" err="1" smtClean="0"/>
              <a:t>resource</a:t>
            </a:r>
            <a:r>
              <a:rPr lang="en-US" dirty="0" smtClean="0"/>
              <a:t> = new </a:t>
            </a:r>
            <a:r>
              <a:rPr lang="en-US" dirty="0" err="1" smtClean="0"/>
              <a:t>FileSystemResource</a:t>
            </a:r>
            <a:r>
              <a:rPr lang="en-US" dirty="0" smtClean="0"/>
              <a:t>("beans.xml");</a:t>
            </a:r>
          </a:p>
          <a:p>
            <a:r>
              <a:rPr lang="en-US" dirty="0" err="1" smtClean="0"/>
              <a:t>BeanFactory</a:t>
            </a:r>
            <a:r>
              <a:rPr lang="en-US" dirty="0" smtClean="0"/>
              <a:t> factory = new </a:t>
            </a:r>
            <a:r>
              <a:rPr lang="en-US" dirty="0" err="1" smtClean="0"/>
              <a:t>XmlBeanFactory</a:t>
            </a:r>
            <a:r>
              <a:rPr lang="en-US" dirty="0" smtClean="0"/>
              <a:t>(resource);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ClassPathResource</a:t>
            </a:r>
            <a:r>
              <a:rPr lang="en-US" dirty="0" smtClean="0"/>
              <a:t> resource = new </a:t>
            </a:r>
            <a:r>
              <a:rPr lang="en-US" dirty="0" err="1" smtClean="0"/>
              <a:t>ClassPathResource</a:t>
            </a:r>
            <a:r>
              <a:rPr lang="en-US" dirty="0" smtClean="0"/>
              <a:t>("beans.xml");</a:t>
            </a:r>
          </a:p>
          <a:p>
            <a:r>
              <a:rPr lang="en-US" dirty="0" err="1" smtClean="0"/>
              <a:t>BeanFactory</a:t>
            </a:r>
            <a:r>
              <a:rPr lang="en-US" dirty="0" smtClean="0"/>
              <a:t> factory = new </a:t>
            </a:r>
            <a:r>
              <a:rPr lang="en-US" dirty="0" err="1" smtClean="0"/>
              <a:t>XmlBeanFactory</a:t>
            </a:r>
            <a:r>
              <a:rPr lang="en-US" dirty="0" smtClean="0"/>
              <a:t>(resource);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2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  <a:p>
            <a:r>
              <a:rPr lang="en-US" dirty="0" smtClean="0"/>
              <a:t>IOC</a:t>
            </a:r>
          </a:p>
          <a:p>
            <a:r>
              <a:rPr lang="en-US" dirty="0" err="1" smtClean="0"/>
              <a:t>BeanFactory</a:t>
            </a:r>
            <a:endParaRPr lang="en-US" dirty="0"/>
          </a:p>
          <a:p>
            <a:r>
              <a:rPr lang="en-US" dirty="0" err="1" smtClean="0"/>
              <a:t>ApplicationContext</a:t>
            </a:r>
            <a:endParaRPr lang="en-US" dirty="0" smtClean="0"/>
          </a:p>
          <a:p>
            <a:r>
              <a:rPr lang="en-US" dirty="0"/>
              <a:t>Spring configuration</a:t>
            </a:r>
          </a:p>
          <a:p>
            <a:r>
              <a:rPr lang="en-US" dirty="0" smtClean="0"/>
              <a:t>Bean</a:t>
            </a:r>
            <a:endParaRPr lang="en-US" dirty="0"/>
          </a:p>
          <a:p>
            <a:r>
              <a:rPr lang="en-US" dirty="0" err="1"/>
              <a:t>Dependancy</a:t>
            </a:r>
            <a:r>
              <a:rPr lang="en-US" dirty="0"/>
              <a:t> injection</a:t>
            </a:r>
          </a:p>
          <a:p>
            <a:r>
              <a:rPr lang="en-US" dirty="0" err="1" smtClean="0"/>
              <a:t>Autowiring</a:t>
            </a:r>
            <a:endParaRPr lang="en-US" dirty="0"/>
          </a:p>
          <a:p>
            <a:r>
              <a:rPr lang="en-US" dirty="0"/>
              <a:t>Bean scope</a:t>
            </a:r>
          </a:p>
          <a:p>
            <a:r>
              <a:rPr lang="en-US" dirty="0"/>
              <a:t>Bean lifecycle</a:t>
            </a:r>
          </a:p>
          <a:p>
            <a:r>
              <a:rPr lang="en-US" dirty="0" err="1" smtClean="0"/>
              <a:t>BeanPostProcessor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8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factory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containsBean</a:t>
            </a:r>
            <a:r>
              <a:rPr lang="en-US" dirty="0"/>
              <a:t>(String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getBean</a:t>
            </a:r>
            <a:r>
              <a:rPr lang="en-US" dirty="0" smtClean="0"/>
              <a:t>(String)</a:t>
            </a:r>
          </a:p>
          <a:p>
            <a:r>
              <a:rPr lang="en-US" dirty="0" err="1" smtClean="0"/>
              <a:t>getBean</a:t>
            </a:r>
            <a:r>
              <a:rPr lang="en-US" dirty="0" smtClean="0"/>
              <a:t>(String</a:t>
            </a:r>
            <a:r>
              <a:rPr lang="en-US" dirty="0"/>
              <a:t>, Class</a:t>
            </a:r>
            <a:r>
              <a:rPr lang="en-US" dirty="0" smtClean="0"/>
              <a:t>)</a:t>
            </a:r>
          </a:p>
          <a:p>
            <a:r>
              <a:rPr lang="en-US" dirty="0" err="1"/>
              <a:t>getType</a:t>
            </a:r>
            <a:r>
              <a:rPr lang="en-US" dirty="0"/>
              <a:t>(String name</a:t>
            </a:r>
            <a:r>
              <a:rPr lang="en-US" dirty="0" smtClean="0"/>
              <a:t>)</a:t>
            </a:r>
          </a:p>
          <a:p>
            <a:r>
              <a:rPr lang="en-US" dirty="0" err="1"/>
              <a:t>isSingleton</a:t>
            </a:r>
            <a:r>
              <a:rPr lang="en-US" dirty="0"/>
              <a:t>(String</a:t>
            </a:r>
            <a:r>
              <a:rPr lang="en-US" dirty="0" smtClean="0"/>
              <a:t>)</a:t>
            </a:r>
          </a:p>
          <a:p>
            <a:r>
              <a:rPr lang="en-US" dirty="0" err="1"/>
              <a:t>getAliases</a:t>
            </a:r>
            <a:r>
              <a:rPr lang="en-US" dirty="0"/>
              <a:t>(String)</a:t>
            </a:r>
          </a:p>
        </p:txBody>
      </p:sp>
    </p:spTree>
    <p:extLst>
      <p:ext uri="{BB962C8B-B14F-4D97-AF65-F5344CB8AC3E}">
        <p14:creationId xmlns:p14="http://schemas.microsoft.com/office/powerpoint/2010/main" val="160631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adds enterprise-specific functionality</a:t>
            </a:r>
          </a:p>
          <a:p>
            <a:r>
              <a:rPr lang="en-US" dirty="0" smtClean="0"/>
              <a:t>We can resolve </a:t>
            </a:r>
            <a:r>
              <a:rPr lang="en-US" dirty="0"/>
              <a:t>textual messages from a properties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We can publish </a:t>
            </a:r>
            <a:r>
              <a:rPr lang="en-US" dirty="0"/>
              <a:t>application events to interested event </a:t>
            </a:r>
            <a:r>
              <a:rPr lang="en-US" dirty="0" smtClean="0"/>
              <a:t>listeners</a:t>
            </a:r>
          </a:p>
          <a:p>
            <a:r>
              <a:rPr lang="en-US" dirty="0" smtClean="0"/>
              <a:t>This </a:t>
            </a:r>
            <a:r>
              <a:rPr lang="en-US" dirty="0"/>
              <a:t>container is defined by </a:t>
            </a:r>
            <a:r>
              <a:rPr lang="en-US" dirty="0" err="1" smtClean="0"/>
              <a:t>org.springframework.context.ApplicationContext</a:t>
            </a:r>
            <a:endParaRPr lang="en-US" dirty="0"/>
          </a:p>
          <a:p>
            <a:r>
              <a:rPr lang="en-US" dirty="0" smtClean="0"/>
              <a:t>Includes all </a:t>
            </a:r>
            <a:r>
              <a:rPr lang="en-US" dirty="0"/>
              <a:t>functionality of </a:t>
            </a:r>
            <a:r>
              <a:rPr lang="en-US" dirty="0" err="1" smtClean="0"/>
              <a:t>BeanFactory</a:t>
            </a:r>
            <a:endParaRPr lang="en-US" dirty="0" smtClean="0"/>
          </a:p>
          <a:p>
            <a:r>
              <a:rPr lang="en-US" dirty="0" smtClean="0"/>
              <a:t>Generally recommended </a:t>
            </a:r>
            <a:r>
              <a:rPr lang="en-US" dirty="0"/>
              <a:t>over </a:t>
            </a:r>
            <a:r>
              <a:rPr lang="en-US" dirty="0" err="1" smtClean="0"/>
              <a:t>BeanFactory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501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application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FileSystemXmlApplicationContext</a:t>
            </a:r>
            <a:endParaRPr lang="en-US" dirty="0" smtClean="0"/>
          </a:p>
          <a:p>
            <a:r>
              <a:rPr lang="en-US" dirty="0" err="1" smtClean="0"/>
              <a:t>ClassPathXmlApplicationContext</a:t>
            </a:r>
            <a:endParaRPr lang="en-US" dirty="0" smtClean="0"/>
          </a:p>
          <a:p>
            <a:r>
              <a:rPr lang="en-US" dirty="0" err="1" smtClean="0"/>
              <a:t>WebXmlApplicationContext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96319"/>
            <a:ext cx="73914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28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BeanFactory</a:t>
            </a:r>
            <a:r>
              <a:rPr lang="en-US" dirty="0"/>
              <a:t> </a:t>
            </a:r>
            <a:r>
              <a:rPr lang="en-US" dirty="0" smtClean="0"/>
              <a:t>vs </a:t>
            </a:r>
            <a:r>
              <a:rPr lang="en-US" dirty="0" err="1" smtClean="0"/>
              <a:t>ApplicationContext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466521"/>
              </p:ext>
            </p:extLst>
          </p:nvPr>
        </p:nvGraphicFramePr>
        <p:xfrm>
          <a:off x="838200" y="1229971"/>
          <a:ext cx="8458200" cy="2437948"/>
        </p:xfrm>
        <a:graphic>
          <a:graphicData uri="http://schemas.openxmlformats.org/drawingml/2006/table">
            <a:tbl>
              <a:tblPr/>
              <a:tblGrid>
                <a:gridCol w="4572000"/>
                <a:gridCol w="1752600"/>
                <a:gridCol w="2133600"/>
              </a:tblGrid>
              <a:tr h="29861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Feature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9603" marR="69603" marT="34802" marB="34802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BeanFactory</a:t>
                      </a:r>
                    </a:p>
                  </a:txBody>
                  <a:tcPr marL="69603" marR="69603" marT="34802" marB="34802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ApplicationContext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9603" marR="69603" marT="34802" marB="34802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61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Bean instantiation/wiring</a:t>
                      </a:r>
                    </a:p>
                  </a:txBody>
                  <a:tcPr marL="69603" marR="69603" marT="34802" marB="34802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9603" marR="69603" marT="34802" marB="34802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9603" marR="69603" marT="34802" marB="34802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61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Integrated lifecycle management</a:t>
                      </a:r>
                    </a:p>
                  </a:txBody>
                  <a:tcPr marL="69603" marR="69603" marT="34802" marB="34802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9603" marR="69603" marT="34802" marB="34802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9603" marR="69603" marT="34802" marB="34802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9861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Automatic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BeanPostProcessor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registration</a:t>
                      </a:r>
                    </a:p>
                  </a:txBody>
                  <a:tcPr marL="69603" marR="69603" marT="34802" marB="34802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9603" marR="69603" marT="34802" marB="34802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9603" marR="69603" marT="34802" marB="34802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61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Automatic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BeanFactoryPostProcessor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registration</a:t>
                      </a:r>
                    </a:p>
                  </a:txBody>
                  <a:tcPr marL="69603" marR="69603" marT="34802" marB="34802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9603" marR="69603" marT="34802" marB="34802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9603" marR="69603" marT="34802" marB="34802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10872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Convenient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MessageSource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access (for internalization)</a:t>
                      </a:r>
                    </a:p>
                  </a:txBody>
                  <a:tcPr marL="69603" marR="69603" marT="34802" marB="34802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9603" marR="69603" marT="34802" marB="34802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9603" marR="69603" marT="34802" marB="34802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96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Built-in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ApplicationEvent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publication mechanism</a:t>
                      </a:r>
                    </a:p>
                  </a:txBody>
                  <a:tcPr marL="69603" marR="69603" marT="34802" marB="34802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9603" marR="69603" marT="34802" marB="34802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9603" marR="69603" marT="34802" marB="34802">
                    <a:lnL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41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954" y="1305718"/>
            <a:ext cx="6325446" cy="36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142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347788"/>
            <a:ext cx="84010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1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Instantiation </a:t>
            </a:r>
          </a:p>
          <a:p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3610769"/>
            <a:ext cx="80867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62894"/>
            <a:ext cx="56673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26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IOC </a:t>
            </a:r>
            <a:r>
              <a:rPr lang="en-US" dirty="0"/>
              <a:t>container manages one or more </a:t>
            </a:r>
            <a:r>
              <a:rPr lang="en-US" dirty="0" smtClean="0"/>
              <a:t>beans</a:t>
            </a:r>
            <a:endParaRPr lang="en-US" dirty="0"/>
          </a:p>
          <a:p>
            <a:r>
              <a:rPr lang="en-US" dirty="0" smtClean="0"/>
              <a:t>Object are instantiated</a:t>
            </a:r>
            <a:r>
              <a:rPr lang="en-US" dirty="0"/>
              <a:t>, assembled, and </a:t>
            </a:r>
            <a:r>
              <a:rPr lang="en-US" dirty="0" smtClean="0"/>
              <a:t>managed </a:t>
            </a:r>
            <a:r>
              <a:rPr lang="en-US" dirty="0"/>
              <a:t>by </a:t>
            </a:r>
            <a:r>
              <a:rPr lang="en-US" dirty="0" smtClean="0"/>
              <a:t>IOC</a:t>
            </a:r>
          </a:p>
          <a:p>
            <a:r>
              <a:rPr lang="en-US" dirty="0" smtClean="0"/>
              <a:t>Beans are </a:t>
            </a:r>
            <a:r>
              <a:rPr lang="en-US" dirty="0"/>
              <a:t>created with </a:t>
            </a:r>
            <a:r>
              <a:rPr lang="en-US" dirty="0" smtClean="0"/>
              <a:t>configuration metadata</a:t>
            </a:r>
          </a:p>
          <a:p>
            <a:r>
              <a:rPr lang="en-US" dirty="0" smtClean="0"/>
              <a:t>Configuration can be provided using xml, annotations, java class</a:t>
            </a:r>
          </a:p>
        </p:txBody>
      </p:sp>
    </p:spTree>
    <p:extLst>
      <p:ext uri="{BB962C8B-B14F-4D97-AF65-F5344CB8AC3E}">
        <p14:creationId xmlns:p14="http://schemas.microsoft.com/office/powerpoint/2010/main" val="51703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</a:t>
            </a:r>
          </a:p>
          <a:p>
            <a:r>
              <a:rPr lang="en-US" dirty="0" smtClean="0"/>
              <a:t>Class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smtClean="0"/>
              <a:t>Scope</a:t>
            </a:r>
          </a:p>
          <a:p>
            <a:r>
              <a:rPr lang="en-US" dirty="0" smtClean="0"/>
              <a:t>Constructor-</a:t>
            </a:r>
            <a:r>
              <a:rPr lang="en-US" dirty="0" err="1" smtClean="0"/>
              <a:t>arg</a:t>
            </a:r>
            <a:endParaRPr lang="en-US" dirty="0" smtClean="0"/>
          </a:p>
          <a:p>
            <a:r>
              <a:rPr lang="en-US" dirty="0" smtClean="0"/>
              <a:t>Property</a:t>
            </a:r>
          </a:p>
          <a:p>
            <a:r>
              <a:rPr lang="en-US" dirty="0" smtClean="0"/>
              <a:t>Auto-wiring mode</a:t>
            </a:r>
          </a:p>
          <a:p>
            <a:r>
              <a:rPr lang="en-US" dirty="0" smtClean="0"/>
              <a:t>Initialization method</a:t>
            </a:r>
          </a:p>
          <a:p>
            <a:r>
              <a:rPr lang="en-US" dirty="0" smtClean="0"/>
              <a:t>Destruction method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86021"/>
            <a:ext cx="6086475" cy="2991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716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resolution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Argument name, value</a:t>
            </a:r>
          </a:p>
          <a:p>
            <a:r>
              <a:rPr lang="en-US" dirty="0" smtClean="0"/>
              <a:t>Argument type, value</a:t>
            </a:r>
          </a:p>
          <a:p>
            <a:r>
              <a:rPr lang="en-US" dirty="0" smtClean="0"/>
              <a:t>Argument index,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5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is a light weight and open source </a:t>
            </a:r>
            <a:r>
              <a:rPr lang="en-US" dirty="0" smtClean="0"/>
              <a:t>Java framework</a:t>
            </a:r>
            <a:endParaRPr lang="en-US" dirty="0"/>
          </a:p>
          <a:p>
            <a:r>
              <a:rPr lang="en-US" dirty="0" smtClean="0"/>
              <a:t>Creates Java </a:t>
            </a:r>
            <a:r>
              <a:rPr lang="en-US" dirty="0"/>
              <a:t>Components for </a:t>
            </a:r>
            <a:r>
              <a:rPr lang="en-US" dirty="0" smtClean="0"/>
              <a:t>application </a:t>
            </a:r>
          </a:p>
          <a:p>
            <a:r>
              <a:rPr lang="en-US" dirty="0" smtClean="0"/>
              <a:t>Most popular </a:t>
            </a:r>
            <a:r>
              <a:rPr lang="en-US" dirty="0"/>
              <a:t>Java EE </a:t>
            </a:r>
            <a:r>
              <a:rPr lang="en-US" dirty="0" smtClean="0"/>
              <a:t>frameworks</a:t>
            </a:r>
          </a:p>
          <a:p>
            <a:r>
              <a:rPr lang="en-US" dirty="0" smtClean="0"/>
              <a:t>Used for reliable </a:t>
            </a:r>
            <a:r>
              <a:rPr lang="en-US" dirty="0"/>
              <a:t>and high-quality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Handles infrastructure </a:t>
            </a:r>
            <a:r>
              <a:rPr lang="en-US" dirty="0"/>
              <a:t>so you can focus on your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Can build </a:t>
            </a:r>
            <a:r>
              <a:rPr lang="en-US" dirty="0"/>
              <a:t>applications from </a:t>
            </a:r>
            <a:r>
              <a:rPr lang="en-US" dirty="0" smtClean="0"/>
              <a:t>POJOs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7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smtClean="0"/>
              <a:t>Alias name 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72519"/>
            <a:ext cx="7620000" cy="86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74" y="3258344"/>
            <a:ext cx="38004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3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Initialized </a:t>
            </a:r>
            <a:r>
              <a:rPr lang="en-US" dirty="0" smtClean="0"/>
              <a:t>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</a:t>
            </a:r>
            <a:r>
              <a:rPr lang="en-US" dirty="0" smtClean="0"/>
              <a:t>container </a:t>
            </a:r>
            <a:r>
              <a:rPr lang="en-US" dirty="0"/>
              <a:t>creates and configures all singleton beans during </a:t>
            </a:r>
            <a:r>
              <a:rPr lang="en-US" dirty="0" smtClean="0"/>
              <a:t>initialization</a:t>
            </a:r>
          </a:p>
          <a:p>
            <a:r>
              <a:rPr lang="en-US" dirty="0" smtClean="0"/>
              <a:t>To </a:t>
            </a:r>
            <a:r>
              <a:rPr lang="en-US" dirty="0"/>
              <a:t>avoid this, you can use </a:t>
            </a:r>
            <a:r>
              <a:rPr lang="en-US" dirty="0" smtClean="0"/>
              <a:t>lazy-</a:t>
            </a:r>
            <a:r>
              <a:rPr lang="en-US" dirty="0" err="1" smtClean="0"/>
              <a:t>init</a:t>
            </a:r>
            <a:r>
              <a:rPr lang="en-US" dirty="0"/>
              <a:t> attribute with value true on </a:t>
            </a:r>
            <a:r>
              <a:rPr lang="en-US" dirty="0" smtClean="0"/>
              <a:t>bean configuration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2296319"/>
            <a:ext cx="8243887" cy="882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65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Dependency Injection is a fundamental aspect of </a:t>
            </a:r>
            <a:r>
              <a:rPr lang="en-US" dirty="0" smtClean="0"/>
              <a:t>Spring</a:t>
            </a:r>
          </a:p>
          <a:p>
            <a:r>
              <a:rPr lang="en-US" dirty="0" smtClean="0"/>
              <a:t>Through DI Spring </a:t>
            </a:r>
            <a:r>
              <a:rPr lang="en-US" dirty="0"/>
              <a:t>container "injects" objects into other </a:t>
            </a:r>
            <a:r>
              <a:rPr lang="en-US" dirty="0" smtClean="0"/>
              <a:t>objects</a:t>
            </a:r>
            <a:endParaRPr lang="en-US" dirty="0"/>
          </a:p>
          <a:p>
            <a:r>
              <a:rPr lang="en-US" dirty="0" smtClean="0"/>
              <a:t>Dependency </a:t>
            </a:r>
            <a:r>
              <a:rPr lang="en-US" dirty="0"/>
              <a:t>injection is </a:t>
            </a:r>
            <a:r>
              <a:rPr lang="en-US" dirty="0" smtClean="0"/>
              <a:t>used </a:t>
            </a:r>
            <a:r>
              <a:rPr lang="en-US" dirty="0"/>
              <a:t>to create instances of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IOC </a:t>
            </a:r>
            <a:r>
              <a:rPr lang="en-US" dirty="0"/>
              <a:t>relies on dependency </a:t>
            </a:r>
            <a:r>
              <a:rPr lang="en-US" dirty="0" smtClean="0"/>
              <a:t>injection</a:t>
            </a:r>
          </a:p>
          <a:p>
            <a:r>
              <a:rPr lang="en-US" dirty="0" smtClean="0"/>
              <a:t>Allow for more </a:t>
            </a:r>
            <a:r>
              <a:rPr lang="en-US" dirty="0"/>
              <a:t>flexible, reusable, and encapsulated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It allows </a:t>
            </a:r>
            <a:r>
              <a:rPr lang="en-US" dirty="0"/>
              <a:t>for loose coupling of </a:t>
            </a:r>
            <a:r>
              <a:rPr lang="en-US" dirty="0" smtClean="0"/>
              <a:t>components</a:t>
            </a:r>
          </a:p>
          <a:p>
            <a:r>
              <a:rPr lang="en-US" dirty="0" smtClean="0"/>
              <a:t>Moves responsibility </a:t>
            </a:r>
            <a:r>
              <a:rPr lang="en-US" dirty="0"/>
              <a:t>of managing components </a:t>
            </a:r>
            <a:r>
              <a:rPr lang="en-US" dirty="0" smtClean="0"/>
              <a:t>to container</a:t>
            </a:r>
          </a:p>
        </p:txBody>
      </p:sp>
    </p:spTree>
    <p:extLst>
      <p:ext uri="{BB962C8B-B14F-4D97-AF65-F5344CB8AC3E}">
        <p14:creationId xmlns:p14="http://schemas.microsoft.com/office/powerpoint/2010/main" val="270087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8" y="1563386"/>
            <a:ext cx="8361045" cy="2735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42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</a:t>
            </a:r>
            <a:r>
              <a:rPr lang="en-US" dirty="0"/>
              <a:t>injection</a:t>
            </a:r>
          </a:p>
          <a:p>
            <a:r>
              <a:rPr lang="en-US" dirty="0" smtClean="0"/>
              <a:t>Setter injection</a:t>
            </a:r>
            <a:endParaRPr lang="en-US" dirty="0"/>
          </a:p>
          <a:p>
            <a:r>
              <a:rPr lang="en-US" dirty="0" smtClean="0"/>
              <a:t>Interface injection</a:t>
            </a:r>
          </a:p>
          <a:p>
            <a:r>
              <a:rPr lang="en-US" dirty="0" smtClean="0"/>
              <a:t>Auto-wiring</a:t>
            </a:r>
          </a:p>
          <a:p>
            <a:r>
              <a:rPr lang="en-US" dirty="0" smtClean="0"/>
              <a:t>Factory method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6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Puts required component through constructor 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86718"/>
            <a:ext cx="8153400" cy="946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92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Setter based 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through property 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51726"/>
            <a:ext cx="65722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39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to other beans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to reference existing bean with ref attribute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ref bean="</a:t>
            </a:r>
            <a:r>
              <a:rPr lang="en-US" dirty="0" err="1"/>
              <a:t>someBean</a:t>
            </a:r>
            <a:r>
              <a:rPr lang="en-US" dirty="0"/>
              <a:t>"/&gt;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5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based DI may create circular dependency</a:t>
            </a:r>
          </a:p>
          <a:p>
            <a:r>
              <a:rPr lang="en-US" dirty="0" smtClean="0"/>
              <a:t>IOC container throws </a:t>
            </a:r>
            <a:r>
              <a:rPr lang="en-US" dirty="0" err="1" smtClean="0"/>
              <a:t>BeanCurrentlyInCreationException</a:t>
            </a:r>
            <a:r>
              <a:rPr lang="en-US" dirty="0" smtClean="0"/>
              <a:t> exception</a:t>
            </a:r>
          </a:p>
          <a:p>
            <a:r>
              <a:rPr lang="en-US" dirty="0" smtClean="0"/>
              <a:t>Solution is to use setter based DI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57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Autowiring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byname</a:t>
            </a:r>
          </a:p>
          <a:p>
            <a:r>
              <a:rPr lang="en-US" dirty="0" err="1" smtClean="0"/>
              <a:t>Bytype</a:t>
            </a:r>
            <a:endParaRPr lang="en-US" dirty="0" smtClean="0"/>
          </a:p>
          <a:p>
            <a:r>
              <a:rPr lang="en-US" dirty="0" smtClean="0"/>
              <a:t>Constructor</a:t>
            </a:r>
          </a:p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6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Spring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5744" indent="-235744"/>
            <a:r>
              <a:rPr lang="en-US" dirty="0" smtClean="0"/>
              <a:t>Simplicity: simple </a:t>
            </a:r>
            <a:r>
              <a:rPr lang="en-US" dirty="0"/>
              <a:t>because as it is non-invasive, </a:t>
            </a:r>
            <a:r>
              <a:rPr lang="en-US" dirty="0" smtClean="0"/>
              <a:t>based on POJO</a:t>
            </a:r>
            <a:endParaRPr lang="en-US" dirty="0"/>
          </a:p>
          <a:p>
            <a:pPr marL="235744" indent="-235744"/>
            <a:r>
              <a:rPr lang="en-US" dirty="0" smtClean="0"/>
              <a:t>Testability: spring </a:t>
            </a:r>
            <a:r>
              <a:rPr lang="en-US" dirty="0"/>
              <a:t>has it own container to run </a:t>
            </a:r>
            <a:r>
              <a:rPr lang="en-US" dirty="0" smtClean="0"/>
              <a:t>applications</a:t>
            </a:r>
            <a:endParaRPr lang="en-US" dirty="0"/>
          </a:p>
          <a:p>
            <a:pPr marL="235744" indent="-235744"/>
            <a:r>
              <a:rPr lang="en-US" dirty="0"/>
              <a:t>Loose </a:t>
            </a:r>
            <a:r>
              <a:rPr lang="en-US" dirty="0" smtClean="0"/>
              <a:t>Coupling:  </a:t>
            </a:r>
            <a:r>
              <a:rPr lang="en-US" dirty="0"/>
              <a:t>Its  core concept of </a:t>
            </a:r>
            <a:r>
              <a:rPr lang="en-US" dirty="0" smtClean="0"/>
              <a:t>spring, </a:t>
            </a:r>
            <a:r>
              <a:rPr lang="en-US" dirty="0"/>
              <a:t>because of </a:t>
            </a:r>
            <a:r>
              <a:rPr lang="en-US" dirty="0" smtClean="0"/>
              <a:t>IOC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8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Autowire</a:t>
            </a:r>
            <a:r>
              <a:rPr lang="en-US" dirty="0" smtClean="0"/>
              <a:t> by constructor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66825"/>
            <a:ext cx="8915400" cy="197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20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Autowire</a:t>
            </a:r>
            <a:r>
              <a:rPr lang="en-US" dirty="0" smtClean="0"/>
              <a:t> by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305719"/>
            <a:ext cx="89820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48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Autowire</a:t>
            </a:r>
            <a:r>
              <a:rPr lang="en-US" dirty="0" smtClean="0"/>
              <a:t> by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26" y="1312493"/>
            <a:ext cx="8809074" cy="188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22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scopes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Singleton </a:t>
            </a:r>
          </a:p>
          <a:p>
            <a:r>
              <a:rPr lang="en-US" dirty="0" smtClean="0"/>
              <a:t>Prototype</a:t>
            </a:r>
          </a:p>
          <a:p>
            <a:r>
              <a:rPr lang="en-US" dirty="0" smtClean="0"/>
              <a:t>Request</a:t>
            </a:r>
          </a:p>
          <a:p>
            <a:r>
              <a:rPr lang="en-US" dirty="0" smtClean="0"/>
              <a:t>Session</a:t>
            </a:r>
          </a:p>
          <a:p>
            <a:r>
              <a:rPr lang="en-US" dirty="0" smtClean="0"/>
              <a:t>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6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05719"/>
            <a:ext cx="86963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46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lifecycle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830" y="1280462"/>
            <a:ext cx="4779770" cy="3625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760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Customize bean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7087" lvl="1" indent="-377087">
              <a:buFont typeface="Arial" panose="020B0604020202020204" pitchFamily="34" charset="0"/>
              <a:buChar char="•"/>
            </a:pPr>
            <a:r>
              <a:rPr lang="en-IN" altLang="en-US" sz="1600" dirty="0"/>
              <a:t>Create bean instance either by </a:t>
            </a:r>
            <a:r>
              <a:rPr lang="en-IN" altLang="en-US" sz="1600" dirty="0" smtClean="0"/>
              <a:t>constructor </a:t>
            </a:r>
            <a:r>
              <a:rPr lang="en-IN" altLang="en-US" sz="1600" dirty="0"/>
              <a:t>or by </a:t>
            </a:r>
            <a:r>
              <a:rPr lang="en-IN" altLang="en-US" sz="1600" dirty="0" smtClean="0"/>
              <a:t>factory </a:t>
            </a:r>
            <a:r>
              <a:rPr lang="en-IN" altLang="en-US" sz="1600" dirty="0"/>
              <a:t>method</a:t>
            </a:r>
          </a:p>
          <a:p>
            <a:pPr marL="377087" lvl="1" indent="-377087">
              <a:buFont typeface="Arial" panose="020B0604020202020204" pitchFamily="34" charset="0"/>
              <a:buChar char="•"/>
            </a:pPr>
            <a:r>
              <a:rPr lang="en-IN" altLang="en-US" sz="1600" dirty="0"/>
              <a:t>Set values and bean references to bean properties</a:t>
            </a:r>
          </a:p>
          <a:p>
            <a:pPr marL="377087" lvl="1" indent="-377087">
              <a:buFont typeface="Arial" panose="020B0604020202020204" pitchFamily="34" charset="0"/>
              <a:buChar char="•"/>
            </a:pPr>
            <a:r>
              <a:rPr lang="en-IN" altLang="en-US" sz="1600" dirty="0"/>
              <a:t>Call initialization </a:t>
            </a:r>
            <a:r>
              <a:rPr lang="en-IN" altLang="en-US" sz="1600" dirty="0" err="1"/>
              <a:t>callback</a:t>
            </a:r>
            <a:r>
              <a:rPr lang="en-IN" altLang="en-US" sz="1600" dirty="0"/>
              <a:t> methods</a:t>
            </a:r>
          </a:p>
          <a:p>
            <a:pPr marL="377087" lvl="1" indent="-377087">
              <a:buFont typeface="Arial" panose="020B0604020202020204" pitchFamily="34" charset="0"/>
              <a:buChar char="•"/>
            </a:pPr>
            <a:r>
              <a:rPr lang="en-IN" altLang="en-US" sz="1600" dirty="0" smtClean="0"/>
              <a:t>When </a:t>
            </a:r>
            <a:r>
              <a:rPr lang="en-IN" altLang="en-US" sz="1600" dirty="0"/>
              <a:t>container is shut down, call destruction </a:t>
            </a:r>
            <a:r>
              <a:rPr lang="en-IN" altLang="en-US" sz="1600" dirty="0" err="1"/>
              <a:t>callback</a:t>
            </a:r>
            <a:r>
              <a:rPr lang="en-IN" altLang="en-US" sz="1600" dirty="0"/>
              <a:t> methods</a:t>
            </a:r>
            <a:endParaRPr 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27489"/>
            <a:ext cx="7530606" cy="145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88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 bean with </a:t>
            </a:r>
            <a:r>
              <a:rPr lang="en-US" dirty="0" err="1" smtClean="0"/>
              <a:t>BeanPostProcessor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</a:t>
            </a:r>
            <a:r>
              <a:rPr lang="en-US" dirty="0"/>
              <a:t>interact with newly created </a:t>
            </a:r>
            <a:r>
              <a:rPr lang="en-US" dirty="0" smtClean="0"/>
              <a:t>bean</a:t>
            </a:r>
          </a:p>
          <a:p>
            <a:r>
              <a:rPr lang="en-US" dirty="0" smtClean="0"/>
              <a:t>Invoked before</a:t>
            </a:r>
            <a:r>
              <a:rPr lang="en-US" dirty="0"/>
              <a:t> </a:t>
            </a:r>
            <a:r>
              <a:rPr lang="en-US" dirty="0" smtClean="0"/>
              <a:t>or</a:t>
            </a:r>
            <a:r>
              <a:rPr lang="en-US" dirty="0"/>
              <a:t> after their initialization method is </a:t>
            </a:r>
            <a:r>
              <a:rPr lang="en-US" dirty="0" smtClean="0"/>
              <a:t>invoked</a:t>
            </a:r>
          </a:p>
          <a:p>
            <a:r>
              <a:rPr lang="en-US" dirty="0" smtClean="0"/>
              <a:t>Used to </a:t>
            </a:r>
            <a:r>
              <a:rPr lang="en-US" dirty="0"/>
              <a:t>execute custom logic 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52" y="2448719"/>
            <a:ext cx="8755756" cy="214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5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ApplicationContext</a:t>
            </a:r>
            <a:r>
              <a:rPr lang="en-US" dirty="0" smtClean="0"/>
              <a:t> publishes different events</a:t>
            </a:r>
          </a:p>
          <a:p>
            <a:pPr lvl="1"/>
            <a:r>
              <a:rPr lang="en-US" dirty="0" err="1" smtClean="0"/>
              <a:t>ContextRefreshedEvent</a:t>
            </a:r>
            <a:endParaRPr lang="en-US" dirty="0" smtClean="0"/>
          </a:p>
          <a:p>
            <a:pPr lvl="1"/>
            <a:r>
              <a:rPr lang="en-US" dirty="0" err="1" smtClean="0"/>
              <a:t>ContextStartedEvent</a:t>
            </a:r>
            <a:endParaRPr lang="en-US" dirty="0"/>
          </a:p>
          <a:p>
            <a:pPr lvl="1"/>
            <a:r>
              <a:rPr lang="en-US" dirty="0" err="1"/>
              <a:t>ContextStoppedEvent</a:t>
            </a:r>
            <a:endParaRPr lang="en-US" dirty="0"/>
          </a:p>
          <a:p>
            <a:pPr lvl="1"/>
            <a:r>
              <a:rPr lang="en-US" dirty="0" err="1"/>
              <a:t>ContextClosedEvent</a:t>
            </a:r>
            <a:endParaRPr lang="en-US" dirty="0"/>
          </a:p>
          <a:p>
            <a:pPr lvl="1"/>
            <a:r>
              <a:rPr lang="en-US" dirty="0" err="1" smtClean="0"/>
              <a:t>RequestHandledEvent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78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 in context.xml</a:t>
            </a:r>
          </a:p>
          <a:p>
            <a:pPr lvl="1"/>
            <a:r>
              <a:rPr lang="en-US" dirty="0"/>
              <a:t>&lt;bean id=</a:t>
            </a:r>
            <a:r>
              <a:rPr lang="en-US" i="1" dirty="0"/>
              <a:t>"</a:t>
            </a:r>
            <a:r>
              <a:rPr lang="en-US" i="1" dirty="0" err="1"/>
              <a:t>startevent</a:t>
            </a:r>
            <a:r>
              <a:rPr lang="en-US" i="1" dirty="0"/>
              <a:t>" class="</a:t>
            </a:r>
            <a:r>
              <a:rPr lang="en-US" i="1" dirty="0" err="1"/>
              <a:t>com.cybage.Example.StartEventHandler</a:t>
            </a:r>
            <a:r>
              <a:rPr lang="en-US" i="1" dirty="0"/>
              <a:t>"/&gt;</a:t>
            </a:r>
          </a:p>
          <a:p>
            <a:pPr lvl="1"/>
            <a:r>
              <a:rPr lang="en-US" dirty="0"/>
              <a:t>&lt;bean id=</a:t>
            </a:r>
            <a:r>
              <a:rPr lang="en-US" i="1" dirty="0"/>
              <a:t>"</a:t>
            </a:r>
            <a:r>
              <a:rPr lang="en-US" i="1" dirty="0" err="1"/>
              <a:t>stopevent</a:t>
            </a:r>
            <a:r>
              <a:rPr lang="en-US" i="1" dirty="0"/>
              <a:t>" class="</a:t>
            </a:r>
            <a:r>
              <a:rPr lang="en-US" i="1" dirty="0" err="1"/>
              <a:t>com.cybage.Example.StopEventHandler</a:t>
            </a:r>
            <a:r>
              <a:rPr lang="en-US" i="1" dirty="0" smtClean="0"/>
              <a:t>"/&gt;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2363380"/>
            <a:ext cx="7500938" cy="923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3473888"/>
            <a:ext cx="7572375" cy="95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https://docs.spring.io/spring/docs/3.0.x/spring-framework-reference/html/images/spring-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42884"/>
            <a:ext cx="4800600" cy="370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62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Shutdown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ApplicationContext</a:t>
            </a:r>
            <a:r>
              <a:rPr lang="en-US" dirty="0" smtClean="0"/>
              <a:t> </a:t>
            </a:r>
            <a:r>
              <a:rPr lang="en-US" dirty="0"/>
              <a:t>does not have </a:t>
            </a:r>
            <a:r>
              <a:rPr lang="en-US" dirty="0" smtClean="0"/>
              <a:t>shutdown hook</a:t>
            </a:r>
          </a:p>
          <a:p>
            <a:r>
              <a:rPr lang="en-US" dirty="0" smtClean="0"/>
              <a:t>Methods are encapsulated </a:t>
            </a:r>
            <a:r>
              <a:rPr lang="en-US" dirty="0"/>
              <a:t>in </a:t>
            </a:r>
            <a:r>
              <a:rPr lang="en-US" dirty="0" err="1" smtClean="0"/>
              <a:t>ConfigurableApplicationContext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exposes close() </a:t>
            </a:r>
            <a:r>
              <a:rPr lang="en-US" dirty="0"/>
              <a:t>and </a:t>
            </a:r>
            <a:r>
              <a:rPr lang="en-US" dirty="0" err="1"/>
              <a:t>registerShutdownHook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registerShutdownHook</a:t>
            </a:r>
            <a:r>
              <a:rPr lang="en-US" dirty="0" smtClean="0"/>
              <a:t>() registers </a:t>
            </a:r>
            <a:r>
              <a:rPr lang="en-US" dirty="0"/>
              <a:t>shutdown hook with </a:t>
            </a:r>
            <a:r>
              <a:rPr lang="en-US" dirty="0" smtClean="0"/>
              <a:t>JVM</a:t>
            </a:r>
          </a:p>
          <a:p>
            <a:r>
              <a:rPr lang="en-US" dirty="0" smtClean="0"/>
              <a:t>It ensures graceful shutdown</a:t>
            </a:r>
          </a:p>
          <a:p>
            <a:r>
              <a:rPr lang="en-US" dirty="0"/>
              <a:t>d</a:t>
            </a:r>
            <a:r>
              <a:rPr lang="en-US" dirty="0" smtClean="0"/>
              <a:t>estroy method can be mentioned in xml or can implement </a:t>
            </a:r>
            <a:r>
              <a:rPr lang="en-US" dirty="0" err="1" smtClean="0"/>
              <a:t>DisposableBean</a:t>
            </a:r>
            <a:endParaRPr lang="en-US" dirty="0" smtClean="0"/>
          </a:p>
          <a:p>
            <a:pPr marL="502783" lvl="1" indent="0">
              <a:buNone/>
            </a:pPr>
            <a:r>
              <a:rPr lang="fr-FR" sz="1200" dirty="0" err="1"/>
              <a:t>ConfigurableApplicationContext</a:t>
            </a:r>
            <a:r>
              <a:rPr lang="fr-FR" sz="1200" dirty="0"/>
              <a:t> </a:t>
            </a:r>
            <a:r>
              <a:rPr lang="fr-FR" sz="1200" dirty="0" err="1"/>
              <a:t>ctx</a:t>
            </a:r>
            <a:r>
              <a:rPr lang="fr-FR" sz="1200" dirty="0"/>
              <a:t> = new </a:t>
            </a:r>
            <a:r>
              <a:rPr lang="fr-FR" sz="1200" dirty="0" err="1"/>
              <a:t>ClassPathXmlApplicationContext</a:t>
            </a:r>
            <a:r>
              <a:rPr lang="fr-FR" sz="1200" dirty="0"/>
              <a:t>("context.xml");</a:t>
            </a:r>
          </a:p>
          <a:p>
            <a:pPr marL="502783" lvl="1" indent="0">
              <a:buNone/>
            </a:pPr>
            <a:r>
              <a:rPr lang="en-US" sz="1200" dirty="0" err="1" smtClean="0"/>
              <a:t>ctx.close</a:t>
            </a:r>
            <a:r>
              <a:rPr lang="en-US" sz="1200" dirty="0" smtClean="0"/>
              <a:t>();</a:t>
            </a:r>
          </a:p>
          <a:p>
            <a:pPr marL="502783" lvl="1" indent="0">
              <a:buNone/>
            </a:pPr>
            <a:r>
              <a:rPr lang="en-US" sz="1200" dirty="0" err="1" smtClean="0"/>
              <a:t>ctx</a:t>
            </a:r>
            <a:r>
              <a:rPr lang="en-US" sz="1200" dirty="0" smtClean="0"/>
              <a:t>.</a:t>
            </a:r>
            <a:r>
              <a:rPr lang="en-US" sz="1200" dirty="0"/>
              <a:t> </a:t>
            </a:r>
            <a:r>
              <a:rPr lang="en-US" sz="1200" dirty="0" err="1"/>
              <a:t>registerShutdownHook</a:t>
            </a:r>
            <a:r>
              <a:rPr lang="en-US" sz="1200" dirty="0" smtClean="0"/>
              <a:t>();</a:t>
            </a:r>
            <a:endParaRPr lang="en-US" sz="1200" dirty="0"/>
          </a:p>
          <a:p>
            <a:pPr marL="502783" lvl="1" indent="0">
              <a:buNone/>
            </a:pPr>
            <a:endParaRPr lang="en-US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3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logical group of bean definition to be registered with container for active profile</a:t>
            </a:r>
          </a:p>
          <a:p>
            <a:r>
              <a:rPr lang="en-US" dirty="0" smtClean="0"/>
              <a:t>Profile are useful to run application in dev, prod, </a:t>
            </a:r>
            <a:r>
              <a:rPr lang="en-US" dirty="0" err="1" smtClean="0"/>
              <a:t>qa</a:t>
            </a:r>
            <a:r>
              <a:rPr lang="en-US" dirty="0" smtClean="0"/>
              <a:t> environment</a:t>
            </a:r>
          </a:p>
          <a:p>
            <a:r>
              <a:rPr lang="en-US" dirty="0" smtClean="0"/>
              <a:t>@</a:t>
            </a:r>
            <a:r>
              <a:rPr lang="en-US" dirty="0"/>
              <a:t>Profile annotation specifies (by a name) what beans belong to what </a:t>
            </a:r>
            <a:r>
              <a:rPr lang="en-US" dirty="0" smtClean="0"/>
              <a:t>profile</a:t>
            </a:r>
          </a:p>
          <a:p>
            <a:r>
              <a:rPr lang="en-US" dirty="0"/>
              <a:t>On startup, we specify </a:t>
            </a:r>
            <a:r>
              <a:rPr lang="en-US" dirty="0" smtClean="0"/>
              <a:t>profile </a:t>
            </a:r>
            <a:r>
              <a:rPr lang="en-US" dirty="0"/>
              <a:t>name to be activated by </a:t>
            </a:r>
            <a:r>
              <a:rPr lang="en-US" dirty="0" smtClean="0"/>
              <a:t>container</a:t>
            </a:r>
            <a:endParaRPr lang="en-US" dirty="0"/>
          </a:p>
          <a:p>
            <a:r>
              <a:rPr lang="en-US" dirty="0" smtClean="0"/>
              <a:t>Java </a:t>
            </a:r>
            <a:r>
              <a:rPr lang="en-US" dirty="0"/>
              <a:t>configuration/component classes are annotated with @</a:t>
            </a:r>
            <a:r>
              <a:rPr lang="en-US" dirty="0" smtClean="0"/>
              <a:t>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83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999" y="1153319"/>
            <a:ext cx="6547341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3402013"/>
            <a:ext cx="4042954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Official documentation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docs.spring.io/spring/docs/5.2.3.RELEASE/spring-framework-reference/core.html#spring-core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059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957"/>
            <a:ext cx="10055942" cy="5176502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00" y="3972719"/>
            <a:ext cx="3498136" cy="104614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483" y="405512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42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789B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</a:t>
            </a:r>
            <a:r>
              <a:rPr lang="en-US" sz="70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© </a:t>
            </a:r>
            <a:r>
              <a:rPr lang="en-US" sz="70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5821" y="5289984"/>
            <a:ext cx="1190782" cy="253751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1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8"/>
          <p:cNvSpPr txBox="1">
            <a:spLocks/>
          </p:cNvSpPr>
          <p:nvPr/>
        </p:nvSpPr>
        <p:spPr>
          <a:xfrm>
            <a:off x="3048000" y="326784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7459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Module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7087" lvl="1" indent="-377087">
              <a:spcAft>
                <a:spcPts val="495"/>
              </a:spcAft>
              <a:buFont typeface="Arial" panose="020B0604020202020204" pitchFamily="34" charset="0"/>
              <a:buChar char="•"/>
            </a:pPr>
            <a:r>
              <a:rPr lang="en-IN" altLang="en-US" sz="1600" dirty="0" smtClean="0"/>
              <a:t>IOC </a:t>
            </a:r>
            <a:r>
              <a:rPr lang="en-IN" altLang="en-US" sz="1600" dirty="0"/>
              <a:t>container</a:t>
            </a:r>
          </a:p>
          <a:p>
            <a:pPr marL="377087" lvl="1" indent="-377087">
              <a:spcAft>
                <a:spcPts val="495"/>
              </a:spcAft>
              <a:buFont typeface="Arial" panose="020B0604020202020204" pitchFamily="34" charset="0"/>
              <a:buChar char="•"/>
            </a:pPr>
            <a:r>
              <a:rPr lang="en-IN" altLang="en-US" sz="1600" dirty="0"/>
              <a:t>Aspect-Oriented Programming framework (AOP)</a:t>
            </a:r>
          </a:p>
          <a:p>
            <a:pPr marL="377087" lvl="1" indent="-377087">
              <a:spcAft>
                <a:spcPts val="495"/>
              </a:spcAft>
              <a:buFont typeface="Arial" panose="020B0604020202020204" pitchFamily="34" charset="0"/>
              <a:buChar char="•"/>
            </a:pPr>
            <a:r>
              <a:rPr lang="en-IN" altLang="en-US" sz="1600" dirty="0"/>
              <a:t>Data access abstraction and JDBC simplifications</a:t>
            </a:r>
          </a:p>
          <a:p>
            <a:pPr marL="377087" lvl="1" indent="-377087">
              <a:spcAft>
                <a:spcPts val="495"/>
              </a:spcAft>
              <a:buFont typeface="Arial" panose="020B0604020202020204" pitchFamily="34" charset="0"/>
              <a:buChar char="•"/>
            </a:pPr>
            <a:r>
              <a:rPr lang="en-IN" altLang="en-US" sz="1600" dirty="0"/>
              <a:t>Transaction management</a:t>
            </a:r>
          </a:p>
          <a:p>
            <a:pPr marL="377087" lvl="1" indent="-377087">
              <a:spcAft>
                <a:spcPts val="495"/>
              </a:spcAft>
              <a:buFont typeface="Arial" panose="020B0604020202020204" pitchFamily="34" charset="0"/>
              <a:buChar char="•"/>
            </a:pPr>
            <a:r>
              <a:rPr lang="en-IN" altLang="en-US" sz="1600" dirty="0"/>
              <a:t>MVC web framework</a:t>
            </a:r>
          </a:p>
          <a:p>
            <a:pPr marL="377087" lvl="1" indent="-377087">
              <a:spcAft>
                <a:spcPts val="495"/>
              </a:spcAft>
              <a:buFont typeface="Arial" panose="020B0604020202020204" pitchFamily="34" charset="0"/>
              <a:buChar char="•"/>
            </a:pPr>
            <a:r>
              <a:rPr lang="en-IN" altLang="en-US" sz="1600" dirty="0"/>
              <a:t>Simplification for working with J2EE APIs such as JNDI, </a:t>
            </a:r>
            <a:r>
              <a:rPr lang="en-IN" altLang="en-US" sz="1600" dirty="0" smtClean="0"/>
              <a:t>JTA</a:t>
            </a:r>
            <a:endParaRPr lang="en-IN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9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5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 </a:t>
            </a:r>
            <a:r>
              <a:rPr lang="en-US" dirty="0" smtClean="0"/>
              <a:t>Java 8, Java </a:t>
            </a:r>
            <a:r>
              <a:rPr lang="en-US" dirty="0"/>
              <a:t>EE 8, Servlet 4.0, Bean Validation 2.0, and JPA </a:t>
            </a:r>
            <a:r>
              <a:rPr lang="en-US" dirty="0" smtClean="0"/>
              <a:t>2.2, JMS</a:t>
            </a:r>
          </a:p>
          <a:p>
            <a:r>
              <a:rPr lang="en-US" dirty="0" smtClean="0"/>
              <a:t>Improved </a:t>
            </a:r>
            <a:r>
              <a:rPr lang="en-US" dirty="0"/>
              <a:t>Logging with new module – </a:t>
            </a:r>
            <a:r>
              <a:rPr lang="en-US" dirty="0" smtClean="0"/>
              <a:t>spring-</a:t>
            </a:r>
            <a:r>
              <a:rPr lang="en-US" dirty="0" err="1" smtClean="0"/>
              <a:t>jcl</a:t>
            </a:r>
            <a:endParaRPr lang="en-US" dirty="0"/>
          </a:p>
          <a:p>
            <a:r>
              <a:rPr lang="en-US" dirty="0"/>
              <a:t>File operations are using NIO 2 streams, hence improved </a:t>
            </a:r>
            <a:r>
              <a:rPr lang="en-US" dirty="0" smtClean="0"/>
              <a:t>performance</a:t>
            </a:r>
            <a:endParaRPr lang="en-US" dirty="0"/>
          </a:p>
          <a:p>
            <a:r>
              <a:rPr lang="en-US" dirty="0" smtClean="0"/>
              <a:t>Support </a:t>
            </a:r>
            <a:r>
              <a:rPr lang="en-US" dirty="0"/>
              <a:t>for </a:t>
            </a:r>
            <a:r>
              <a:rPr lang="en-US" dirty="0" err="1"/>
              <a:t>Kotlin</a:t>
            </a:r>
            <a:r>
              <a:rPr lang="en-US" dirty="0"/>
              <a:t>, Project Lombok, JSON </a:t>
            </a:r>
            <a:r>
              <a:rPr lang="en-US" dirty="0" smtClean="0"/>
              <a:t>Binding</a:t>
            </a:r>
            <a:endParaRPr lang="en-US" dirty="0"/>
          </a:p>
          <a:p>
            <a:r>
              <a:rPr lang="en-US" dirty="0"/>
              <a:t>Spring </a:t>
            </a:r>
            <a:r>
              <a:rPr lang="en-US" dirty="0" err="1"/>
              <a:t>WebFlux</a:t>
            </a:r>
            <a:r>
              <a:rPr lang="en-US" dirty="0"/>
              <a:t> – Spring getting </a:t>
            </a:r>
            <a:r>
              <a:rPr lang="en-US" dirty="0" smtClean="0"/>
              <a:t>Reactive</a:t>
            </a:r>
            <a:endParaRPr lang="en-US" dirty="0"/>
          </a:p>
          <a:p>
            <a:r>
              <a:rPr lang="en-US" dirty="0"/>
              <a:t>Support for JUnit </a:t>
            </a:r>
            <a:r>
              <a:rPr lang="en-US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7054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JDK 1.8 or above </a:t>
            </a:r>
          </a:p>
          <a:p>
            <a:r>
              <a:rPr lang="en-US" dirty="0" smtClean="0"/>
              <a:t>STS / Eclipse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95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maven based project</a:t>
            </a:r>
          </a:p>
          <a:p>
            <a:r>
              <a:rPr lang="en-US" dirty="0" smtClean="0"/>
              <a:t>Add required dependencies</a:t>
            </a:r>
          </a:p>
          <a:p>
            <a:r>
              <a:rPr lang="en-US" dirty="0" smtClean="0"/>
              <a:t>Create bean</a:t>
            </a:r>
          </a:p>
          <a:p>
            <a:r>
              <a:rPr lang="en-US" dirty="0" smtClean="0"/>
              <a:t>Configure bean in configuration file</a:t>
            </a:r>
          </a:p>
          <a:p>
            <a:r>
              <a:rPr lang="en-US" dirty="0" smtClean="0"/>
              <a:t>Create main function </a:t>
            </a:r>
          </a:p>
          <a:p>
            <a:r>
              <a:rPr lang="en-US" dirty="0" smtClean="0"/>
              <a:t>Instantiate container and access bean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2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2957</TotalTime>
  <Words>822</Words>
  <Application>Microsoft Office PowerPoint</Application>
  <PresentationFormat>Custom</PresentationFormat>
  <Paragraphs>244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Office Theme</vt:lpstr>
      <vt:lpstr>Custom Design</vt:lpstr>
      <vt:lpstr>PowerPoint Presentation</vt:lpstr>
      <vt:lpstr>Agenda </vt:lpstr>
      <vt:lpstr>Introduction</vt:lpstr>
      <vt:lpstr>Advantages of Spring</vt:lpstr>
      <vt:lpstr>Spring architecture </vt:lpstr>
      <vt:lpstr>Module Components</vt:lpstr>
      <vt:lpstr>Spring 5 features</vt:lpstr>
      <vt:lpstr>Set up </vt:lpstr>
      <vt:lpstr>First example</vt:lpstr>
      <vt:lpstr>Dependencies </vt:lpstr>
      <vt:lpstr>Create class</vt:lpstr>
      <vt:lpstr>Configuration </vt:lpstr>
      <vt:lpstr>Running application </vt:lpstr>
      <vt:lpstr>IOC</vt:lpstr>
      <vt:lpstr>IOC</vt:lpstr>
      <vt:lpstr>Advantages of IOC</vt:lpstr>
      <vt:lpstr>IOC Implementation</vt:lpstr>
      <vt:lpstr>Bean factory </vt:lpstr>
      <vt:lpstr>Creating bean factory </vt:lpstr>
      <vt:lpstr>Bean factory methods </vt:lpstr>
      <vt:lpstr>Application context</vt:lpstr>
      <vt:lpstr>Types of application context</vt:lpstr>
      <vt:lpstr>BeanFactory vs ApplicationContext</vt:lpstr>
      <vt:lpstr>Spring configurations</vt:lpstr>
      <vt:lpstr>XML configuration</vt:lpstr>
      <vt:lpstr>Java configurations</vt:lpstr>
      <vt:lpstr>Bean </vt:lpstr>
      <vt:lpstr>Bean definition</vt:lpstr>
      <vt:lpstr>Argument resolution </vt:lpstr>
      <vt:lpstr>Naming beans</vt:lpstr>
      <vt:lpstr>Lazy Initialized Beans</vt:lpstr>
      <vt:lpstr>Dependency injection</vt:lpstr>
      <vt:lpstr>Dependency injection </vt:lpstr>
      <vt:lpstr>Dependency injection</vt:lpstr>
      <vt:lpstr>Constructor DI</vt:lpstr>
      <vt:lpstr>Setter based DI</vt:lpstr>
      <vt:lpstr>Reference to other beans </vt:lpstr>
      <vt:lpstr>Circular dependencies</vt:lpstr>
      <vt:lpstr>Autowiring </vt:lpstr>
      <vt:lpstr>Autowire by constructor </vt:lpstr>
      <vt:lpstr>Autowire by name</vt:lpstr>
      <vt:lpstr>Autowire by type</vt:lpstr>
      <vt:lpstr>Bean scopes </vt:lpstr>
      <vt:lpstr>Bean scope</vt:lpstr>
      <vt:lpstr>Bean lifecycle </vt:lpstr>
      <vt:lpstr>Customize bean</vt:lpstr>
      <vt:lpstr>Customize bean with BeanPostProcessor</vt:lpstr>
      <vt:lpstr>Event Handling</vt:lpstr>
      <vt:lpstr>Event Handling example</vt:lpstr>
      <vt:lpstr>Shutdown container</vt:lpstr>
      <vt:lpstr>Environment profile</vt:lpstr>
      <vt:lpstr>Profile </vt:lpstr>
      <vt:lpstr>References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Dadaram Manohar Jadhav</cp:lastModifiedBy>
  <cp:revision>597</cp:revision>
  <dcterms:created xsi:type="dcterms:W3CDTF">2018-01-05T05:23:08Z</dcterms:created>
  <dcterms:modified xsi:type="dcterms:W3CDTF">2020-08-28T06:59:29Z</dcterms:modified>
</cp:coreProperties>
</file>